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15"/>
  </p:notesMasterIdLst>
  <p:handoutMasterIdLst>
    <p:handoutMasterId r:id="rId16"/>
  </p:handoutMasterIdLst>
  <p:sldIdLst>
    <p:sldId id="266" r:id="rId2"/>
    <p:sldId id="281" r:id="rId3"/>
    <p:sldId id="434" r:id="rId4"/>
    <p:sldId id="428" r:id="rId5"/>
    <p:sldId id="429" r:id="rId6"/>
    <p:sldId id="364" r:id="rId7"/>
    <p:sldId id="345" r:id="rId8"/>
    <p:sldId id="283" r:id="rId9"/>
    <p:sldId id="432" r:id="rId10"/>
    <p:sldId id="286" r:id="rId11"/>
    <p:sldId id="430" r:id="rId12"/>
    <p:sldId id="427" r:id="rId13"/>
    <p:sldId id="277" r:id="rId14"/>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0099"/>
    <a:srgbClr val="0000CC"/>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2" autoAdjust="0"/>
    <p:restoredTop sz="98765" autoAdjust="0"/>
  </p:normalViewPr>
  <p:slideViewPr>
    <p:cSldViewPr>
      <p:cViewPr varScale="1">
        <p:scale>
          <a:sx n="82" d="100"/>
          <a:sy n="82" d="100"/>
        </p:scale>
        <p:origin x="8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a:t>
            </a:fld>
            <a:endParaRPr lang="en-US" altLang="en-US"/>
          </a:p>
        </p:txBody>
      </p:sp>
    </p:spTree>
    <p:extLst>
      <p:ext uri="{BB962C8B-B14F-4D97-AF65-F5344CB8AC3E}">
        <p14:creationId xmlns:p14="http://schemas.microsoft.com/office/powerpoint/2010/main" val="2329262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en-CA" dirty="0"/>
              <a:t>Teaching and learning are two-way communication.</a:t>
            </a:r>
          </a:p>
          <a:p>
            <a:pPr lvl="1" eaLnBrk="1" hangingPunct="1"/>
            <a:r>
              <a:rPr lang="en-CA" dirty="0"/>
              <a:t>Your attention, cooperation, and feedback help my teaching and your learning.</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12</a:t>
            </a:fld>
            <a:endParaRPr lang="en-US" altLang="en-US"/>
          </a:p>
        </p:txBody>
      </p:sp>
    </p:spTree>
    <p:extLst>
      <p:ext uri="{BB962C8B-B14F-4D97-AF65-F5344CB8AC3E}">
        <p14:creationId xmlns:p14="http://schemas.microsoft.com/office/powerpoint/2010/main" val="327366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13</a:t>
            </a:fld>
            <a:endParaRPr lang="en-US" altLang="en-US"/>
          </a:p>
        </p:txBody>
      </p:sp>
    </p:spTree>
    <p:extLst>
      <p:ext uri="{BB962C8B-B14F-4D97-AF65-F5344CB8AC3E}">
        <p14:creationId xmlns:p14="http://schemas.microsoft.com/office/powerpoint/2010/main" val="344462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extLst>
      <p:ext uri="{BB962C8B-B14F-4D97-AF65-F5344CB8AC3E}">
        <p14:creationId xmlns:p14="http://schemas.microsoft.com/office/powerpoint/2010/main" val="357784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7</a:t>
            </a:fld>
            <a:endParaRPr lang="en-US" altLang="en-US"/>
          </a:p>
        </p:txBody>
      </p:sp>
    </p:spTree>
    <p:extLst>
      <p:ext uri="{BB962C8B-B14F-4D97-AF65-F5344CB8AC3E}">
        <p14:creationId xmlns:p14="http://schemas.microsoft.com/office/powerpoint/2010/main" val="1390252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8</a:t>
            </a:fld>
            <a:endParaRPr lang="en-US" altLang="en-US"/>
          </a:p>
        </p:txBody>
      </p:sp>
    </p:spTree>
    <p:extLst>
      <p:ext uri="{BB962C8B-B14F-4D97-AF65-F5344CB8AC3E}">
        <p14:creationId xmlns:p14="http://schemas.microsoft.com/office/powerpoint/2010/main" val="345209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en-CA" dirty="0"/>
              <a:t>Teaching and learning are two-way communication.</a:t>
            </a:r>
          </a:p>
          <a:p>
            <a:pPr lvl="1" eaLnBrk="1" hangingPunct="1"/>
            <a:r>
              <a:rPr lang="en-CA" dirty="0"/>
              <a:t>Your attention, cooperation, and feedback help my teaching and your learning.</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s.senecac.on.ca/~wei.song/int422/int422.html#resourc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scs.senecac.on.ca/~wei.song/int422/common/HowToUseMsImagine.html" TargetMode="External"/><Relationship Id="rId4" Type="http://schemas.openxmlformats.org/officeDocument/2006/relationships/hyperlink" Target="https://scs.senecac.on.ca/~wei.so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ct.senecacollege.ca/course/int42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s.senecac.on.ca/page/academic-honest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eca.summon.serialssolutions.com/?q=Professional+ASP.NET+MVC+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scs.senecac.on.ca/~wei.song/int422/int422.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179512" y="1768475"/>
            <a:ext cx="8856984" cy="1012453"/>
          </a:xfrm>
        </p:spPr>
        <p:txBody>
          <a:bodyPr/>
          <a:lstStyle/>
          <a:p>
            <a:pPr eaLnBrk="1" hangingPunct="1">
              <a:defRPr/>
            </a:pPr>
            <a:r>
              <a:rPr lang="en-CA" sz="4000" dirty="0">
                <a:solidFill>
                  <a:schemeClr val="tx1"/>
                </a:solidFill>
                <a:effectLst>
                  <a:outerShdw blurRad="38100" dist="38100" dir="2700000" algn="tl">
                    <a:srgbClr val="000000">
                      <a:alpha val="43137"/>
                    </a:srgbClr>
                  </a:outerShdw>
                </a:effectLst>
                <a:latin typeface="Arial" panose="020B0604020202020204" pitchFamily="34" charset="0"/>
                <a:ea typeface="Arial Unicode MS" panose="020B0604020202020204" pitchFamily="34" charset="-128"/>
                <a:cs typeface="Arial" panose="020B0604020202020204" pitchFamily="34" charset="0"/>
              </a:rPr>
              <a:t>INT422</a:t>
            </a:r>
            <a:r>
              <a:rPr lang="en-CA" sz="4000" dirty="0">
                <a:solidFill>
                  <a:schemeClr val="tx1"/>
                </a:solidFill>
                <a:effectLst>
                  <a:outerShdw blurRad="38100" dist="38100" dir="2700000" algn="tl">
                    <a:srgbClr val="000000">
                      <a:alpha val="43137"/>
                    </a:srgbClr>
                  </a:outerShdw>
                </a:effectLst>
                <a:latin typeface="Arial Narrow" panose="020B0606020202030204" pitchFamily="34" charset="0"/>
              </a:rPr>
              <a:t> - Web Programming on Windows</a:t>
            </a:r>
            <a:endParaRPr lang="en-CA" altLang="en-US" sz="4000" dirty="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a:effectLst>
                  <a:outerShdw blurRad="38100" dist="38100" dir="2700000" algn="tl">
                    <a:srgbClr val="000000">
                      <a:alpha val="43137"/>
                    </a:srgbClr>
                  </a:outerShdw>
                </a:effectLst>
                <a:latin typeface="Tahoma (Body)"/>
              </a:rPr>
              <a:t>Course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12168"/>
          </a:xfrm>
        </p:spPr>
        <p:txBody>
          <a:bodyPr/>
          <a:lstStyle/>
          <a:p>
            <a:r>
              <a:rPr lang="en-US" sz="4000" dirty="0">
                <a:effectLst>
                  <a:outerShdw blurRad="38100" dist="38100" dir="2700000" algn="tl">
                    <a:srgbClr val="000000">
                      <a:alpha val="43137"/>
                    </a:srgbClr>
                  </a:outerShdw>
                </a:effectLst>
              </a:rPr>
              <a:t>Expectation</a:t>
            </a:r>
          </a:p>
        </p:txBody>
      </p:sp>
      <p:sp>
        <p:nvSpPr>
          <p:cNvPr id="3" name="Content Placeholder 2"/>
          <p:cNvSpPr>
            <a:spLocks noGrp="1"/>
          </p:cNvSpPr>
          <p:nvPr>
            <p:ph idx="1"/>
          </p:nvPr>
        </p:nvSpPr>
        <p:spPr>
          <a:xfrm>
            <a:off x="323528" y="1340768"/>
            <a:ext cx="8468742" cy="4968552"/>
          </a:xfrm>
        </p:spPr>
        <p:txBody>
          <a:bodyPr/>
          <a:lstStyle/>
          <a:p>
            <a:pPr>
              <a:buFont typeface="Wingdings" panose="05000000000000000000" pitchFamily="2" charset="2"/>
              <a:buChar char="Ø"/>
            </a:pPr>
            <a:r>
              <a:rPr lang="en-CA" sz="2800" dirty="0"/>
              <a:t>What do I expect from you?</a:t>
            </a:r>
            <a:endParaRPr lang="en-US" sz="2800" dirty="0"/>
          </a:p>
          <a:p>
            <a:pPr lvl="1"/>
            <a:r>
              <a:rPr lang="en-US" sz="2400" dirty="0"/>
              <a:t>Be present. Be organized/don't fall behind.</a:t>
            </a:r>
          </a:p>
          <a:p>
            <a:pPr lvl="1"/>
            <a:r>
              <a:rPr lang="en-US" sz="2400" dirty="0"/>
              <a:t>Be active in class/labs, Ask and answer questions.</a:t>
            </a:r>
          </a:p>
          <a:p>
            <a:pPr lvl="1"/>
            <a:r>
              <a:rPr lang="en-US" sz="2400" dirty="0"/>
              <a:t>Be prepared for lecture classes:</a:t>
            </a:r>
          </a:p>
          <a:p>
            <a:pPr lvl="2"/>
            <a:r>
              <a:rPr lang="en-CA" sz="2000" dirty="0"/>
              <a:t>Read and study the class notes page</a:t>
            </a:r>
          </a:p>
          <a:p>
            <a:pPr lvl="2"/>
            <a:r>
              <a:rPr lang="en-CA" sz="2000" dirty="0"/>
              <a:t>Read and study the linked documents</a:t>
            </a:r>
          </a:p>
          <a:p>
            <a:pPr lvl="2"/>
            <a:r>
              <a:rPr lang="en-CA" sz="2000" dirty="0"/>
              <a:t>Make your own notes, including questions that you have</a:t>
            </a:r>
            <a:endParaRPr lang="en-US" sz="2000" dirty="0"/>
          </a:p>
          <a:p>
            <a:pPr lvl="1"/>
            <a:r>
              <a:rPr lang="en-US" sz="2400" dirty="0"/>
              <a:t>Be prepared for lab periods:</a:t>
            </a:r>
          </a:p>
          <a:p>
            <a:pPr lvl="2"/>
            <a:r>
              <a:rPr lang="en-CA" sz="2000" dirty="0"/>
              <a:t>Read and study the current assignment</a:t>
            </a:r>
          </a:p>
          <a:p>
            <a:pPr lvl="2"/>
            <a:r>
              <a:rPr lang="en-CA" sz="2000" dirty="0"/>
              <a:t>Practice its contents, and/or get started on its contents</a:t>
            </a:r>
          </a:p>
          <a:p>
            <a:pPr lvl="1"/>
            <a:r>
              <a:rPr lang="en-US" sz="2400" dirty="0"/>
              <a:t>Write your own notes.</a:t>
            </a:r>
          </a:p>
          <a:p>
            <a:pPr lvl="2"/>
            <a:r>
              <a:rPr lang="en-US" sz="2000" dirty="0"/>
              <a:t>You must write your own notes during in-class and in-lab sessions</a:t>
            </a:r>
          </a:p>
          <a:p>
            <a:pPr lvl="2"/>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97156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12168"/>
          </a:xfrm>
        </p:spPr>
        <p:txBody>
          <a:bodyPr/>
          <a:lstStyle/>
          <a:p>
            <a:r>
              <a:rPr lang="en-US" sz="4000" dirty="0">
                <a:effectLst>
                  <a:outerShdw blurRad="38100" dist="38100" dir="2700000" algn="tl">
                    <a:srgbClr val="000000">
                      <a:alpha val="43137"/>
                    </a:srgbClr>
                  </a:outerShdw>
                </a:effectLst>
              </a:rPr>
              <a:t>Expectation</a:t>
            </a:r>
          </a:p>
        </p:txBody>
      </p:sp>
      <p:sp>
        <p:nvSpPr>
          <p:cNvPr id="3" name="Content Placeholder 2"/>
          <p:cNvSpPr>
            <a:spLocks noGrp="1"/>
          </p:cNvSpPr>
          <p:nvPr>
            <p:ph idx="1"/>
          </p:nvPr>
        </p:nvSpPr>
        <p:spPr>
          <a:xfrm>
            <a:off x="301625" y="1484784"/>
            <a:ext cx="8540750" cy="4608511"/>
          </a:xfrm>
        </p:spPr>
        <p:txBody>
          <a:bodyPr/>
          <a:lstStyle/>
          <a:p>
            <a:pPr>
              <a:buFont typeface="Wingdings" panose="05000000000000000000" pitchFamily="2" charset="2"/>
              <a:buChar char="Ø"/>
            </a:pPr>
            <a:r>
              <a:rPr lang="en-CA" sz="2800" dirty="0"/>
              <a:t>cont.</a:t>
            </a:r>
          </a:p>
          <a:p>
            <a:pPr lvl="1"/>
            <a:r>
              <a:rPr lang="en-CA" sz="2000" dirty="0"/>
              <a:t>That being said, you will encounter problems and delays. Please follow my general rule: If you cannot solve the problem within 20 to 30 minutes, then stop and set it aside. Seek help from your professor, or from a classmate who knows the solution to the problem or from google. Do not thrash. Do not attempt to ‘wrestle the problem to the ground’. Others will not think any less of you when you ask for help. You’re here to learn, so take advantage of the course’s resources and delivery to help you learn.</a:t>
            </a:r>
          </a:p>
          <a:p>
            <a:pPr lvl="1"/>
            <a:endParaRPr lang="en-US" sz="900" dirty="0"/>
          </a:p>
          <a:p>
            <a:pPr lvl="1"/>
            <a:r>
              <a:rPr lang="en-US" sz="2000" dirty="0"/>
              <a:t>Learning strategy:</a:t>
            </a:r>
          </a:p>
          <a:p>
            <a:pPr lvl="2">
              <a:buFont typeface="Wingdings" panose="05000000000000000000" pitchFamily="2" charset="2"/>
              <a:buChar char="Ø"/>
            </a:pPr>
            <a:r>
              <a:rPr lang="en-US" sz="2000" dirty="0"/>
              <a:t>Getting the big picture (concepts, framework, architecture)</a:t>
            </a:r>
          </a:p>
          <a:p>
            <a:pPr lvl="2">
              <a:buFont typeface="Wingdings" panose="05000000000000000000" pitchFamily="2" charset="2"/>
              <a:buChar char="Ø"/>
            </a:pPr>
            <a:r>
              <a:rPr lang="en-US" sz="2000" dirty="0"/>
              <a:t>paying attention to details (coding, syntax, hands-on)</a:t>
            </a:r>
          </a:p>
          <a:p>
            <a:pPr lvl="2">
              <a:buFont typeface="Wingdings" panose="05000000000000000000" pitchFamily="2" charset="2"/>
              <a:buChar char="Ø"/>
            </a:pPr>
            <a:r>
              <a:rPr lang="en-US" sz="2000" dirty="0"/>
              <a:t>Thinking, memorizing and practicing!</a:t>
            </a:r>
          </a:p>
          <a:p>
            <a:pPr>
              <a:buFont typeface="Wingdings" panose="05000000000000000000" pitchFamily="2" charset="2"/>
              <a:buChar char="Ø"/>
            </a:pP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9289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12</a:t>
            </a:fld>
            <a:endParaRPr lang="en-CA" altLang="en-US" sz="1000" dirty="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Getting Started</a:t>
            </a:r>
          </a:p>
        </p:txBody>
      </p:sp>
      <p:sp>
        <p:nvSpPr>
          <p:cNvPr id="58371" name="Rectangle 3"/>
          <p:cNvSpPr>
            <a:spLocks noGrp="1" noRot="1" noChangeArrowheads="1"/>
          </p:cNvSpPr>
          <p:nvPr>
            <p:ph type="body" idx="1"/>
          </p:nvPr>
        </p:nvSpPr>
        <p:spPr>
          <a:xfrm>
            <a:off x="301625" y="1340768"/>
            <a:ext cx="8540750" cy="4758407"/>
          </a:xfrm>
        </p:spPr>
        <p:txBody>
          <a:bodyPr/>
          <a:lstStyle/>
          <a:p>
            <a:pPr>
              <a:buClr>
                <a:srgbClr val="919191"/>
              </a:buClr>
              <a:buFont typeface="Wingdings" panose="05000000000000000000" pitchFamily="2" charset="2"/>
              <a:buChar char="Ø"/>
            </a:pPr>
            <a:r>
              <a:rPr lang="en-CA" sz="2400" dirty="0">
                <a:effectLst/>
              </a:rPr>
              <a:t>Get the required textbook, as shown on the </a:t>
            </a:r>
            <a:r>
              <a:rPr lang="en-CA" sz="2400" dirty="0">
                <a:effectLst/>
                <a:hlinkClick r:id="rId3"/>
              </a:rPr>
              <a:t>Resources section</a:t>
            </a:r>
            <a:r>
              <a:rPr lang="en-CA" sz="2400" dirty="0">
                <a:effectLst/>
              </a:rPr>
              <a:t> on the course website.</a:t>
            </a:r>
          </a:p>
          <a:p>
            <a:pPr>
              <a:buClr>
                <a:srgbClr val="919191"/>
              </a:buClr>
              <a:buFont typeface="Wingdings" panose="05000000000000000000" pitchFamily="2" charset="2"/>
              <a:buChar char="Ø"/>
            </a:pPr>
            <a:r>
              <a:rPr lang="en-CA" sz="2400" dirty="0">
                <a:effectLst/>
              </a:rPr>
              <a:t>Learn how to use the professor’s/course web site. It has professor contact information, and course-specific standard and information.</a:t>
            </a:r>
          </a:p>
          <a:p>
            <a:pPr marL="457200" lvl="1" indent="0">
              <a:buNone/>
            </a:pPr>
            <a:r>
              <a:rPr lang="en-CA" sz="1800" dirty="0">
                <a:hlinkClick r:id="rId4"/>
              </a:rPr>
              <a:t>https://scs.senecac.on.ca/~wei.song/</a:t>
            </a:r>
            <a:endParaRPr lang="en-CA" sz="1800" dirty="0"/>
          </a:p>
          <a:p>
            <a:pPr marL="457200" lvl="1" indent="0">
              <a:buNone/>
            </a:pPr>
            <a:endParaRPr lang="en-CA" sz="1400" dirty="0"/>
          </a:p>
          <a:p>
            <a:pPr>
              <a:buClr>
                <a:srgbClr val="919191"/>
              </a:buClr>
              <a:buFont typeface="Wingdings" panose="05000000000000000000" pitchFamily="2" charset="2"/>
              <a:buChar char="Ø"/>
            </a:pPr>
            <a:r>
              <a:rPr lang="en-CA" sz="2400" dirty="0">
                <a:effectLst>
                  <a:outerShdw blurRad="38100" dist="38100" dir="2700000" algn="tl">
                    <a:srgbClr val="000000">
                      <a:alpha val="43137"/>
                    </a:srgbClr>
                  </a:outerShdw>
                </a:effectLst>
              </a:rPr>
              <a:t>Set up your development environment</a:t>
            </a:r>
            <a:r>
              <a:rPr lang="en-CA" sz="2400" dirty="0">
                <a:effectLst/>
              </a:rPr>
              <a:t>:</a:t>
            </a:r>
          </a:p>
          <a:p>
            <a:pPr lvl="1">
              <a:buNone/>
            </a:pPr>
            <a:r>
              <a:rPr lang="en-US" sz="2000" dirty="0"/>
              <a:t>If you want to do INT422 course work on your own personal computer, get and install Visual Studio 2015. The Microsoft Imagine webstore - Seneca enables you to get and use Microsoft software in your studies. More info is at </a:t>
            </a:r>
            <a:r>
              <a:rPr lang="en-US" sz="2000" dirty="0">
                <a:hlinkClick r:id="rId5"/>
              </a:rPr>
              <a:t>this link</a:t>
            </a:r>
            <a:r>
              <a:rPr lang="en-US" sz="2000" dirty="0"/>
              <a:t>.</a:t>
            </a:r>
          </a:p>
          <a:p>
            <a:pPr lvl="1">
              <a:buNone/>
            </a:pPr>
            <a:r>
              <a:rPr lang="en-US" sz="2000" dirty="0"/>
              <a:t>In the MS Imagine Webstore, What you need is </a:t>
            </a:r>
            <a:r>
              <a:rPr lang="en-US" sz="2000" u="sng" dirty="0"/>
              <a:t>Visual Studio Enterprise 2015 with Update 3</a:t>
            </a:r>
            <a:r>
              <a:rPr lang="en-US" sz="2000" dirty="0"/>
              <a:t>.</a:t>
            </a:r>
          </a:p>
          <a:p>
            <a:pPr>
              <a:buClr>
                <a:srgbClr val="919191"/>
              </a:buClr>
              <a:buFont typeface="Wingdings" panose="05000000000000000000" pitchFamily="2" charset="2"/>
              <a:buChar char="Ø"/>
            </a:pPr>
            <a:endParaRPr lang="en-CA" sz="2400" dirty="0">
              <a:effectLst/>
            </a:endParaRPr>
          </a:p>
        </p:txBody>
      </p:sp>
    </p:spTree>
    <p:extLst>
      <p:ext uri="{BB962C8B-B14F-4D97-AF65-F5344CB8AC3E}">
        <p14:creationId xmlns:p14="http://schemas.microsoft.com/office/powerpoint/2010/main" val="228955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13</a:t>
            </a:fld>
            <a:endParaRPr lang="en-CA"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84784"/>
            <a:ext cx="8540750" cy="4968552"/>
          </a:xfrm>
        </p:spPr>
        <p:txBody>
          <a:bodyPr>
            <a:normAutofit fontScale="92500" lnSpcReduction="20000"/>
          </a:bodyPr>
          <a:lstStyle/>
          <a:p>
            <a:pPr>
              <a:buFont typeface="Wingdings" panose="05000000000000000000" pitchFamily="2" charset="2"/>
              <a:buChar char="Ø"/>
            </a:pPr>
            <a:r>
              <a:rPr lang="en-CA" sz="2800" dirty="0"/>
              <a:t>Course Description:</a:t>
            </a:r>
          </a:p>
          <a:p>
            <a:pPr lvl="1"/>
            <a:r>
              <a:rPr lang="en-CA" sz="2600" dirty="0"/>
              <a:t>This course addresses the concepts, technical skills, and business knowledge required to </a:t>
            </a:r>
            <a:r>
              <a:rPr lang="en-US" sz="2600" dirty="0"/>
              <a:t>develop data-driven web sites</a:t>
            </a:r>
            <a:r>
              <a:rPr lang="en-CA" sz="2600" dirty="0"/>
              <a:t> which are hosted on </a:t>
            </a:r>
            <a:r>
              <a:rPr lang="en-CA" sz="2600" dirty="0">
                <a:effectLst>
                  <a:outerShdw blurRad="38100" dist="38100" dir="2700000" algn="tl">
                    <a:srgbClr val="000000">
                      <a:alpha val="43137"/>
                    </a:srgbClr>
                  </a:outerShdw>
                </a:effectLst>
              </a:rPr>
              <a:t>the Microsoft Web Platform</a:t>
            </a:r>
            <a:r>
              <a:rPr lang="en-CA" sz="2600" dirty="0"/>
              <a:t>. </a:t>
            </a:r>
          </a:p>
          <a:p>
            <a:pPr lvl="1"/>
            <a:r>
              <a:rPr lang="en-CA" sz="2600" dirty="0"/>
              <a:t>The course will focus on server-side </a:t>
            </a:r>
            <a:r>
              <a:rPr lang="en-CA" sz="2600" dirty="0">
                <a:effectLst>
                  <a:outerShdw blurRad="38100" dist="38100" dir="2700000" algn="tl">
                    <a:srgbClr val="000000">
                      <a:alpha val="43137"/>
                    </a:srgbClr>
                  </a:outerShdw>
                </a:effectLst>
              </a:rPr>
              <a:t>ASP.NET</a:t>
            </a:r>
            <a:r>
              <a:rPr lang="en-CA" sz="2600" dirty="0"/>
              <a:t> programming technologies and the </a:t>
            </a:r>
            <a:r>
              <a:rPr lang="en-CA" sz="2600" dirty="0">
                <a:effectLst>
                  <a:outerShdw blurRad="38100" dist="38100" dir="2700000" algn="tl">
                    <a:srgbClr val="000000">
                      <a:alpha val="43137"/>
                    </a:srgbClr>
                  </a:outerShdw>
                </a:effectLst>
              </a:rPr>
              <a:t>C# language</a:t>
            </a:r>
            <a:r>
              <a:rPr lang="en-CA" sz="2600" dirty="0"/>
              <a:t>. Students will also work with current and full-featured </a:t>
            </a:r>
            <a:r>
              <a:rPr lang="en-CA" sz="2600" dirty="0">
                <a:effectLst>
                  <a:outerShdw blurRad="38100" dist="38100" dir="2700000" algn="tl">
                    <a:srgbClr val="000000">
                      <a:alpha val="43137"/>
                    </a:srgbClr>
                  </a:outerShdw>
                </a:effectLst>
              </a:rPr>
              <a:t>data access technologies</a:t>
            </a:r>
            <a:r>
              <a:rPr lang="en-CA" sz="2600" dirty="0"/>
              <a:t>, and interact with local and remote data stores.</a:t>
            </a:r>
            <a:endParaRPr lang="en-US" dirty="0"/>
          </a:p>
          <a:p>
            <a:pPr>
              <a:buFont typeface="Wingdings" panose="05000000000000000000" pitchFamily="2" charset="2"/>
              <a:buChar char="Ø"/>
            </a:pPr>
            <a:r>
              <a:rPr lang="en-US" sz="2800" dirty="0"/>
              <a:t>Course Outline</a:t>
            </a:r>
          </a:p>
          <a:p>
            <a:pPr lvl="1">
              <a:buNone/>
            </a:pPr>
            <a:r>
              <a:rPr lang="en-US" sz="2200" dirty="0">
                <a:hlinkClick r:id="rId3"/>
              </a:rPr>
              <a:t>https://ict.senecacollege.ca/course/int422</a:t>
            </a:r>
            <a:endParaRPr lang="en-US" sz="2200" dirty="0"/>
          </a:p>
          <a:p>
            <a:pPr lvl="1">
              <a:buNone/>
            </a:pPr>
            <a:endParaRPr lang="en-US" sz="1300" dirty="0"/>
          </a:p>
          <a:p>
            <a:pPr>
              <a:buFont typeface="Wingdings" panose="05000000000000000000" pitchFamily="2" charset="2"/>
              <a:buChar char="Ø"/>
            </a:pPr>
            <a:r>
              <a:rPr lang="en-US" sz="2800" dirty="0"/>
              <a:t>Academic Honesty Policy</a:t>
            </a:r>
          </a:p>
          <a:p>
            <a:pPr lvl="1">
              <a:buNone/>
            </a:pPr>
            <a:r>
              <a:rPr lang="en-US" sz="2200" dirty="0">
                <a:hlinkClick r:id="rId4"/>
              </a:rPr>
              <a:t>https://scs.senecac.on.ca/page/academic-honesty-policy</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5339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84784"/>
            <a:ext cx="8540750" cy="4968552"/>
          </a:xfrm>
        </p:spPr>
        <p:txBody>
          <a:bodyPr>
            <a:normAutofit/>
          </a:bodyPr>
          <a:lstStyle/>
          <a:p>
            <a:pPr>
              <a:buFont typeface="Wingdings" panose="05000000000000000000" pitchFamily="2" charset="2"/>
              <a:buChar char="Ø"/>
            </a:pPr>
            <a:r>
              <a:rPr lang="en-US" sz="2400" dirty="0"/>
              <a:t>In this course, you will learn to create ASP.NET MVC applications with entry-level functionality, which are hosted on the Microsoft Web Platform.</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Through this process, you will learn foundational concepts, skills, and technologies that will enable you to create high-quality intermediate- and advanced-level web applications in the future.</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129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84784"/>
            <a:ext cx="8540750" cy="4968552"/>
          </a:xfrm>
        </p:spPr>
        <p:txBody>
          <a:bodyPr>
            <a:normAutofit fontScale="77500" lnSpcReduction="20000"/>
          </a:bodyPr>
          <a:lstStyle/>
          <a:p>
            <a:pPr>
              <a:buFont typeface="Wingdings" panose="05000000000000000000" pitchFamily="2" charset="2"/>
              <a:buChar char="Ø"/>
            </a:pPr>
            <a:r>
              <a:rPr lang="en-CA" sz="3100" dirty="0"/>
              <a:t>These foundations will include:</a:t>
            </a:r>
          </a:p>
          <a:p>
            <a:pPr lvl="1">
              <a:spcBef>
                <a:spcPts val="600"/>
              </a:spcBef>
            </a:pPr>
            <a:r>
              <a:rPr lang="en-CA" sz="2600" dirty="0"/>
              <a:t>ASP.NET</a:t>
            </a:r>
          </a:p>
          <a:p>
            <a:pPr lvl="1">
              <a:spcBef>
                <a:spcPts val="600"/>
              </a:spcBef>
            </a:pPr>
            <a:r>
              <a:rPr lang="en-CA" sz="2600" dirty="0"/>
              <a:t>The .NET Framework, and the Framework Class Library (FCL)</a:t>
            </a:r>
          </a:p>
          <a:p>
            <a:pPr lvl="1">
              <a:spcBef>
                <a:spcPts val="600"/>
              </a:spcBef>
            </a:pPr>
            <a:r>
              <a:rPr lang="en-CA" sz="2600" dirty="0"/>
              <a:t>The C# programming language</a:t>
            </a:r>
          </a:p>
          <a:p>
            <a:pPr lvl="1">
              <a:spcBef>
                <a:spcPts val="600"/>
              </a:spcBef>
            </a:pPr>
            <a:r>
              <a:rPr lang="en-CA" sz="2600" dirty="0"/>
              <a:t>Visual Studio 2015</a:t>
            </a:r>
          </a:p>
          <a:p>
            <a:pPr lvl="1">
              <a:spcBef>
                <a:spcPts val="600"/>
              </a:spcBef>
            </a:pPr>
            <a:r>
              <a:rPr lang="en-CA" sz="2600" dirty="0"/>
              <a:t>Web browser development tools</a:t>
            </a:r>
          </a:p>
          <a:p>
            <a:pPr lvl="1">
              <a:spcBef>
                <a:spcPts val="600"/>
              </a:spcBef>
            </a:pPr>
            <a:r>
              <a:rPr lang="en-CA" sz="2600" dirty="0"/>
              <a:t>Internet Information Services (IIS) Express</a:t>
            </a:r>
          </a:p>
          <a:p>
            <a:pPr lvl="1">
              <a:spcBef>
                <a:spcPts val="600"/>
              </a:spcBef>
            </a:pPr>
            <a:r>
              <a:rPr lang="en-CA" sz="2600" dirty="0"/>
              <a:t>Model-View-Controller (MVC) design pattern</a:t>
            </a:r>
          </a:p>
          <a:p>
            <a:pPr lvl="1">
              <a:spcBef>
                <a:spcPts val="600"/>
              </a:spcBef>
            </a:pPr>
            <a:r>
              <a:rPr lang="en-CA" sz="2600" dirty="0"/>
              <a:t>Event-driven programming</a:t>
            </a:r>
          </a:p>
          <a:p>
            <a:pPr lvl="1">
              <a:spcBef>
                <a:spcPts val="600"/>
              </a:spcBef>
            </a:pPr>
            <a:r>
              <a:rPr lang="en-CA" sz="2600" dirty="0"/>
              <a:t>Object-oriented and component-based software development</a:t>
            </a:r>
          </a:p>
          <a:p>
            <a:pPr lvl="1">
              <a:spcBef>
                <a:spcPts val="600"/>
              </a:spcBef>
            </a:pPr>
            <a:r>
              <a:rPr lang="en-CA" sz="2600" dirty="0"/>
              <a:t>User interface design fundamentals</a:t>
            </a:r>
          </a:p>
          <a:p>
            <a:pPr lvl="1">
              <a:spcBef>
                <a:spcPts val="600"/>
              </a:spcBef>
            </a:pPr>
            <a:r>
              <a:rPr lang="en-CA" sz="2600" dirty="0"/>
              <a:t>Configuring a personal computer to do INT422 course work</a:t>
            </a:r>
          </a:p>
          <a:p>
            <a:pPr lvl="1">
              <a:spcBef>
                <a:spcPts val="600"/>
              </a:spcBef>
            </a:pPr>
            <a:r>
              <a:rPr lang="en-CA" sz="2600" dirty="0"/>
              <a:t>Deployment to a hosted service provider (e.g. Windows Azure)</a:t>
            </a:r>
          </a:p>
          <a:p>
            <a:pPr lvl="1">
              <a:spcBef>
                <a:spcPts val="600"/>
              </a:spcBef>
            </a:pPr>
            <a:r>
              <a:rPr lang="en-CA" sz="2600" dirty="0"/>
              <a:t>SQL Server, and its Management Studio application</a:t>
            </a:r>
          </a:p>
          <a:p>
            <a:pPr lvl="1">
              <a:spcBef>
                <a:spcPts val="600"/>
              </a:spcBef>
            </a:pPr>
            <a:r>
              <a:rPr lang="en-CA" sz="2600" dirty="0"/>
              <a:t>Microsoft ADO.NET Entity Framework for data access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4798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12776"/>
            <a:ext cx="8540750" cy="5256584"/>
          </a:xfrm>
        </p:spPr>
        <p:txBody>
          <a:bodyPr>
            <a:normAutofit fontScale="77500" lnSpcReduction="20000"/>
          </a:bodyPr>
          <a:lstStyle/>
          <a:p>
            <a:pPr>
              <a:spcBef>
                <a:spcPts val="900"/>
              </a:spcBef>
              <a:buFont typeface="Wingdings" panose="05000000000000000000" pitchFamily="2" charset="2"/>
              <a:buChar char="Ø"/>
            </a:pPr>
            <a:r>
              <a:rPr lang="en-CA" sz="3400" dirty="0">
                <a:effectLst/>
              </a:rPr>
              <a:t>In summary, you should have some experience and success in the following foundational concepts, skills, and technologies BEFORE starting this course:</a:t>
            </a:r>
          </a:p>
          <a:p>
            <a:pPr lvl="1">
              <a:spcBef>
                <a:spcPts val="900"/>
              </a:spcBef>
            </a:pPr>
            <a:r>
              <a:rPr lang="en-CA" sz="2900" dirty="0">
                <a:effectLst/>
              </a:rPr>
              <a:t>Object-oriented software development using C++</a:t>
            </a:r>
          </a:p>
          <a:p>
            <a:pPr lvl="1">
              <a:spcBef>
                <a:spcPts val="900"/>
              </a:spcBef>
            </a:pPr>
            <a:r>
              <a:rPr lang="en-CA" sz="2900" dirty="0">
                <a:effectLst/>
              </a:rPr>
              <a:t>HTML5 programming (JavaScript, the DOM, HTML, and CSS)</a:t>
            </a:r>
          </a:p>
          <a:p>
            <a:pPr lvl="1">
              <a:spcBef>
                <a:spcPts val="900"/>
              </a:spcBef>
            </a:pPr>
            <a:r>
              <a:rPr lang="en-CA" sz="2900" dirty="0">
                <a:effectLst/>
              </a:rPr>
              <a:t>SQL DDL (data definition language) and DML (data manipulation language)</a:t>
            </a:r>
          </a:p>
          <a:p>
            <a:pPr lvl="1">
              <a:spcBef>
                <a:spcPts val="900"/>
              </a:spcBef>
            </a:pPr>
            <a:r>
              <a:rPr lang="en-CA" sz="2900" dirty="0">
                <a:effectLst/>
              </a:rPr>
              <a:t>Windows operating system experience, so you can install, configure, and use new software</a:t>
            </a:r>
          </a:p>
          <a:p>
            <a:pPr lvl="1">
              <a:spcBef>
                <a:spcPts val="900"/>
              </a:spcBef>
            </a:pPr>
            <a:endParaRPr lang="en-CA" sz="800" dirty="0">
              <a:effectLst/>
            </a:endParaRPr>
          </a:p>
          <a:p>
            <a:pPr>
              <a:spcBef>
                <a:spcPts val="900"/>
              </a:spcBef>
              <a:buFont typeface="Wingdings" panose="05000000000000000000" pitchFamily="2" charset="2"/>
              <a:buChar char="Ø"/>
            </a:pPr>
            <a:r>
              <a:rPr lang="en-CA" sz="3400" dirty="0">
                <a:effectLst/>
              </a:rPr>
              <a:t>In addition to the above list, you need the ability to learn quickly and effectively. </a:t>
            </a:r>
            <a:r>
              <a:rPr lang="en-US" sz="3400" dirty="0">
                <a:effectLst/>
              </a:rPr>
              <a:t>You will be expected to learn (through watching, listening, reading, doing, and helping others) a significant amount of material.</a:t>
            </a:r>
            <a:endParaRPr lang="en-CA" sz="34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58109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Text Book &amp; Reference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12776"/>
            <a:ext cx="8540750" cy="4680519"/>
          </a:xfrm>
        </p:spPr>
        <p:txBody>
          <a:bodyPr>
            <a:normAutofit fontScale="92500" lnSpcReduction="20000"/>
          </a:bodyPr>
          <a:lstStyle/>
          <a:p>
            <a:pPr>
              <a:spcBef>
                <a:spcPts val="900"/>
              </a:spcBef>
              <a:buFont typeface="Wingdings" panose="05000000000000000000" pitchFamily="2" charset="2"/>
              <a:buChar char="Ø"/>
            </a:pPr>
            <a:r>
              <a:rPr lang="en-CA" sz="2800" dirty="0"/>
              <a:t>Prerequisite:</a:t>
            </a:r>
            <a:endParaRPr lang="en-CA" sz="2800" dirty="0">
              <a:effectLst/>
            </a:endParaRPr>
          </a:p>
          <a:p>
            <a:pPr lvl="1">
              <a:spcBef>
                <a:spcPts val="900"/>
              </a:spcBef>
            </a:pPr>
            <a:r>
              <a:rPr lang="en-CA" sz="2400" dirty="0">
                <a:effectLst/>
              </a:rPr>
              <a:t>OOP345 and INT322</a:t>
            </a:r>
          </a:p>
          <a:p>
            <a:pPr lvl="1">
              <a:spcBef>
                <a:spcPts val="900"/>
              </a:spcBef>
            </a:pPr>
            <a:endParaRPr lang="en-CA" sz="1300" dirty="0">
              <a:effectLst/>
            </a:endParaRPr>
          </a:p>
          <a:p>
            <a:pPr>
              <a:buFont typeface="Wingdings" panose="05000000000000000000" pitchFamily="2" charset="2"/>
              <a:buChar char="Ø"/>
            </a:pPr>
            <a:r>
              <a:rPr lang="en-CA" sz="2800" dirty="0"/>
              <a:t>Textbook</a:t>
            </a:r>
          </a:p>
          <a:p>
            <a:pPr marL="457200" lvl="1" indent="0">
              <a:buNone/>
            </a:pPr>
            <a:r>
              <a:rPr lang="en-CA" sz="2400" dirty="0">
                <a:effectLst>
                  <a:outerShdw blurRad="38100" dist="38100" dir="2700000" algn="tl">
                    <a:srgbClr val="000000">
                      <a:alpha val="43137"/>
                    </a:srgbClr>
                  </a:outerShdw>
                </a:effectLst>
                <a:hlinkClick r:id="rId3"/>
              </a:rPr>
              <a:t>Professional ASP.NET MVC 5</a:t>
            </a:r>
            <a:r>
              <a:rPr lang="en-CA" dirty="0">
                <a:effectLst>
                  <a:outerShdw blurRad="38100" dist="38100" dir="2700000" algn="tl">
                    <a:srgbClr val="000000">
                      <a:alpha val="43137"/>
                    </a:srgbClr>
                  </a:outerShdw>
                </a:effectLst>
                <a:hlinkClick r:id="rId3"/>
              </a:rPr>
              <a:t> </a:t>
            </a:r>
            <a:endParaRPr lang="en-CA" dirty="0">
              <a:effectLst>
                <a:outerShdw blurRad="38100" dist="38100" dir="2700000" algn="tl">
                  <a:srgbClr val="000000">
                    <a:alpha val="43137"/>
                  </a:srgbClr>
                </a:outerShdw>
              </a:effectLst>
            </a:endParaRPr>
          </a:p>
          <a:p>
            <a:pPr marL="457200" lvl="1" indent="0">
              <a:buNone/>
            </a:pPr>
            <a:r>
              <a:rPr lang="en-CA" sz="2000" dirty="0"/>
              <a:t>by Galloway, Wilson, Allen, Matson</a:t>
            </a:r>
          </a:p>
          <a:p>
            <a:pPr marL="457200" lvl="1" indent="0">
              <a:buNone/>
            </a:pPr>
            <a:r>
              <a:rPr lang="en-CA" sz="2000" dirty="0"/>
              <a:t>Published by </a:t>
            </a:r>
            <a:r>
              <a:rPr lang="en-CA" sz="2000" dirty="0" err="1"/>
              <a:t>Wrox</a:t>
            </a:r>
            <a:r>
              <a:rPr lang="en-CA" sz="2000" dirty="0"/>
              <a:t>, an imprint of Wiley </a:t>
            </a:r>
          </a:p>
          <a:p>
            <a:pPr marL="457200" lvl="1" indent="0">
              <a:buNone/>
            </a:pPr>
            <a:r>
              <a:rPr lang="en-CA" sz="2000" dirty="0"/>
              <a:t>ISBN 978-1-118-79475-3</a:t>
            </a:r>
            <a:endParaRPr lang="en-CA" sz="2400" dirty="0"/>
          </a:p>
          <a:p>
            <a:pPr>
              <a:buFont typeface="Wingdings" panose="05000000000000000000" pitchFamily="2" charset="2"/>
              <a:buChar char="Ø"/>
            </a:pPr>
            <a:endParaRPr lang="en-CA" sz="1300" dirty="0"/>
          </a:p>
          <a:p>
            <a:pPr>
              <a:buFont typeface="Wingdings" panose="05000000000000000000" pitchFamily="2" charset="2"/>
              <a:buChar char="Ø"/>
            </a:pPr>
            <a:r>
              <a:rPr lang="en-CA" sz="2800" dirty="0"/>
              <a:t>Reference material:</a:t>
            </a:r>
          </a:p>
          <a:p>
            <a:pPr lvl="1"/>
            <a:r>
              <a:rPr lang="en-CA" sz="2400" dirty="0">
                <a:effectLst/>
              </a:rPr>
              <a:t>An extensive reading list of online and print material is provided with the detailed weekly outline. The student is expected to use this material extensively during the semester.</a:t>
            </a:r>
            <a:endParaRPr lang="en-CA" sz="1050" dirty="0">
              <a:effectLst/>
            </a:endParaRPr>
          </a:p>
          <a:p>
            <a:pPr marL="857250" lvl="2" indent="0">
              <a:buNone/>
            </a:pPr>
            <a:endParaRPr lang="en-CA"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8248" y="1412776"/>
            <a:ext cx="1901011"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826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lstStyle/>
          <a:p>
            <a:r>
              <a:rPr lang="en-CA" sz="4000" dirty="0">
                <a:effectLst>
                  <a:outerShdw blurRad="38100" dist="38100" dir="2700000" algn="tl">
                    <a:srgbClr val="000000">
                      <a:alpha val="43137"/>
                    </a:srgbClr>
                  </a:outerShdw>
                </a:effectLst>
              </a:rPr>
              <a:t>Graded Work</a:t>
            </a:r>
            <a:endParaRPr lang="en-CA" sz="4000" dirty="0"/>
          </a:p>
        </p:txBody>
      </p:sp>
      <p:sp>
        <p:nvSpPr>
          <p:cNvPr id="3" name="Content Placeholder 2"/>
          <p:cNvSpPr>
            <a:spLocks noGrp="1"/>
          </p:cNvSpPr>
          <p:nvPr>
            <p:ph idx="1"/>
          </p:nvPr>
        </p:nvSpPr>
        <p:spPr>
          <a:xfrm>
            <a:off x="251520" y="1124744"/>
            <a:ext cx="8540750" cy="5003031"/>
          </a:xfrm>
        </p:spPr>
        <p:txBody>
          <a:bodyPr/>
          <a:lstStyle/>
          <a:p>
            <a:pPr>
              <a:buFont typeface="Wingdings" panose="05000000000000000000" pitchFamily="2" charset="2"/>
              <a:buChar char="Ø"/>
            </a:pPr>
            <a:r>
              <a:rPr lang="en-CA" sz="2400" dirty="0"/>
              <a:t>Lecture notes, labs and assignments will on the websites: </a:t>
            </a:r>
          </a:p>
          <a:p>
            <a:pPr marL="457200" lvl="1" indent="0">
              <a:buNone/>
            </a:pPr>
            <a:r>
              <a:rPr lang="en-CA" sz="2000" dirty="0">
                <a:hlinkClick r:id="rId3"/>
              </a:rPr>
              <a:t>https://scs.senecac.on.ca/~wei.song/int422/int422.html</a:t>
            </a:r>
            <a:endParaRPr lang="en-CA" sz="2000" dirty="0"/>
          </a:p>
          <a:p>
            <a:pPr marL="457200" lvl="1" indent="0">
              <a:buNone/>
            </a:pPr>
            <a:endParaRPr lang="en-CA" sz="1000" dirty="0"/>
          </a:p>
          <a:p>
            <a:pPr marL="457200" lvl="1" indent="0">
              <a:buNone/>
            </a:pPr>
            <a:endParaRPr lang="en-CA" sz="400" dirty="0"/>
          </a:p>
          <a:p>
            <a:pPr>
              <a:buFont typeface="Wingdings" panose="05000000000000000000" pitchFamily="2" charset="2"/>
              <a:buChar char="Ø"/>
            </a:pPr>
            <a:r>
              <a:rPr lang="en-CA" sz="2400" dirty="0"/>
              <a:t>Tests &amp; Quizzes</a:t>
            </a:r>
          </a:p>
          <a:p>
            <a:pPr lvl="1"/>
            <a:r>
              <a:rPr lang="en-CA" sz="2200" dirty="0"/>
              <a:t>There will be about 11 tests on Tuesday class</a:t>
            </a:r>
          </a:p>
          <a:p>
            <a:pPr lvl="1"/>
            <a:r>
              <a:rPr lang="en-CA" sz="2200" dirty="0">
                <a:effectLst>
                  <a:outerShdw blurRad="38100" dist="38100" dir="2700000" algn="tl">
                    <a:srgbClr val="000000">
                      <a:alpha val="43137"/>
                    </a:srgbClr>
                  </a:outerShdw>
                </a:effectLst>
              </a:rPr>
              <a:t>Test will be written </a:t>
            </a:r>
            <a:r>
              <a:rPr lang="en-CA" sz="2200" dirty="0">
                <a:solidFill>
                  <a:srgbClr val="FF0000"/>
                </a:solidFill>
                <a:effectLst>
                  <a:outerShdw blurRad="38100" dist="38100" dir="2700000" algn="tl">
                    <a:srgbClr val="000000">
                      <a:alpha val="43137"/>
                    </a:srgbClr>
                  </a:outerShdw>
                </a:effectLst>
              </a:rPr>
              <a:t>at the beginning of the class time slot (before the lecture)</a:t>
            </a:r>
          </a:p>
          <a:p>
            <a:pPr marL="457200" lvl="1" indent="0">
              <a:buNone/>
            </a:pPr>
            <a:r>
              <a:rPr lang="en-CA" sz="1100" dirty="0"/>
              <a:t> </a:t>
            </a:r>
            <a:r>
              <a:rPr lang="en-CA" sz="300" dirty="0"/>
              <a:t> </a:t>
            </a:r>
          </a:p>
          <a:p>
            <a:pPr>
              <a:buFont typeface="Wingdings" panose="05000000000000000000" pitchFamily="2" charset="2"/>
              <a:buChar char="Ø"/>
            </a:pPr>
            <a:r>
              <a:rPr lang="en-CA" sz="2400" dirty="0"/>
              <a:t>Labs and assignments</a:t>
            </a:r>
          </a:p>
          <a:p>
            <a:pPr lvl="1"/>
            <a:r>
              <a:rPr lang="en-US" sz="2200" dirty="0">
                <a:latin typeface="Tahoma" charset="0"/>
              </a:rPr>
              <a:t>There will be 9 or 10 assignments </a:t>
            </a:r>
          </a:p>
          <a:p>
            <a:pPr lvl="1"/>
            <a:endParaRPr lang="en-CA" sz="500" dirty="0"/>
          </a:p>
          <a:p>
            <a:pPr>
              <a:buFont typeface="Wingdings" panose="05000000000000000000" pitchFamily="2" charset="2"/>
              <a:buChar char="Ø"/>
            </a:pPr>
            <a:r>
              <a:rPr lang="en-CA" sz="2400" dirty="0">
                <a:solidFill>
                  <a:srgbClr val="FF0000"/>
                </a:solidFill>
                <a:effectLst>
                  <a:outerShdw blurRad="38100" dist="38100" dir="2700000" algn="tl">
                    <a:srgbClr val="000000">
                      <a:alpha val="43137"/>
                    </a:srgbClr>
                  </a:outerShdw>
                </a:effectLst>
              </a:rPr>
              <a:t>No final exam</a:t>
            </a:r>
          </a:p>
          <a:p>
            <a:pPr>
              <a:buFont typeface="Wingdings" panose="05000000000000000000" pitchFamily="2" charset="2"/>
              <a:buChar char="Ø"/>
            </a:pPr>
            <a:endParaRPr lang="en-CA" sz="700" dirty="0"/>
          </a:p>
          <a:p>
            <a:pPr>
              <a:buFont typeface="Wingdings" panose="05000000000000000000" pitchFamily="2" charset="2"/>
              <a:buChar char="Ø"/>
            </a:pPr>
            <a:r>
              <a:rPr lang="en-CA" sz="2400" dirty="0"/>
              <a:t>Grades will be posted on Blackboard</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dirty="0"/>
          </a:p>
        </p:txBody>
      </p:sp>
    </p:spTree>
    <p:extLst>
      <p:ext uri="{BB962C8B-B14F-4D97-AF65-F5344CB8AC3E}">
        <p14:creationId xmlns:p14="http://schemas.microsoft.com/office/powerpoint/2010/main" val="4186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US" sz="4000" dirty="0">
                <a:effectLst>
                  <a:outerShdw blurRad="38100" dist="38100" dir="2700000" algn="tl">
                    <a:srgbClr val="000000">
                      <a:alpha val="43137"/>
                    </a:srgbClr>
                  </a:outerShdw>
                </a:effectLst>
              </a:rPr>
              <a:t>Graded Work</a:t>
            </a:r>
          </a:p>
        </p:txBody>
      </p:sp>
      <p:sp>
        <p:nvSpPr>
          <p:cNvPr id="3" name="Content Placeholder 2"/>
          <p:cNvSpPr>
            <a:spLocks noGrp="1"/>
          </p:cNvSpPr>
          <p:nvPr>
            <p:ph idx="1"/>
          </p:nvPr>
        </p:nvSpPr>
        <p:spPr>
          <a:xfrm>
            <a:off x="301625" y="1268760"/>
            <a:ext cx="8540750" cy="4976465"/>
          </a:xfrm>
        </p:spPr>
        <p:txBody>
          <a:bodyPr>
            <a:normAutofit fontScale="92500" lnSpcReduction="20000"/>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Evaluation</a:t>
            </a:r>
          </a:p>
          <a:p>
            <a:pPr marL="400050" lvl="1" indent="0">
              <a:buNone/>
            </a:pPr>
            <a:endParaRPr lang="en-US" sz="1100" dirty="0">
              <a:effectLst/>
            </a:endParaRPr>
          </a:p>
          <a:p>
            <a:pPr marL="400050" lvl="1" indent="0">
              <a:buNone/>
            </a:pPr>
            <a:r>
              <a:rPr lang="en-US" sz="2400" b="1" dirty="0">
                <a:effectLst/>
                <a:latin typeface="Courier New" panose="02070309020205020404" pitchFamily="49" charset="0"/>
                <a:cs typeface="Courier New" panose="02070309020205020404" pitchFamily="49" charset="0"/>
              </a:rPr>
              <a:t>9 or 10 assignments                      50%</a:t>
            </a:r>
          </a:p>
          <a:p>
            <a:pPr marL="400050" lvl="1" indent="0">
              <a:buNone/>
            </a:pPr>
            <a:r>
              <a:rPr lang="en-US" sz="2400" b="1" dirty="0">
                <a:effectLst/>
                <a:latin typeface="Courier New" panose="02070309020205020404" pitchFamily="49" charset="0"/>
                <a:cs typeface="Courier New" panose="02070309020205020404" pitchFamily="49" charset="0"/>
              </a:rPr>
              <a:t>11 tests                                 50% </a:t>
            </a:r>
          </a:p>
          <a:p>
            <a:pPr marL="400050" lvl="1" indent="0">
              <a:buNone/>
            </a:pPr>
            <a:r>
              <a:rPr lang="en-US" sz="2400" b="1" dirty="0">
                <a:effectLst/>
                <a:latin typeface="Courier New" panose="02070309020205020404" pitchFamily="49" charset="0"/>
                <a:cs typeface="Courier New" panose="02070309020205020404" pitchFamily="49" charset="0"/>
              </a:rPr>
              <a:t>Final exam                                0%</a:t>
            </a:r>
          </a:p>
          <a:p>
            <a:pPr marL="400050" lvl="1" indent="0">
              <a:buNone/>
            </a:pPr>
            <a:r>
              <a:rPr lang="en-US" sz="2400" b="1" dirty="0">
                <a:effectLst/>
                <a:latin typeface="Courier New" panose="02070309020205020404" pitchFamily="49" charset="0"/>
                <a:cs typeface="Courier New" panose="02070309020205020404" pitchFamily="49" charset="0"/>
              </a:rPr>
              <a:t>--------------------------------------------</a:t>
            </a:r>
          </a:p>
          <a:p>
            <a:pPr marL="400050" lvl="1" indent="0">
              <a:buNone/>
            </a:pPr>
            <a:r>
              <a:rPr lang="en-US" sz="2400" b="1" dirty="0">
                <a:effectLst/>
                <a:latin typeface="Courier New" panose="02070309020205020404" pitchFamily="49" charset="0"/>
                <a:cs typeface="Courier New" panose="02070309020205020404" pitchFamily="49" charset="0"/>
              </a:rPr>
              <a:t>Total                                   100%</a:t>
            </a:r>
          </a:p>
          <a:p>
            <a:pPr marL="400050" lvl="1" indent="0">
              <a:buNone/>
            </a:pPr>
            <a:endParaRPr lang="en-US" sz="1900" dirty="0">
              <a:effectLst>
                <a:outerShdw blurRad="38100" dist="38100" dir="2700000" algn="tl">
                  <a:srgbClr val="000000">
                    <a:alpha val="43137"/>
                  </a:srgbClr>
                </a:outerShdw>
              </a:effectLst>
            </a:endParaRPr>
          </a:p>
          <a:p>
            <a:pPr>
              <a:buFont typeface="Wingdings" panose="05000000000000000000" pitchFamily="2" charset="2"/>
              <a:buChar char="Ø"/>
            </a:pPr>
            <a:r>
              <a:rPr lang="en-US" sz="2800" dirty="0">
                <a:effectLst>
                  <a:outerShdw blurRad="38100" dist="38100" dir="2700000" algn="tl">
                    <a:srgbClr val="000000">
                      <a:alpha val="43137"/>
                    </a:srgbClr>
                  </a:outerShdw>
                </a:effectLst>
              </a:rPr>
              <a:t>Promotion Policy: </a:t>
            </a:r>
            <a:r>
              <a:rPr lang="en-US" sz="2800" dirty="0"/>
              <a:t>to obtain a credit in this subject, a student must:</a:t>
            </a:r>
            <a:endParaRPr lang="en-US" sz="1050" dirty="0"/>
          </a:p>
          <a:p>
            <a:pPr>
              <a:buFont typeface="Wingdings" panose="05000000000000000000" pitchFamily="2" charset="2"/>
              <a:buChar char="Ø"/>
            </a:pPr>
            <a:endParaRPr lang="en-US" sz="600" dirty="0"/>
          </a:p>
          <a:p>
            <a:pPr lvl="1"/>
            <a:r>
              <a:rPr lang="en-US" sz="2400" dirty="0"/>
              <a:t>Achieve a passing grade on the term test(s)</a:t>
            </a:r>
          </a:p>
          <a:p>
            <a:pPr lvl="1"/>
            <a:r>
              <a:rPr lang="en-US" sz="2400" dirty="0"/>
              <a:t>Achieve a passing grade on the overall course</a:t>
            </a:r>
          </a:p>
          <a:p>
            <a:pPr lvl="1"/>
            <a:r>
              <a:rPr lang="en-CA" sz="2400" dirty="0"/>
              <a:t>Successfully complete all assignments. </a:t>
            </a:r>
          </a:p>
          <a:p>
            <a:pPr lvl="2">
              <a:buFont typeface="Courier New" panose="02070309020205020404" pitchFamily="49" charset="0"/>
              <a:buChar char="o"/>
            </a:pPr>
            <a:r>
              <a:rPr lang="en-CA" dirty="0"/>
              <a:t>Submissions that do not meet specifications may be returned to the student for revision and resubmission.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30619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How to use the course notes</a:t>
            </a:r>
          </a:p>
        </p:txBody>
      </p:sp>
      <p:sp>
        <p:nvSpPr>
          <p:cNvPr id="3" name="Content Placeholder 2"/>
          <p:cNvSpPr>
            <a:spLocks noGrp="1"/>
          </p:cNvSpPr>
          <p:nvPr>
            <p:ph idx="1"/>
          </p:nvPr>
        </p:nvSpPr>
        <p:spPr>
          <a:xfrm>
            <a:off x="301625" y="1196752"/>
            <a:ext cx="8540750" cy="4902423"/>
          </a:xfrm>
        </p:spPr>
        <p:txBody>
          <a:bodyPr/>
          <a:lstStyle/>
          <a:p>
            <a:pPr>
              <a:spcBef>
                <a:spcPts val="900"/>
              </a:spcBef>
            </a:pPr>
            <a:r>
              <a:rPr lang="en-US" sz="2000" dirty="0"/>
              <a:t>Every class/session will have notes posted on this web site.</a:t>
            </a:r>
          </a:p>
          <a:p>
            <a:pPr>
              <a:spcBef>
                <a:spcPts val="900"/>
              </a:spcBef>
            </a:pPr>
            <a:r>
              <a:rPr lang="en-US" sz="2000" dirty="0"/>
              <a:t>Study this page’s URI to learn the naming convention for a specific notes page.</a:t>
            </a:r>
          </a:p>
          <a:p>
            <a:pPr>
              <a:spcBef>
                <a:spcPts val="900"/>
              </a:spcBef>
            </a:pPr>
            <a:r>
              <a:rPr lang="en-US" sz="2000" dirty="0"/>
              <a:t>Your professor plans to post the notes at least two days before the class/session begins. </a:t>
            </a:r>
            <a:r>
              <a:rPr lang="en-US" sz="2000" dirty="0">
                <a:solidFill>
                  <a:srgbClr val="000099"/>
                </a:solidFill>
                <a:effectLst>
                  <a:outerShdw blurRad="38100" dist="38100" dir="2700000" algn="tl">
                    <a:srgbClr val="000000">
                      <a:alpha val="43137"/>
                    </a:srgbClr>
                  </a:outerShdw>
                </a:effectLst>
              </a:rPr>
              <a:t>Before you come into a class, </a:t>
            </a:r>
            <a:r>
              <a:rPr lang="en-US" sz="2000" i="1" dirty="0">
                <a:solidFill>
                  <a:srgbClr val="000099"/>
                </a:solidFill>
                <a:effectLst>
                  <a:outerShdw blurRad="38100" dist="38100" dir="2700000" algn="tl">
                    <a:srgbClr val="000000">
                      <a:alpha val="43137"/>
                    </a:srgbClr>
                  </a:outerShdw>
                </a:effectLst>
              </a:rPr>
              <a:t>you are expected</a:t>
            </a:r>
            <a:r>
              <a:rPr lang="en-US" sz="2000" dirty="0">
                <a:solidFill>
                  <a:srgbClr val="000099"/>
                </a:solidFill>
                <a:effectLst>
                  <a:outerShdw blurRad="38100" dist="38100" dir="2700000" algn="tl">
                    <a:srgbClr val="000000">
                      <a:alpha val="43137"/>
                    </a:srgbClr>
                  </a:outerShdw>
                </a:effectLst>
              </a:rPr>
              <a:t> to read / skim / study / contemplate the topics covered in the notes</a:t>
            </a:r>
            <a:r>
              <a:rPr lang="en-US" sz="2000" dirty="0"/>
              <a:t>.</a:t>
            </a:r>
          </a:p>
          <a:p>
            <a:pPr>
              <a:spcBef>
                <a:spcPts val="900"/>
              </a:spcBef>
            </a:pPr>
            <a:r>
              <a:rPr lang="en-US" sz="2000" dirty="0"/>
              <a:t>The format and style of the notes pages will vary. At times, they will be terse, with headings and keywords that are intended to guide the student through the topics. At other times, they will be lengthy, with narrative that explains and supports the topics. Expect a full range of formats and styles between these extremes.</a:t>
            </a:r>
          </a:p>
          <a:p>
            <a:pPr>
              <a:spcBef>
                <a:spcPts val="900"/>
              </a:spcBef>
            </a:pPr>
            <a:r>
              <a:rPr lang="en-US" sz="2000" dirty="0"/>
              <a:t>Class/sessions are important. This is </a:t>
            </a:r>
            <a:r>
              <a:rPr lang="en-US" sz="2000" i="1" dirty="0"/>
              <a:t>not</a:t>
            </a:r>
            <a:r>
              <a:rPr lang="en-US" sz="2000" dirty="0"/>
              <a:t> a distance education (online) course. The notes do not attempt to capture everything that must be communicated in the process of learning a topic.</a:t>
            </a:r>
          </a:p>
          <a:p>
            <a:endParaRPr lang="en-US" sz="1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9</a:t>
            </a:fld>
            <a:endParaRPr lang="en-CA" altLang="en-US"/>
          </a:p>
        </p:txBody>
      </p:sp>
    </p:spTree>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6514</TotalTime>
  <Words>1069</Words>
  <Application>Microsoft Office PowerPoint</Application>
  <PresentationFormat>On-screen Show (4:3)</PresentationFormat>
  <Paragraphs>147</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Narrow</vt:lpstr>
      <vt:lpstr>Arial Unicode MS</vt:lpstr>
      <vt:lpstr>Courier New</vt:lpstr>
      <vt:lpstr>Tahoma</vt:lpstr>
      <vt:lpstr>Tahoma (Body)</vt:lpstr>
      <vt:lpstr>Tahoma (Headings)</vt:lpstr>
      <vt:lpstr>Times New Roman</vt:lpstr>
      <vt:lpstr>Wingdings</vt:lpstr>
      <vt:lpstr>Compass</vt:lpstr>
      <vt:lpstr>INT422 - Web Programming on Windows</vt:lpstr>
      <vt:lpstr>Course Overview</vt:lpstr>
      <vt:lpstr>Course Overview</vt:lpstr>
      <vt:lpstr>Course Overview</vt:lpstr>
      <vt:lpstr>Course Overview</vt:lpstr>
      <vt:lpstr>Text Book &amp; Reference</vt:lpstr>
      <vt:lpstr>Graded Work</vt:lpstr>
      <vt:lpstr>Graded Work</vt:lpstr>
      <vt:lpstr>How to use the course notes</vt:lpstr>
      <vt:lpstr>Expectation</vt:lpstr>
      <vt:lpstr>Expectation</vt:lpstr>
      <vt:lpstr>Getting Started</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Wei Song</dc:creator>
  <cp:lastModifiedBy>Wei Song</cp:lastModifiedBy>
  <cp:revision>258</cp:revision>
  <cp:lastPrinted>2001-07-23T19:37:02Z</cp:lastPrinted>
  <dcterms:created xsi:type="dcterms:W3CDTF">2001-03-26T00:24:34Z</dcterms:created>
  <dcterms:modified xsi:type="dcterms:W3CDTF">2017-05-06T01:45:56Z</dcterms:modified>
</cp:coreProperties>
</file>