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6"/>
  </p:notesMasterIdLst>
  <p:handoutMasterIdLst>
    <p:handoutMasterId r:id="rId3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1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B4D5E-8EFC-4035-AC05-9855C03EE5E4}" type="datetime1">
              <a:rPr lang="en-US" smtClean="0"/>
              <a:t>5/12/2019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80030-9408-4052-9D4B-D96107C46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38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references/_ibc233_who_uses_System_i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" TargetMode="External"/><Relationship Id="rId2" Type="http://schemas.openxmlformats.org/officeDocument/2006/relationships/hyperlink" Target="mailto:mailtowei.song@senecaccollege.ca" TargetMode="Externa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bc233/references/_ibc233_keyboard%20map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bc233/ibc23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file:///\\www.ibm.com\servers\eserver\iseries\hardware\smallmed\810\index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IBC233 - System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Business Computing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1: Intro to System </a:t>
            </a:r>
            <a:r>
              <a:rPr lang="en-US" dirty="0" err="1"/>
              <a:t>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190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ChangeArrowheads="1"/>
          </p:cNvSpPr>
          <p:nvPr/>
        </p:nvSpPr>
        <p:spPr bwMode="auto">
          <a:xfrm>
            <a:off x="3657600" y="304800"/>
            <a:ext cx="1752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</a:t>
            </a:r>
          </a:p>
        </p:txBody>
      </p:sp>
      <p:sp>
        <p:nvSpPr>
          <p:cNvPr id="11267" name="Rectangle 5"/>
          <p:cNvSpPr>
            <a:spLocks noChangeArrowheads="1"/>
          </p:cNvSpPr>
          <p:nvPr/>
        </p:nvSpPr>
        <p:spPr bwMode="auto">
          <a:xfrm>
            <a:off x="3657600" y="19812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34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2133600" y="28194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36</a:t>
            </a:r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5181600" y="2819400"/>
            <a:ext cx="1752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System 38</a:t>
            </a:r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657600" y="3657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AS/400</a:t>
            </a:r>
          </a:p>
        </p:txBody>
      </p:sp>
      <p:sp>
        <p:nvSpPr>
          <p:cNvPr id="11271" name="Rectangle 9"/>
          <p:cNvSpPr>
            <a:spLocks noChangeArrowheads="1"/>
          </p:cNvSpPr>
          <p:nvPr/>
        </p:nvSpPr>
        <p:spPr bwMode="auto">
          <a:xfrm>
            <a:off x="3657600" y="4419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/>
              <a:t>iSeries</a:t>
            </a:r>
          </a:p>
        </p:txBody>
      </p:sp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3641725" y="5181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9900CC"/>
                </a:solidFill>
              </a:rPr>
              <a:t>System </a:t>
            </a:r>
            <a:r>
              <a:rPr lang="en-US" altLang="en-US" b="1" dirty="0" err="1">
                <a:solidFill>
                  <a:srgbClr val="9900CC"/>
                </a:solidFill>
              </a:rPr>
              <a:t>i</a:t>
            </a:r>
            <a:endParaRPr lang="en-US" altLang="en-US" b="1" dirty="0">
              <a:solidFill>
                <a:srgbClr val="9900CC"/>
              </a:solidFill>
            </a:endParaRP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5486400" y="3810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1969 - 1985</a:t>
            </a:r>
          </a:p>
        </p:txBody>
      </p:sp>
      <p:sp>
        <p:nvSpPr>
          <p:cNvPr id="11274" name="Rectangle 12"/>
          <p:cNvSpPr>
            <a:spLocks noChangeArrowheads="1"/>
          </p:cNvSpPr>
          <p:nvPr/>
        </p:nvSpPr>
        <p:spPr bwMode="auto">
          <a:xfrm>
            <a:off x="3657600" y="1143000"/>
            <a:ext cx="1752600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dirty="0"/>
              <a:t>System 32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5486400" y="12954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1975 - 1984</a:t>
            </a:r>
          </a:p>
        </p:txBody>
      </p:sp>
      <p:sp>
        <p:nvSpPr>
          <p:cNvPr id="11276" name="Text Box 14"/>
          <p:cNvSpPr txBox="1">
            <a:spLocks noChangeArrowheads="1"/>
          </p:cNvSpPr>
          <p:nvPr/>
        </p:nvSpPr>
        <p:spPr bwMode="auto">
          <a:xfrm>
            <a:off x="5470525" y="20177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1977 - 1985</a:t>
            </a:r>
          </a:p>
        </p:txBody>
      </p:sp>
      <p:sp>
        <p:nvSpPr>
          <p:cNvPr id="11277" name="Text Box 15"/>
          <p:cNvSpPr txBox="1">
            <a:spLocks noChangeArrowheads="1"/>
          </p:cNvSpPr>
          <p:nvPr/>
        </p:nvSpPr>
        <p:spPr bwMode="auto">
          <a:xfrm>
            <a:off x="609600" y="28956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1983 - 1994</a:t>
            </a:r>
          </a:p>
        </p:txBody>
      </p:sp>
      <p:sp>
        <p:nvSpPr>
          <p:cNvPr id="11278" name="Text Box 16"/>
          <p:cNvSpPr txBox="1">
            <a:spLocks noChangeArrowheads="1"/>
          </p:cNvSpPr>
          <p:nvPr/>
        </p:nvSpPr>
        <p:spPr bwMode="auto">
          <a:xfrm>
            <a:off x="6934200" y="2895600"/>
            <a:ext cx="1403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1980 - 1994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5334000" y="37338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1988 - present</a:t>
            </a:r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5334000" y="4495800"/>
            <a:ext cx="1657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2000 - present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5394325" y="5218113"/>
            <a:ext cx="1403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2006 - 2007</a:t>
            </a:r>
          </a:p>
        </p:txBody>
      </p:sp>
      <p:sp>
        <p:nvSpPr>
          <p:cNvPr id="11282" name="Rectangle 20"/>
          <p:cNvSpPr>
            <a:spLocks noChangeArrowheads="1"/>
          </p:cNvSpPr>
          <p:nvPr/>
        </p:nvSpPr>
        <p:spPr bwMode="auto">
          <a:xfrm>
            <a:off x="3657600" y="5943600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9900CC"/>
                </a:solidFill>
              </a:rPr>
              <a:t>Power Systems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5394325" y="5980113"/>
            <a:ext cx="692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en-US"/>
              <a:t>2008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85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In April 2008, IBM officially merged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and </a:t>
            </a:r>
            <a:r>
              <a:rPr lang="en-CA" b="1" dirty="0"/>
              <a:t>System p </a:t>
            </a:r>
            <a:r>
              <a:rPr lang="en-CA" dirty="0"/>
              <a:t>under the same name –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Systems </a:t>
            </a:r>
            <a:r>
              <a:rPr lang="en-CA" dirty="0"/>
              <a:t>with identical hardware and a choice of operating systems.</a:t>
            </a:r>
          </a:p>
          <a:p>
            <a:pPr lvl="1"/>
            <a:r>
              <a:rPr lang="en-CA" dirty="0"/>
              <a:t>Being as System </a:t>
            </a:r>
            <a:r>
              <a:rPr lang="en-CA" dirty="0" err="1"/>
              <a:t>i</a:t>
            </a:r>
            <a:r>
              <a:rPr lang="en-CA" dirty="0"/>
              <a:t>, Power Systems run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Being as System p, Power Systems run AIX or Linux. </a:t>
            </a:r>
          </a:p>
          <a:p>
            <a:r>
              <a:rPr lang="en-CA" dirty="0"/>
              <a:t>IBC233 covers mainly the System </a:t>
            </a:r>
            <a:r>
              <a:rPr lang="en-CA" dirty="0" err="1"/>
              <a:t>i</a:t>
            </a:r>
            <a:r>
              <a:rPr lang="en-CA" dirty="0"/>
              <a:t> part of IBM Power Systems, so we mix the usage of System </a:t>
            </a:r>
            <a:r>
              <a:rPr lang="en-CA" dirty="0" err="1"/>
              <a:t>i</a:t>
            </a:r>
            <a:r>
              <a:rPr lang="en-CA" dirty="0"/>
              <a:t> and Power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19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/>
              <a:t>The operating systems for IBM’s midrange server line: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– runs on Power Systems or System </a:t>
            </a:r>
            <a:r>
              <a:rPr lang="en-CA" dirty="0" err="1"/>
              <a:t>i</a:t>
            </a:r>
            <a:r>
              <a:rPr lang="en-CA" dirty="0"/>
              <a:t>.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i5/OS</a:t>
            </a:r>
            <a:r>
              <a:rPr lang="en-CA" dirty="0"/>
              <a:t>  (OS/400 V5R3)– runs on </a:t>
            </a:r>
            <a:r>
              <a:rPr lang="en-CA" dirty="0" err="1"/>
              <a:t>iServers</a:t>
            </a:r>
            <a:r>
              <a:rPr lang="en-CA" dirty="0"/>
              <a:t> (i5, </a:t>
            </a:r>
            <a:r>
              <a:rPr lang="en-CA" dirty="0" err="1"/>
              <a:t>i</a:t>
            </a:r>
            <a:r>
              <a:rPr lang="en-CA" dirty="0"/>
              <a:t> Series).   </a:t>
            </a:r>
          </a:p>
          <a:p>
            <a:pPr lvl="1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OS/400</a:t>
            </a:r>
            <a:r>
              <a:rPr lang="en-CA" dirty="0"/>
              <a:t> – runs on AS/400.</a:t>
            </a:r>
          </a:p>
          <a:p>
            <a:pPr lvl="1"/>
            <a:r>
              <a:rPr lang="en-CA" dirty="0"/>
              <a:t>CPF – runs on System 38.</a:t>
            </a:r>
          </a:p>
          <a:p>
            <a:pPr lvl="1"/>
            <a:r>
              <a:rPr lang="en-CA" dirty="0"/>
              <a:t>……</a:t>
            </a:r>
          </a:p>
          <a:p>
            <a:r>
              <a:rPr lang="en-CA" dirty="0"/>
              <a:t>IBM </a:t>
            </a:r>
            <a:r>
              <a:rPr lang="en-CA" dirty="0" err="1"/>
              <a:t>i</a:t>
            </a:r>
            <a:r>
              <a:rPr lang="en-CA" dirty="0"/>
              <a:t>, i5/OS and OS/400 are basically the same.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5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Who Uses System </a:t>
            </a:r>
            <a:r>
              <a:rPr lang="en-US" alt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98% of Fortune 100 companies use </a:t>
            </a:r>
            <a:r>
              <a:rPr lang="en-CA" dirty="0" err="1"/>
              <a:t>iSeries</a:t>
            </a:r>
            <a:r>
              <a:rPr lang="en-CA" dirty="0"/>
              <a:t> and System </a:t>
            </a:r>
            <a:r>
              <a:rPr lang="en-CA" dirty="0" err="1"/>
              <a:t>i</a:t>
            </a:r>
            <a:r>
              <a:rPr lang="en-CA" dirty="0"/>
              <a:t> :</a:t>
            </a:r>
          </a:p>
          <a:p>
            <a:pPr lvl="1"/>
            <a:r>
              <a:rPr lang="en-CA" dirty="0"/>
              <a:t>Microsoft</a:t>
            </a:r>
          </a:p>
          <a:p>
            <a:pPr lvl="1"/>
            <a:r>
              <a:rPr lang="en-CA" dirty="0"/>
              <a:t>McDonald's Canada </a:t>
            </a:r>
          </a:p>
          <a:p>
            <a:pPr lvl="1"/>
            <a:r>
              <a:rPr lang="en-CA" dirty="0"/>
              <a:t>Canadian Tire (</a:t>
            </a:r>
            <a:r>
              <a:rPr lang="en-CA" sz="2400" dirty="0"/>
              <a:t>head office and one in every store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Kraft Foods </a:t>
            </a:r>
          </a:p>
          <a:p>
            <a:pPr lvl="1"/>
            <a:r>
              <a:rPr lang="en-CA" dirty="0" err="1"/>
              <a:t>Loblaws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Holt Renfrew </a:t>
            </a:r>
          </a:p>
          <a:p>
            <a:pPr lvl="1"/>
            <a:r>
              <a:rPr lang="en-CA" dirty="0"/>
              <a:t>Coca Cola </a:t>
            </a:r>
          </a:p>
          <a:p>
            <a:pPr lvl="1"/>
            <a:endParaRPr lang="en-CA" dirty="0"/>
          </a:p>
          <a:p>
            <a:pPr lvl="1"/>
            <a:r>
              <a:rPr lang="en-CA" dirty="0">
                <a:hlinkClick r:id="rId2"/>
              </a:rPr>
              <a:t>more…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4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System in Seneca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867400" cy="4525963"/>
          </a:xfrm>
        </p:spPr>
        <p:txBody>
          <a:bodyPr/>
          <a:lstStyle/>
          <a:p>
            <a:r>
              <a:rPr lang="en-CA" dirty="0"/>
              <a:t>Server name: ZEUS</a:t>
            </a:r>
          </a:p>
          <a:p>
            <a:r>
              <a:rPr lang="en-CA" dirty="0"/>
              <a:t>Installed: in January, 2009.</a:t>
            </a:r>
          </a:p>
          <a:p>
            <a:r>
              <a:rPr lang="en-CA" dirty="0"/>
              <a:t>Model: IBM Power 520 Express</a:t>
            </a:r>
          </a:p>
          <a:p>
            <a:r>
              <a:rPr lang="en-CA" dirty="0"/>
              <a:t>URL: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zeus.senecac.on.ca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power system 5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371600"/>
            <a:ext cx="2286000" cy="483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556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371601"/>
            <a:ext cx="7772400" cy="1066799"/>
          </a:xfrm>
        </p:spPr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sign on!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9458" name="Picture 2" descr="http://upload.wikimedia.org/wikipedia/commons/thumb/5/5d/Terminal-ibm3486.jpg/330px-Terminal-ibm348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819400"/>
            <a:ext cx="3768725" cy="298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750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Connectivity Tools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685800" y="1905000"/>
            <a:ext cx="79248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+mn-lt"/>
              </a:rPr>
              <a:t>Rational Developer for Power Systems (</a:t>
            </a:r>
            <a:r>
              <a:rPr lang="en-US" altLang="en-US" sz="2800" dirty="0" err="1">
                <a:latin typeface="+mn-lt"/>
              </a:rPr>
              <a:t>RDp</a:t>
            </a:r>
            <a:r>
              <a:rPr lang="en-US" altLang="en-US" sz="2800" dirty="0">
                <a:latin typeface="+mn-lt"/>
              </a:rPr>
              <a:t>)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+mn-lt"/>
              </a:rPr>
              <a:t>The</a:t>
            </a:r>
            <a:r>
              <a:rPr lang="en-US" altLang="en-US" sz="2400" dirty="0">
                <a:latin typeface="+mn-lt"/>
              </a:rPr>
              <a:t> Eclipse-based Rational IDE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latin typeface="+mn-lt"/>
              </a:rPr>
              <a:t>Formerly RDI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 dirty="0">
                <a:latin typeface="+mn-lt"/>
              </a:rPr>
              <a:t>Client Access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Production Environment</a:t>
            </a:r>
            <a:endParaRPr lang="en-US" altLang="en-US" sz="2000" dirty="0">
              <a:latin typeface="+mn-lt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 err="1">
                <a:latin typeface="+mn-lt"/>
              </a:rPr>
              <a:t>MOCHA</a:t>
            </a:r>
            <a:r>
              <a:rPr lang="en-US" altLang="en-US" sz="2800" dirty="0" err="1">
                <a:latin typeface="+mn-lt"/>
              </a:rPr>
              <a:t>soft</a:t>
            </a:r>
            <a:endParaRPr lang="en-US" altLang="en-US" sz="2800" dirty="0">
              <a:latin typeface="+mn-lt"/>
            </a:endParaRP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Production Environment</a:t>
            </a:r>
          </a:p>
          <a:p>
            <a:pPr lvl="2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000" dirty="0">
                <a:latin typeface="+mn-lt"/>
              </a:rPr>
              <a:t>Download from ITS site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8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Definitions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Profiles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Each </a:t>
            </a:r>
            <a:r>
              <a:rPr lang="en-GB" altLang="en-US" b="1" dirty="0" err="1"/>
              <a:t>Userid</a:t>
            </a:r>
            <a:r>
              <a:rPr lang="en-GB" altLang="en-US" dirty="0"/>
              <a:t> has a </a:t>
            </a:r>
            <a:r>
              <a:rPr lang="en-GB" altLang="en-US" b="1" dirty="0"/>
              <a:t>User Profile</a:t>
            </a:r>
            <a:r>
              <a:rPr lang="en-GB" altLang="en-US" dirty="0"/>
              <a:t> which describes the </a:t>
            </a:r>
            <a:r>
              <a:rPr lang="en-GB" altLang="en-US" b="1" dirty="0"/>
              <a:t>user</a:t>
            </a:r>
            <a:r>
              <a:rPr lang="en-GB" altLang="en-US" dirty="0"/>
              <a:t> and their authorities</a:t>
            </a:r>
          </a:p>
          <a:p>
            <a:r>
              <a:rPr lang="en-GB" altLang="en-US" b="1" dirty="0"/>
              <a:t>User Profile</a:t>
            </a:r>
            <a:r>
              <a:rPr lang="en-GB" altLang="en-US" dirty="0"/>
              <a:t> Contains information such as</a:t>
            </a:r>
          </a:p>
          <a:p>
            <a:pPr lvl="1"/>
            <a:r>
              <a:rPr lang="en-GB" altLang="en-US" dirty="0"/>
              <a:t>Current Library, </a:t>
            </a:r>
          </a:p>
          <a:p>
            <a:pPr lvl="1"/>
            <a:r>
              <a:rPr lang="en-GB" altLang="en-US" dirty="0"/>
              <a:t>default output queue, </a:t>
            </a:r>
          </a:p>
          <a:p>
            <a:pPr lvl="1"/>
            <a:r>
              <a:rPr lang="en-GB" altLang="en-US" dirty="0"/>
              <a:t>password, </a:t>
            </a:r>
          </a:p>
          <a:p>
            <a:pPr lvl="1"/>
            <a:r>
              <a:rPr lang="en-GB" altLang="en-US" dirty="0"/>
              <a:t>class of user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67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“Job”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“job” </a:t>
            </a:r>
            <a:r>
              <a:rPr lang="en-GB" altLang="en-US" dirty="0"/>
              <a:t>is any and every piece of work on the AS/400.</a:t>
            </a:r>
          </a:p>
          <a:p>
            <a:pPr eaLnBrk="1" hangingPunct="1"/>
            <a:r>
              <a:rPr lang="en-GB" altLang="en-US" dirty="0"/>
              <a:t>There are two types of </a:t>
            </a:r>
            <a:r>
              <a:rPr lang="en-GB" altLang="en-US" b="1" dirty="0"/>
              <a:t>jobs:</a:t>
            </a:r>
            <a:r>
              <a:rPr lang="en-GB" altLang="en-US" dirty="0"/>
              <a:t> </a:t>
            </a:r>
          </a:p>
          <a:p>
            <a:pPr lvl="1" eaLnBrk="1" hangingPunct="1"/>
            <a:r>
              <a:rPr lang="en-GB" altLang="en-US" dirty="0"/>
              <a:t>Interactive jobs</a:t>
            </a:r>
          </a:p>
          <a:p>
            <a:pPr lvl="1" eaLnBrk="1" hangingPunct="1"/>
            <a:r>
              <a:rPr lang="en-GB" altLang="en-US" dirty="0"/>
              <a:t>Batch jobs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Introduction</a:t>
            </a:r>
          </a:p>
          <a:p>
            <a:pPr eaLnBrk="1" hangingPunct="1"/>
            <a:r>
              <a:rPr lang="en-US" altLang="en-US" dirty="0"/>
              <a:t>Course Details</a:t>
            </a:r>
          </a:p>
          <a:p>
            <a:pPr eaLnBrk="1" hangingPunct="1"/>
            <a:r>
              <a:rPr lang="en-US" altLang="en-US" dirty="0"/>
              <a:t>Intro to System </a:t>
            </a:r>
            <a:r>
              <a:rPr lang="en-US" altLang="en-US" dirty="0" err="1"/>
              <a:t>i</a:t>
            </a:r>
            <a:endParaRPr lang="en-US" altLang="en-US" dirty="0"/>
          </a:p>
          <a:p>
            <a:pPr eaLnBrk="1" hangingPunct="1"/>
            <a:r>
              <a:rPr lang="en-US" altLang="en-US" dirty="0"/>
              <a:t>Definitions</a:t>
            </a:r>
          </a:p>
          <a:p>
            <a:pPr eaLnBrk="1" hangingPunct="1"/>
            <a:r>
              <a:rPr lang="en-US" altLang="en-US" dirty="0"/>
              <a:t>Write our first CL Program – Lab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5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“Interactive Jobs”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job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begins when a </a:t>
            </a:r>
            <a:r>
              <a:rPr lang="en-GB" altLang="en-US" b="1" dirty="0"/>
              <a:t>user</a:t>
            </a:r>
            <a:r>
              <a:rPr lang="en-GB" altLang="en-US" dirty="0"/>
              <a:t> signs on to the </a:t>
            </a:r>
            <a:r>
              <a:rPr lang="en-GB" altLang="en-US" b="1" dirty="0"/>
              <a:t>system</a:t>
            </a:r>
            <a:r>
              <a:rPr lang="en-GB" altLang="en-US" dirty="0"/>
              <a:t> and </a:t>
            </a:r>
          </a:p>
          <a:p>
            <a:pPr lvl="1"/>
            <a:r>
              <a:rPr lang="en-GB" altLang="en-US" dirty="0"/>
              <a:t>ends when they sign off.</a:t>
            </a:r>
          </a:p>
          <a:p>
            <a:pPr eaLnBrk="1" hangingPunct="1"/>
            <a:r>
              <a:rPr lang="en-GB" altLang="en-US" dirty="0"/>
              <a:t>It is a </a:t>
            </a:r>
            <a:r>
              <a:rPr lang="en-GB" altLang="en-US" b="1" dirty="0"/>
              <a:t>job</a:t>
            </a:r>
            <a:r>
              <a:rPr lang="en-GB" altLang="en-US" dirty="0"/>
              <a:t> with </a:t>
            </a:r>
            <a:r>
              <a:rPr lang="en-GB" altLang="en-US" b="1" dirty="0"/>
              <a:t>interaction</a:t>
            </a:r>
            <a:r>
              <a:rPr lang="en-GB" altLang="en-US" dirty="0"/>
              <a:t> between the </a:t>
            </a:r>
            <a:r>
              <a:rPr lang="en-GB" altLang="en-US" b="1" dirty="0"/>
              <a:t>user</a:t>
            </a:r>
            <a:r>
              <a:rPr lang="en-GB" altLang="en-US" dirty="0"/>
              <a:t> and the </a:t>
            </a:r>
            <a:r>
              <a:rPr lang="en-GB" altLang="en-US" dirty="0" err="1"/>
              <a:t>iSeries</a:t>
            </a:r>
            <a:r>
              <a:rPr lang="en-GB" altLang="en-US" dirty="0"/>
              <a:t>, similar to a conversation ( a polite conversation!).</a:t>
            </a:r>
          </a:p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Interactive jobs </a:t>
            </a:r>
            <a:r>
              <a:rPr lang="en-GB" altLang="en-US" dirty="0"/>
              <a:t>run in </a:t>
            </a:r>
            <a:r>
              <a:rPr lang="en-GB" altLang="en-US" b="1" dirty="0">
                <a:solidFill>
                  <a:srgbClr val="0000CC"/>
                </a:solidFill>
              </a:rPr>
              <a:t>subsystem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i="1" dirty="0">
                <a:solidFill>
                  <a:srgbClr val="0000CC"/>
                </a:solidFill>
              </a:rPr>
              <a:t>Q</a:t>
            </a:r>
            <a:r>
              <a:rPr lang="en-GB" altLang="en-US" i="1" dirty="0">
                <a:solidFill>
                  <a:srgbClr val="9900CC"/>
                </a:solidFill>
              </a:rPr>
              <a:t>INTER</a:t>
            </a:r>
            <a:endParaRPr lang="en-GB" altLang="en-US" dirty="0">
              <a:solidFill>
                <a:srgbClr val="99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“Batch Jobs”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job</a:t>
            </a:r>
            <a:r>
              <a:rPr lang="en-GB" altLang="en-US" dirty="0"/>
              <a:t> that runs in the </a:t>
            </a:r>
            <a:r>
              <a:rPr lang="en-GB" altLang="en-US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</a:t>
            </a:r>
            <a:r>
              <a:rPr lang="en-GB" altLang="en-US" i="1" dirty="0"/>
              <a:t>.</a:t>
            </a:r>
          </a:p>
          <a:p>
            <a:pPr eaLnBrk="1" hangingPunct="1"/>
            <a:r>
              <a:rPr lang="en-GB" altLang="en-US" dirty="0"/>
              <a:t>They are generally </a:t>
            </a:r>
            <a:r>
              <a:rPr lang="en-GB" altLang="en-US" b="1" dirty="0"/>
              <a:t>jobs</a:t>
            </a:r>
            <a:r>
              <a:rPr lang="en-GB" altLang="en-US" dirty="0"/>
              <a:t> that </a:t>
            </a:r>
          </a:p>
          <a:p>
            <a:pPr lvl="1"/>
            <a:r>
              <a:rPr lang="en-GB" altLang="en-US" dirty="0"/>
              <a:t>use a lot of resources and </a:t>
            </a:r>
          </a:p>
          <a:p>
            <a:pPr lvl="1"/>
            <a:r>
              <a:rPr lang="en-GB" altLang="en-US" dirty="0"/>
              <a:t>are lower priority than </a:t>
            </a:r>
            <a:r>
              <a:rPr lang="en-GB" altLang="en-US" b="1" dirty="0"/>
              <a:t>interactive jobs.</a:t>
            </a:r>
            <a:endParaRPr lang="en-GB" altLang="en-US" dirty="0"/>
          </a:p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jobs </a:t>
            </a:r>
            <a:r>
              <a:rPr lang="en-GB" altLang="en-US" dirty="0"/>
              <a:t>Usually started by </a:t>
            </a:r>
            <a:r>
              <a:rPr lang="en-GB" altLang="en-US" b="1" dirty="0"/>
              <a:t>interactive jobs</a:t>
            </a:r>
            <a:r>
              <a:rPr lang="en-GB" altLang="en-US" dirty="0"/>
              <a:t> </a:t>
            </a:r>
          </a:p>
          <a:p>
            <a:pPr lvl="1"/>
            <a:r>
              <a:rPr lang="en-GB" altLang="en-US" dirty="0"/>
              <a:t>e.g. a program compile</a:t>
            </a:r>
          </a:p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Batch jobs </a:t>
            </a:r>
            <a:r>
              <a:rPr lang="en-GB" altLang="en-US" dirty="0"/>
              <a:t>run in </a:t>
            </a:r>
            <a:r>
              <a:rPr lang="en-GB" altLang="en-US" b="1" dirty="0">
                <a:solidFill>
                  <a:srgbClr val="0000CC"/>
                </a:solidFill>
              </a:rPr>
              <a:t>subsystem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i="1" dirty="0">
                <a:solidFill>
                  <a:srgbClr val="0000CC"/>
                </a:solidFill>
              </a:rPr>
              <a:t>Q</a:t>
            </a:r>
            <a:r>
              <a:rPr lang="en-GB" altLang="en-US" i="1" dirty="0">
                <a:solidFill>
                  <a:srgbClr val="9900CC"/>
                </a:solidFill>
              </a:rPr>
              <a:t>BATCH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5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 With Active Jobs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Command is </a:t>
            </a:r>
            <a:r>
              <a:rPr lang="en-GB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</a:t>
            </a:r>
            <a:r>
              <a:rPr lang="en-GB" altLang="en-US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</a:p>
          <a:p>
            <a:pPr eaLnBrk="1" hangingPunct="1"/>
            <a:r>
              <a:rPr lang="en-GB" altLang="en-US" dirty="0"/>
              <a:t>Shows you </a:t>
            </a:r>
          </a:p>
          <a:p>
            <a:pPr lvl="1"/>
            <a:r>
              <a:rPr lang="en-GB" altLang="en-US" dirty="0"/>
              <a:t>all the jobs that are currently running and </a:t>
            </a:r>
          </a:p>
          <a:p>
            <a:pPr lvl="1"/>
            <a:r>
              <a:rPr lang="en-GB" altLang="en-US" dirty="0"/>
              <a:t>their status.</a:t>
            </a:r>
          </a:p>
          <a:p>
            <a:pPr eaLnBrk="1" hangingPunct="1"/>
            <a:endParaRPr lang="en-GB" altLang="en-US" dirty="0"/>
          </a:p>
          <a:p>
            <a:pPr eaLnBrk="1" hangingPunct="1"/>
            <a:endParaRPr lang="en-GB" altLang="en-US" b="1" dirty="0"/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99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Queues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A </a:t>
            </a:r>
            <a:r>
              <a:rPr lang="en-GB" altLang="en-US" b="1" dirty="0"/>
              <a:t>queue</a:t>
            </a:r>
            <a:r>
              <a:rPr lang="en-GB" altLang="en-US" dirty="0"/>
              <a:t> is a line-up! A place where things wait.</a:t>
            </a:r>
          </a:p>
          <a:p>
            <a:pPr eaLnBrk="1" hangingPunct="1"/>
            <a:r>
              <a:rPr lang="en-GB" altLang="en-US" dirty="0"/>
              <a:t>Examples of </a:t>
            </a:r>
            <a:r>
              <a:rPr lang="en-GB" altLang="en-US" dirty="0" err="1"/>
              <a:t>iSeries</a:t>
            </a:r>
            <a:r>
              <a:rPr lang="en-GB" altLang="en-US" dirty="0"/>
              <a:t> queues: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 queues</a:t>
            </a:r>
            <a:r>
              <a:rPr lang="en-GB" altLang="en-US" dirty="0"/>
              <a:t>: where batch jobs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queues</a:t>
            </a:r>
            <a:r>
              <a:rPr lang="en-GB" altLang="en-US" dirty="0"/>
              <a:t>: where messages wait</a:t>
            </a:r>
          </a:p>
          <a:p>
            <a:pPr lvl="1"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queues</a:t>
            </a:r>
            <a:r>
              <a:rPr lang="en-GB" altLang="en-US" dirty="0"/>
              <a:t>: where spool files wait to print</a:t>
            </a:r>
          </a:p>
          <a:p>
            <a:pPr eaLnBrk="1" hangingPunct="1"/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1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84163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“Objects”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409700"/>
            <a:ext cx="7772400" cy="48387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GB" altLang="en-US" dirty="0"/>
              <a:t>Any</a:t>
            </a:r>
            <a:r>
              <a:rPr lang="en-GB" altLang="en-US" b="1" dirty="0"/>
              <a:t>thing</a:t>
            </a:r>
            <a:r>
              <a:rPr lang="en-GB" altLang="en-US" dirty="0"/>
              <a:t> on the </a:t>
            </a:r>
            <a:r>
              <a:rPr lang="en-GB" altLang="en-US" dirty="0" err="1"/>
              <a:t>iSeries</a:t>
            </a:r>
            <a:r>
              <a:rPr lang="en-GB" altLang="en-US" dirty="0"/>
              <a:t> that has a name and takes up space in storage”</a:t>
            </a:r>
          </a:p>
          <a:p>
            <a:r>
              <a:rPr lang="en-GB" altLang="en-US" dirty="0"/>
              <a:t>On </a:t>
            </a:r>
            <a:r>
              <a:rPr lang="en-GB" altLang="en-US" dirty="0" err="1"/>
              <a:t>iSeries</a:t>
            </a:r>
            <a:r>
              <a:rPr lang="en-GB" altLang="en-US" dirty="0"/>
              <a:t>, everything is an </a:t>
            </a:r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  <a:p>
            <a:pPr lvl="1"/>
            <a:r>
              <a:rPr lang="en-GB" altLang="en-US" dirty="0"/>
              <a:t>on Unix/Windows, everything is a file</a:t>
            </a:r>
          </a:p>
          <a:p>
            <a:r>
              <a:rPr lang="en-GB" altLang="en-US" dirty="0"/>
              <a:t>On </a:t>
            </a:r>
            <a:r>
              <a:rPr lang="en-GB" altLang="en-US" dirty="0" err="1"/>
              <a:t>iSeries</a:t>
            </a:r>
            <a:r>
              <a:rPr lang="en-GB" altLang="en-US" dirty="0"/>
              <a:t> objects have </a:t>
            </a:r>
            <a:r>
              <a:rPr lang="en-GB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</a:t>
            </a:r>
          </a:p>
          <a:p>
            <a:pPr lvl="1"/>
            <a:r>
              <a:rPr lang="en-GB" altLang="en-US" dirty="0"/>
              <a:t>on Windows, files have extensions (.txt)</a:t>
            </a:r>
          </a:p>
          <a:p>
            <a:pPr eaLnBrk="1" hangingPunct="1"/>
            <a:r>
              <a:rPr lang="en-GB" altLang="en-US" dirty="0">
                <a:solidFill>
                  <a:srgbClr val="0000CC"/>
                </a:solidFill>
              </a:rPr>
              <a:t>Common </a:t>
            </a:r>
            <a:r>
              <a:rPr lang="en-GB" altLang="en-US" b="1" dirty="0">
                <a:solidFill>
                  <a:srgbClr val="0000CC"/>
                </a:solidFill>
              </a:rPr>
              <a:t>object types</a:t>
            </a:r>
            <a:r>
              <a:rPr lang="en-GB" altLang="en-US" dirty="0">
                <a:solidFill>
                  <a:srgbClr val="0000CC"/>
                </a:solidFill>
              </a:rPr>
              <a:t> </a:t>
            </a:r>
            <a:r>
              <a:rPr lang="en-GB" altLang="en-US" dirty="0"/>
              <a:t>include:</a:t>
            </a:r>
          </a:p>
          <a:p>
            <a:pPr lvl="1" eaLnBrk="1" hangingPunct="1"/>
            <a:r>
              <a:rPr lang="en-GB" altLang="en-US" dirty="0"/>
              <a:t>libraries,</a:t>
            </a:r>
          </a:p>
          <a:p>
            <a:pPr lvl="1" eaLnBrk="1" hangingPunct="1"/>
            <a:r>
              <a:rPr lang="en-GB" altLang="en-US" dirty="0"/>
              <a:t>files,</a:t>
            </a:r>
          </a:p>
          <a:p>
            <a:pPr lvl="1" eaLnBrk="1" hangingPunct="1"/>
            <a:r>
              <a:rPr lang="en-GB" altLang="en-US" dirty="0"/>
              <a:t>job queues,</a:t>
            </a:r>
          </a:p>
          <a:p>
            <a:pPr lvl="1" eaLnBrk="1" hangingPunct="1"/>
            <a:r>
              <a:rPr lang="en-GB" altLang="en-US" dirty="0"/>
              <a:t>Programs.</a:t>
            </a:r>
          </a:p>
          <a:p>
            <a:pPr eaLnBrk="1" hangingPunct="1"/>
            <a:endParaRPr lang="en-GB" alt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2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“Libraries”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b="1" dirty="0"/>
              <a:t>Library</a:t>
            </a:r>
            <a:r>
              <a:rPr lang="en-GB" altLang="en-US" dirty="0"/>
              <a:t>: an object whose purpose is to ‘store’ and index other </a:t>
            </a:r>
            <a:r>
              <a:rPr lang="en-GB" altLang="en-US" b="1" dirty="0"/>
              <a:t>objects. </a:t>
            </a:r>
          </a:p>
          <a:p>
            <a:pPr lvl="1">
              <a:lnSpc>
                <a:spcPct val="90000"/>
              </a:lnSpc>
            </a:pPr>
            <a:r>
              <a:rPr lang="en-GB" altLang="en-US" dirty="0" err="1"/>
              <a:t>ie</a:t>
            </a:r>
            <a:r>
              <a:rPr lang="en-GB" altLang="en-US" dirty="0"/>
              <a:t>. objects are ‘stored’ in libraries.</a:t>
            </a:r>
            <a:r>
              <a:rPr lang="en-GB" altLang="en-US" b="1" dirty="0"/>
              <a:t> 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Exactly </a:t>
            </a:r>
            <a:r>
              <a:rPr lang="en-GB" altLang="en-US" dirty="0">
                <a:solidFill>
                  <a:srgbClr val="0000CC"/>
                </a:solidFill>
              </a:rPr>
              <a:t>like a directory</a:t>
            </a:r>
            <a:r>
              <a:rPr lang="en-GB" altLang="en-US" dirty="0"/>
              <a:t> in Unix/Windows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dirty="0"/>
              <a:t>However you </a:t>
            </a:r>
            <a:r>
              <a:rPr lang="en-GB" altLang="en-US" u="sng" dirty="0"/>
              <a:t>do </a:t>
            </a:r>
            <a:r>
              <a:rPr lang="en-GB" altLang="en-US" b="1" u="sng" dirty="0"/>
              <a:t>not </a:t>
            </a:r>
            <a:r>
              <a:rPr lang="en-GB" altLang="en-US" u="sng" dirty="0"/>
              <a:t>have libraries within libraries</a:t>
            </a:r>
            <a:r>
              <a:rPr lang="en-GB" altLang="en-US" dirty="0"/>
              <a:t> on the </a:t>
            </a:r>
            <a:r>
              <a:rPr lang="en-GB" altLang="en-US" dirty="0" err="1"/>
              <a:t>iSeries</a:t>
            </a:r>
            <a:r>
              <a:rPr lang="en-GB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altLang="en-US" dirty="0"/>
              <a:t>Example: Cindy stores all her </a:t>
            </a:r>
            <a:r>
              <a:rPr lang="en-GB" altLang="en-US" b="1" dirty="0"/>
              <a:t>objects</a:t>
            </a:r>
            <a:r>
              <a:rPr lang="en-GB" altLang="en-US" dirty="0"/>
              <a:t> in </a:t>
            </a:r>
            <a:r>
              <a:rPr lang="en-GB" altLang="en-US" b="1" dirty="0"/>
              <a:t>library</a:t>
            </a:r>
            <a:r>
              <a:rPr lang="en-GB" altLang="en-US" dirty="0"/>
              <a:t> LAURIN</a:t>
            </a:r>
          </a:p>
          <a:p>
            <a:pPr eaLnBrk="1" hangingPunct="1">
              <a:lnSpc>
                <a:spcPct val="90000"/>
              </a:lnSpc>
            </a:pP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and Source Files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 </a:t>
            </a:r>
            <a:r>
              <a:rPr lang="en-GB" altLang="en-US" dirty="0"/>
              <a:t>are</a:t>
            </a:r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b="1" dirty="0"/>
              <a:t>objects</a:t>
            </a:r>
            <a:r>
              <a:rPr lang="en-GB" altLang="en-US" dirty="0"/>
              <a:t> that store data </a:t>
            </a:r>
          </a:p>
          <a:p>
            <a:pPr lvl="1"/>
            <a:r>
              <a:rPr lang="en-GB" altLang="en-US" dirty="0"/>
              <a:t>i.e. customer file: customer #, address, billing info etc. for each customer</a:t>
            </a:r>
          </a:p>
          <a:p>
            <a:pPr eaLnBrk="1" hangingPunct="1"/>
            <a:r>
              <a:rPr lang="en-GB" altLang="en-US" b="1" dirty="0"/>
              <a:t>Source</a:t>
            </a:r>
            <a:r>
              <a:rPr lang="en-GB" altLang="en-US" dirty="0"/>
              <a:t> file - special files that stores a programmer’s source code  </a:t>
            </a:r>
          </a:p>
          <a:p>
            <a:pPr lvl="1"/>
            <a:r>
              <a:rPr lang="en-GB" altLang="en-US" dirty="0"/>
              <a:t>e.g. Cindy stores all her source code in a source file in library LAURIN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71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Members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A source file may have many </a:t>
            </a:r>
            <a:r>
              <a:rPr lang="en-US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‘members’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member contains the source code for 1 program</a:t>
            </a:r>
            <a:br>
              <a:rPr lang="en-US" altLang="en-US" dirty="0"/>
            </a:b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PDM (</a:t>
            </a:r>
            <a:r>
              <a:rPr lang="en-US" altLang="en-US" dirty="0" err="1"/>
              <a:t>Prog</a:t>
            </a:r>
            <a:r>
              <a:rPr lang="en-US" altLang="en-US" dirty="0"/>
              <a:t> Dev </a:t>
            </a:r>
            <a:r>
              <a:rPr lang="en-US" altLang="en-US" dirty="0" err="1"/>
              <a:t>Mgr</a:t>
            </a:r>
            <a:r>
              <a:rPr lang="en-US" altLang="en-US" dirty="0"/>
              <a:t>) and </a:t>
            </a:r>
            <a:r>
              <a:rPr lang="en-US" altLang="en-US" dirty="0" err="1"/>
              <a:t>Websphere</a:t>
            </a:r>
            <a:r>
              <a:rPr lang="en-US" altLang="en-US" dirty="0"/>
              <a:t> give easy access to a programmer’s stuff (libs, files, and </a:t>
            </a:r>
            <a:r>
              <a:rPr lang="en-US" altLang="en-US" dirty="0" err="1"/>
              <a:t>mbrs</a:t>
            </a:r>
            <a:r>
              <a:rPr lang="en-US" altLang="en-US" dirty="0"/>
              <a:t>)</a:t>
            </a:r>
            <a:endParaRPr lang="en-GB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24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3250" y="176213"/>
            <a:ext cx="77724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Your Course Library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sz="2800" dirty="0"/>
              <a:t>Your ‘</a:t>
            </a:r>
            <a:r>
              <a:rPr lang="en-GB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Library</a:t>
            </a:r>
            <a:r>
              <a:rPr lang="en-GB" altLang="en-US" sz="2800" dirty="0"/>
              <a:t>’ is the library which has the same name as your </a:t>
            </a:r>
            <a:r>
              <a:rPr lang="en-GB" altLang="en-US" sz="2800" dirty="0" err="1"/>
              <a:t>Userid</a:t>
            </a:r>
            <a:r>
              <a:rPr lang="en-GB" altLang="en-US" sz="2800" dirty="0"/>
              <a:t>. </a:t>
            </a:r>
          </a:p>
          <a:p>
            <a:r>
              <a:rPr lang="en-GB" altLang="en-US" sz="2800" dirty="0"/>
              <a:t>What Objects Do You Have (</a:t>
            </a:r>
            <a:r>
              <a:rPr lang="en-GB" altLang="en-US" sz="2400" dirty="0"/>
              <a:t>in your course library</a:t>
            </a:r>
            <a:r>
              <a:rPr lang="en-GB" altLang="en-US" sz="2800" dirty="0"/>
              <a:t>)?</a:t>
            </a:r>
          </a:p>
          <a:p>
            <a:pPr lvl="1"/>
            <a:r>
              <a:rPr lang="en-GB" altLang="en-US" sz="2400" dirty="0"/>
              <a:t>An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 Queue </a:t>
            </a:r>
            <a:r>
              <a:rPr lang="en-GB" altLang="en-US" sz="2400" dirty="0"/>
              <a:t>which has the same name as your </a:t>
            </a:r>
            <a:r>
              <a:rPr lang="en-GB" altLang="en-US" sz="2400" dirty="0" err="1"/>
              <a:t>userid</a:t>
            </a:r>
            <a:r>
              <a:rPr lang="en-GB" altLang="en-US" sz="2400" dirty="0"/>
              <a:t>. </a:t>
            </a:r>
          </a:p>
          <a:p>
            <a:pPr lvl="1"/>
            <a:r>
              <a:rPr lang="en-GB" altLang="en-US" sz="2400" dirty="0"/>
              <a:t>All </a:t>
            </a:r>
            <a:r>
              <a:rPr lang="en-GB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which you create </a:t>
            </a:r>
            <a:r>
              <a:rPr lang="en-GB" altLang="en-US" sz="2400" dirty="0"/>
              <a:t>will be stored in your course library except for assignments. </a:t>
            </a:r>
          </a:p>
          <a:p>
            <a:pPr lvl="2"/>
            <a:r>
              <a:rPr lang="en-GB" altLang="en-US" sz="2000" dirty="0"/>
              <a:t>Assignments will have separate libraries.</a:t>
            </a:r>
          </a:p>
          <a:p>
            <a:pPr eaLnBrk="1" hangingPunct="1"/>
            <a:r>
              <a:rPr lang="en-GB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WRK</a:t>
            </a:r>
            <a:r>
              <a:rPr lang="en-GB" altLang="en-US" sz="24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GB" altLang="en-US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</a:t>
            </a:r>
            <a:r>
              <a:rPr lang="en-GB" alt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altLang="en-US" sz="2800" dirty="0"/>
              <a:t>shows you all the objects you ‘own’.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74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PDM commands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PDM = Program Development Manager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999639"/>
              </p:ext>
            </p:extLst>
          </p:nvPr>
        </p:nvGraphicFramePr>
        <p:xfrm>
          <a:off x="1066800" y="2667000"/>
          <a:ext cx="67818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PDM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>
                          <a:solidFill>
                            <a:schemeClr val="tx1"/>
                          </a:solidFill>
                        </a:rPr>
                        <a:t>To work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WRK</a:t>
                      </a:r>
                      <a:r>
                        <a:rPr lang="en-GB" altLang="en-US" sz="2800" b="0" dirty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</a:t>
                      </a:r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PDM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libraries 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WRK</a:t>
                      </a:r>
                      <a:r>
                        <a:rPr lang="en-GB" altLang="en-US" sz="2800" b="0" dirty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</a:t>
                      </a:r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PDM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objects 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WRK</a:t>
                      </a:r>
                      <a:r>
                        <a:rPr lang="en-GB" altLang="en-US" sz="2800" b="0" dirty="0">
                          <a:solidFill>
                            <a:srgbClr val="99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MBR</a:t>
                      </a:r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PDM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en-US" sz="2800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members </a:t>
                      </a:r>
                      <a:endParaRPr lang="en-CA" sz="28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3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Ways to Contact Wei Song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162800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email: </a:t>
            </a:r>
            <a:r>
              <a:rPr lang="en-US" altLang="en-US" sz="2800" dirty="0">
                <a:hlinkClick r:id="rId2"/>
              </a:rPr>
              <a:t>wei.song@senecaccollege.ca</a:t>
            </a:r>
            <a:r>
              <a:rPr lang="en-US" altLang="en-US" sz="2800" dirty="0"/>
              <a:t> </a:t>
            </a:r>
          </a:p>
          <a:p>
            <a:endParaRPr lang="en-US" altLang="en-US" sz="2800" dirty="0"/>
          </a:p>
          <a:p>
            <a:r>
              <a:rPr lang="en-US" altLang="en-US" sz="2800" dirty="0"/>
              <a:t>Home Page: </a:t>
            </a:r>
            <a:r>
              <a:rPr lang="en-US" altLang="en-US" sz="2800" dirty="0">
                <a:hlinkClick r:id="rId3"/>
              </a:rPr>
              <a:t>https://scs.senecac.on.ca/~wei.song/</a:t>
            </a:r>
            <a:endParaRPr lang="en-US" altLang="en-US" sz="2800" dirty="0"/>
          </a:p>
          <a:p>
            <a:pPr eaLnBrk="1" hangingPunct="1"/>
            <a:endParaRPr lang="en-US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880030-9408-4052-9D4B-D96107C46A9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299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Terminal Keyboard Mapping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199"/>
          </a:xfrm>
        </p:spPr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System </a:t>
            </a:r>
            <a:r>
              <a:rPr lang="en-CA" dirty="0" err="1">
                <a:hlinkClick r:id="rId3"/>
              </a:rPr>
              <a:t>i</a:t>
            </a:r>
            <a:r>
              <a:rPr lang="en-CA" dirty="0">
                <a:hlinkClick r:id="rId3"/>
              </a:rPr>
              <a:t> (</a:t>
            </a:r>
            <a:r>
              <a:rPr lang="en-CA" dirty="0" err="1">
                <a:hlinkClick r:id="rId3"/>
              </a:rPr>
              <a:t>iSeries</a:t>
            </a:r>
            <a:r>
              <a:rPr lang="en-CA" dirty="0">
                <a:hlinkClick r:id="rId3"/>
              </a:rPr>
              <a:t>) Terminal Keyboard Mapping</a:t>
            </a:r>
            <a:endParaRPr lang="en-CA" dirty="0"/>
          </a:p>
          <a:p>
            <a:endParaRPr lang="en-CA" sz="1200" dirty="0"/>
          </a:p>
          <a:p>
            <a:r>
              <a:rPr lang="en-CA" dirty="0"/>
              <a:t>24 Function keys</a:t>
            </a: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pic>
        <p:nvPicPr>
          <p:cNvPr id="27656" name="Picture 8" descr="http://www.ioconnections.com/images/products/bosanova_5250keyboa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81400"/>
            <a:ext cx="41148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584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Commonly Used Function Keys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015479"/>
              </p:ext>
            </p:extLst>
          </p:nvPr>
        </p:nvGraphicFramePr>
        <p:xfrm>
          <a:off x="1043608" y="1268760"/>
          <a:ext cx="7053064" cy="4842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2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24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Function Key</a:t>
                      </a:r>
                      <a:endParaRPr lang="en-CA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Help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>
                          <a:effectLst/>
                        </a:rPr>
                        <a:t>Extended Help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Exit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Prompt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Refresh Screen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Retrieve Previous Command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002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Cancel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2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0" dirty="0">
                          <a:effectLst/>
                        </a:rPr>
                        <a:t>F23 (Shift+F11)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en-US" sz="2400" b="0" dirty="0">
                          <a:effectLst/>
                        </a:rPr>
                        <a:t>More options</a:t>
                      </a:r>
                      <a:endParaRPr lang="en-CA" sz="2400" b="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204">
                <a:tc>
                  <a:txBody>
                    <a:bodyPr/>
                    <a:lstStyle/>
                    <a:p>
                      <a:pPr algn="ctr"/>
                      <a:r>
                        <a:rPr lang="en-CA" sz="2400" b="0" dirty="0">
                          <a:effectLst/>
                        </a:rPr>
                        <a:t>F24 (Shift+F12)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400" b="0" dirty="0">
                          <a:effectLst/>
                        </a:rPr>
                        <a:t>More function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139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Suggested Actions/Homework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Memorize the basic concepts, definitions in the lecture.</a:t>
            </a:r>
          </a:p>
          <a:p>
            <a:r>
              <a:rPr lang="en-CA" dirty="0"/>
              <a:t>Install </a:t>
            </a:r>
            <a:r>
              <a:rPr lang="en-CA" b="1" dirty="0"/>
              <a:t>Client Access </a:t>
            </a:r>
            <a:r>
              <a:rPr lang="en-CA" dirty="0"/>
              <a:t>and </a:t>
            </a:r>
            <a:r>
              <a:rPr lang="en-CA" b="1" dirty="0"/>
              <a:t>Rational Developer for Power Systems (</a:t>
            </a:r>
            <a:r>
              <a:rPr lang="en-CA" b="1" dirty="0" err="1"/>
              <a:t>DDp</a:t>
            </a:r>
            <a:r>
              <a:rPr lang="en-CA" b="1" dirty="0"/>
              <a:t>)</a:t>
            </a:r>
            <a:r>
              <a:rPr lang="en-CA" dirty="0"/>
              <a:t> at home.</a:t>
            </a:r>
          </a:p>
          <a:p>
            <a:r>
              <a:rPr lang="en-CA" dirty="0"/>
              <a:t>Reading materials:</a:t>
            </a:r>
          </a:p>
          <a:p>
            <a:pPr lvl="1"/>
            <a:r>
              <a:rPr lang="en-CA" dirty="0"/>
              <a:t>Week-1 reading</a:t>
            </a:r>
          </a:p>
          <a:p>
            <a:pPr lvl="1"/>
            <a:r>
              <a:rPr lang="en-CA" dirty="0"/>
              <a:t>IBC233 FAQ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94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 1</a:t>
            </a:r>
          </a:p>
        </p:txBody>
      </p:sp>
      <p:sp>
        <p:nvSpPr>
          <p:cNvPr id="28675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129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8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 Details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Course Standards</a:t>
            </a:r>
          </a:p>
          <a:p>
            <a:r>
              <a:rPr lang="en-US" altLang="en-US" dirty="0"/>
              <a:t>Lecture notes: </a:t>
            </a:r>
            <a:r>
              <a:rPr lang="en-US" altLang="en-US" sz="2400" dirty="0">
                <a:hlinkClick r:id="rId2"/>
              </a:rPr>
              <a:t>https://scs.senecac.on.ca/~wei.song/ibc233/ibc233.html </a:t>
            </a:r>
            <a:endParaRPr lang="en-US" altLang="en-US" sz="2400" dirty="0"/>
          </a:p>
          <a:p>
            <a:r>
              <a:rPr lang="en-US" altLang="en-US" dirty="0"/>
              <a:t>Labs: </a:t>
            </a:r>
          </a:p>
          <a:p>
            <a:pPr lvl="1"/>
            <a:r>
              <a:rPr lang="en-CA" altLang="en-US" dirty="0"/>
              <a:t>Labs are available for download from ZEUS server in IFS. </a:t>
            </a:r>
          </a:p>
          <a:p>
            <a:pPr lvl="1"/>
            <a:r>
              <a:rPr lang="en-CA" altLang="en-US" dirty="0"/>
              <a:t>Path: Root File System / Russ / IBC233</a:t>
            </a:r>
            <a:endParaRPr lang="en-US" altLang="en-US" dirty="0"/>
          </a:p>
          <a:p>
            <a:pPr eaLnBrk="1" hangingPunct="1"/>
            <a:r>
              <a:rPr lang="en-US" altLang="en-US" dirty="0"/>
              <a:t>Grades will be posted on Blackboard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9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Promotion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To obtain a credit in this subject, a student must :</a:t>
            </a:r>
          </a:p>
          <a:p>
            <a:pPr lvl="1"/>
            <a:r>
              <a:rPr lang="en-CA" dirty="0"/>
              <a:t>Achieve a grade of 50% or better on the final exam</a:t>
            </a:r>
          </a:p>
          <a:p>
            <a:pPr lvl="1"/>
            <a:r>
              <a:rPr lang="en-CA" dirty="0"/>
              <a:t>Achieve a weighted average of 50% or better for the tests and final exam</a:t>
            </a:r>
          </a:p>
          <a:p>
            <a:pPr lvl="1"/>
            <a:r>
              <a:rPr lang="en-CA" dirty="0"/>
              <a:t>Achieve a grade of 50% or better on the overall course</a:t>
            </a:r>
          </a:p>
          <a:p>
            <a:r>
              <a:rPr lang="en-CA" dirty="0"/>
              <a:t>Evaluation</a:t>
            </a:r>
          </a:p>
          <a:p>
            <a:pPr lvl="1"/>
            <a:r>
              <a:rPr lang="en-CA" dirty="0"/>
              <a:t>Tests			35%</a:t>
            </a:r>
          </a:p>
          <a:p>
            <a:pPr lvl="1"/>
            <a:r>
              <a:rPr lang="en-CA" dirty="0"/>
              <a:t>Labs			30%</a:t>
            </a:r>
          </a:p>
          <a:p>
            <a:pPr lvl="1"/>
            <a:r>
              <a:rPr lang="en-CA" dirty="0"/>
              <a:t>Final Examination 	35%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Get an A in this Course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Tx/>
              <a:buAutoNum type="arabicPeriod"/>
            </a:pPr>
            <a:r>
              <a:rPr lang="en-US" altLang="en-US" dirty="0"/>
              <a:t>Attend all lectures and labs.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Take notes – write down everything that’s typed or said in class</a:t>
            </a:r>
          </a:p>
          <a:p>
            <a:pPr lvl="1"/>
            <a:r>
              <a:rPr lang="en-US" altLang="en-US" dirty="0"/>
              <a:t>Ask question if you don’t understand.</a:t>
            </a:r>
          </a:p>
          <a:p>
            <a:pPr marL="514350" indent="-514350">
              <a:buFontTx/>
              <a:buAutoNum type="arabicPeriod"/>
            </a:pPr>
            <a:r>
              <a:rPr lang="en-US" altLang="en-US" dirty="0"/>
              <a:t>Complete labs on time.</a:t>
            </a:r>
          </a:p>
          <a:p>
            <a:pPr marL="514350" indent="-514350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7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IBM’s product offerings/lines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System z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/>
              <a:t>Mainframes!</a:t>
            </a:r>
            <a:endParaRPr lang="en-US" altLang="en-US" sz="2800" dirty="0">
              <a:latin typeface="+mn-lt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 </a:t>
            </a:r>
            <a:r>
              <a:rPr lang="en-US" altLang="en-US" sz="28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US" altLang="en-US" sz="2800" b="1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 err="1">
                <a:latin typeface="+mn-lt"/>
              </a:rPr>
              <a:t>i</a:t>
            </a:r>
            <a:r>
              <a:rPr lang="en-US" altLang="en-US" sz="2400" dirty="0">
                <a:latin typeface="+mn-lt"/>
              </a:rPr>
              <a:t> means integration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CA" sz="2000" dirty="0"/>
              <a:t>IBM’s midrange server line d</a:t>
            </a:r>
            <a:r>
              <a:rPr lang="en-US" altLang="en-US" sz="2000" dirty="0" err="1">
                <a:latin typeface="+mn-lt"/>
              </a:rPr>
              <a:t>esigned</a:t>
            </a:r>
            <a:r>
              <a:rPr lang="en-US" altLang="en-US" sz="2000" dirty="0">
                <a:latin typeface="+mn-lt"/>
              </a:rPr>
              <a:t> to grow with a business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System p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(formerly RS/6000) AIX and Linux!!!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000" dirty="0">
                <a:latin typeface="+mn-lt"/>
              </a:rPr>
              <a:t>IBM’s RISC/UNIX-based server and workstation line designed to accommodate small to medium size businesses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dirty="0"/>
              <a:t>System x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400" dirty="0">
                <a:latin typeface="+mn-lt"/>
              </a:rPr>
              <a:t>PCs!!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altLang="en-US" sz="2400" dirty="0">
              <a:latin typeface="+mn-lt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endParaRPr lang="en-US" alt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9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n-US" alt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System </a:t>
            </a:r>
            <a:r>
              <a:rPr lang="en-US" altLang="en-US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</a:t>
            </a:r>
            <a:endParaRPr lang="en-US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9219" name="Rectangle 9"/>
          <p:cNvSpPr>
            <a:spLocks noChangeArrowheads="1"/>
          </p:cNvSpPr>
          <p:nvPr/>
        </p:nvSpPr>
        <p:spPr bwMode="auto">
          <a:xfrm>
            <a:off x="685800" y="19812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>
                <a:latin typeface="+mn-lt"/>
              </a:rPr>
              <a:t>Developed by IBM to support medium to large scales business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en-US" sz="3200" dirty="0" err="1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 means </a:t>
            </a:r>
            <a:r>
              <a:rPr lang="en-US" altLang="en-US" sz="3200" dirty="0" err="1">
                <a:latin typeface="+mn-lt"/>
              </a:rPr>
              <a:t>iNTEGRATION</a:t>
            </a:r>
            <a:r>
              <a:rPr lang="en-US" altLang="en-US" sz="3200" dirty="0">
                <a:latin typeface="+mn-lt"/>
              </a:rPr>
              <a:t>!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altLang="en-US" sz="3200" dirty="0">
              <a:latin typeface="+mn-lt"/>
            </a:endParaRPr>
          </a:p>
        </p:txBody>
      </p:sp>
      <p:pic>
        <p:nvPicPr>
          <p:cNvPr id="9220" name="Picture 10" descr="iSeries 810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038600"/>
            <a:ext cx="1981200" cy="196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Rectangle 11"/>
          <p:cNvSpPr>
            <a:spLocks noChangeArrowheads="1"/>
          </p:cNvSpPr>
          <p:nvPr/>
        </p:nvSpPr>
        <p:spPr bwMode="auto">
          <a:xfrm>
            <a:off x="3124200" y="3810506"/>
            <a:ext cx="5029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en-US" sz="2400" dirty="0">
                <a:latin typeface="+mn-lt"/>
              </a:rPr>
              <a:t>A server designed for the on demand challenges of Web and e-business, as well as core On-line Transaction Processing (OLTP) workloads, with support for multiple operating and application environments.</a:t>
            </a:r>
            <a:br>
              <a:rPr lang="en-US" altLang="en-US" sz="2400" dirty="0">
                <a:latin typeface="+mn-lt"/>
              </a:rPr>
            </a:br>
            <a:r>
              <a:rPr lang="en-US" altLang="en-US" sz="2400" dirty="0">
                <a:latin typeface="+mn-lt"/>
              </a:rPr>
              <a:t>  </a:t>
            </a:r>
            <a:r>
              <a:rPr lang="en-US" altLang="en-US" sz="300" dirty="0">
                <a:latin typeface="+mn-lt"/>
              </a:rPr>
              <a:t> </a:t>
            </a:r>
            <a:r>
              <a:rPr lang="en-US" altLang="en-US" sz="2400" dirty="0">
                <a:latin typeface="+mn-lt"/>
              </a:rPr>
              <a:t>                                </a:t>
            </a:r>
            <a:br>
              <a:rPr lang="en-US" altLang="en-US" sz="2400" dirty="0">
                <a:latin typeface="+mn-lt"/>
              </a:rPr>
            </a:br>
            <a:endParaRPr lang="en-US" altLang="en-US" sz="2400" dirty="0">
              <a:latin typeface="+mn-lt"/>
            </a:endParaRPr>
          </a:p>
        </p:txBody>
      </p:sp>
      <p:pic>
        <p:nvPicPr>
          <p:cNvPr id="9222" name="Picture 12" descr="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84625" y="2819400"/>
            <a:ext cx="2790825" cy="4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7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History of System </a:t>
            </a:r>
            <a:r>
              <a:rPr lang="en-CA" sz="4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en-CA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795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4665</TotalTime>
  <Words>1257</Words>
  <Application>Microsoft Office PowerPoint</Application>
  <PresentationFormat>On-screen Show (4:3)</PresentationFormat>
  <Paragraphs>261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Tahoma</vt:lpstr>
      <vt:lpstr>Times New Roman</vt:lpstr>
      <vt:lpstr>Wingdings</vt:lpstr>
      <vt:lpstr>Compass</vt:lpstr>
      <vt:lpstr>IBC233 - System i Business Computing</vt:lpstr>
      <vt:lpstr>Agenda</vt:lpstr>
      <vt:lpstr>Ways to Contact Wei Song</vt:lpstr>
      <vt:lpstr>Course Details</vt:lpstr>
      <vt:lpstr>Promotion Policy</vt:lpstr>
      <vt:lpstr>How to Get an A in this Course</vt:lpstr>
      <vt:lpstr>PowerPoint Presentation</vt:lpstr>
      <vt:lpstr>PowerPoint Presentation</vt:lpstr>
      <vt:lpstr>The History of System i</vt:lpstr>
      <vt:lpstr>PowerPoint Presentation</vt:lpstr>
      <vt:lpstr>Power Systems</vt:lpstr>
      <vt:lpstr>Operating Systems</vt:lpstr>
      <vt:lpstr>Who Uses System i ?</vt:lpstr>
      <vt:lpstr>Power System in Seneca</vt:lpstr>
      <vt:lpstr>Let’s sign on!</vt:lpstr>
      <vt:lpstr>PowerPoint Presentation</vt:lpstr>
      <vt:lpstr>Definitions</vt:lpstr>
      <vt:lpstr>User Profiles</vt:lpstr>
      <vt:lpstr>“Job”</vt:lpstr>
      <vt:lpstr>“Interactive Jobs”</vt:lpstr>
      <vt:lpstr>“Batch Jobs”</vt:lpstr>
      <vt:lpstr>Work With Active Jobs</vt:lpstr>
      <vt:lpstr>Queues</vt:lpstr>
      <vt:lpstr>“Objects” </vt:lpstr>
      <vt:lpstr>“Libraries”</vt:lpstr>
      <vt:lpstr>Files and Source Files</vt:lpstr>
      <vt:lpstr>File Members</vt:lpstr>
      <vt:lpstr>About Your Course Library</vt:lpstr>
      <vt:lpstr>PDM commands</vt:lpstr>
      <vt:lpstr>Terminal Keyboard Mapping</vt:lpstr>
      <vt:lpstr>Commonly Used Function Keys</vt:lpstr>
      <vt:lpstr>Suggested Actions/Homework</vt:lpstr>
      <vt:lpstr>Lab 1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Wei Song</dc:creator>
  <cp:keywords>Lec 1-2174</cp:keywords>
  <cp:lastModifiedBy>Wei Song</cp:lastModifiedBy>
  <cp:revision>96</cp:revision>
  <cp:lastPrinted>2001-07-23T19:37:02Z</cp:lastPrinted>
  <dcterms:created xsi:type="dcterms:W3CDTF">2001-03-26T00:24:34Z</dcterms:created>
  <dcterms:modified xsi:type="dcterms:W3CDTF">2019-05-12T23:53:05Z</dcterms:modified>
</cp:coreProperties>
</file>