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66" r:id="rId2"/>
    <p:sldId id="267" r:id="rId3"/>
    <p:sldId id="268" r:id="rId4"/>
    <p:sldId id="269" r:id="rId5"/>
    <p:sldId id="270" r:id="rId6"/>
    <p:sldId id="271" r:id="rId7"/>
    <p:sldId id="286" r:id="rId8"/>
    <p:sldId id="287" r:id="rId9"/>
    <p:sldId id="288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44824"/>
            <a:ext cx="7772400" cy="1368152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IBC233 - System </a:t>
            </a:r>
            <a:r>
              <a:rPr lang="en-CA" sz="4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 Business Computing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Lecture 10: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RPG Programming with Printer Files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Rounding Numbers in RPG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buFont typeface="Arial" charset="0"/>
              <a:buNone/>
            </a:pPr>
            <a:r>
              <a:rPr lang="en-US" dirty="0" err="1"/>
              <a:t>Eval</a:t>
            </a:r>
            <a:r>
              <a:rPr lang="en-US" dirty="0"/>
              <a:t> (h) </a:t>
            </a:r>
            <a:r>
              <a:rPr lang="en-US" dirty="0" err="1"/>
              <a:t>hourlyrate</a:t>
            </a:r>
            <a:r>
              <a:rPr lang="en-US" dirty="0"/>
              <a:t> = </a:t>
            </a:r>
          </a:p>
          <a:p>
            <a:pPr eaLnBrk="1" hangingPunct="1">
              <a:buFont typeface="Arial" charset="0"/>
              <a:buNone/>
            </a:pPr>
            <a:r>
              <a:rPr lang="en-US" dirty="0"/>
              <a:t>         </a:t>
            </a:r>
            <a:r>
              <a:rPr lang="en-US" dirty="0" err="1"/>
              <a:t>hourlyrate</a:t>
            </a:r>
            <a:r>
              <a:rPr lang="en-US" dirty="0"/>
              <a:t> * 1.07;</a:t>
            </a:r>
          </a:p>
        </p:txBody>
      </p:sp>
    </p:spTree>
    <p:extLst>
      <p:ext uri="{BB962C8B-B14F-4D97-AF65-F5344CB8AC3E}">
        <p14:creationId xmlns:p14="http://schemas.microsoft.com/office/powerpoint/2010/main" val="144738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 for an RPG program that creates a report for all of the records in a file</a:t>
            </a: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554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 print lines on the Report…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</a:t>
            </a:r>
            <a:r>
              <a:rPr lang="en-US" i="1" dirty="0" err="1"/>
              <a:t>recordname</a:t>
            </a:r>
            <a:endParaRPr lang="en-US" i="1" dirty="0"/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888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312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/>
              <a:t>Read the first record and check for EOF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	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r>
              <a:rPr lang="en-US" sz="2000"/>
              <a:t>	</a:t>
            </a:r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000"/>
          </a:p>
          <a:p>
            <a:pPr eaLnBrk="1" hangingPunct="1">
              <a:buFontTx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965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26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274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882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57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RPG Programming with Printer Files</a:t>
            </a:r>
          </a:p>
          <a:p>
            <a:pPr eaLnBrk="1" hangingPunct="1">
              <a:buFont typeface="Arial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4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26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loop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8424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loop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totals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27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 Logic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Initialize Variables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report heading</a:t>
            </a:r>
          </a:p>
          <a:p>
            <a:pPr eaLnBrk="1" hangingPunct="1">
              <a:buFontTx/>
              <a:buNone/>
            </a:pPr>
            <a:r>
              <a:rPr lang="en-US" sz="2000" dirty="0"/>
              <a:t>Read the first record and check for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Loop until EOF</a:t>
            </a:r>
          </a:p>
          <a:p>
            <a:pPr eaLnBrk="1" hangingPunct="1">
              <a:buFontTx/>
              <a:buNone/>
            </a:pPr>
            <a:r>
              <a:rPr lang="en-US" sz="2000" dirty="0"/>
              <a:t>	format the detail line</a:t>
            </a:r>
          </a:p>
          <a:p>
            <a:pPr eaLnBrk="1" hangingPunct="1">
              <a:buFontTx/>
              <a:buNone/>
            </a:pPr>
            <a:r>
              <a:rPr lang="en-US" sz="2000"/>
              <a:t>	update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	print the detail line</a:t>
            </a:r>
          </a:p>
          <a:p>
            <a:pPr eaLnBrk="1" hangingPunct="1">
              <a:buFontTx/>
              <a:buNone/>
            </a:pPr>
            <a:r>
              <a:rPr lang="en-US" sz="2000" dirty="0"/>
              <a:t>	read the next record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loop</a:t>
            </a:r>
          </a:p>
          <a:p>
            <a:pPr eaLnBrk="1" hangingPunct="1">
              <a:buFontTx/>
              <a:buNone/>
            </a:pPr>
            <a:r>
              <a:rPr lang="en-US" sz="2000" dirty="0"/>
              <a:t>Print the totals</a:t>
            </a:r>
          </a:p>
          <a:p>
            <a:pPr eaLnBrk="1" hangingPunct="1">
              <a:buFontTx/>
              <a:buNone/>
            </a:pPr>
            <a:r>
              <a:rPr lang="en-US" sz="2000" dirty="0"/>
              <a:t>End of program logic</a:t>
            </a:r>
          </a:p>
          <a:p>
            <a:pPr eaLnBrk="1" hangingPunct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78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and RPG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 eaLnBrk="1" hangingPunct="1"/>
            <a:r>
              <a:rPr lang="en-US" dirty="0"/>
              <a:t>When defining a table, SQL doesn’t follow the rules that the </a:t>
            </a:r>
            <a:r>
              <a:rPr lang="en-US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name </a:t>
            </a:r>
            <a:r>
              <a:rPr lang="en-US" dirty="0"/>
              <a:t>must be different than the </a:t>
            </a:r>
            <a:r>
              <a:rPr lang="en-US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  <a:r>
              <a:rPr lang="en-US" dirty="0"/>
              <a:t>.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Arial" pitchFamily="34" charset="0"/>
              <a:buChar char="►"/>
            </a:pPr>
            <a:r>
              <a:rPr lang="en-CA" sz="3200" dirty="0"/>
              <a:t>The RPG program does not allow the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 format </a:t>
            </a:r>
            <a:r>
              <a:rPr lang="en-CA" sz="3200" dirty="0"/>
              <a:t>to be the same as the 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file/table</a:t>
            </a:r>
            <a:r>
              <a:rPr lang="en-CA" sz="3200" dirty="0"/>
              <a:t> name</a:t>
            </a:r>
            <a:r>
              <a:rPr lang="en-CA" sz="2400" dirty="0"/>
              <a:t>. 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46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the SQL problem – F Spec change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Filename: This is where you type the pf or table name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</a:t>
            </a:r>
            <a:r>
              <a:rPr lang="en-US" sz="2400" dirty="0"/>
              <a:t> (File Type):  I O U C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FD (File Designation): P R S T F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	(we use blank or F)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FF (File Format): F 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Record Length: blank or a number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RAT (Record Address Type): A D F K P D Z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   ( we use blank or K)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DEVICE: Printer, Disk, </a:t>
            </a:r>
            <a:r>
              <a:rPr lang="en-US" sz="2400" dirty="0" err="1"/>
              <a:t>WorkStn</a:t>
            </a:r>
            <a:endParaRPr lang="en-US" sz="2400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4738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 the SQL problem – F Spec change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2" indent="-457200" eaLnBrk="1" hangingPunct="1"/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Specifying RENAME option on the RPG F-spec so that the format is defined with a different name internal to the RPG program: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/>
            <a:r>
              <a:rPr lang="en-US" sz="2800" dirty="0"/>
              <a:t>KEYWORDS: 	</a:t>
            </a:r>
          </a:p>
          <a:p>
            <a:pPr eaLnBrk="1" hangingPunct="1"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fileName</a:t>
            </a:r>
            <a:r>
              <a:rPr lang="en-US" sz="2800" dirty="0" err="1"/>
              <a:t>:</a:t>
            </a:r>
            <a:r>
              <a:rPr lang="en-US" sz="28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newRecName</a:t>
            </a:r>
            <a:r>
              <a:rPr lang="en-US" sz="2800" dirty="0"/>
              <a:t>)</a:t>
            </a:r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/>
            <a:r>
              <a:rPr lang="en-US" sz="2800" dirty="0"/>
              <a:t>Example:</a:t>
            </a:r>
          </a:p>
          <a:p>
            <a:pPr marL="0" indent="0">
              <a:buNone/>
            </a:pPr>
            <a:endParaRPr lang="en-CA" sz="16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marL="0" indent="0">
              <a:buNone/>
            </a:pP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F</a:t>
            </a:r>
            <a:r>
              <a:rPr lang="en-CA" sz="16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SHIFTRATES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I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F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E</a:t>
            </a:r>
            <a:r>
              <a:rPr lang="en-CA" sz="1600" dirty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008000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DISK   </a:t>
            </a:r>
            <a:r>
              <a:rPr lang="en-CA" sz="1600" dirty="0">
                <a:solidFill>
                  <a:srgbClr val="80008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16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RENAME(SHIFTRATES:SHIFTRATER)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FF0000"/>
                </a:solidFill>
                <a:latin typeface="Courier New"/>
              </a:rPr>
              <a:t>F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ALLSHIFT 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I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F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E</a:t>
            </a:r>
            <a:r>
              <a:rPr lang="de-DE" sz="1600" dirty="0">
                <a:solidFill>
                  <a:srgbClr val="0000FF"/>
                </a:solidFill>
                <a:latin typeface="Courier New"/>
              </a:rPr>
              <a:t>    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008000"/>
                </a:solidFill>
                <a:latin typeface="Courier New"/>
              </a:rPr>
              <a:t>    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K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800000"/>
                </a:solidFill>
                <a:latin typeface="Courier New"/>
              </a:rPr>
              <a:t>DISK   </a:t>
            </a:r>
            <a:r>
              <a:rPr lang="de-DE" sz="1600" dirty="0">
                <a:solidFill>
                  <a:srgbClr val="800080"/>
                </a:solidFill>
                <a:latin typeface="Courier New"/>
              </a:rPr>
              <a:t> </a:t>
            </a:r>
            <a:r>
              <a:rPr lang="de-DE" sz="1600" dirty="0">
                <a:solidFill>
                  <a:srgbClr val="FF0000"/>
                </a:solidFill>
                <a:latin typeface="Courier New"/>
              </a:rPr>
              <a:t>RENAME(ALLSHIFT:ALLSHIFTR )</a:t>
            </a:r>
            <a:r>
              <a:rPr lang="de-DE" sz="1600" dirty="0">
                <a:solidFill>
                  <a:srgbClr val="000000"/>
                </a:solidFill>
                <a:latin typeface="Courier New"/>
              </a:rPr>
              <a:t> </a:t>
            </a:r>
            <a:endParaRPr lang="en-CA" sz="16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021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a Spooled File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Filename: Name of the file</a:t>
            </a:r>
          </a:p>
          <a:p>
            <a:pPr eaLnBrk="1" hangingPunct="1">
              <a:buFontTx/>
              <a:buNone/>
            </a:pPr>
            <a:r>
              <a:rPr lang="en-US" sz="2400" dirty="0"/>
              <a:t>FT (File Type):  O</a:t>
            </a:r>
          </a:p>
          <a:p>
            <a:pPr eaLnBrk="1" hangingPunct="1">
              <a:buFontTx/>
              <a:buNone/>
            </a:pPr>
            <a:r>
              <a:rPr lang="en-US" sz="2400" dirty="0"/>
              <a:t>FD (File Designation): blank</a:t>
            </a:r>
          </a:p>
          <a:p>
            <a:pPr eaLnBrk="1" hangingPunct="1">
              <a:buFontTx/>
              <a:buNone/>
            </a:pPr>
            <a:r>
              <a:rPr lang="en-US" sz="2400" dirty="0"/>
              <a:t>FF (File Format): E</a:t>
            </a:r>
          </a:p>
          <a:p>
            <a:pPr eaLnBrk="1" hangingPunct="1">
              <a:buFontTx/>
              <a:buNone/>
            </a:pPr>
            <a:r>
              <a:rPr lang="en-US" sz="2400" dirty="0"/>
              <a:t>DEVICE: Printer</a:t>
            </a:r>
          </a:p>
          <a:p>
            <a:pPr eaLnBrk="1" hangingPunct="1">
              <a:buFontTx/>
              <a:buNone/>
            </a:pPr>
            <a:r>
              <a:rPr lang="en-US" sz="2400" dirty="0"/>
              <a:t>KEYWORDS: </a:t>
            </a:r>
            <a:r>
              <a:rPr lang="en-US" sz="24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OFLIND</a:t>
            </a:r>
            <a:r>
              <a:rPr lang="en-US" sz="2400" dirty="0"/>
              <a:t>(*IN01)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r>
              <a:rPr lang="en-US" sz="1600" dirty="0"/>
              <a:t>		- </a:t>
            </a:r>
            <a:r>
              <a:rPr lang="en-US" sz="16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1600" dirty="0" err="1"/>
              <a:t>ver</a:t>
            </a:r>
            <a:r>
              <a:rPr lang="en-US" sz="16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</a:t>
            </a:r>
            <a:r>
              <a:rPr lang="en-US" sz="1600" dirty="0" err="1"/>
              <a:t>ow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</a:t>
            </a:r>
            <a:r>
              <a:rPr lang="en-US" sz="1600" dirty="0" err="1"/>
              <a:t>icator</a:t>
            </a:r>
            <a:endParaRPr lang="en-US" sz="1600" dirty="0"/>
          </a:p>
          <a:p>
            <a:pPr eaLnBrk="1" hangingPunct="1">
              <a:buFontTx/>
              <a:buNone/>
            </a:pPr>
            <a:endParaRPr lang="en-US" sz="1200" dirty="0"/>
          </a:p>
          <a:p>
            <a:pPr eaLnBrk="1" hangingPunct="1">
              <a:buFontTx/>
              <a:buNone/>
            </a:pPr>
            <a:r>
              <a:rPr lang="en-US" sz="2400" dirty="0"/>
              <a:t>Example:</a:t>
            </a:r>
          </a:p>
          <a:p>
            <a:pPr eaLnBrk="1" hangingPunct="1">
              <a:buFontTx/>
              <a:buNone/>
            </a:pPr>
            <a:endParaRPr lang="en-CA" sz="1000" dirty="0">
              <a:solidFill>
                <a:srgbClr val="FF0000"/>
              </a:solidFill>
              <a:highlight>
                <a:srgbClr val="E8F2FE"/>
              </a:highlight>
              <a:latin typeface="Courier New"/>
            </a:endParaRPr>
          </a:p>
          <a:p>
            <a:pPr eaLnBrk="1" hangingPunct="1">
              <a:buFontTx/>
              <a:buNone/>
            </a:pP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F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PAYRPT   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O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E</a:t>
            </a:r>
            <a:r>
              <a:rPr lang="en-CA" sz="2000" dirty="0">
                <a:solidFill>
                  <a:srgbClr val="0000FF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008000"/>
                </a:solidFill>
                <a:highlight>
                  <a:srgbClr val="E8F2FE"/>
                </a:highlight>
                <a:latin typeface="Courier New"/>
              </a:rPr>
              <a:t>    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800000"/>
                </a:solidFill>
                <a:highlight>
                  <a:srgbClr val="E8F2FE"/>
                </a:highlight>
                <a:latin typeface="Courier New"/>
              </a:rPr>
              <a:t>PRINTER</a:t>
            </a:r>
            <a:r>
              <a:rPr lang="en-CA" sz="2000" dirty="0">
                <a:solidFill>
                  <a:srgbClr val="800080"/>
                </a:solidFill>
                <a:highlight>
                  <a:srgbClr val="E8F2FE"/>
                </a:highlight>
                <a:latin typeface="Courier New"/>
              </a:rPr>
              <a:t> </a:t>
            </a:r>
            <a:r>
              <a:rPr lang="en-CA" sz="2000" dirty="0">
                <a:solidFill>
                  <a:srgbClr val="FF0000"/>
                </a:solidFill>
                <a:highlight>
                  <a:srgbClr val="E8F2FE"/>
                </a:highlight>
                <a:latin typeface="Courier New"/>
              </a:rPr>
              <a:t>OFLIND(*IN01)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urier New"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69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 in SQL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effectLst/>
              </a:rPr>
              <a:t>in SQL (Creating view)</a:t>
            </a:r>
          </a:p>
          <a:p>
            <a:pPr lvl="1"/>
            <a:r>
              <a:rPr lang="en-CA" dirty="0">
                <a:effectLst/>
              </a:rPr>
              <a:t>In the native database, files have record formats. It actually allows you to have multiple formats in a single file. </a:t>
            </a:r>
          </a:p>
          <a:p>
            <a:pPr lvl="1"/>
            <a:r>
              <a:rPr lang="en-CA" dirty="0">
                <a:effectLst/>
              </a:rPr>
              <a:t>SQL does not support this. so when you create a file with SQL, a record format is assumed to be the same name as the file. </a:t>
            </a:r>
          </a:p>
          <a:p>
            <a:pPr lvl="1"/>
            <a:r>
              <a:rPr lang="en-CA" dirty="0">
                <a:effectLst/>
              </a:rPr>
              <a:t>The </a:t>
            </a:r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RCDFMT</a:t>
            </a:r>
            <a:r>
              <a:rPr lang="en-CA" dirty="0">
                <a:solidFill>
                  <a:srgbClr val="000099"/>
                </a:solidFill>
                <a:effectLst/>
              </a:rPr>
              <a:t> </a:t>
            </a:r>
            <a:r>
              <a:rPr lang="en-CA" dirty="0">
                <a:effectLst/>
              </a:rPr>
              <a:t>allows you to override that behavior.</a:t>
            </a:r>
          </a:p>
          <a:p>
            <a:endParaRPr lang="en-CA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795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</a:t>
            </a:r>
          </a:p>
          <a:p>
            <a:pPr lvl="1"/>
            <a:r>
              <a:rPr lang="en-CA" dirty="0"/>
              <a:t>A CLLE command: allows you to use a different file instead of the one that is defined by the RPG program</a:t>
            </a:r>
          </a:p>
          <a:p>
            <a:pPr lvl="1"/>
            <a:r>
              <a:rPr lang="en-CA" dirty="0"/>
              <a:t>Example</a:t>
            </a: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OVRDBF ALLSHIFT NIGHTS</a:t>
            </a:r>
          </a:p>
          <a:p>
            <a:pPr marL="857250" lvl="2" indent="0">
              <a:buNone/>
            </a:pPr>
            <a:r>
              <a:rPr lang="en-CA" dirty="0"/>
              <a:t>- Override all reference to the file ALLSHIFT to be directed to the view NIGHTS</a:t>
            </a:r>
          </a:p>
          <a:p>
            <a:r>
              <a:rPr lang="en-CA" dirty="0"/>
              <a:t>DSPOVR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0141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Overrides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OVRPRTF</a:t>
            </a:r>
          </a:p>
          <a:p>
            <a:pPr lvl="1"/>
            <a:r>
              <a:rPr lang="en-CA" dirty="0"/>
              <a:t>Changes attributes about the spool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0756272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Words>530</Words>
  <Application>Microsoft Office PowerPoint</Application>
  <PresentationFormat>On-screen Show (4:3)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IBC233 - System i Business Computing</vt:lpstr>
      <vt:lpstr>Agenda</vt:lpstr>
      <vt:lpstr>SQL and RPG</vt:lpstr>
      <vt:lpstr>Solve the SQL problem – F Spec change</vt:lpstr>
      <vt:lpstr>Solve the SQL problem – F Spec change</vt:lpstr>
      <vt:lpstr>Defining a Spooled File</vt:lpstr>
      <vt:lpstr>RCDFMT in SQL </vt:lpstr>
      <vt:lpstr>File Overrides</vt:lpstr>
      <vt:lpstr>File Overrides</vt:lpstr>
      <vt:lpstr>Rounding Numbers in RPG</vt:lpstr>
      <vt:lpstr>Logic for an RPG program that creates a report for all of the records in a file</vt:lpstr>
      <vt:lpstr>To print lines on the Report… 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  <vt:lpstr>Report Logic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Lec10-2174</cp:keywords>
  <cp:lastModifiedBy>Wei Song</cp:lastModifiedBy>
  <cp:revision>107</cp:revision>
  <cp:lastPrinted>2001-07-23T19:37:02Z</cp:lastPrinted>
  <dcterms:created xsi:type="dcterms:W3CDTF">2001-03-26T00:24:34Z</dcterms:created>
  <dcterms:modified xsi:type="dcterms:W3CDTF">2019-05-12T23:43:05Z</dcterms:modified>
</cp:coreProperties>
</file>