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6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IBC233 - System 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</a:t>
            </a:r>
            <a:r>
              <a:rPr lang="en-CA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Lecture 11: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Calling Programs</a:t>
            </a:r>
          </a:p>
          <a:p>
            <a:pPr eaLnBrk="1" hangingPunct="1">
              <a:defRPr/>
            </a:pP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Parameters in CL (ILE)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Call appl1 (‘test’ ‘new’)</a:t>
            </a:r>
          </a:p>
          <a:p>
            <a:pPr>
              <a:buFontTx/>
              <a:buNone/>
            </a:pPr>
            <a:r>
              <a:rPr lang="en-US" dirty="0"/>
              <a:t>then the first *module in the application must </a:t>
            </a:r>
            <a:r>
              <a:rPr lang="en-US" dirty="0" err="1"/>
              <a:t>must</a:t>
            </a:r>
            <a:r>
              <a:rPr lang="en-US" dirty="0"/>
              <a:t> have a </a:t>
            </a:r>
            <a:r>
              <a:rPr lang="en-US" dirty="0" err="1"/>
              <a:t>pgm</a:t>
            </a:r>
            <a:r>
              <a:rPr lang="en-US" dirty="0"/>
              <a:t> statement like this:</a:t>
            </a:r>
          </a:p>
          <a:p>
            <a:pPr>
              <a:buFontTx/>
              <a:buNone/>
            </a:pPr>
            <a:r>
              <a:rPr lang="en-US" dirty="0" err="1"/>
              <a:t>pgm</a:t>
            </a:r>
            <a:r>
              <a:rPr lang="en-US" dirty="0"/>
              <a:t> (&amp;parm1 &amp;parm2)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dcl &amp;parm1 *char 10</a:t>
            </a:r>
          </a:p>
          <a:p>
            <a:pPr>
              <a:buFontTx/>
              <a:buNone/>
            </a:pPr>
            <a:r>
              <a:rPr lang="en-US" dirty="0"/>
              <a:t>dcl &amp;parm2 *char 5</a:t>
            </a:r>
          </a:p>
        </p:txBody>
      </p:sp>
    </p:spTree>
    <p:extLst>
      <p:ext uri="{BB962C8B-B14F-4D97-AF65-F5344CB8AC3E}">
        <p14:creationId xmlns:p14="http://schemas.microsoft.com/office/powerpoint/2010/main" val="313953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Parameters in CL (ILE)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 err="1"/>
              <a:t>pgm</a:t>
            </a:r>
            <a:r>
              <a:rPr lang="en-US" sz="2800" dirty="0"/>
              <a:t> </a:t>
            </a:r>
          </a:p>
          <a:p>
            <a:pPr>
              <a:buFontTx/>
              <a:buNone/>
            </a:pPr>
            <a:r>
              <a:rPr lang="en-US" sz="2800" dirty="0"/>
              <a:t>	dcl &amp;var1 *char 6 value ‘IBC233’</a:t>
            </a:r>
          </a:p>
          <a:p>
            <a:pPr>
              <a:buFontTx/>
              <a:buNone/>
            </a:pPr>
            <a:r>
              <a:rPr lang="en-US" sz="2800" dirty="0"/>
              <a:t>	call pgm2 &amp;var1</a:t>
            </a:r>
          </a:p>
          <a:p>
            <a:pPr>
              <a:buFontTx/>
              <a:buNone/>
            </a:pPr>
            <a:r>
              <a:rPr lang="en-US" sz="2800" dirty="0"/>
              <a:t>    </a:t>
            </a:r>
            <a:r>
              <a:rPr lang="en-US" sz="2800" dirty="0" err="1"/>
              <a:t>callprc</a:t>
            </a:r>
            <a:r>
              <a:rPr lang="en-US" sz="2800" dirty="0"/>
              <a:t> (mod3) </a:t>
            </a:r>
            <a:r>
              <a:rPr lang="en-US" sz="2800" dirty="0" err="1"/>
              <a:t>parm</a:t>
            </a:r>
            <a:r>
              <a:rPr lang="en-US" sz="2800" dirty="0"/>
              <a:t>(&amp;var1)</a:t>
            </a:r>
          </a:p>
          <a:p>
            <a:pPr>
              <a:buFontTx/>
              <a:buNone/>
            </a:pPr>
            <a:r>
              <a:rPr lang="en-US" sz="2800" dirty="0" err="1"/>
              <a:t>endpgm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mod2 and mod3 must have a </a:t>
            </a:r>
            <a:r>
              <a:rPr lang="en-US" sz="2800" dirty="0" err="1"/>
              <a:t>pgm</a:t>
            </a:r>
            <a:r>
              <a:rPr lang="en-US" sz="2800" dirty="0"/>
              <a:t> statement similar to this: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pgm</a:t>
            </a:r>
            <a:r>
              <a:rPr lang="en-US" sz="2800" dirty="0"/>
              <a:t> &amp;parm1</a:t>
            </a:r>
          </a:p>
        </p:txBody>
      </p:sp>
    </p:spTree>
    <p:extLst>
      <p:ext uri="{BB962C8B-B14F-4D97-AF65-F5344CB8AC3E}">
        <p14:creationId xmlns:p14="http://schemas.microsoft.com/office/powerpoint/2010/main" val="411921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Parameters CL to RPG (ILE)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err="1"/>
              <a:t>pgm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400" dirty="0" err="1"/>
              <a:t>callprc</a:t>
            </a:r>
            <a:r>
              <a:rPr lang="en-US" sz="2400" dirty="0"/>
              <a:t> pgm2 (‘RPG’)</a:t>
            </a:r>
          </a:p>
          <a:p>
            <a:pPr>
              <a:buFontTx/>
              <a:buNone/>
            </a:pPr>
            <a:r>
              <a:rPr lang="en-US" sz="2400" dirty="0" err="1"/>
              <a:t>endpgm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RPG procedure must have the fixed format C spec code:</a:t>
            </a:r>
          </a:p>
          <a:p>
            <a:pPr>
              <a:buFontTx/>
              <a:buNone/>
            </a:pPr>
            <a:r>
              <a:rPr lang="en-US" sz="2400" dirty="0"/>
              <a:t>F1			Operation		F2 		Result</a:t>
            </a:r>
          </a:p>
          <a:p>
            <a:pPr>
              <a:buFontTx/>
              <a:buNone/>
            </a:pPr>
            <a:r>
              <a:rPr lang="en-US" sz="2400" dirty="0"/>
              <a:t>*entry		</a:t>
            </a:r>
            <a:r>
              <a:rPr lang="en-US" sz="2400" dirty="0" err="1"/>
              <a:t>plist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		</a:t>
            </a:r>
            <a:r>
              <a:rPr lang="en-US" sz="2400" dirty="0" err="1"/>
              <a:t>parm</a:t>
            </a:r>
            <a:r>
              <a:rPr lang="en-US" sz="2400" dirty="0"/>
              <a:t>					</a:t>
            </a:r>
            <a:r>
              <a:rPr lang="en-US" sz="2400" dirty="0" err="1"/>
              <a:t>varName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584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OPM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have to have all parts of the application done to test. </a:t>
            </a:r>
          </a:p>
          <a:p>
            <a:endParaRPr lang="en-US" dirty="0"/>
          </a:p>
          <a:p>
            <a:r>
              <a:rPr lang="en-US" dirty="0"/>
              <a:t>Parts of the application can be changed without affecting the entire application</a:t>
            </a:r>
          </a:p>
        </p:txBody>
      </p:sp>
    </p:spTree>
    <p:extLst>
      <p:ext uri="{BB962C8B-B14F-4D97-AF65-F5344CB8AC3E}">
        <p14:creationId xmlns:p14="http://schemas.microsoft.com/office/powerpoint/2010/main" val="233105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OPM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 Language not supported</a:t>
            </a:r>
          </a:p>
        </p:txBody>
      </p:sp>
    </p:spTree>
    <p:extLst>
      <p:ext uri="{BB962C8B-B14F-4D97-AF65-F5344CB8AC3E}">
        <p14:creationId xmlns:p14="http://schemas.microsoft.com/office/powerpoint/2010/main" val="74261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ILE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Integrated Language Support</a:t>
            </a:r>
          </a:p>
          <a:p>
            <a:pPr lvl="1"/>
            <a:r>
              <a:rPr lang="en-US" dirty="0"/>
              <a:t>Best language for the task</a:t>
            </a:r>
          </a:p>
          <a:p>
            <a:pPr lvl="1"/>
            <a:endParaRPr lang="en-US" dirty="0"/>
          </a:p>
          <a:p>
            <a:r>
              <a:rPr lang="en-US" dirty="0"/>
              <a:t>You don’t have to pass all parameters to the program – previous values will be used</a:t>
            </a:r>
          </a:p>
        </p:txBody>
      </p:sp>
    </p:spTree>
    <p:extLst>
      <p:ext uri="{BB962C8B-B14F-4D97-AF65-F5344CB8AC3E}">
        <p14:creationId xmlns:p14="http://schemas.microsoft.com/office/powerpoint/2010/main" val="380484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of ILE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modules must be in place to test application</a:t>
            </a:r>
          </a:p>
          <a:p>
            <a:r>
              <a:rPr lang="en-US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01499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Arial" charset="0"/>
              </a:rPr>
              <a:t>Calling Programs</a:t>
            </a:r>
          </a:p>
        </p:txBody>
      </p:sp>
    </p:spTree>
    <p:extLst>
      <p:ext uri="{BB962C8B-B14F-4D97-AF65-F5344CB8AC3E}">
        <p14:creationId xmlns:p14="http://schemas.microsoft.com/office/powerpoint/2010/main" val="45035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OPM (static) Call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CALL</a:t>
            </a:r>
          </a:p>
          <a:p>
            <a:pPr lvl="1"/>
            <a:r>
              <a:rPr lang="en-US" dirty="0">
                <a:latin typeface="Arial" charset="0"/>
              </a:rPr>
              <a:t>Parameters: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</a:rPr>
              <a:t>			PGM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</a:rPr>
              <a:t>			PARM</a:t>
            </a:r>
          </a:p>
        </p:txBody>
      </p:sp>
    </p:spTree>
    <p:extLst>
      <p:ext uri="{BB962C8B-B14F-4D97-AF65-F5344CB8AC3E}">
        <p14:creationId xmlns:p14="http://schemas.microsoft.com/office/powerpoint/2010/main" val="387857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call statement is executed:</a:t>
            </a:r>
          </a:p>
          <a:p>
            <a:pPr lvl="1">
              <a:buFontTx/>
              <a:buNone/>
            </a:pPr>
            <a:r>
              <a:rPr lang="en-US" dirty="0"/>
              <a:t>Your authority to the program object is checked</a:t>
            </a:r>
          </a:p>
          <a:p>
            <a:pPr lvl="1">
              <a:buFontTx/>
              <a:buNone/>
            </a:pPr>
            <a:r>
              <a:rPr lang="en-US" dirty="0"/>
              <a:t>Do you have access to all the resources required?</a:t>
            </a:r>
          </a:p>
          <a:p>
            <a:pPr lvl="1">
              <a:buFontTx/>
              <a:buNone/>
            </a:pPr>
            <a:r>
              <a:rPr lang="en-US" dirty="0"/>
              <a:t>Gather resources</a:t>
            </a:r>
          </a:p>
          <a:p>
            <a:pPr lvl="1">
              <a:buFontTx/>
              <a:buNone/>
            </a:pPr>
            <a:r>
              <a:rPr lang="en-US" dirty="0"/>
              <a:t>Program opened</a:t>
            </a:r>
          </a:p>
        </p:txBody>
      </p:sp>
    </p:spTree>
    <p:extLst>
      <p:ext uri="{BB962C8B-B14F-4D97-AF65-F5344CB8AC3E}">
        <p14:creationId xmlns:p14="http://schemas.microsoft.com/office/powerpoint/2010/main" val="15208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Parameters in CL (OPM)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Call program1 (‘test’ ‘new’)</a:t>
            </a:r>
          </a:p>
          <a:p>
            <a:pPr>
              <a:buFontTx/>
              <a:buNone/>
            </a:pPr>
            <a:r>
              <a:rPr lang="en-US" dirty="0"/>
              <a:t>then program 1 must have a </a:t>
            </a:r>
            <a:r>
              <a:rPr lang="en-US" dirty="0" err="1"/>
              <a:t>pgm</a:t>
            </a:r>
            <a:r>
              <a:rPr lang="en-US" dirty="0"/>
              <a:t> statement that looks like this:</a:t>
            </a:r>
          </a:p>
          <a:p>
            <a:pPr>
              <a:buFontTx/>
              <a:buNone/>
            </a:pPr>
            <a:r>
              <a:rPr lang="en-US" dirty="0" err="1"/>
              <a:t>pgm</a:t>
            </a:r>
            <a:r>
              <a:rPr lang="en-US" dirty="0"/>
              <a:t> (&amp;parm1 &amp;parm2)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dcl &amp;parm1 *char 10</a:t>
            </a:r>
          </a:p>
          <a:p>
            <a:pPr>
              <a:buFontTx/>
              <a:buNone/>
            </a:pPr>
            <a:r>
              <a:rPr lang="en-US" dirty="0"/>
              <a:t>dcl &amp;parm2 *char 5</a:t>
            </a:r>
          </a:p>
        </p:txBody>
      </p:sp>
    </p:spTree>
    <p:extLst>
      <p:ext uri="{BB962C8B-B14F-4D97-AF65-F5344CB8AC3E}">
        <p14:creationId xmlns:p14="http://schemas.microsoft.com/office/powerpoint/2010/main" val="224346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Parameters in CL (OPM)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 err="1"/>
              <a:t>pgm</a:t>
            </a:r>
            <a:r>
              <a:rPr lang="en-US" sz="2800" dirty="0"/>
              <a:t> </a:t>
            </a:r>
          </a:p>
          <a:p>
            <a:pPr>
              <a:buFontTx/>
              <a:buNone/>
            </a:pPr>
            <a:r>
              <a:rPr lang="en-US" sz="2800" dirty="0"/>
              <a:t>	dcl &amp;var1 *char 6 value ‘IBC233’</a:t>
            </a:r>
          </a:p>
          <a:p>
            <a:pPr>
              <a:buFontTx/>
              <a:buNone/>
            </a:pPr>
            <a:r>
              <a:rPr lang="en-US" sz="2800" dirty="0"/>
              <a:t>	call pgm2 &amp;var1</a:t>
            </a:r>
          </a:p>
          <a:p>
            <a:pPr>
              <a:buFontTx/>
              <a:buNone/>
            </a:pPr>
            <a:r>
              <a:rPr lang="en-US" sz="2800" dirty="0"/>
              <a:t>    call </a:t>
            </a:r>
            <a:r>
              <a:rPr lang="en-US" sz="2800" dirty="0" err="1"/>
              <a:t>pgm</a:t>
            </a:r>
            <a:r>
              <a:rPr lang="en-US" sz="2800" dirty="0"/>
              <a:t>(pgm3) </a:t>
            </a:r>
            <a:r>
              <a:rPr lang="en-US" sz="2800" dirty="0" err="1"/>
              <a:t>parm</a:t>
            </a:r>
            <a:r>
              <a:rPr lang="en-US" sz="2800" dirty="0"/>
              <a:t>(&amp;var1)</a:t>
            </a:r>
          </a:p>
          <a:p>
            <a:pPr>
              <a:buFontTx/>
              <a:buNone/>
            </a:pPr>
            <a:r>
              <a:rPr lang="en-US" sz="2800" dirty="0" err="1"/>
              <a:t>endpgm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Pgm2 and pgm3 must have a </a:t>
            </a:r>
            <a:r>
              <a:rPr lang="en-US" sz="2800" dirty="0" err="1"/>
              <a:t>pgm</a:t>
            </a:r>
            <a:r>
              <a:rPr lang="en-US" sz="2800" dirty="0"/>
              <a:t> statement similar to this: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err="1"/>
              <a:t>pgm</a:t>
            </a:r>
            <a:r>
              <a:rPr lang="en-US" sz="2800" dirty="0"/>
              <a:t> </a:t>
            </a:r>
            <a:r>
              <a:rPr lang="en-US" sz="2800" dirty="0" err="1"/>
              <a:t>parm</a:t>
            </a:r>
            <a:r>
              <a:rPr lang="en-US" sz="2800" dirty="0"/>
              <a:t>(&amp;parm1)</a:t>
            </a:r>
          </a:p>
        </p:txBody>
      </p:sp>
    </p:spTree>
    <p:extLst>
      <p:ext uri="{BB962C8B-B14F-4D97-AF65-F5344CB8AC3E}">
        <p14:creationId xmlns:p14="http://schemas.microsoft.com/office/powerpoint/2010/main" val="100073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Parameters CL to RPG (OPM)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err="1"/>
              <a:t>pgm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call pgm2 (‘RPG’)</a:t>
            </a:r>
          </a:p>
          <a:p>
            <a:pPr>
              <a:buFontTx/>
              <a:buNone/>
            </a:pPr>
            <a:r>
              <a:rPr lang="en-US" sz="2400" dirty="0" err="1"/>
              <a:t>endpgm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RPG program must have the fixed format C spec code:</a:t>
            </a:r>
          </a:p>
          <a:p>
            <a:pPr>
              <a:buFontTx/>
              <a:buNone/>
            </a:pPr>
            <a:r>
              <a:rPr lang="en-US" sz="2400" dirty="0"/>
              <a:t>F1			Operation		F2 		Result</a:t>
            </a:r>
          </a:p>
          <a:p>
            <a:pPr>
              <a:buFontTx/>
              <a:buNone/>
            </a:pPr>
            <a:r>
              <a:rPr lang="en-US" sz="2400" dirty="0"/>
              <a:t>*entry		</a:t>
            </a:r>
            <a:r>
              <a:rPr lang="en-US" sz="2400" dirty="0" err="1"/>
              <a:t>plist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			</a:t>
            </a:r>
            <a:r>
              <a:rPr lang="en-US" sz="2400" dirty="0" err="1"/>
              <a:t>parm</a:t>
            </a:r>
            <a:r>
              <a:rPr lang="en-US" sz="2400" dirty="0"/>
              <a:t>					</a:t>
            </a:r>
            <a:r>
              <a:rPr lang="en-US" sz="2400" dirty="0" err="1"/>
              <a:t>varName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6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ILE (dynamic) Call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CALLPRC</a:t>
            </a:r>
          </a:p>
          <a:p>
            <a:pPr>
              <a:buFontTx/>
              <a:buNone/>
            </a:pPr>
            <a:r>
              <a:rPr lang="en-US" dirty="0"/>
              <a:t>		Parameters:</a:t>
            </a:r>
          </a:p>
          <a:p>
            <a:pPr>
              <a:buFontTx/>
              <a:buNone/>
            </a:pPr>
            <a:r>
              <a:rPr lang="en-US" dirty="0"/>
              <a:t>				PRC</a:t>
            </a:r>
          </a:p>
          <a:p>
            <a:pPr>
              <a:buFontTx/>
              <a:buNone/>
            </a:pPr>
            <a:r>
              <a:rPr lang="en-US" dirty="0"/>
              <a:t>				PARM</a:t>
            </a:r>
          </a:p>
          <a:p>
            <a:pPr>
              <a:buFontTx/>
              <a:buNone/>
            </a:pPr>
            <a:r>
              <a:rPr lang="en-US" dirty="0"/>
              <a:t>				RTNVAL</a:t>
            </a:r>
          </a:p>
        </p:txBody>
      </p:sp>
    </p:spTree>
    <p:extLst>
      <p:ext uri="{BB962C8B-B14F-4D97-AF65-F5344CB8AC3E}">
        <p14:creationId xmlns:p14="http://schemas.microsoft.com/office/powerpoint/2010/main" val="391116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works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application is created, authority to modules is checked and entire application is bound</a:t>
            </a:r>
          </a:p>
          <a:p>
            <a:r>
              <a:rPr lang="en-US" dirty="0"/>
              <a:t>When application is called	</a:t>
            </a:r>
          </a:p>
          <a:p>
            <a:pPr>
              <a:buFontTx/>
              <a:buNone/>
            </a:pPr>
            <a:r>
              <a:rPr lang="en-US" dirty="0"/>
              <a:t>		all resources are allocated</a:t>
            </a:r>
          </a:p>
          <a:p>
            <a:pPr>
              <a:buFontTx/>
              <a:buNone/>
            </a:pPr>
            <a:r>
              <a:rPr lang="en-US" dirty="0"/>
              <a:t>		entire application is opened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4850</TotalTime>
  <Words>290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Tahoma</vt:lpstr>
      <vt:lpstr>Tahoma (Body)</vt:lpstr>
      <vt:lpstr>Tahoma (Headings)</vt:lpstr>
      <vt:lpstr>Times New Roman</vt:lpstr>
      <vt:lpstr>Wingdings</vt:lpstr>
      <vt:lpstr>Compass</vt:lpstr>
      <vt:lpstr>IBC233 - System i Business Computing</vt:lpstr>
      <vt:lpstr>Agenda</vt:lpstr>
      <vt:lpstr>OPM (static) Call</vt:lpstr>
      <vt:lpstr>How it works</vt:lpstr>
      <vt:lpstr>Passing Parameters in CL (OPM)</vt:lpstr>
      <vt:lpstr>Passing Parameters in CL (OPM)</vt:lpstr>
      <vt:lpstr>Passing Parameters CL to RPG (OPM)</vt:lpstr>
      <vt:lpstr>ILE (dynamic) Call</vt:lpstr>
      <vt:lpstr>How it works</vt:lpstr>
      <vt:lpstr>Passing Parameters in CL (ILE)</vt:lpstr>
      <vt:lpstr>Passing Parameters in CL (ILE)</vt:lpstr>
      <vt:lpstr>Passing Parameters CL to RPG (ILE)</vt:lpstr>
      <vt:lpstr>Advantages of OPM</vt:lpstr>
      <vt:lpstr>Disadvantages of OPM</vt:lpstr>
      <vt:lpstr>Advantages of ILE</vt:lpstr>
      <vt:lpstr>Disadvantages of ILE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Lec11-2174</cp:keywords>
  <cp:lastModifiedBy>Wei Song</cp:lastModifiedBy>
  <cp:revision>100</cp:revision>
  <cp:lastPrinted>2001-07-23T19:37:02Z</cp:lastPrinted>
  <dcterms:created xsi:type="dcterms:W3CDTF">2001-03-26T00:24:34Z</dcterms:created>
  <dcterms:modified xsi:type="dcterms:W3CDTF">2019-05-12T23:42:13Z</dcterms:modified>
</cp:coreProperties>
</file>