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9" autoAdjust="0"/>
    <p:restoredTop sz="94660"/>
  </p:normalViewPr>
  <p:slideViewPr>
    <p:cSldViewPr>
      <p:cViewPr varScale="1">
        <p:scale>
          <a:sx n="85" d="100"/>
          <a:sy n="85" d="100"/>
        </p:scale>
        <p:origin x="4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IBC233 - System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2: Library List, </a:t>
            </a:r>
            <a:r>
              <a:rPr lang="en-US" dirty="0" err="1"/>
              <a:t>RDp</a:t>
            </a:r>
            <a:r>
              <a:rPr lang="en-US" dirty="0"/>
              <a:t> and PF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1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ZEUS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WoRK</a:t>
            </a:r>
            <a:r>
              <a:rPr lang="en-CA" dirty="0"/>
              <a:t> with </a:t>
            </a:r>
            <a:r>
              <a:rPr lang="en-CA" dirty="0" err="1"/>
              <a:t>ACTive</a:t>
            </a:r>
            <a:r>
              <a:rPr lang="en-CA" dirty="0"/>
              <a:t> JOBs</a:t>
            </a:r>
          </a:p>
          <a:p>
            <a:r>
              <a:rPr lang="en-CA" dirty="0"/>
              <a:t>System vs Subsystem</a:t>
            </a:r>
          </a:p>
          <a:p>
            <a:pPr lvl="1"/>
            <a:r>
              <a:rPr lang="en-CA" dirty="0"/>
              <a:t>Subsystem</a:t>
            </a:r>
          </a:p>
          <a:p>
            <a:pPr lvl="2"/>
            <a:r>
              <a:rPr lang="en-CA" dirty="0"/>
              <a:t>Independent predefined operation environment.</a:t>
            </a:r>
          </a:p>
          <a:p>
            <a:pPr lvl="2"/>
            <a:r>
              <a:rPr lang="en-CA" dirty="0"/>
              <a:t>Coordinates the work flow and resource use.</a:t>
            </a:r>
          </a:p>
          <a:p>
            <a:pPr lvl="2"/>
            <a:r>
              <a:rPr lang="en-CA" dirty="0"/>
              <a:t>All jobs, with the exception of system jobs, run within subsystems.</a:t>
            </a:r>
          </a:p>
          <a:p>
            <a:pPr lvl="2"/>
            <a:r>
              <a:rPr lang="en-CA" dirty="0"/>
              <a:t>e.g. QINTER and QBATCH</a:t>
            </a:r>
          </a:p>
          <a:p>
            <a:r>
              <a:rPr lang="en-CA" dirty="0"/>
              <a:t>Effects of an infinite loop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System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finds Objects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an object is created, it is created ‘in’ a particular library.</a:t>
            </a:r>
          </a:p>
          <a:p>
            <a:r>
              <a:rPr lang="en-US" altLang="en-US" dirty="0"/>
              <a:t>To access an object, the </a:t>
            </a:r>
            <a:r>
              <a:rPr lang="en-US" altLang="en-US" dirty="0" err="1"/>
              <a:t>iSeries</a:t>
            </a:r>
            <a:r>
              <a:rPr lang="en-US" altLang="en-US" dirty="0"/>
              <a:t> needs to know what library the object is in.</a:t>
            </a:r>
          </a:p>
          <a:p>
            <a:r>
              <a:rPr lang="en-US" altLang="en-US" dirty="0"/>
              <a:t>(CL) Commands prompt you for the object name </a:t>
            </a:r>
            <a:r>
              <a:rPr lang="en-US" altLang="en-US" i="1" dirty="0"/>
              <a:t>and library name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*LIBL </a:t>
            </a:r>
            <a:r>
              <a:rPr lang="en-US" altLang="en-US" dirty="0"/>
              <a:t>is the default for library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2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list of Libraries through which the </a:t>
            </a:r>
            <a:r>
              <a:rPr lang="en-CA" dirty="0" err="1"/>
              <a:t>iSeries</a:t>
            </a:r>
            <a:r>
              <a:rPr lang="en-CA" dirty="0"/>
              <a:t> searches to find objects.</a:t>
            </a:r>
          </a:p>
          <a:p>
            <a:r>
              <a:rPr lang="en-CA" dirty="0"/>
              <a:t>Similar to the DOS ‘Path’ concept</a:t>
            </a:r>
          </a:p>
          <a:p>
            <a:r>
              <a:rPr lang="en-CA" dirty="0"/>
              <a:t>Each Job has a library list</a:t>
            </a:r>
          </a:p>
          <a:p>
            <a:r>
              <a:rPr lang="en-CA" dirty="0">
                <a:solidFill>
                  <a:srgbClr val="0000CC"/>
                </a:solidFill>
              </a:rPr>
              <a:t>*LIBL </a:t>
            </a:r>
            <a:r>
              <a:rPr lang="en-CA" dirty="0"/>
              <a:t>= library list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Lists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A Library List consists of 4 parts:</a:t>
            </a:r>
          </a:p>
          <a:p>
            <a:pPr lvl="1"/>
            <a:r>
              <a:rPr lang="en-GB" altLang="en-US" dirty="0">
                <a:latin typeface="Arial" charset="0"/>
              </a:rPr>
              <a:t>System Libraries (up to 15)</a:t>
            </a:r>
          </a:p>
          <a:p>
            <a:pPr lvl="1"/>
            <a:r>
              <a:rPr lang="en-GB" altLang="en-US" dirty="0">
                <a:latin typeface="Arial" charset="0"/>
              </a:rPr>
              <a:t>Product Libraries (none, 1 or 2)</a:t>
            </a:r>
          </a:p>
          <a:p>
            <a:pPr lvl="1"/>
            <a:r>
              <a:rPr lang="en-GB" altLang="en-US" dirty="0">
                <a:latin typeface="Arial" charset="0"/>
              </a:rPr>
              <a:t>Current Library(1 only)</a:t>
            </a:r>
          </a:p>
          <a:p>
            <a:pPr lvl="1"/>
            <a:r>
              <a:rPr lang="en-GB" altLang="en-US" dirty="0">
                <a:latin typeface="Arial" charset="0"/>
              </a:rPr>
              <a:t>User Library ( up to 25)</a:t>
            </a:r>
          </a:p>
          <a:p>
            <a:r>
              <a:rPr lang="en-GB" altLang="en-US" dirty="0">
                <a:latin typeface="Arial" charset="0"/>
              </a:rPr>
              <a:t>To view your library list – DSP</a:t>
            </a:r>
            <a:r>
              <a:rPr lang="en-GB" altLang="en-US" dirty="0">
                <a:solidFill>
                  <a:srgbClr val="0000CC"/>
                </a:solidFill>
                <a:latin typeface="Arial" charset="0"/>
              </a:rPr>
              <a:t>LIBL</a:t>
            </a:r>
            <a:endParaRPr lang="en-CA" altLang="en-US" dirty="0">
              <a:solidFill>
                <a:srgbClr val="0000CC"/>
              </a:solidFill>
            </a:endParaRPr>
          </a:p>
          <a:p>
            <a:r>
              <a:rPr lang="en-CA" altLang="en-US" dirty="0">
                <a:latin typeface="Arial" charset="0"/>
              </a:rPr>
              <a:t>To add a library to library lists</a:t>
            </a:r>
          </a:p>
          <a:p>
            <a:pPr lvl="1"/>
            <a:r>
              <a:rPr lang="en-CA" altLang="en-US" dirty="0">
                <a:latin typeface="Arial" charset="0"/>
              </a:rPr>
              <a:t>e.g. ADD</a:t>
            </a:r>
            <a:r>
              <a:rPr lang="en-CA" altLang="en-US" dirty="0">
                <a:solidFill>
                  <a:srgbClr val="0000CC"/>
                </a:solidFill>
                <a:latin typeface="Arial" charset="0"/>
              </a:rPr>
              <a:t>LIBL</a:t>
            </a:r>
            <a:r>
              <a:rPr lang="en-CA" altLang="en-US" dirty="0">
                <a:solidFill>
                  <a:srgbClr val="9900CC"/>
                </a:solidFill>
                <a:latin typeface="Arial" charset="0"/>
              </a:rPr>
              <a:t>E</a:t>
            </a:r>
            <a:r>
              <a:rPr lang="en-CA" altLang="en-US" dirty="0">
                <a:latin typeface="Arial" charset="0"/>
              </a:rPr>
              <a:t>  IBC233LIB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Library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Example: EDITCODES is a program in Library IBC233LIB. When running the program (CALL EDITCODES), we get the message: </a:t>
            </a:r>
          </a:p>
          <a:p>
            <a:pPr lvl="1"/>
            <a:r>
              <a:rPr lang="en-CA" dirty="0"/>
              <a:t>“Program EDITCODES in Library *LIBL not found”.</a:t>
            </a:r>
          </a:p>
          <a:p>
            <a:r>
              <a:rPr lang="en-CA" dirty="0"/>
              <a:t>Solution: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CALL IBC233LIB/EDITCODES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altLang="en-US" dirty="0"/>
              <a:t>ADD</a:t>
            </a:r>
            <a:r>
              <a:rPr lang="en-CA" altLang="en-US" dirty="0">
                <a:solidFill>
                  <a:srgbClr val="0000CC"/>
                </a:solidFill>
              </a:rPr>
              <a:t>LIBLE</a:t>
            </a:r>
            <a:r>
              <a:rPr lang="en-CA" altLang="en-US" dirty="0"/>
              <a:t>  IBC233LIB</a:t>
            </a:r>
          </a:p>
          <a:p>
            <a:pPr marL="800100" lvl="2" indent="0">
              <a:buNone/>
            </a:pPr>
            <a:r>
              <a:rPr lang="en-CA" dirty="0"/>
              <a:t>  </a:t>
            </a:r>
            <a:r>
              <a:rPr lang="en-CA" sz="2900" dirty="0"/>
              <a:t>CALL EDITCODES</a:t>
            </a:r>
          </a:p>
          <a:p>
            <a:pPr marL="457200" indent="-457200"/>
            <a:r>
              <a:rPr lang="en-CA" sz="3100" dirty="0"/>
              <a:t>Note:</a:t>
            </a:r>
          </a:p>
          <a:p>
            <a:pPr marL="857250" lvl="1" indent="-457200"/>
            <a:r>
              <a:rPr lang="en-CA" sz="2900" dirty="0"/>
              <a:t>Library lists are built when you sign on System </a:t>
            </a:r>
            <a:r>
              <a:rPr lang="en-CA" sz="2900" dirty="0" err="1"/>
              <a:t>i</a:t>
            </a:r>
            <a:r>
              <a:rPr lang="en-CA" sz="2900" dirty="0"/>
              <a:t> and destroyed when signoff.</a:t>
            </a:r>
          </a:p>
          <a:p>
            <a:pPr marL="857250" lvl="1" indent="-457200"/>
            <a:r>
              <a:rPr lang="en-CA" altLang="en-US" sz="3200" dirty="0"/>
              <a:t>ADD</a:t>
            </a:r>
            <a:r>
              <a:rPr lang="en-CA" altLang="en-US" sz="3200" dirty="0">
                <a:solidFill>
                  <a:srgbClr val="0000CC"/>
                </a:solidFill>
              </a:rPr>
              <a:t>LIBLE</a:t>
            </a:r>
            <a:r>
              <a:rPr lang="en-CA" altLang="en-US" sz="3200" dirty="0">
                <a:solidFill>
                  <a:srgbClr val="9900CC"/>
                </a:solidFill>
              </a:rPr>
              <a:t> </a:t>
            </a:r>
            <a:r>
              <a:rPr lang="en-CA" altLang="en-US" sz="3200" dirty="0"/>
              <a:t>command can only add a library to the list for the current session; the library you added will no longer on the list after your next sign on.</a:t>
            </a:r>
            <a:endParaRPr lang="en-CA" sz="2900" dirty="0"/>
          </a:p>
          <a:p>
            <a:pPr marL="400050" lvl="1" indent="0">
              <a:buNone/>
            </a:pPr>
            <a:endParaRPr lang="en-CA" sz="30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How do Libraries get on your Library List ?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</a:rPr>
              <a:t>When you sign on, your library list is built from:</a:t>
            </a:r>
          </a:p>
          <a:p>
            <a:pPr lvl="1"/>
            <a:r>
              <a:rPr lang="en-GB" altLang="en-US" dirty="0">
                <a:latin typeface="Arial" charset="0"/>
              </a:rPr>
              <a:t>QSYSLIBL (system value)</a:t>
            </a:r>
          </a:p>
          <a:p>
            <a:pPr lvl="1"/>
            <a:r>
              <a:rPr lang="en-GB" altLang="en-US" dirty="0">
                <a:latin typeface="Arial" charset="0"/>
              </a:rPr>
              <a:t>QUSRLIBL (system value)</a:t>
            </a:r>
          </a:p>
          <a:p>
            <a:pPr lvl="1"/>
            <a:r>
              <a:rPr lang="en-GB" altLang="en-US" dirty="0">
                <a:latin typeface="Arial" charset="0"/>
              </a:rPr>
              <a:t>Current library from User Profile</a:t>
            </a:r>
          </a:p>
          <a:p>
            <a:r>
              <a:rPr lang="en-GB" altLang="en-US" dirty="0">
                <a:latin typeface="Arial" charset="0"/>
              </a:rPr>
              <a:t>Product libraries are added as needed by the system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0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Objects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When an object is created, it is stored in the library specified.</a:t>
            </a:r>
          </a:p>
          <a:p>
            <a:r>
              <a:rPr lang="en-GB" altLang="en-US" dirty="0"/>
              <a:t>If no library is specified, it is stored in </a:t>
            </a:r>
            <a:r>
              <a:rPr lang="en-GB" altLang="en-US" dirty="0">
                <a:solidFill>
                  <a:srgbClr val="0000CC"/>
                </a:solidFill>
              </a:rPr>
              <a:t>*CUR</a:t>
            </a:r>
            <a:r>
              <a:rPr lang="en-GB" altLang="en-US" dirty="0"/>
              <a:t>LIB (current library).</a:t>
            </a:r>
          </a:p>
          <a:p>
            <a:r>
              <a:rPr lang="en-GB" altLang="en-US" dirty="0"/>
              <a:t>If there is no current library, it is stored in </a:t>
            </a:r>
            <a:r>
              <a:rPr lang="en-GB" altLang="en-US" dirty="0">
                <a:solidFill>
                  <a:srgbClr val="0000CC"/>
                </a:solidFill>
              </a:rPr>
              <a:t>QGPL</a:t>
            </a:r>
            <a:r>
              <a:rPr lang="en-GB" altLang="en-US" dirty="0"/>
              <a:t> library.</a:t>
            </a:r>
          </a:p>
          <a:p>
            <a:r>
              <a:rPr lang="en-US" altLang="en-US" dirty="0"/>
              <a:t>Exception: Library Descriptions, Device Descriptions and User Profiles are always stored in library </a:t>
            </a:r>
            <a:r>
              <a:rPr lang="en-US" altLang="en-US" dirty="0">
                <a:solidFill>
                  <a:srgbClr val="0000CC"/>
                </a:solidFill>
              </a:rPr>
              <a:t>QSYS</a:t>
            </a:r>
            <a:r>
              <a:rPr lang="en-US" altLang="en-US" dirty="0"/>
              <a:t>.</a:t>
            </a:r>
            <a:endParaRPr lang="en-GB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that we’ll be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CA" dirty="0"/>
              <a:t> (Control Language)</a:t>
            </a:r>
          </a:p>
          <a:p>
            <a:pPr lvl="1"/>
            <a:r>
              <a:rPr lang="en-CA" dirty="0"/>
              <a:t>How we communicate with the operating system</a:t>
            </a:r>
          </a:p>
          <a:p>
            <a:pPr lvl="1"/>
            <a:r>
              <a:rPr lang="en-CA" dirty="0"/>
              <a:t>Similar idea to Unix Schell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CA" dirty="0"/>
              <a:t> (Report Program Generator)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access</a:t>
            </a:r>
            <a:r>
              <a:rPr lang="en-CA" dirty="0"/>
              <a:t> the database</a:t>
            </a:r>
          </a:p>
          <a:p>
            <a:pPr lvl="1"/>
            <a:r>
              <a:rPr lang="en-CA" dirty="0"/>
              <a:t>C does the same thing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CA" dirty="0"/>
              <a:t> (Data Description Specifications)</a:t>
            </a:r>
          </a:p>
          <a:p>
            <a:pPr lvl="1"/>
            <a:r>
              <a:rPr lang="en-CA" dirty="0"/>
              <a:t>How we </a:t>
            </a:r>
            <a:r>
              <a:rPr lang="en-CA" b="1" dirty="0"/>
              <a:t>define</a:t>
            </a:r>
            <a:r>
              <a:rPr lang="en-CA" dirty="0"/>
              <a:t> the Database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CA" dirty="0"/>
              <a:t> – The language we use to write commands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Writing a CL Program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098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Writing a CL program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733800" y="3124200"/>
            <a:ext cx="1524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CL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Compiler</a:t>
            </a:r>
          </a:p>
        </p:txBody>
      </p:sp>
      <p:sp>
        <p:nvSpPr>
          <p:cNvPr id="17412" name="AutoShape 6"/>
          <p:cNvSpPr>
            <a:spLocks noChangeArrowheads="1"/>
          </p:cNvSpPr>
          <p:nvPr/>
        </p:nvSpPr>
        <p:spPr bwMode="auto">
          <a:xfrm>
            <a:off x="457200" y="2971800"/>
            <a:ext cx="2514600" cy="1371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Times New Roman" pitchFamily="18" charset="0"/>
              </a:rPr>
              <a:t>Source Code 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QCLLESRC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*</a:t>
            </a: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FILE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(PGM1)</a:t>
            </a:r>
          </a:p>
          <a:p>
            <a:pPr algn="ctr"/>
            <a:r>
              <a:rPr lang="en-US" altLang="en-US" sz="1800" dirty="0">
                <a:latin typeface="Times New Roman" pitchFamily="18" charset="0"/>
              </a:rPr>
              <a:t>Type: </a:t>
            </a:r>
            <a:r>
              <a:rPr lang="en-US" altLang="en-US" sz="1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CLLE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6400800" y="2209800"/>
            <a:ext cx="1524000" cy="12954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Compiled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Listing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(PGM1)</a:t>
            </a: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2555776" y="3657600"/>
            <a:ext cx="1178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 flipV="1">
            <a:off x="5257800" y="27432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5257800" y="37338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7" name="Rectangle 15"/>
          <p:cNvSpPr>
            <a:spLocks noChangeArrowheads="1"/>
          </p:cNvSpPr>
          <p:nvPr/>
        </p:nvSpPr>
        <p:spPr bwMode="auto">
          <a:xfrm>
            <a:off x="6553200" y="4438650"/>
            <a:ext cx="1371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PGM1</a:t>
            </a:r>
          </a:p>
          <a:p>
            <a:pPr algn="ctr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*PGM</a:t>
            </a:r>
          </a:p>
        </p:txBody>
      </p:sp>
      <p:sp>
        <p:nvSpPr>
          <p:cNvPr id="17418" name="Rectangle 17"/>
          <p:cNvSpPr>
            <a:spLocks noChangeArrowheads="1"/>
          </p:cNvSpPr>
          <p:nvPr/>
        </p:nvSpPr>
        <p:spPr bwMode="auto">
          <a:xfrm>
            <a:off x="6324600" y="1981200"/>
            <a:ext cx="1752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7274735" y="1293075"/>
            <a:ext cx="16049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*OUTQ</a:t>
            </a:r>
          </a:p>
          <a:p>
            <a:r>
              <a:rPr lang="en-US" altLang="en-US" dirty="0">
                <a:latin typeface="Times New Roman" pitchFamily="18" charset="0"/>
              </a:rPr>
              <a:t>WRKSPLF</a:t>
            </a:r>
          </a:p>
        </p:txBody>
      </p:sp>
      <p:sp>
        <p:nvSpPr>
          <p:cNvPr id="17420" name="Rectangle 19"/>
          <p:cNvSpPr>
            <a:spLocks noChangeArrowheads="1"/>
          </p:cNvSpPr>
          <p:nvPr/>
        </p:nvSpPr>
        <p:spPr bwMode="auto">
          <a:xfrm>
            <a:off x="3657600" y="4791075"/>
            <a:ext cx="160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itchFamily="18" charset="0"/>
              </a:rPr>
              <a:t>Successfully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Completed</a:t>
            </a:r>
          </a:p>
        </p:txBody>
      </p:sp>
      <p:sp>
        <p:nvSpPr>
          <p:cNvPr id="17421" name="Text Box 21"/>
          <p:cNvSpPr txBox="1">
            <a:spLocks noChangeArrowheads="1"/>
          </p:cNvSpPr>
          <p:nvPr/>
        </p:nvSpPr>
        <p:spPr bwMode="auto">
          <a:xfrm>
            <a:off x="4356100" y="5746750"/>
            <a:ext cx="14189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*MSGQ</a:t>
            </a:r>
          </a:p>
          <a:p>
            <a:r>
              <a:rPr lang="en-US" altLang="en-US" dirty="0">
                <a:latin typeface="Times New Roman" pitchFamily="18" charset="0"/>
              </a:rPr>
              <a:t>DSPMSG</a:t>
            </a:r>
          </a:p>
        </p:txBody>
      </p:sp>
      <p:sp>
        <p:nvSpPr>
          <p:cNvPr id="17422" name="Line 22"/>
          <p:cNvSpPr>
            <a:spLocks noChangeShapeType="1"/>
          </p:cNvSpPr>
          <p:nvPr/>
        </p:nvSpPr>
        <p:spPr bwMode="auto">
          <a:xfrm>
            <a:off x="44958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7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 review</a:t>
            </a:r>
          </a:p>
          <a:p>
            <a:r>
              <a:rPr lang="en-US" dirty="0"/>
              <a:t>System Values</a:t>
            </a:r>
          </a:p>
          <a:p>
            <a:r>
              <a:rPr lang="en-US" dirty="0"/>
              <a:t>Library List</a:t>
            </a:r>
          </a:p>
          <a:p>
            <a:r>
              <a:rPr lang="en-US" dirty="0"/>
              <a:t>Intro to </a:t>
            </a:r>
            <a:r>
              <a:rPr lang="en-US" dirty="0" err="1"/>
              <a:t>RDp</a:t>
            </a:r>
            <a:endParaRPr lang="en-US" dirty="0"/>
          </a:p>
          <a:p>
            <a:r>
              <a:rPr lang="en-US" dirty="0"/>
              <a:t>Physical File</a:t>
            </a:r>
          </a:p>
          <a:p>
            <a:r>
              <a:rPr lang="en-US" dirty="0"/>
              <a:t>Lab2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9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RPG Stand for?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88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Writing a RPG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91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R</a:t>
            </a:r>
            <a:r>
              <a:rPr lang="en-US" altLang="en-US" dirty="0"/>
              <a:t>ational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en-US" dirty="0"/>
              <a:t>eveloper for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en-US" dirty="0"/>
              <a:t>ower Systems</a:t>
            </a:r>
          </a:p>
          <a:p>
            <a:r>
              <a:rPr lang="en-US" altLang="en-US" dirty="0"/>
              <a:t>Formerly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RDi</a:t>
            </a:r>
            <a:r>
              <a:rPr lang="en-US" altLang="en-US" dirty="0"/>
              <a:t> - </a:t>
            </a:r>
            <a:r>
              <a:rPr lang="en-US" dirty="0"/>
              <a:t>Rational Developer for System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en-US" altLang="en-US" dirty="0"/>
          </a:p>
          <a:p>
            <a:r>
              <a:rPr lang="en-US" altLang="en-US" dirty="0"/>
              <a:t>Based on Eclipse Technology</a:t>
            </a:r>
          </a:p>
          <a:p>
            <a:r>
              <a:rPr lang="en-US" altLang="en-US" dirty="0"/>
              <a:t>part of IBM’s suite of products designed to enhance programmer’s productivity</a:t>
            </a:r>
          </a:p>
          <a:p>
            <a:r>
              <a:rPr lang="en-US" altLang="en-US" dirty="0"/>
              <a:t>PC version of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PDM</a:t>
            </a:r>
          </a:p>
        </p:txBody>
      </p:sp>
    </p:spTree>
    <p:extLst>
      <p:ext uri="{BB962C8B-B14F-4D97-AF65-F5344CB8AC3E}">
        <p14:creationId xmlns:p14="http://schemas.microsoft.com/office/powerpoint/2010/main" val="42329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Tutorial: under “Help” item</a:t>
            </a:r>
          </a:p>
          <a:p>
            <a:pPr lvl="1"/>
            <a:r>
              <a:rPr lang="en-CA" dirty="0"/>
              <a:t>IBM </a:t>
            </a:r>
            <a:r>
              <a:rPr lang="en-CA" dirty="0" err="1"/>
              <a:t>i</a:t>
            </a:r>
            <a:r>
              <a:rPr lang="en-CA" dirty="0"/>
              <a:t> RSE Getting Started or Welcome</a:t>
            </a:r>
          </a:p>
          <a:p>
            <a:r>
              <a:rPr lang="en-CA" dirty="0"/>
              <a:t>Important operations: under “Window” item</a:t>
            </a:r>
          </a:p>
          <a:p>
            <a:pPr lvl="1"/>
            <a:r>
              <a:rPr lang="en-CA" dirty="0"/>
              <a:t>Reset Perspective, Show view, …</a:t>
            </a:r>
          </a:p>
          <a:p>
            <a:r>
              <a:rPr lang="en-CA" dirty="0"/>
              <a:t>Workspace</a:t>
            </a:r>
          </a:p>
          <a:p>
            <a:pPr lvl="1"/>
            <a:r>
              <a:rPr lang="en-CA" dirty="0"/>
              <a:t>After labs, backup workspace and shutdown the PC.</a:t>
            </a:r>
          </a:p>
          <a:p>
            <a:r>
              <a:rPr lang="en-CA" dirty="0"/>
              <a:t>Connection: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  <a:p>
            <a:r>
              <a:rPr lang="en-CA" dirty="0"/>
              <a:t>Local (PC) Files vs IFS (System </a:t>
            </a:r>
            <a:r>
              <a:rPr lang="en-CA" dirty="0" err="1"/>
              <a:t>i</a:t>
            </a:r>
            <a:r>
              <a:rPr lang="en-CA" dirty="0"/>
              <a:t>) files</a:t>
            </a:r>
          </a:p>
          <a:p>
            <a:pPr lvl="1"/>
            <a:r>
              <a:rPr lang="en-CA" dirty="0"/>
              <a:t>IBC233 course materials: </a:t>
            </a:r>
            <a:r>
              <a:rPr lang="en-CA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IFS / Root file system / Russ / IBC233</a:t>
            </a:r>
          </a:p>
          <a:p>
            <a:pPr lvl="1"/>
            <a:r>
              <a:rPr lang="en-CA" dirty="0"/>
              <a:t>Copy and paste within </a:t>
            </a:r>
            <a:r>
              <a:rPr lang="en-CA" dirty="0" err="1"/>
              <a:t>RDp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Using </a:t>
            </a:r>
            <a:r>
              <a:rPr lang="en-CA" dirty="0" err="1"/>
              <a:t>RDp</a:t>
            </a:r>
            <a:r>
              <a:rPr lang="en-CA" dirty="0"/>
              <a:t> as PDM</a:t>
            </a:r>
          </a:p>
          <a:p>
            <a:pPr lvl="1"/>
            <a:r>
              <a:rPr lang="en-CA" dirty="0"/>
              <a:t>Expanding </a:t>
            </a:r>
            <a:r>
              <a:rPr lang="en-CA" b="1" i="1" dirty="0"/>
              <a:t>Work with libraries</a:t>
            </a:r>
            <a:r>
              <a:rPr lang="en-CA" dirty="0"/>
              <a:t>…, … under </a:t>
            </a:r>
            <a:r>
              <a:rPr lang="en-CA" b="1" i="1" dirty="0"/>
              <a:t>Objects</a:t>
            </a:r>
          </a:p>
          <a:p>
            <a:r>
              <a:rPr lang="en-CA" dirty="0"/>
              <a:t>Library List</a:t>
            </a:r>
          </a:p>
          <a:p>
            <a:pPr lvl="1"/>
            <a:r>
              <a:rPr lang="en-CA" b="1" i="1" dirty="0"/>
              <a:t>Adding Library List Entry…</a:t>
            </a:r>
          </a:p>
          <a:p>
            <a:r>
              <a:rPr lang="en-CA" dirty="0"/>
              <a:t>Initial Library List &amp; Initial Command</a:t>
            </a:r>
          </a:p>
          <a:p>
            <a:pPr lvl="1"/>
            <a:r>
              <a:rPr lang="en-CA" b="1" i="1" dirty="0"/>
              <a:t>Objects</a:t>
            </a:r>
            <a:r>
              <a:rPr lang="en-CA" dirty="0"/>
              <a:t> -&gt; property -&gt; …</a:t>
            </a:r>
          </a:p>
          <a:p>
            <a:r>
              <a:rPr lang="en-CA" dirty="0"/>
              <a:t>WRKACTJOB, DSPSPLF in </a:t>
            </a:r>
            <a:r>
              <a:rPr lang="en-CA" dirty="0" err="1"/>
              <a:t>RDp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Writing a CL program using </a:t>
            </a:r>
            <a:r>
              <a:rPr lang="en-US" altLang="en-US" dirty="0" err="1"/>
              <a:t>RDp</a:t>
            </a:r>
            <a:endParaRPr lang="en-US" altLang="en-US" dirty="0"/>
          </a:p>
          <a:p>
            <a:pPr lvl="1"/>
            <a:r>
              <a:rPr lang="en-US" altLang="en-US" dirty="0"/>
              <a:t>Your current lib -&gt; New -&gt; Source Physical file… -&gt; </a:t>
            </a:r>
          </a:p>
          <a:p>
            <a:pPr lvl="1"/>
            <a:r>
              <a:rPr lang="en-US" altLang="en-US" dirty="0"/>
              <a:t>…</a:t>
            </a:r>
          </a:p>
          <a:p>
            <a:pPr lvl="1"/>
            <a:r>
              <a:rPr lang="en-US" altLang="en-US" dirty="0"/>
              <a:t>You have to run the program in Client Access.</a:t>
            </a:r>
          </a:p>
          <a:p>
            <a:r>
              <a:rPr lang="en-US" altLang="en-US" dirty="0"/>
              <a:t>Writing a RPG program using </a:t>
            </a:r>
            <a:r>
              <a:rPr lang="en-US" altLang="en-US" dirty="0" err="1"/>
              <a:t>RDp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DDS Stand for?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863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 – the database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database – DB2 is built into IBM </a:t>
            </a:r>
            <a:r>
              <a:rPr lang="en-US" altLang="en-US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Database objects are created using either DDS coded programs or SQL.</a:t>
            </a:r>
          </a:p>
          <a:p>
            <a:r>
              <a:rPr lang="en-US" altLang="en-US" dirty="0"/>
              <a:t>DB2 consists of </a:t>
            </a:r>
          </a:p>
          <a:p>
            <a:pPr lvl="1"/>
            <a:r>
              <a:rPr lang="en-US" altLang="en-US" dirty="0"/>
              <a:t>Physical file (also called tables)</a:t>
            </a:r>
          </a:p>
          <a:p>
            <a:pPr lvl="1"/>
            <a:r>
              <a:rPr lang="en-US" altLang="en-US" dirty="0"/>
              <a:t>Logical files (also called indexes or views)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088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DDS is used to define data.</a:t>
            </a:r>
          </a:p>
          <a:p>
            <a:r>
              <a:rPr lang="en-CA" dirty="0"/>
              <a:t>DDS is a sensitive language. Everything bust be typed in uppercase.</a:t>
            </a:r>
          </a:p>
          <a:p>
            <a:r>
              <a:rPr lang="en-CA" dirty="0"/>
              <a:t>DDS program structure:</a:t>
            </a:r>
          </a:p>
          <a:p>
            <a:pPr lvl="1"/>
            <a:r>
              <a:rPr lang="en-CA" dirty="0"/>
              <a:t>start out with file level keywords, or attributes that apply to a file itself. </a:t>
            </a:r>
          </a:p>
          <a:p>
            <a:pPr lvl="1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dirty="0"/>
              <a:t>ecord format means a layout or a screen.  </a:t>
            </a:r>
          </a:p>
          <a:p>
            <a:pPr lvl="1"/>
            <a:r>
              <a:rPr lang="en-CA" dirty="0"/>
              <a:t>The fields are then listed</a:t>
            </a:r>
          </a:p>
          <a:p>
            <a:pPr lvl="1"/>
            <a:r>
              <a:rPr lang="en-CA" dirty="0"/>
              <a:t>At end, the access path 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CA" dirty="0"/>
              <a:t>ey) information.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 program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This DDS code will create a physical file to store Account Information.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800100" lvl="2" indent="0">
              <a:buNone/>
            </a:pP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ACCTPFR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r</a:t>
            </a:r>
            <a:r>
              <a:rPr lang="en-CA" sz="2000" dirty="0"/>
              <a:t>ecord format name</a:t>
            </a:r>
          </a:p>
          <a:p>
            <a:pPr lvl="2" indent="-342900">
              <a:buFontTx/>
              <a:buChar char="-"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</a:t>
            </a:r>
            <a:r>
              <a:rPr lang="en-CA" sz="2000" dirty="0"/>
              <a:t> is the </a:t>
            </a:r>
            <a:r>
              <a:rPr lang="en-CA" sz="2000" b="1" dirty="0">
                <a:solidFill>
                  <a:srgbClr val="0000CC"/>
                </a:solidFill>
              </a:rPr>
              <a:t>k</a:t>
            </a:r>
            <a:r>
              <a:rPr lang="en-CA" sz="2000" dirty="0"/>
              <a:t>ey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2743200"/>
            <a:ext cx="80772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++++++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.......Functions++++++++++++++++++++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__________ ________       UNIQUE___________________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ACCTPFR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___ ________       TEXT(‘ACCOUNT INFORMATION’)__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   ___ ____3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_0       COLHDG(‘ACCOUNT’ ‘NUMBER’)___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ACCTNAME _ ___30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‘NAME’)____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ACCTDATE__ _____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__       COLHDG(‘ACCOUNT’ ‘DATE’)____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 AMTOUT  __ ____7</a:t>
            </a:r>
            <a:r>
              <a:rPr lang="en-CA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_2       COLHDG(‘AMOUNT’ ‘OWING’)____ </a:t>
            </a:r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ACCT____ ________       ____________________________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Function keys used in Lab1</a:t>
            </a:r>
          </a:p>
          <a:p>
            <a:pPr lvl="1"/>
            <a:r>
              <a:rPr lang="en-CA" dirty="0"/>
              <a:t>F1, F3, F4, F9 , F6, F12</a:t>
            </a:r>
          </a:p>
          <a:p>
            <a:r>
              <a:rPr lang="en-CA" dirty="0"/>
              <a:t>Commands used in Lab1</a:t>
            </a:r>
          </a:p>
          <a:p>
            <a:pPr lvl="1"/>
            <a:r>
              <a:rPr lang="en-CA" dirty="0"/>
              <a:t>DSPLIBL, CALL LIBRARY/PROGRAM, QSHELL, GO MAIN, GO PROGRAM, DSPMSG, WRKSPLF, WRKOBJPDM, SIGNOFF, …</a:t>
            </a:r>
          </a:p>
          <a:p>
            <a:r>
              <a:rPr lang="en-CA" dirty="0"/>
              <a:t>Input a number field</a:t>
            </a:r>
          </a:p>
          <a:p>
            <a:pPr lvl="1"/>
            <a:r>
              <a:rPr lang="en-CA" dirty="0"/>
              <a:t>Positive number: type numbers + plus sign</a:t>
            </a:r>
          </a:p>
          <a:p>
            <a:pPr lvl="1"/>
            <a:r>
              <a:rPr lang="en-CA" dirty="0"/>
              <a:t>Negative number: type numbers + minus sign</a:t>
            </a:r>
          </a:p>
          <a:p>
            <a:r>
              <a:rPr lang="en-CA" dirty="0"/>
              <a:t>Exit from a never ending program</a:t>
            </a:r>
          </a:p>
          <a:p>
            <a:pPr lvl="1"/>
            <a:r>
              <a:rPr lang="en-CA" dirty="0" err="1"/>
              <a:t>Shift+ESC</a:t>
            </a:r>
            <a:r>
              <a:rPr lang="en-CA" dirty="0"/>
              <a:t> (then 2, or enter or 7)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88927"/>
              </p:ext>
            </p:extLst>
          </p:nvPr>
        </p:nvGraphicFramePr>
        <p:xfrm>
          <a:off x="401824" y="1340768"/>
          <a:ext cx="8568951" cy="457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Packed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Takes up less space in memory than a Zoned Decimal</a:t>
                      </a:r>
                    </a:p>
                    <a:p>
                      <a:r>
                        <a:rPr lang="en-CA" dirty="0"/>
                        <a:t>(A Packed Decimal stores two digits in one 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Zoned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If you leave the number of decimal places blank, then none are assume.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 If you leave the data type blank, then character is assumed.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TimeStamp</a:t>
                      </a:r>
                      <a:r>
                        <a:rPr lang="en-C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6112877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* We don’t often see Binary, Floating-Point and Hexadecimal fields in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7602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 DDS Program Using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Create a Source Physical File (may named Q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</a:t>
            </a:r>
            <a:r>
              <a:rPr lang="en-US" altLang="en-US" dirty="0"/>
              <a:t>SRC) as a container for the DDS code.</a:t>
            </a:r>
          </a:p>
          <a:p>
            <a:r>
              <a:rPr lang="en-US" altLang="en-US" dirty="0"/>
              <a:t>Create a new member called </a:t>
            </a:r>
            <a:r>
              <a:rPr lang="en-US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</a:t>
            </a:r>
            <a:r>
              <a:rPr lang="en-US" altLang="en-US" dirty="0"/>
              <a:t> and its member type is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</a:t>
            </a:r>
            <a:r>
              <a:rPr lang="en-US" altLang="en-US" dirty="0"/>
              <a:t> (Physical file).</a:t>
            </a:r>
          </a:p>
          <a:p>
            <a:r>
              <a:rPr lang="en-US" altLang="en-US" dirty="0"/>
              <a:t>Type in code in the LPEX editor.</a:t>
            </a:r>
          </a:p>
          <a:p>
            <a:r>
              <a:rPr lang="en-US" altLang="en-US" dirty="0"/>
              <a:t>Press F4 in edit area for Source Prompter view.</a:t>
            </a:r>
          </a:p>
          <a:p>
            <a:r>
              <a:rPr lang="en-US" altLang="en-US" dirty="0"/>
              <a:t>…</a:t>
            </a:r>
          </a:p>
          <a:p>
            <a:r>
              <a:rPr lang="en-US" altLang="en-US" dirty="0"/>
              <a:t>Compile</a:t>
            </a:r>
          </a:p>
          <a:p>
            <a:r>
              <a:rPr lang="en-US" altLang="en-US" dirty="0"/>
              <a:t>Enter data in Client Access:</a:t>
            </a:r>
          </a:p>
          <a:p>
            <a:pPr marL="857250" lvl="2" indent="0">
              <a:buNone/>
            </a:pPr>
            <a:r>
              <a:rPr lang="en-US" altLang="en-US" dirty="0">
                <a:solidFill>
                  <a:srgbClr val="0000CC"/>
                </a:solidFill>
              </a:rPr>
              <a:t>UPDDTA</a:t>
            </a:r>
            <a:r>
              <a:rPr lang="en-US" altLang="en-US" dirty="0"/>
              <a:t>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</a:t>
            </a:r>
          </a:p>
          <a:p>
            <a:pPr marL="514350" indent="-457200"/>
            <a:r>
              <a:rPr lang="en-US" altLang="en-US" dirty="0"/>
              <a:t>Query data:</a:t>
            </a:r>
          </a:p>
          <a:p>
            <a:pPr marL="857250" lvl="2" indent="0">
              <a:buNone/>
            </a:pPr>
            <a:r>
              <a:rPr lang="en-US" altLang="en-US" dirty="0"/>
              <a:t>RUNQRY *N 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229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Homework?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Arial Narrow" pitchFamily="34" charset="0"/>
              </a:rPr>
              <a:t>Finish Lab 1</a:t>
            </a:r>
          </a:p>
        </p:txBody>
      </p:sp>
    </p:spTree>
    <p:extLst>
      <p:ext uri="{BB962C8B-B14F-4D97-AF65-F5344CB8AC3E}">
        <p14:creationId xmlns:p14="http://schemas.microsoft.com/office/powerpoint/2010/main" val="15279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Command to Display Library List</a:t>
            </a:r>
          </a:p>
          <a:p>
            <a:pPr lvl="1"/>
            <a:r>
              <a:rPr lang="en-CA" dirty="0"/>
              <a:t>DSPLIBL</a:t>
            </a:r>
          </a:p>
          <a:p>
            <a:r>
              <a:rPr lang="en-CA" dirty="0"/>
              <a:t>Library types in a library list</a:t>
            </a:r>
          </a:p>
          <a:p>
            <a:pPr lvl="1"/>
            <a:r>
              <a:rPr lang="en-CA" dirty="0"/>
              <a:t>System library</a:t>
            </a:r>
          </a:p>
          <a:p>
            <a:pPr lvl="1"/>
            <a:r>
              <a:rPr lang="en-CA" dirty="0"/>
              <a:t>User library</a:t>
            </a:r>
          </a:p>
          <a:p>
            <a:pPr lvl="1"/>
            <a:r>
              <a:rPr lang="en-CA" dirty="0"/>
              <a:t>Current library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library</a:t>
            </a:r>
          </a:p>
          <a:p>
            <a:r>
              <a:rPr lang="en-CA" dirty="0"/>
              <a:t>Command to Display Library List for a specific library type – using system values</a:t>
            </a:r>
          </a:p>
          <a:p>
            <a:pPr lvl="1"/>
            <a:r>
              <a:rPr lang="en-CA" dirty="0"/>
              <a:t>DSPSYSVAL QSYSLIBL</a:t>
            </a:r>
          </a:p>
          <a:p>
            <a:pPr lvl="1"/>
            <a:r>
              <a:rPr lang="en-CA" dirty="0"/>
              <a:t>DSPSYSVAL QUSRLIBL</a:t>
            </a:r>
          </a:p>
          <a:p>
            <a:r>
              <a:rPr lang="en-CA" dirty="0"/>
              <a:t>Show other system value</a:t>
            </a:r>
          </a:p>
          <a:p>
            <a:pPr lvl="1"/>
            <a:r>
              <a:rPr lang="en-CA" dirty="0"/>
              <a:t>DSPSYSVAL QMODEL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About source physical file</a:t>
            </a:r>
          </a:p>
          <a:p>
            <a:pPr lvl="1"/>
            <a:r>
              <a:rPr lang="en-CA" dirty="0"/>
              <a:t>Source code is stored in: a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physical file </a:t>
            </a:r>
            <a:r>
              <a:rPr lang="en-CA" dirty="0"/>
              <a:t>(</a:t>
            </a:r>
            <a:r>
              <a:rPr lang="en-CA" sz="1900" dirty="0"/>
              <a:t>a kind of container</a:t>
            </a:r>
            <a:r>
              <a:rPr lang="en-CA" dirty="0"/>
              <a:t>).</a:t>
            </a:r>
          </a:p>
          <a:p>
            <a:pPr lvl="2"/>
            <a:r>
              <a:rPr lang="en-CA" dirty="0"/>
              <a:t>To create a source physical file, use command:</a:t>
            </a:r>
          </a:p>
          <a:p>
            <a:pPr lvl="3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CRTSRCPF FILENAME</a:t>
            </a:r>
          </a:p>
          <a:p>
            <a:pPr lvl="3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 	CRTSRCPF QCLLESRC</a:t>
            </a:r>
          </a:p>
          <a:p>
            <a:pPr lvl="1"/>
            <a:r>
              <a:rPr lang="en-CA" dirty="0"/>
              <a:t>A source physical file can contain many source programs as members.</a:t>
            </a:r>
          </a:p>
          <a:p>
            <a:pPr lvl="2"/>
            <a:r>
              <a:rPr lang="en-CA" dirty="0"/>
              <a:t>To create a source program within a source physical file</a:t>
            </a:r>
          </a:p>
          <a:p>
            <a:pPr lvl="3"/>
            <a:r>
              <a:rPr lang="en-CA" dirty="0"/>
              <a:t>use command 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WRKMRBPDM FILENAME, </a:t>
            </a:r>
            <a:r>
              <a:rPr lang="en-CA" dirty="0"/>
              <a:t>then F6</a:t>
            </a:r>
          </a:p>
          <a:p>
            <a:pPr lvl="3"/>
            <a:r>
              <a:rPr lang="en-CA" dirty="0"/>
              <a:t>name source program member: e.g.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SYSVALPRG</a:t>
            </a:r>
          </a:p>
          <a:p>
            <a:pPr lvl="2"/>
            <a:r>
              <a:rPr lang="en-CA" dirty="0"/>
              <a:t>To create Another  source program </a:t>
            </a:r>
          </a:p>
          <a:p>
            <a:pPr lvl="3"/>
            <a:r>
              <a:rPr lang="en-CA" dirty="0"/>
              <a:t>e.g.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MYPRG2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1/Lab 1 Review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About CL</a:t>
            </a:r>
          </a:p>
          <a:p>
            <a:pPr lvl="1"/>
            <a:r>
              <a:rPr lang="en-US" altLang="en-US" dirty="0"/>
              <a:t>What does CL stand for?</a:t>
            </a:r>
          </a:p>
          <a:p>
            <a:pPr lvl="1"/>
            <a:r>
              <a:rPr lang="en-CA" dirty="0"/>
              <a:t>CL program type: CLLE</a:t>
            </a:r>
          </a:p>
          <a:p>
            <a:pPr lvl="1"/>
            <a:r>
              <a:rPr lang="en-CA" dirty="0"/>
              <a:t>CL Code is between : PGM and ENDPGM</a:t>
            </a:r>
          </a:p>
          <a:p>
            <a:r>
              <a:rPr lang="en-CA" dirty="0"/>
              <a:t>To work with compiled CL program - *PGM object:</a:t>
            </a:r>
          </a:p>
          <a:p>
            <a:pPr lvl="1"/>
            <a:r>
              <a:rPr lang="en-CA" dirty="0"/>
              <a:t>WRKOBJPDM</a:t>
            </a:r>
          </a:p>
          <a:p>
            <a:r>
              <a:rPr lang="en-CA" dirty="0"/>
              <a:t>To see your compiled listing</a:t>
            </a:r>
          </a:p>
          <a:p>
            <a:pPr lvl="1"/>
            <a:r>
              <a:rPr lang="en-CA" dirty="0"/>
              <a:t>WRKSPLF</a:t>
            </a:r>
          </a:p>
          <a:p>
            <a:r>
              <a:rPr lang="en-CA" dirty="0"/>
              <a:t>What is QGPL? Give an example when do you need it.</a:t>
            </a:r>
          </a:p>
          <a:p>
            <a:pPr lvl="1"/>
            <a:r>
              <a:rPr lang="en-CA" dirty="0"/>
              <a:t>e.g. moving the spooled file from your personal output queue to an output queue used for printing out spooled files.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Review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294880"/>
              </p:ext>
            </p:extLst>
          </p:nvPr>
        </p:nvGraphicFramePr>
        <p:xfrm>
          <a:off x="457200" y="1600200"/>
          <a:ext cx="8229600" cy="414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Power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Systems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Unix/Linux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Equivalent or Definition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User</a:t>
                      </a:r>
                      <a:r>
                        <a:rPr lang="en-US" sz="1800" baseline="0" dirty="0"/>
                        <a:t> Id / User Profile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Account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Library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Similar</a:t>
                      </a:r>
                      <a:r>
                        <a:rPr lang="en-US" sz="1800" baseline="0" dirty="0"/>
                        <a:t> to a directory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</a:t>
                      </a:r>
                      <a:r>
                        <a:rPr lang="en-US" sz="1800" baseline="0" dirty="0"/>
                        <a:t> Job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What</a:t>
                      </a:r>
                      <a:r>
                        <a:rPr lang="en-US" sz="1800" baseline="0" dirty="0"/>
                        <a:t> you do from the time that you sign on to when you sign off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Batch Job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 that you submitted</a:t>
                      </a:r>
                      <a:r>
                        <a:rPr lang="en-US" sz="1800" baseline="0" dirty="0"/>
                        <a:t> to the background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Queue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Line up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Objects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Everything  that</a:t>
                      </a:r>
                      <a:r>
                        <a:rPr lang="en-US" sz="1800" baseline="0" dirty="0"/>
                        <a:t> takes up space, has a description and is not temporary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Files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Store Data ONLY !!! (different from Unix)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Members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Partition</a:t>
                      </a:r>
                      <a:r>
                        <a:rPr lang="en-US" sz="1800" baseline="0" dirty="0"/>
                        <a:t> of a file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vs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System </a:t>
            </a:r>
            <a:r>
              <a:rPr lang="en-US" dirty="0" err="1"/>
              <a:t>i</a:t>
            </a:r>
            <a:r>
              <a:rPr lang="en-US" dirty="0"/>
              <a:t>, file and member are confusing concepts. we cannot find equivalent definitions in Unix or Windows.</a:t>
            </a:r>
            <a:endParaRPr lang="en-CA" dirty="0"/>
          </a:p>
          <a:p>
            <a:r>
              <a:rPr lang="en-CA" dirty="0"/>
              <a:t>Source file, or </a:t>
            </a:r>
            <a:r>
              <a:rPr lang="en-CA" dirty="0">
                <a:solidFill>
                  <a:srgbClr val="9900CC"/>
                </a:solidFill>
              </a:rPr>
              <a:t>source physical file </a:t>
            </a:r>
            <a:r>
              <a:rPr lang="en-CA" dirty="0"/>
              <a:t>can be views as a container which stores members.</a:t>
            </a:r>
          </a:p>
          <a:p>
            <a:pPr lvl="1"/>
            <a:r>
              <a:rPr lang="en-CA" dirty="0"/>
              <a:t>e.g. you may create a source physical file, called Q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CLLE</a:t>
            </a:r>
            <a:r>
              <a:rPr lang="en-CA" dirty="0"/>
              <a:t>SRC, to store all your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en-CA" dirty="0"/>
              <a:t> programs.</a:t>
            </a:r>
          </a:p>
          <a:p>
            <a:pPr lvl="1"/>
            <a:r>
              <a:rPr lang="en-CA" dirty="0"/>
              <a:t>e.g. you may create a source physical file, called Q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</a:t>
            </a:r>
            <a:r>
              <a:rPr lang="en-CA" dirty="0"/>
              <a:t>SRC, to store all your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CA" dirty="0"/>
              <a:t> programs.</a:t>
            </a:r>
          </a:p>
          <a:p>
            <a:r>
              <a:rPr lang="en-CA" dirty="0"/>
              <a:t>Member is a coded program, or a group of records which is stored in a source physical file.</a:t>
            </a:r>
          </a:p>
          <a:p>
            <a:pPr lvl="1"/>
            <a:r>
              <a:rPr lang="en-CA" dirty="0"/>
              <a:t>e.g. in Lab 1, source code SYSVALPRF is a member of </a:t>
            </a:r>
            <a:r>
              <a:rPr lang="en-CA" dirty="0">
                <a:solidFill>
                  <a:srgbClr val="9900CC"/>
                </a:solidFill>
              </a:rPr>
              <a:t>file</a:t>
            </a:r>
            <a:r>
              <a:rPr lang="en-CA" dirty="0"/>
              <a:t> or </a:t>
            </a:r>
            <a:r>
              <a:rPr lang="en-CA" dirty="0">
                <a:solidFill>
                  <a:srgbClr val="9900CC"/>
                </a:solidFill>
              </a:rPr>
              <a:t>source physical file</a:t>
            </a:r>
            <a:r>
              <a:rPr lang="en-CA" dirty="0"/>
              <a:t> QCLLESRC.</a:t>
            </a:r>
          </a:p>
          <a:p>
            <a:pPr lvl="1"/>
            <a:r>
              <a:rPr lang="en-CA" dirty="0"/>
              <a:t>e.g. in Lab 2, </a:t>
            </a:r>
            <a:r>
              <a:rPr lang="en-CA" u="sng" dirty="0">
                <a:solidFill>
                  <a:srgbClr val="0000CC"/>
                </a:solidFill>
              </a:rPr>
              <a:t>physical file </a:t>
            </a:r>
            <a:r>
              <a:rPr lang="en-CA" dirty="0"/>
              <a:t>STUDENTS (even through it sounds as a file) is a member of the </a:t>
            </a:r>
            <a:r>
              <a:rPr lang="en-CA" dirty="0">
                <a:solidFill>
                  <a:srgbClr val="9900CC"/>
                </a:solidFill>
              </a:rPr>
              <a:t>source physical file </a:t>
            </a:r>
            <a:r>
              <a:rPr lang="en-CA" dirty="0"/>
              <a:t>QDDSSRC. 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Values vs 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System Values configures ZEUS for everyone.</a:t>
            </a:r>
          </a:p>
          <a:p>
            <a:endParaRPr lang="en-CA" dirty="0"/>
          </a:p>
          <a:p>
            <a:r>
              <a:rPr lang="en-CA" dirty="0"/>
              <a:t>User Profile customizes ZEUS’s configuration for an individual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07061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Words>1699</Words>
  <Application>Microsoft Office PowerPoint</Application>
  <PresentationFormat>On-screen Show (4:3)</PresentationFormat>
  <Paragraphs>310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Courier New</vt:lpstr>
      <vt:lpstr>Tahoma</vt:lpstr>
      <vt:lpstr>Times New Roman</vt:lpstr>
      <vt:lpstr>Wingdings</vt:lpstr>
      <vt:lpstr>Compass</vt:lpstr>
      <vt:lpstr>IBC233 - System i Business Computing</vt:lpstr>
      <vt:lpstr>Agenda</vt:lpstr>
      <vt:lpstr>Week 1/Lab 1 Review</vt:lpstr>
      <vt:lpstr>Week 1/Lab 1 Review</vt:lpstr>
      <vt:lpstr>Week 1/Lab 1 Review</vt:lpstr>
      <vt:lpstr>Week 1/Lab 1 Review</vt:lpstr>
      <vt:lpstr>Definition Review</vt:lpstr>
      <vt:lpstr>File vs Member</vt:lpstr>
      <vt:lpstr>System Values vs User Profile</vt:lpstr>
      <vt:lpstr>What’s ZEUS Doing?</vt:lpstr>
      <vt:lpstr>How the System i finds Objects</vt:lpstr>
      <vt:lpstr>Library Lists</vt:lpstr>
      <vt:lpstr>Library Lists</vt:lpstr>
      <vt:lpstr>Using Library List</vt:lpstr>
      <vt:lpstr>How do Libraries get on your Library List ?</vt:lpstr>
      <vt:lpstr>Storing Objects</vt:lpstr>
      <vt:lpstr>Languages that we’ll be Learning</vt:lpstr>
      <vt:lpstr>Steps to Writing a CL Program</vt:lpstr>
      <vt:lpstr>PowerPoint Presentation</vt:lpstr>
      <vt:lpstr>What does RPG Stand for?</vt:lpstr>
      <vt:lpstr>Steps to Writing a RPG Program</vt:lpstr>
      <vt:lpstr>RDp</vt:lpstr>
      <vt:lpstr>Using RDp</vt:lpstr>
      <vt:lpstr>Using RDp</vt:lpstr>
      <vt:lpstr>Using RDp</vt:lpstr>
      <vt:lpstr>What does DDS Stand for?</vt:lpstr>
      <vt:lpstr>DB2 – the database</vt:lpstr>
      <vt:lpstr>Data Description Specifications</vt:lpstr>
      <vt:lpstr>DDS program example</vt:lpstr>
      <vt:lpstr>Field Data Types</vt:lpstr>
      <vt:lpstr>Writing a DDS Program Using RDp</vt:lpstr>
      <vt:lpstr>Homework?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2-2174</cp:keywords>
  <cp:lastModifiedBy>Wei Song</cp:lastModifiedBy>
  <cp:revision>95</cp:revision>
  <cp:lastPrinted>2001-07-23T19:37:02Z</cp:lastPrinted>
  <dcterms:created xsi:type="dcterms:W3CDTF">2001-03-26T00:24:34Z</dcterms:created>
  <dcterms:modified xsi:type="dcterms:W3CDTF">2019-05-12T23:51:35Z</dcterms:modified>
</cp:coreProperties>
</file>