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0960" autoAdjust="0"/>
  </p:normalViewPr>
  <p:slideViewPr>
    <p:cSldViewPr>
      <p:cViewPr varScale="1">
        <p:scale>
          <a:sx n="77" d="100"/>
          <a:sy n="77" d="100"/>
        </p:scale>
        <p:origin x="95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/>
              <a:t>Regular Expression Object</a:t>
            </a:r>
            <a:endParaRPr lang="en-CA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Position 6 (Form Type)</a:t>
            </a:r>
          </a:p>
          <a:p>
            <a:r>
              <a:rPr lang="en-CA" dirty="0"/>
              <a:t>•	An F must be entered in this position for file description specifications. </a:t>
            </a:r>
          </a:p>
          <a:p>
            <a:r>
              <a:rPr lang="en-CA" dirty="0"/>
              <a:t>Position 17 (File Type)</a:t>
            </a:r>
          </a:p>
          <a:p>
            <a:r>
              <a:rPr lang="en-CA" dirty="0"/>
              <a:t>•	I – Input file		</a:t>
            </a:r>
          </a:p>
          <a:p>
            <a:r>
              <a:rPr lang="en-CA" dirty="0"/>
              <a:t>•	O – Output file		</a:t>
            </a:r>
          </a:p>
          <a:p>
            <a:r>
              <a:rPr lang="en-CA" dirty="0"/>
              <a:t>•	U – Update file</a:t>
            </a:r>
          </a:p>
          <a:p>
            <a:r>
              <a:rPr lang="en-CA" dirty="0"/>
              <a:t>•	C – Combined(input/output) file</a:t>
            </a:r>
          </a:p>
          <a:p>
            <a:r>
              <a:rPr lang="en-CA" dirty="0"/>
              <a:t>Position 18 (File Designation):</a:t>
            </a:r>
          </a:p>
          <a:p>
            <a:r>
              <a:rPr lang="en-CA" dirty="0"/>
              <a:t>•	Blank – Output file       </a:t>
            </a:r>
          </a:p>
          <a:p>
            <a:r>
              <a:rPr lang="en-CA" dirty="0"/>
              <a:t>•	P – Primary file        </a:t>
            </a:r>
          </a:p>
          <a:p>
            <a:r>
              <a:rPr lang="en-CA" dirty="0"/>
              <a:t>•	S – Secondary file</a:t>
            </a:r>
          </a:p>
          <a:p>
            <a:r>
              <a:rPr lang="en-CA" dirty="0"/>
              <a:t>•	R   –  Record address file       </a:t>
            </a:r>
          </a:p>
          <a:p>
            <a:r>
              <a:rPr lang="en-CA" dirty="0"/>
              <a:t>•	T – Array or table file      </a:t>
            </a:r>
          </a:p>
          <a:p>
            <a:r>
              <a:rPr lang="en-CA" dirty="0"/>
              <a:t>•	F – Full procedural file</a:t>
            </a:r>
          </a:p>
          <a:p>
            <a:r>
              <a:rPr lang="en-CA" dirty="0"/>
              <a:t>Position 22 (File Format)</a:t>
            </a:r>
          </a:p>
          <a:p>
            <a:r>
              <a:rPr lang="en-CA" dirty="0"/>
              <a:t>•	F – Program-described file </a:t>
            </a:r>
          </a:p>
          <a:p>
            <a:r>
              <a:rPr lang="en-CA" dirty="0"/>
              <a:t>•	E –  Externally described file </a:t>
            </a:r>
          </a:p>
          <a:p>
            <a:r>
              <a:rPr lang="en-CA" dirty="0"/>
              <a:t>Positions 36-42 (Device)</a:t>
            </a:r>
          </a:p>
          <a:p>
            <a:r>
              <a:rPr lang="en-CA" dirty="0"/>
              <a:t>•	PRINTER – File is a printer file, a file with control characters that can be sent to a printer. </a:t>
            </a:r>
          </a:p>
          <a:p>
            <a:r>
              <a:rPr lang="en-CA" dirty="0"/>
              <a:t>•	DISK  –  File is a disk file. This device supports sequential and random read/write functions.  These files can be accessed on a remote system by Distributed Data Management (DDM). </a:t>
            </a:r>
          </a:p>
          <a:p>
            <a:r>
              <a:rPr lang="en-CA" dirty="0"/>
              <a:t>•	WORKSTN  –  File is a workstation file. Input/output is through a display or ICF file. </a:t>
            </a:r>
          </a:p>
          <a:p>
            <a:r>
              <a:rPr lang="en-CA" dirty="0"/>
              <a:t>•	SPECIAL  –  This is a special file. Input or output is on a device that is accessed by a user-supplied program. The name of the program must be specified as the parameter for the PGMNAME keyword. A parameter list is created for use with this program, including an option code parameter and a status code parameter. The file must be a fixed unblocked format. See PLIST(</a:t>
            </a:r>
            <a:r>
              <a:rPr lang="en-CA" dirty="0" err="1"/>
              <a:t>Plist_name</a:t>
            </a:r>
            <a:r>
              <a:rPr lang="en-CA" dirty="0"/>
              <a:t>) and PGMNAME(</a:t>
            </a:r>
            <a:r>
              <a:rPr lang="en-CA" dirty="0" err="1"/>
              <a:t>program_name</a:t>
            </a:r>
            <a:r>
              <a:rPr lang="en-CA" dirty="0"/>
              <a:t>) for more information. </a:t>
            </a:r>
          </a:p>
          <a:p>
            <a:r>
              <a:rPr lang="en-CA" dirty="0"/>
              <a:t>•	SEQ  –  File is a sequentially organized file. The actual device is specified in a CL command or in the file description, which is accessed by the file name.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Variable IF statements in RPGLE</a:t>
            </a:r>
          </a:p>
          <a:p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//---------------------------------------------------------------------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NDEBNO = AACVDFR;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SETLL MDEBKEY MDEBTOR;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FRTAG         TAG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READ MDEBTORR;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/END-FREE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not %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eof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(MDEBTOR)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C                   if        AACVCLNO = DCLIENT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 DDEBTNO &gt;= AACVDFR AND DDEBTNO &lt;= AACVDTO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AACVCLNO = DCLIENT and AACVLDFR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AACVLDFR &lt;&gt; wkd999 AND AACVLDTO &lt;&gt; wkd000 and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AACVLDTO &lt;&gt; wkd999;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%trim(Statement = 'if DDEBTNO &gt;=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AACVDFR AND DDEBTNO &lt;= AACVDTO');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ELSE;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Statement = %trim('if AACVCLNO = DCLIENT');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if AACVSCOPS &lt;&gt; *BLANK and AACVSCD &lt;&gt; *BLANK;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Eval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Statement = %trim(Statement) + ' and AACVSCOPS &lt;&gt; *BLANK +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      and AACVSCD &lt;&gt; *BLANK';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if Statement;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IF DEBWRT &lt;&gt; 'Y';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DEBARC;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DEBDELQ;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  EXSR DEBDEL;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  ENDIF;</a:t>
            </a:r>
            <a:b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     </a:t>
            </a:r>
            <a:r>
              <a:rPr kumimoji="1" lang="en-CA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endif</a:t>
            </a:r>
            <a:r>
              <a:rPr kumimoji="1" lang="en-CA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 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6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bc233/references/week3-library_lists-Excercise.pdf" TargetMode="External"/><Relationship Id="rId2" Type="http://schemas.openxmlformats.org/officeDocument/2006/relationships/hyperlink" Target="https://scs.senecac.on.ca/~wei.song/ibc233/references/ibc233_review1-2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IBC233 - System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3: RPG with Display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431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DDS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DDS (D</a:t>
            </a:r>
            <a:r>
              <a:rPr lang="en-US" altLang="en-US" sz="2200" dirty="0"/>
              <a:t>ata</a:t>
            </a:r>
            <a:r>
              <a:rPr lang="en-US" altLang="en-US" dirty="0"/>
              <a:t> D</a:t>
            </a:r>
            <a:r>
              <a:rPr lang="en-US" altLang="en-US" sz="2200" dirty="0"/>
              <a:t>escription</a:t>
            </a:r>
            <a:r>
              <a:rPr lang="en-US" altLang="en-US" dirty="0"/>
              <a:t> S</a:t>
            </a:r>
            <a:r>
              <a:rPr lang="en-US" altLang="en-US" sz="2200" dirty="0"/>
              <a:t>pecifications</a:t>
            </a:r>
            <a:r>
              <a:rPr lang="en-US" altLang="en-US" dirty="0"/>
              <a:t>) is used to generate: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r>
              <a:rPr lang="en-US" altLang="en-US" dirty="0"/>
              <a:t>and logical files (database tables or views)</a:t>
            </a:r>
          </a:p>
          <a:p>
            <a:pPr lvl="1"/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</a:t>
            </a:r>
          </a:p>
          <a:p>
            <a:pPr lvl="1"/>
            <a:r>
              <a:rPr lang="en-US" altLang="en-US" dirty="0"/>
              <a:t>Printer files, …</a:t>
            </a:r>
          </a:p>
          <a:p>
            <a:r>
              <a:rPr lang="en-US" altLang="en-US" dirty="0"/>
              <a:t>Display Files</a:t>
            </a:r>
          </a:p>
          <a:p>
            <a:pPr lvl="1"/>
            <a:r>
              <a:rPr lang="en-US" altLang="en-US" dirty="0"/>
              <a:t>Source code type:  DSPF </a:t>
            </a:r>
          </a:p>
          <a:p>
            <a:pPr lvl="1"/>
            <a:r>
              <a:rPr lang="en-US" altLang="en-US" dirty="0"/>
              <a:t>Generate object type: *</a:t>
            </a:r>
            <a:r>
              <a:rPr lang="en-US" altLang="en-US" dirty="0" err="1"/>
              <a:t>file.dspf</a:t>
            </a:r>
            <a:endParaRPr lang="en-US" altLang="en-US" dirty="0"/>
          </a:p>
          <a:p>
            <a:pPr lvl="1"/>
            <a:r>
              <a:rPr lang="en-US" altLang="en-US" dirty="0"/>
              <a:t>hold screen design</a:t>
            </a:r>
          </a:p>
          <a:p>
            <a:pPr lvl="2"/>
            <a:r>
              <a:rPr lang="en-US" altLang="en-US" sz="2600" dirty="0"/>
              <a:t>Constants or literals</a:t>
            </a:r>
          </a:p>
          <a:p>
            <a:pPr lvl="2"/>
            <a:r>
              <a:rPr lang="en-US" altLang="en-US" sz="2600" dirty="0"/>
              <a:t>System constants (date, time, user)</a:t>
            </a:r>
          </a:p>
          <a:p>
            <a:pPr lvl="2"/>
            <a:r>
              <a:rPr lang="en-US" altLang="en-US" sz="2600" dirty="0"/>
              <a:t>(Named) fields</a:t>
            </a:r>
            <a:r>
              <a:rPr lang="en-US" altLang="en-US" dirty="0"/>
              <a:t> – used as variables in RPG program</a:t>
            </a:r>
          </a:p>
        </p:txBody>
      </p:sp>
    </p:spTree>
    <p:extLst>
      <p:ext uri="{BB962C8B-B14F-4D97-AF65-F5344CB8AC3E}">
        <p14:creationId xmlns:p14="http://schemas.microsoft.com/office/powerpoint/2010/main" val="250580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Files and Programs</a:t>
            </a:r>
          </a:p>
        </p:txBody>
      </p:sp>
      <p:sp>
        <p:nvSpPr>
          <p:cNvPr id="10243" name="Flowchart: Display 2"/>
          <p:cNvSpPr>
            <a:spLocks noChangeArrowheads="1"/>
          </p:cNvSpPr>
          <p:nvPr/>
        </p:nvSpPr>
        <p:spPr bwMode="auto">
          <a:xfrm>
            <a:off x="990600" y="2362200"/>
            <a:ext cx="2514600" cy="1752600"/>
          </a:xfrm>
          <a:prstGeom prst="flowChartDisp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 dirty="0"/>
              <a:t>MARKSDSP</a:t>
            </a:r>
          </a:p>
          <a:p>
            <a:r>
              <a:rPr lang="en-US" altLang="en-US" dirty="0"/>
              <a:t>*FILE</a:t>
            </a:r>
          </a:p>
        </p:txBody>
      </p:sp>
      <p:sp>
        <p:nvSpPr>
          <p:cNvPr id="10244" name="Flowchart: Process 3"/>
          <p:cNvSpPr>
            <a:spLocks noChangeArrowheads="1"/>
          </p:cNvSpPr>
          <p:nvPr/>
        </p:nvSpPr>
        <p:spPr bwMode="auto">
          <a:xfrm>
            <a:off x="4876800" y="2362200"/>
            <a:ext cx="2362200" cy="16764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en-US"/>
              <a:t>MARKSRPG</a:t>
            </a:r>
          </a:p>
          <a:p>
            <a:r>
              <a:rPr lang="en-US" altLang="en-US"/>
              <a:t>*PGM</a:t>
            </a:r>
          </a:p>
        </p:txBody>
      </p:sp>
      <p:sp>
        <p:nvSpPr>
          <p:cNvPr id="10245" name="Left Arrow 4"/>
          <p:cNvSpPr>
            <a:spLocks noChangeArrowheads="1"/>
          </p:cNvSpPr>
          <p:nvPr/>
        </p:nvSpPr>
        <p:spPr bwMode="auto">
          <a:xfrm>
            <a:off x="3505200" y="2667000"/>
            <a:ext cx="1295400" cy="228600"/>
          </a:xfrm>
          <a:prstGeom prst="lef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6" name="Right Arrow 5"/>
          <p:cNvSpPr>
            <a:spLocks noChangeArrowheads="1"/>
          </p:cNvSpPr>
          <p:nvPr/>
        </p:nvSpPr>
        <p:spPr bwMode="auto">
          <a:xfrm>
            <a:off x="3581400" y="3429000"/>
            <a:ext cx="1295400" cy="228600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1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37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53178"/>
              </p:ext>
            </p:extLst>
          </p:nvPr>
        </p:nvGraphicFramePr>
        <p:xfrm>
          <a:off x="1447800" y="1600200"/>
          <a:ext cx="6324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Paste</a:t>
                      </a:r>
                      <a:r>
                        <a:rPr lang="en-CA" sz="2400" baseline="0" dirty="0"/>
                        <a:t> Before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MM,</a:t>
                      </a:r>
                      <a:r>
                        <a:rPr lang="en-CA" sz="2400" baseline="0" dirty="0"/>
                        <a:t> MM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</a:t>
            </a:r>
          </a:p>
        </p:txBody>
      </p:sp>
      <p:sp>
        <p:nvSpPr>
          <p:cNvPr id="1229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Report Program Generator</a:t>
            </a:r>
          </a:p>
        </p:txBody>
      </p:sp>
    </p:spTree>
    <p:extLst>
      <p:ext uri="{BB962C8B-B14F-4D97-AF65-F5344CB8AC3E}">
        <p14:creationId xmlns:p14="http://schemas.microsoft.com/office/powerpoint/2010/main" val="235458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we define files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36451"/>
              </p:ext>
            </p:extLst>
          </p:nvPr>
        </p:nvGraphicFramePr>
        <p:xfrm>
          <a:off x="1219199" y="2362200"/>
          <a:ext cx="64770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GB" altLang="en-US" sz="2400" dirty="0"/>
                        <a:t>File Type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I/U/C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Designation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Addition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A or blank</a:t>
                      </a:r>
                      <a:endParaRPr lang="en-US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File Format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E or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Record Address Type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K or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GB" altLang="en-US" sz="2400" dirty="0"/>
                        <a:t>Device:		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/>
                        <a:t>DISK/PRINTER/WORKSTN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91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 on Screen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CC"/>
                </a:solidFill>
              </a:rPr>
              <a:t>EXFMT</a:t>
            </a:r>
          </a:p>
          <a:p>
            <a:pPr lvl="1"/>
            <a:r>
              <a:rPr lang="en-US" altLang="en-US" dirty="0"/>
              <a:t>Write a screen record and waits for input (a Write / Read operation)</a:t>
            </a:r>
          </a:p>
          <a:p>
            <a:pPr lvl="1">
              <a:buFontTx/>
              <a:buNone/>
            </a:pPr>
            <a:r>
              <a:rPr lang="en-US" altLang="en-US" dirty="0"/>
              <a:t>		e.g.   LETGRADE = ‘F’	;  </a:t>
            </a:r>
          </a:p>
          <a:p>
            <a:pPr lvl="1">
              <a:buFontTx/>
              <a:buNone/>
            </a:pPr>
            <a:r>
              <a:rPr lang="en-US" altLang="en-US" dirty="0"/>
              <a:t>	           EXFMT RECORD1;</a:t>
            </a:r>
          </a:p>
          <a:p>
            <a:r>
              <a:rPr lang="en-US" altLang="en-US" dirty="0">
                <a:solidFill>
                  <a:srgbClr val="0000CC"/>
                </a:solidFill>
              </a:rPr>
              <a:t>WRITE</a:t>
            </a:r>
          </a:p>
          <a:p>
            <a:pPr lvl="1"/>
            <a:r>
              <a:rPr lang="en-US" altLang="en-US" dirty="0"/>
              <a:t>Writes a screen record to a file/display station (without a pause)</a:t>
            </a:r>
          </a:p>
          <a:p>
            <a:pPr marL="514350" lvl="1" indent="0">
              <a:buNone/>
            </a:pPr>
            <a:r>
              <a:rPr lang="en-US" altLang="en-US" dirty="0"/>
              <a:t>     e.g.  </a:t>
            </a:r>
            <a:r>
              <a:rPr lang="en-CA" dirty="0"/>
              <a:t>WRITE RECORED1;</a:t>
            </a:r>
          </a:p>
          <a:p>
            <a:pPr marL="514350" lvl="1" indent="0">
              <a:buNone/>
            </a:pPr>
            <a:r>
              <a:rPr lang="en-CA" dirty="0"/>
              <a:t>             EXFMT RECORD2;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3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in RPG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Named fields in a display file (such as </a:t>
            </a:r>
            <a:r>
              <a:rPr lang="en-CA" sz="2400" dirty="0" err="1"/>
              <a:t>MARKSDSP.dspf</a:t>
            </a:r>
            <a:r>
              <a:rPr lang="en-CA" sz="2400" dirty="0"/>
              <a:t>) </a:t>
            </a:r>
            <a:r>
              <a:rPr lang="en-CA" sz="2800" dirty="0"/>
              <a:t>can be used as variables in RPG language.</a:t>
            </a:r>
          </a:p>
          <a:p>
            <a:pPr marL="457200" lvl="1" indent="0">
              <a:buNone/>
            </a:pPr>
            <a:r>
              <a:rPr lang="en-CA" sz="2400" dirty="0"/>
              <a:t>e.g. TESTOVRALL = (TEST1 + TEST2 + TEST3 )/3;</a:t>
            </a:r>
          </a:p>
          <a:p>
            <a:r>
              <a:rPr lang="en-CA" sz="2800" dirty="0"/>
              <a:t>Declaring variables in RPG (</a:t>
            </a:r>
            <a:r>
              <a:rPr lang="en-CA" sz="2000" dirty="0"/>
              <a:t>will be covered in next few weeks</a:t>
            </a:r>
            <a:r>
              <a:rPr lang="en-CA" sz="2800" dirty="0"/>
              <a:t>)</a:t>
            </a:r>
          </a:p>
          <a:p>
            <a:pPr marL="400050" lvl="1" indent="0">
              <a:buNone/>
            </a:pPr>
            <a:r>
              <a:rPr lang="en-CA" sz="2400" dirty="0"/>
              <a:t>e.g.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4509120"/>
            <a:ext cx="67818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FMARKSDSP  CF   E             WORKSTN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D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              3  0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/FREE </a:t>
            </a:r>
          </a:p>
          <a:p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 …</a:t>
            </a:r>
          </a:p>
        </p:txBody>
      </p:sp>
    </p:spTree>
    <p:extLst>
      <p:ext uri="{BB962C8B-B14F-4D97-AF65-F5344CB8AC3E}">
        <p14:creationId xmlns:p14="http://schemas.microsoft.com/office/powerpoint/2010/main" val="193442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Indicators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Boolean variables – predefined</a:t>
            </a:r>
          </a:p>
          <a:p>
            <a:pPr lvl="1"/>
            <a:r>
              <a:rPr lang="en-US" altLang="en-US" dirty="0"/>
              <a:t>*IN00 - *IN24 are used to map 24 function keys in display file.</a:t>
            </a:r>
          </a:p>
          <a:p>
            <a:pPr lvl="1"/>
            <a:r>
              <a:rPr lang="en-US" altLang="en-US" dirty="0"/>
              <a:t>*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</a:t>
            </a:r>
            <a:r>
              <a:rPr lang="en-US" altLang="en-US" dirty="0"/>
              <a:t> –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en-US" dirty="0"/>
              <a:t>ast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dirty="0"/>
              <a:t>ecord Indicator </a:t>
            </a:r>
          </a:p>
          <a:p>
            <a:pPr lvl="2"/>
            <a:r>
              <a:rPr lang="en-US" altLang="en-US" dirty="0"/>
              <a:t>How we end RPG programs</a:t>
            </a:r>
          </a:p>
          <a:p>
            <a:r>
              <a:rPr lang="en-US" altLang="en-US" dirty="0"/>
              <a:t>Have the values: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0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 </a:t>
            </a:r>
            <a:r>
              <a:rPr lang="en-US" altLang="en-US" dirty="0"/>
              <a:t>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OFF</a:t>
            </a:r>
          </a:p>
          <a:p>
            <a:pPr lvl="1"/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altLang="en-US" dirty="0"/>
              <a:t>1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US" altLang="en-US" dirty="0"/>
              <a:t>  or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altLang="en-US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5647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Review</a:t>
            </a:r>
          </a:p>
          <a:p>
            <a:r>
              <a:rPr lang="en-CA" dirty="0"/>
              <a:t>Edit Words</a:t>
            </a:r>
          </a:p>
          <a:p>
            <a:r>
              <a:rPr lang="en-CA" dirty="0"/>
              <a:t>Library Lists</a:t>
            </a:r>
          </a:p>
          <a:p>
            <a:r>
              <a:rPr lang="en-CA" dirty="0"/>
              <a:t>Display Files</a:t>
            </a:r>
          </a:p>
          <a:p>
            <a:r>
              <a:rPr lang="en-CA" dirty="0"/>
              <a:t>RPG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CA" sz="2800" dirty="0"/>
              <a:t>Each program statement ends with a “</a:t>
            </a:r>
            <a:r>
              <a:rPr lang="en-CA" sz="2800" dirty="0">
                <a:solidFill>
                  <a:srgbClr val="0000CC"/>
                </a:solidFill>
              </a:rPr>
              <a:t>;</a:t>
            </a:r>
            <a:r>
              <a:rPr lang="en-CA" sz="2800" dirty="0"/>
              <a:t>” – semicolon.</a:t>
            </a:r>
          </a:p>
          <a:p>
            <a:r>
              <a:rPr lang="en-CA" sz="2800" dirty="0"/>
              <a:t>Comment</a:t>
            </a:r>
          </a:p>
          <a:p>
            <a:pPr lvl="1"/>
            <a:r>
              <a:rPr lang="en-CA" sz="2400" dirty="0"/>
              <a:t>e.g.  </a:t>
            </a: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CA" sz="2400" dirty="0"/>
              <a:t> This is a comment</a:t>
            </a:r>
          </a:p>
          <a:p>
            <a:r>
              <a:rPr lang="en-US" altLang="en-US" sz="2800" dirty="0"/>
              <a:t>IF Statements</a:t>
            </a:r>
          </a:p>
          <a:p>
            <a:pPr lvl="1"/>
            <a:r>
              <a:rPr lang="en-US" altLang="en-US" sz="2400" dirty="0"/>
              <a:t>OPERATOR: =, &lt;, &lt;=, &lt;&gt;, NOT, AND, OR</a:t>
            </a:r>
          </a:p>
          <a:p>
            <a:pPr lvl="1"/>
            <a:r>
              <a:rPr lang="en-US" altLang="en-US" sz="2400" dirty="0"/>
              <a:t>e.g.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en-US" sz="2000" dirty="0"/>
              <a:t> Test1 &lt; Test2;</a:t>
            </a:r>
          </a:p>
          <a:p>
            <a:pPr lvl="3">
              <a:buFontTx/>
              <a:buNone/>
            </a:pPr>
            <a:r>
              <a:rPr lang="en-US" altLang="en-US" dirty="0"/>
              <a:t>Minimum = Test1;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en-US" sz="2000" dirty="0"/>
              <a:t>;</a:t>
            </a:r>
          </a:p>
          <a:p>
            <a:pPr lvl="3">
              <a:buFontTx/>
              <a:buNone/>
            </a:pPr>
            <a:r>
              <a:rPr lang="en-US" altLang="en-US" dirty="0"/>
              <a:t>Minimum = Test2;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ENDIF</a:t>
            </a:r>
            <a:r>
              <a:rPr lang="en-US" altLang="en-US" sz="2000" dirty="0"/>
              <a:t>;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Loops – DO While</a:t>
            </a:r>
            <a:endParaRPr lang="en-CA" dirty="0"/>
          </a:p>
          <a:p>
            <a:pPr lvl="1"/>
            <a:r>
              <a:rPr lang="en-CA" dirty="0"/>
              <a:t>e.g.</a:t>
            </a:r>
          </a:p>
          <a:p>
            <a:endParaRPr lang="en-CA" dirty="0"/>
          </a:p>
          <a:p>
            <a:endParaRPr lang="en-CA" dirty="0"/>
          </a:p>
          <a:p>
            <a:r>
              <a:rPr lang="en-US" altLang="en-US" dirty="0"/>
              <a:t>Loops – DO UNTIL</a:t>
            </a:r>
          </a:p>
          <a:p>
            <a:pPr lvl="1"/>
            <a:r>
              <a:rPr lang="en-US" dirty="0"/>
              <a:t>e.g.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2453640"/>
            <a:ext cx="4572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/>
              <a:t>(a &lt;= 5)  </a:t>
            </a:r>
            <a:r>
              <a:rPr lang="en-US" altLang="en-US" sz="2400" dirty="0">
                <a:solidFill>
                  <a:srgbClr val="0000CC"/>
                </a:solidFill>
              </a:rPr>
              <a:t>AND</a:t>
            </a:r>
            <a:r>
              <a:rPr lang="en-US" altLang="en-US" sz="2400" dirty="0"/>
              <a:t>  (b + c = 0); </a:t>
            </a:r>
          </a:p>
          <a:p>
            <a:pPr>
              <a:buFontTx/>
              <a:buNone/>
            </a:pPr>
            <a:r>
              <a:rPr lang="en-US" altLang="en-US" sz="2400" dirty="0"/>
              <a:t>	EXSR </a:t>
            </a:r>
            <a:r>
              <a:rPr lang="en-US" altLang="en-US" sz="2400" dirty="0" err="1"/>
              <a:t>nextRecord</a:t>
            </a:r>
            <a:r>
              <a:rPr lang="en-US" altLang="en-US" sz="2400" dirty="0"/>
              <a:t>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648200"/>
            <a:ext cx="44958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X &gt; 10; </a:t>
            </a:r>
          </a:p>
          <a:p>
            <a:pPr>
              <a:buFontTx/>
              <a:buNone/>
            </a:pPr>
            <a:r>
              <a:rPr lang="en-US" altLang="en-US" sz="2400" dirty="0"/>
              <a:t>	Total = Total + Array(x); </a:t>
            </a:r>
          </a:p>
          <a:p>
            <a:pPr>
              <a:buFontTx/>
              <a:buNone/>
            </a:pPr>
            <a:r>
              <a:rPr lang="en-US" altLang="en-US" sz="2400" dirty="0"/>
              <a:t>	X = X + 1; </a:t>
            </a:r>
          </a:p>
          <a:p>
            <a:pPr>
              <a:buFontTx/>
              <a:buNone/>
            </a:pPr>
            <a:r>
              <a:rPr lang="en-US" altLang="en-US" sz="2400" dirty="0"/>
              <a:t>    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  <a:r>
              <a:rPr lang="en-US" alt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059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CA" dirty="0"/>
              <a:t>Select Statements – Case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514600"/>
            <a:ext cx="563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        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</a:t>
            </a:r>
            <a:r>
              <a:rPr lang="en-CA" sz="2400" dirty="0"/>
              <a:t>;</a:t>
            </a:r>
          </a:p>
          <a:p>
            <a:r>
              <a:rPr lang="en-CA" sz="2400" dirty="0"/>
              <a:t>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condition;</a:t>
            </a:r>
          </a:p>
          <a:p>
            <a:r>
              <a:rPr lang="en-CA" sz="2400" dirty="0"/>
              <a:t> 	         statements;</a:t>
            </a:r>
          </a:p>
          <a:p>
            <a:r>
              <a:rPr lang="en-CA" sz="2400" dirty="0"/>
              <a:t> 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condition;</a:t>
            </a:r>
          </a:p>
          <a:p>
            <a:r>
              <a:rPr lang="en-CA" sz="2400" dirty="0"/>
              <a:t>	         statements;</a:t>
            </a:r>
          </a:p>
          <a:p>
            <a:r>
              <a:rPr lang="en-CA" sz="2400" dirty="0"/>
              <a:t>	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en-CA" sz="2400" dirty="0"/>
              <a:t>;</a:t>
            </a:r>
          </a:p>
          <a:p>
            <a:r>
              <a:rPr lang="en-CA" sz="2400" dirty="0"/>
              <a:t>	         statements;</a:t>
            </a:r>
          </a:p>
          <a:p>
            <a:r>
              <a:rPr lang="en-CA" sz="2400" dirty="0"/>
              <a:t>  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CA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</a:t>
            </a:r>
            <a:r>
              <a:rPr lang="en-CA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8273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 - Subroutines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Blocks of logic </a:t>
            </a:r>
          </a:p>
          <a:p>
            <a:r>
              <a:rPr lang="en-US" altLang="en-US" dirty="0"/>
              <a:t>Execute a subroutine</a:t>
            </a:r>
          </a:p>
          <a:p>
            <a:pPr lvl="1"/>
            <a:r>
              <a:rPr lang="en-US" altLang="en-US" dirty="0"/>
              <a:t>e.g.  </a:t>
            </a:r>
            <a:r>
              <a:rPr lang="en-US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</a:t>
            </a:r>
            <a:r>
              <a:rPr lang="en-US" altLang="en-US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dirty="0"/>
              <a:t>  GETGRADE</a:t>
            </a:r>
          </a:p>
          <a:p>
            <a:r>
              <a:rPr lang="en-US" altLang="en-US" dirty="0"/>
              <a:t>Define a subroutine</a:t>
            </a:r>
          </a:p>
          <a:p>
            <a:pPr lvl="1"/>
            <a:r>
              <a:rPr lang="en-US" altLang="en-US" dirty="0"/>
              <a:t>e.g.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3962400"/>
            <a:ext cx="5181600" cy="2200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buFontTx/>
              <a:buNone/>
            </a:pPr>
            <a:endParaRPr lang="en-US" altLang="en-US" sz="1100" dirty="0"/>
          </a:p>
          <a:p>
            <a:pPr lvl="1"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</a:t>
            </a:r>
            <a:r>
              <a:rPr lang="en-US" altLang="en-US" sz="28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  GETGRADE;</a:t>
            </a:r>
          </a:p>
          <a:p>
            <a:pPr lvl="1">
              <a:buFontTx/>
              <a:buNone/>
            </a:pPr>
            <a:r>
              <a:rPr lang="en-US" altLang="en-US" sz="2800" dirty="0"/>
              <a:t>       TOTALMARK = 90;</a:t>
            </a:r>
          </a:p>
          <a:p>
            <a:pPr lvl="1">
              <a:buFontTx/>
              <a:buNone/>
            </a:pPr>
            <a:r>
              <a:rPr lang="en-US" altLang="en-US" sz="2800" dirty="0"/>
              <a:t>       LETGRADE = ‘A+’;</a:t>
            </a:r>
          </a:p>
          <a:p>
            <a:pPr lvl="1">
              <a:buFontTx/>
              <a:buNone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en-US" sz="28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</a:t>
            </a:r>
            <a:r>
              <a:rPr lang="en-US" altLang="en-US" sz="2800" dirty="0"/>
              <a:t>;</a:t>
            </a:r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99471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Syntax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 the end of program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*INLR = *ON;</a:t>
            </a:r>
          </a:p>
          <a:p>
            <a:pPr lvl="1"/>
            <a:r>
              <a:rPr lang="en-CA" dirty="0"/>
              <a:t>The standard way of ending an RPG program.</a:t>
            </a:r>
          </a:p>
          <a:p>
            <a:r>
              <a:rPr lang="en-CA" dirty="0"/>
              <a:t>RETURN;</a:t>
            </a:r>
          </a:p>
          <a:p>
            <a:pPr lvl="1"/>
            <a:r>
              <a:rPr lang="en-CA" dirty="0"/>
              <a:t>To return control to the operation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250" y="2362200"/>
            <a:ext cx="467295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  *INLR = *ON;</a:t>
            </a:r>
          </a:p>
          <a:p>
            <a:r>
              <a:rPr lang="en-CA" sz="2000" dirty="0"/>
              <a:t>         RETURN;</a:t>
            </a:r>
          </a:p>
        </p:txBody>
      </p:sp>
    </p:spTree>
    <p:extLst>
      <p:ext uri="{BB962C8B-B14F-4D97-AF65-F5344CB8AC3E}">
        <p14:creationId xmlns:p14="http://schemas.microsoft.com/office/powerpoint/2010/main" val="379131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RPG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Two labs released</a:t>
            </a:r>
          </a:p>
          <a:p>
            <a:pPr lvl="1"/>
            <a:r>
              <a:rPr lang="en-CA" dirty="0"/>
              <a:t>Lab 3 &amp; Lab 7</a:t>
            </a:r>
          </a:p>
          <a:p>
            <a:r>
              <a:rPr lang="en-CA" dirty="0"/>
              <a:t>Lab 2 due</a:t>
            </a:r>
          </a:p>
          <a:p>
            <a:r>
              <a:rPr lang="en-CA" dirty="0"/>
              <a:t>IBC233 review 1</a:t>
            </a:r>
          </a:p>
          <a:p>
            <a:pPr lvl="1"/>
            <a:r>
              <a:rPr lang="en-CA" sz="1800" dirty="0">
                <a:hlinkClick r:id="rId2"/>
              </a:rPr>
              <a:t>https://scs.senecac.on.ca/~wei.song/ibc233/references/ibc233_review1-2.pdf</a:t>
            </a:r>
            <a:endParaRPr lang="en-CA" sz="1800" dirty="0"/>
          </a:p>
          <a:p>
            <a:r>
              <a:rPr lang="en-CA" dirty="0"/>
              <a:t>Exercise</a:t>
            </a:r>
          </a:p>
          <a:p>
            <a:pPr lvl="1"/>
            <a:r>
              <a:rPr lang="en-CA" dirty="0"/>
              <a:t>Playing with Library Lists: </a:t>
            </a:r>
            <a:r>
              <a:rPr lang="en-CA" sz="1600" dirty="0">
                <a:hlinkClick r:id="rId3"/>
              </a:rPr>
              <a:t>h</a:t>
            </a:r>
            <a:r>
              <a:rPr lang="en-CA" sz="1400" dirty="0">
                <a:hlinkClick r:id="rId3"/>
              </a:rPr>
              <a:t>ttps://scs.senecac.on.ca/~wei.song/ibc233/references/week3-library_lists-Excercise.pdf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7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What is PDM?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 In </a:t>
            </a:r>
            <a:r>
              <a:rPr lang="en-CA" dirty="0" err="1"/>
              <a:t>RDp</a:t>
            </a:r>
            <a:r>
              <a:rPr lang="en-CA" dirty="0"/>
              <a:t>, we can create filters to work with libraries, objects and members correspondingly.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68265"/>
              </p:ext>
            </p:extLst>
          </p:nvPr>
        </p:nvGraphicFramePr>
        <p:xfrm>
          <a:off x="1219200" y="1981200"/>
          <a:ext cx="6172201" cy="3540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1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56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Comments/examples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STRPDM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Indicates</a:t>
                      </a:r>
                      <a:r>
                        <a:rPr lang="en-CA" baseline="0" dirty="0"/>
                        <a:t> PDM is System </a:t>
                      </a:r>
                      <a:r>
                        <a:rPr lang="en-CA" baseline="0" dirty="0" err="1"/>
                        <a:t>i</a:t>
                      </a:r>
                      <a:r>
                        <a:rPr lang="en-CA" baseline="0" dirty="0"/>
                        <a:t> built-in tool to work with LIBRARIES, OBJECTs and MEMBERs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WRKLIBPDM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WRKLIBPDM </a:t>
                      </a:r>
                      <a:r>
                        <a:rPr lang="en-CA" baseline="0" dirty="0"/>
                        <a:t> DS233A36</a:t>
                      </a:r>
                    </a:p>
                    <a:p>
                      <a:r>
                        <a:rPr lang="en-CA" baseline="0" dirty="0"/>
                        <a:t>WRKLIBPDM  *LIBL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296">
                <a:tc>
                  <a:txBody>
                    <a:bodyPr/>
                    <a:lstStyle/>
                    <a:p>
                      <a:r>
                        <a:rPr lang="en-CA" dirty="0"/>
                        <a:t>WRKOBJPDM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WRLOBJPDM</a:t>
                      </a:r>
                      <a:r>
                        <a:rPr lang="en-CA" baseline="0" dirty="0"/>
                        <a:t>  DS233A36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WRKOBJPDM  IBC233LIB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137">
                <a:tc>
                  <a:txBody>
                    <a:bodyPr/>
                    <a:lstStyle/>
                    <a:p>
                      <a:r>
                        <a:rPr lang="en-CA" dirty="0"/>
                        <a:t>WRKMBRPDM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WRKMBRPDM  QCLLESRC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WRKMBRPDM  QRPGLESRC</a:t>
                      </a:r>
                    </a:p>
                    <a:p>
                      <a:r>
                        <a:rPr lang="en-CA" dirty="0"/>
                        <a:t>WRKMBRPDM  QDDSSRC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48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r>
              <a:rPr lang="en-CA" dirty="0"/>
              <a:t>The objects with the name as your user id on the system</a:t>
            </a:r>
          </a:p>
          <a:p>
            <a:pPr lvl="1"/>
            <a:r>
              <a:rPr lang="en-CA" dirty="0"/>
              <a:t>Command: WRKOBJ  </a:t>
            </a:r>
            <a:r>
              <a:rPr lang="en-CA" dirty="0">
                <a:solidFill>
                  <a:srgbClr val="0000CC"/>
                </a:solidFill>
              </a:rPr>
              <a:t>DS233A36</a:t>
            </a:r>
          </a:p>
          <a:p>
            <a:pPr lvl="1"/>
            <a:r>
              <a:rPr lang="en-CA" dirty="0"/>
              <a:t>Result: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56497"/>
              </p:ext>
            </p:extLst>
          </p:nvPr>
        </p:nvGraphicFramePr>
        <p:xfrm>
          <a:off x="1905000" y="3810000"/>
          <a:ext cx="5257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*USRPRF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*MSGQ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QUSRSYS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*OUTQ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DS233A36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The command to see all your object in your library</a:t>
            </a:r>
          </a:p>
          <a:p>
            <a:pPr lvl="1"/>
            <a:r>
              <a:rPr lang="en-CA" dirty="0"/>
              <a:t>DSPLIB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DS233A36 	</a:t>
            </a:r>
          </a:p>
          <a:p>
            <a:pPr lvl="1"/>
            <a:r>
              <a:rPr lang="en-CA" dirty="0"/>
              <a:t>WRKOBJPDM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DS233A36</a:t>
            </a:r>
          </a:p>
          <a:p>
            <a:r>
              <a:rPr lang="en-CA" dirty="0"/>
              <a:t>The command to see all your libraries in you library list</a:t>
            </a:r>
          </a:p>
          <a:p>
            <a:pPr lvl="1"/>
            <a:r>
              <a:rPr lang="en-CA" dirty="0"/>
              <a:t>DSPLIBL</a:t>
            </a:r>
          </a:p>
          <a:p>
            <a:pPr lvl="1"/>
            <a:r>
              <a:rPr lang="en-CA" dirty="0"/>
              <a:t>WRKLIBPDM 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	  or   </a:t>
            </a:r>
            <a:r>
              <a:rPr lang="en-CA" dirty="0"/>
              <a:t>WRKLIBPDM LIB(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*LIBL)</a:t>
            </a:r>
          </a:p>
          <a:p>
            <a:pPr lvl="1"/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399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The objects created when your write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95676"/>
              </p:ext>
            </p:extLst>
          </p:nvPr>
        </p:nvGraphicFramePr>
        <p:xfrm>
          <a:off x="914400" y="2286000"/>
          <a:ext cx="74676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pPr algn="ctr"/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</a:p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CA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</a:rPr>
                        <a:t> Created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PF-SCR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QCLLESRC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Creating </a:t>
                      </a:r>
                      <a:r>
                        <a:rPr lang="en-CA" baseline="0" dirty="0"/>
                        <a:t>Source Physical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SYSVALPRG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CL 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*PGM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RPGLE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MARKSRPG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RPG 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PF-DTA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DDS  code to create physical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*FILE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MARKSDSP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Compiling</a:t>
                      </a:r>
                      <a:r>
                        <a:rPr lang="en-CA" baseline="0" dirty="0"/>
                        <a:t> DDS  code to produce a display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75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If you encounter weird problems in </a:t>
            </a:r>
            <a:r>
              <a:rPr lang="en-CA" dirty="0" err="1"/>
              <a:t>RDp</a:t>
            </a:r>
            <a:r>
              <a:rPr lang="en-CA" dirty="0"/>
              <a:t>, you may try:</a:t>
            </a:r>
          </a:p>
          <a:p>
            <a:pPr lvl="1"/>
            <a:r>
              <a:rPr lang="en-CA" dirty="0"/>
              <a:t>Restart </a:t>
            </a:r>
            <a:r>
              <a:rPr lang="en-CA" dirty="0" err="1"/>
              <a:t>RDp</a:t>
            </a:r>
            <a:endParaRPr lang="en-CA" dirty="0"/>
          </a:p>
          <a:p>
            <a:pPr lvl="1"/>
            <a:r>
              <a:rPr lang="en-CA" dirty="0"/>
              <a:t>Use a new workspace , but don’t forget to set properties of the </a:t>
            </a:r>
            <a:r>
              <a:rPr lang="en-CA" i="1" dirty="0">
                <a:solidFill>
                  <a:srgbClr val="0000CC"/>
                </a:solidFill>
              </a:rPr>
              <a:t>Objects</a:t>
            </a:r>
            <a:r>
              <a:rPr lang="en-CA" dirty="0"/>
              <a:t> item to </a:t>
            </a:r>
          </a:p>
          <a:p>
            <a:pPr lvl="2"/>
            <a:r>
              <a:rPr lang="en-CA" dirty="0"/>
              <a:t>manage your </a:t>
            </a:r>
            <a:r>
              <a:rPr lang="en-CA" i="1" dirty="0">
                <a:solidFill>
                  <a:srgbClr val="0000CC"/>
                </a:solidFill>
              </a:rPr>
              <a:t>Initial Library List</a:t>
            </a:r>
          </a:p>
          <a:p>
            <a:pPr lvl="3"/>
            <a:r>
              <a:rPr lang="en-CA" dirty="0"/>
              <a:t>, e.g. add IBC233 to your library list</a:t>
            </a:r>
          </a:p>
          <a:p>
            <a:pPr lvl="2"/>
            <a:r>
              <a:rPr lang="en-CA" dirty="0"/>
              <a:t>add </a:t>
            </a:r>
            <a:r>
              <a:rPr lang="en-CA" i="1" dirty="0">
                <a:solidFill>
                  <a:srgbClr val="0000CC"/>
                </a:solidFill>
              </a:rPr>
              <a:t>Initial Command</a:t>
            </a:r>
          </a:p>
          <a:p>
            <a:pPr lvl="3"/>
            <a:r>
              <a:rPr lang="en-CA" dirty="0"/>
              <a:t>e.g. CALL STRJOB</a:t>
            </a:r>
          </a:p>
          <a:p>
            <a:pPr lvl="3"/>
            <a:endParaRPr lang="en-CA" dirty="0"/>
          </a:p>
          <a:p>
            <a:r>
              <a:rPr lang="en-US" altLang="en-US" dirty="0"/>
              <a:t>Printing at home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Words / Codes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Words</a:t>
            </a:r>
            <a:endParaRPr lang="en-US" altLang="en-US" dirty="0"/>
          </a:p>
          <a:p>
            <a:pPr lvl="1"/>
            <a:r>
              <a:rPr lang="en-US" altLang="en-US" dirty="0"/>
              <a:t>Used to make numbers more readable</a:t>
            </a:r>
          </a:p>
          <a:p>
            <a:pPr lvl="1"/>
            <a:r>
              <a:rPr lang="en-US" altLang="en-US" dirty="0"/>
              <a:t>Example</a:t>
            </a:r>
          </a:p>
          <a:p>
            <a:pPr lvl="2">
              <a:buFontTx/>
              <a:buNone/>
            </a:pPr>
            <a:r>
              <a:rPr lang="en-US" altLang="en-US" dirty="0"/>
              <a:t>Your number is 01234</a:t>
            </a:r>
          </a:p>
          <a:p>
            <a:pPr lvl="2">
              <a:buFontTx/>
              <a:buNone/>
            </a:pPr>
            <a:r>
              <a:rPr lang="en-US" altLang="en-US" dirty="0"/>
              <a:t>The default display is 1,234</a:t>
            </a:r>
          </a:p>
          <a:p>
            <a:pPr lvl="2">
              <a:buFontTx/>
              <a:buNone/>
            </a:pPr>
            <a:r>
              <a:rPr lang="en-US" altLang="en-US" dirty="0"/>
              <a:t>You want it displayed as 012-34</a:t>
            </a:r>
          </a:p>
          <a:p>
            <a:pPr lvl="2">
              <a:buFontTx/>
              <a:buNone/>
            </a:pPr>
            <a:r>
              <a:rPr lang="en-US" altLang="en-US" dirty="0"/>
              <a:t>Then the EDTWRD would be (‘0♪♪♪-♪♪‘)	</a:t>
            </a:r>
          </a:p>
          <a:p>
            <a:pPr lvl="2">
              <a:buFontTx/>
              <a:buNone/>
            </a:pPr>
            <a:r>
              <a:rPr lang="en-US" altLang="en-US" dirty="0"/>
              <a:t>	(♪ means 1 blank space)</a:t>
            </a:r>
          </a:p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Codes</a:t>
            </a:r>
          </a:p>
          <a:p>
            <a:pPr lvl="1"/>
            <a:r>
              <a:rPr lang="en-US" altLang="en-US" dirty="0"/>
              <a:t>See Lab 1</a:t>
            </a:r>
          </a:p>
          <a:p>
            <a:pPr marL="914400" lvl="2" indent="0">
              <a:buNone/>
            </a:pPr>
            <a:r>
              <a:rPr lang="en-US" altLang="en-US" dirty="0"/>
              <a:t>CALL IBC233LIB/EDITCODES</a:t>
            </a:r>
          </a:p>
        </p:txBody>
      </p:sp>
    </p:spTree>
    <p:extLst>
      <p:ext uri="{BB962C8B-B14F-4D97-AF65-F5344CB8AC3E}">
        <p14:creationId xmlns:p14="http://schemas.microsoft.com/office/powerpoint/2010/main" val="350244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Playing with your Library List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ADDLIBLE – Add library List Entry</a:t>
            </a:r>
          </a:p>
          <a:p>
            <a:r>
              <a:rPr lang="en-US" altLang="en-US" dirty="0"/>
              <a:t>RMVLIBLE – Remove Library List Entry</a:t>
            </a:r>
          </a:p>
          <a:p>
            <a:r>
              <a:rPr lang="en-US" altLang="en-US" dirty="0"/>
              <a:t>EDTLIBL – Edit Library List</a:t>
            </a:r>
          </a:p>
          <a:p>
            <a:r>
              <a:rPr lang="en-US" altLang="en-US" dirty="0"/>
              <a:t>CHGLIBL – Change Library List (</a:t>
            </a:r>
            <a:r>
              <a:rPr lang="en-US" altLang="en-US" sz="2800" dirty="0"/>
              <a:t>USER PORTION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CHGCURLIB – Change Current Library</a:t>
            </a:r>
          </a:p>
        </p:txBody>
      </p:sp>
    </p:spTree>
    <p:extLst>
      <p:ext uri="{BB962C8B-B14F-4D97-AF65-F5344CB8AC3E}">
        <p14:creationId xmlns:p14="http://schemas.microsoft.com/office/powerpoint/2010/main" val="4103461023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6085</TotalTime>
  <Words>967</Words>
  <Application>Microsoft Office PowerPoint</Application>
  <PresentationFormat>On-screen Show (4:3)</PresentationFormat>
  <Paragraphs>333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Courier New</vt:lpstr>
      <vt:lpstr>Tahoma</vt:lpstr>
      <vt:lpstr>Times New Roman</vt:lpstr>
      <vt:lpstr>Wingdings</vt:lpstr>
      <vt:lpstr>Compass</vt:lpstr>
      <vt:lpstr>IBC233 - System i Business Computing</vt:lpstr>
      <vt:lpstr>Agenda</vt:lpstr>
      <vt:lpstr>Review</vt:lpstr>
      <vt:lpstr>Review</vt:lpstr>
      <vt:lpstr>Review</vt:lpstr>
      <vt:lpstr>Review</vt:lpstr>
      <vt:lpstr>Using RDp</vt:lpstr>
      <vt:lpstr>Edit Words / Codes</vt:lpstr>
      <vt:lpstr>Playing with your Library List</vt:lpstr>
      <vt:lpstr>Display Files</vt:lpstr>
      <vt:lpstr>Display Files and DDS</vt:lpstr>
      <vt:lpstr>Display Files and Programs</vt:lpstr>
      <vt:lpstr>Demo</vt:lpstr>
      <vt:lpstr>LPEX / SEU Editor Commands</vt:lpstr>
      <vt:lpstr>RPG</vt:lpstr>
      <vt:lpstr>F-spec</vt:lpstr>
      <vt:lpstr>Operations on Screen Records</vt:lpstr>
      <vt:lpstr>Variables in RPG</vt:lpstr>
      <vt:lpstr>Indicators</vt:lpstr>
      <vt:lpstr>RPG Syntax</vt:lpstr>
      <vt:lpstr>RPG Syntax</vt:lpstr>
      <vt:lpstr>RPG Syntax</vt:lpstr>
      <vt:lpstr>RPG Syntax - Subroutines</vt:lpstr>
      <vt:lpstr>RPG Syntax</vt:lpstr>
      <vt:lpstr>RPG Demo</vt:lpstr>
      <vt:lpstr>About This Week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3-2174</cp:keywords>
  <cp:lastModifiedBy>Wei Song</cp:lastModifiedBy>
  <cp:revision>97</cp:revision>
  <cp:lastPrinted>2001-07-23T19:37:02Z</cp:lastPrinted>
  <dcterms:created xsi:type="dcterms:W3CDTF">2001-03-26T00:24:34Z</dcterms:created>
  <dcterms:modified xsi:type="dcterms:W3CDTF">2019-05-12T23:50:54Z</dcterms:modified>
</cp:coreProperties>
</file>