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Regular Expression Object</a:t>
            </a:r>
            <a:endParaRPr lang="en-CA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Lab1: CALL IBC233LIB/EDITCODES</a:t>
            </a:r>
          </a:p>
          <a:p>
            <a:r>
              <a:rPr lang="en-CA" dirty="0"/>
              <a:t>Lab</a:t>
            </a:r>
            <a:r>
              <a:rPr lang="en-CA" baseline="0" dirty="0"/>
              <a:t> 3: CALL MARKSRPG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IBC233 - System </a:t>
            </a:r>
            <a:r>
              <a:rPr lang="en-CA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5: More on CL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0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iSeries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Navigator vs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iSeries</a:t>
            </a:r>
            <a:r>
              <a:rPr lang="en-CA" dirty="0"/>
              <a:t> Navigator</a:t>
            </a:r>
          </a:p>
          <a:p>
            <a:pPr lvl="1"/>
            <a:r>
              <a:rPr lang="en-CA" dirty="0"/>
              <a:t>Come with Client Access</a:t>
            </a:r>
          </a:p>
          <a:p>
            <a:pPr lvl="1"/>
            <a:r>
              <a:rPr lang="en-CA" dirty="0"/>
              <a:t>provide a set of system management features for IBM </a:t>
            </a:r>
            <a:r>
              <a:rPr lang="en-CA" dirty="0" err="1"/>
              <a:t>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8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Editcode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Editword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Editcode</a:t>
            </a:r>
            <a:endParaRPr lang="en-CA" dirty="0"/>
          </a:p>
          <a:p>
            <a:pPr lvl="1"/>
            <a:r>
              <a:rPr lang="en-CA" dirty="0"/>
              <a:t>Predefined number format</a:t>
            </a:r>
          </a:p>
          <a:p>
            <a:pPr lvl="1"/>
            <a:r>
              <a:rPr lang="en-CA" dirty="0"/>
              <a:t>e.g. </a:t>
            </a:r>
            <a:r>
              <a:rPr lang="en-CA" dirty="0">
                <a:solidFill>
                  <a:srgbClr val="0000CC"/>
                </a:solidFill>
              </a:rPr>
              <a:t>EDTCDE(1)  </a:t>
            </a:r>
          </a:p>
          <a:p>
            <a:pPr lvl="1"/>
            <a:r>
              <a:rPr lang="en-CA" dirty="0"/>
              <a:t>Lab1:</a:t>
            </a:r>
          </a:p>
          <a:p>
            <a:pPr marL="914400" lvl="2" indent="0">
              <a:buNone/>
            </a:pPr>
            <a:r>
              <a:rPr lang="en-CA" dirty="0"/>
              <a:t> CALL IBC233LIB/EDITCODES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5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4-2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4-2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Finish lab 4-1</a:t>
            </a:r>
          </a:p>
          <a:p>
            <a:pPr lvl="1"/>
            <a:r>
              <a:rPr lang="en-CA" dirty="0"/>
              <a:t>If you finish earlier than lab time, send me email (with your </a:t>
            </a:r>
            <a:r>
              <a:rPr lang="en-CA" dirty="0" err="1"/>
              <a:t>userid</a:t>
            </a:r>
            <a:r>
              <a:rPr lang="en-CA" dirty="0"/>
              <a:t>) for evaluation</a:t>
            </a:r>
          </a:p>
          <a:p>
            <a:r>
              <a:rPr lang="en-CA" dirty="0"/>
              <a:t>Preparing for the test #1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CL commands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Lab 4-2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vs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“display”</a:t>
            </a:r>
          </a:p>
          <a:p>
            <a:pPr lvl="1"/>
            <a:r>
              <a:rPr lang="en-CA" dirty="0"/>
              <a:t>For interactive job</a:t>
            </a:r>
          </a:p>
          <a:p>
            <a:pPr lvl="1"/>
            <a:r>
              <a:rPr lang="en-CA" dirty="0"/>
              <a:t>e.g. DSPSYSVAL QSYSLIBL</a:t>
            </a:r>
          </a:p>
          <a:p>
            <a:r>
              <a:rPr lang="en-CA" dirty="0"/>
              <a:t>“Retr</a:t>
            </a:r>
            <a:r>
              <a:rPr lang="en-CA" dirty="0">
                <a:solidFill>
                  <a:srgbClr val="0000CC"/>
                </a:solidFill>
              </a:rPr>
              <a:t>i</a:t>
            </a:r>
            <a:r>
              <a:rPr lang="en-CA" dirty="0"/>
              <a:t>eve”</a:t>
            </a:r>
          </a:p>
          <a:p>
            <a:pPr lvl="1"/>
            <a:r>
              <a:rPr lang="en-CA" dirty="0"/>
              <a:t>For programming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System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Command:</a:t>
            </a:r>
          </a:p>
          <a:p>
            <a:pPr lvl="1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RTVSYSVAL</a:t>
            </a:r>
          </a:p>
          <a:p>
            <a:r>
              <a:rPr lang="en-CA" dirty="0"/>
              <a:t>Keyword Notation</a:t>
            </a:r>
          </a:p>
          <a:p>
            <a:pPr marL="400050" lvl="1" indent="0">
              <a:buNone/>
            </a:pPr>
            <a:r>
              <a:rPr lang="en-CA" sz="2400" dirty="0" err="1">
                <a:solidFill>
                  <a:srgbClr val="0000CC"/>
                </a:solidFill>
              </a:rPr>
              <a:t>RtvSysVal</a:t>
            </a:r>
            <a:r>
              <a:rPr lang="en-CA" sz="2400" dirty="0">
                <a:solidFill>
                  <a:srgbClr val="0000CC"/>
                </a:solidFill>
              </a:rPr>
              <a:t>   SYSVAL</a:t>
            </a:r>
            <a:r>
              <a:rPr lang="en-CA" sz="2400" dirty="0"/>
              <a:t>(</a:t>
            </a:r>
            <a:r>
              <a:rPr lang="en-CA" sz="2400" dirty="0" err="1"/>
              <a:t>QSecurity</a:t>
            </a:r>
            <a:r>
              <a:rPr lang="en-CA" sz="2400" dirty="0"/>
              <a:t>)  </a:t>
            </a:r>
            <a:r>
              <a:rPr lang="en-CA" sz="2400" dirty="0">
                <a:solidFill>
                  <a:srgbClr val="0000CC"/>
                </a:solidFill>
              </a:rPr>
              <a:t>RTNVAR</a:t>
            </a:r>
            <a:r>
              <a:rPr lang="en-CA" sz="2400" dirty="0"/>
              <a:t>(&amp;Security)</a:t>
            </a:r>
          </a:p>
          <a:p>
            <a:r>
              <a:rPr lang="en-CA" dirty="0"/>
              <a:t>Go to Client Access for specification of system value </a:t>
            </a:r>
          </a:p>
          <a:p>
            <a:pPr lvl="1"/>
            <a:r>
              <a:rPr lang="en-CA" dirty="0"/>
              <a:t>To determine the type and length of variables to hold the retrieved system value.</a:t>
            </a:r>
          </a:p>
          <a:p>
            <a:pPr lvl="1"/>
            <a:endParaRPr lang="en-CA" dirty="0"/>
          </a:p>
          <a:p>
            <a:r>
              <a:rPr lang="en-CA" dirty="0"/>
              <a:t>To show keyword notation</a:t>
            </a:r>
          </a:p>
          <a:p>
            <a:pPr lvl="1"/>
            <a:r>
              <a:rPr lang="en-CA" dirty="0"/>
              <a:t>In </a:t>
            </a:r>
            <a:r>
              <a:rPr lang="en-CA" dirty="0" err="1"/>
              <a:t>RDp</a:t>
            </a:r>
            <a:r>
              <a:rPr lang="en-CA" dirty="0"/>
              <a:t>, check “keyword”</a:t>
            </a:r>
          </a:p>
          <a:p>
            <a:pPr lvl="1"/>
            <a:r>
              <a:rPr lang="en-CA" dirty="0"/>
              <a:t>In Client Access: F11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User Profile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RtvUsrPrf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Can retrieve more than one value of user profile at a time</a:t>
            </a:r>
          </a:p>
          <a:p>
            <a:pPr lvl="1"/>
            <a:r>
              <a:rPr lang="en-CA" dirty="0"/>
              <a:t>The types and lengths of variables (used to hold the values) are prompted.</a:t>
            </a:r>
          </a:p>
          <a:p>
            <a:r>
              <a:rPr lang="en-CA" dirty="0"/>
              <a:t>Syntax </a:t>
            </a:r>
          </a:p>
          <a:p>
            <a:pPr lvl="1"/>
            <a:r>
              <a:rPr lang="en-CA" dirty="0"/>
              <a:t>e.g.	</a:t>
            </a:r>
            <a:r>
              <a:rPr lang="en-CA" sz="2000" dirty="0">
                <a:solidFill>
                  <a:srgbClr val="0000CC"/>
                </a:solidFill>
              </a:rPr>
              <a:t>RTVUSRPRF  INLPGM</a:t>
            </a:r>
            <a:r>
              <a:rPr lang="en-CA" sz="2000" dirty="0"/>
              <a:t>(&amp;INLPGM</a:t>
            </a:r>
            <a:r>
              <a:rPr lang="en-CA" sz="2000" dirty="0">
                <a:solidFill>
                  <a:srgbClr val="0000CC"/>
                </a:solidFill>
              </a:rPr>
              <a:t>) OWNER</a:t>
            </a:r>
            <a:r>
              <a:rPr lang="en-CA" sz="2000" dirty="0"/>
              <a:t>(&amp;</a:t>
            </a:r>
            <a:r>
              <a:rPr lang="en-CA" sz="1800" dirty="0"/>
              <a:t>WONER</a:t>
            </a:r>
            <a:r>
              <a:rPr lang="en-CA" sz="2000" dirty="0">
                <a:solidFill>
                  <a:srgbClr val="0000CC"/>
                </a:solidFill>
              </a:rPr>
              <a:t>)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Retrieving Job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>
                <a:solidFill>
                  <a:srgbClr val="0000CC"/>
                </a:solidFill>
              </a:rPr>
              <a:t>RtvJobA</a:t>
            </a:r>
            <a:endParaRPr lang="en-CA" dirty="0">
              <a:solidFill>
                <a:srgbClr val="0000CC"/>
              </a:solidFill>
            </a:endParaRPr>
          </a:p>
          <a:p>
            <a:pPr lvl="1"/>
            <a:r>
              <a:rPr lang="en-CA" dirty="0"/>
              <a:t>To retrieve information from a running job</a:t>
            </a:r>
          </a:p>
          <a:p>
            <a:r>
              <a:rPr lang="en-CA" dirty="0"/>
              <a:t>Similar to </a:t>
            </a:r>
            <a:r>
              <a:rPr lang="en-CA" dirty="0" err="1"/>
              <a:t>RtvUsrPrf</a:t>
            </a:r>
            <a:endParaRPr lang="en-CA" dirty="0"/>
          </a:p>
          <a:p>
            <a:pPr lvl="1"/>
            <a:r>
              <a:rPr lang="en-CA" dirty="0"/>
              <a:t>Can retrieve more than one value of user profile at a time</a:t>
            </a:r>
          </a:p>
          <a:p>
            <a:pPr lvl="1"/>
            <a:r>
              <a:rPr lang="en-CA" dirty="0"/>
              <a:t>The types and lengths of variables (used to hold the values) are prompted.</a:t>
            </a:r>
          </a:p>
          <a:p>
            <a:r>
              <a:rPr lang="en-CA" dirty="0"/>
              <a:t>Syntax</a:t>
            </a:r>
          </a:p>
          <a:p>
            <a:pPr lvl="1"/>
            <a:r>
              <a:rPr lang="en-CA" dirty="0"/>
              <a:t>e.g. </a:t>
            </a:r>
            <a:r>
              <a:rPr lang="nb-NO" sz="2000" dirty="0">
                <a:solidFill>
                  <a:srgbClr val="0000CC"/>
                </a:solidFill>
              </a:rPr>
              <a:t>RTVJOBA</a:t>
            </a:r>
            <a:r>
              <a:rPr lang="nb-NO" sz="2000" dirty="0"/>
              <a:t> </a:t>
            </a:r>
            <a:r>
              <a:rPr lang="nb-NO" sz="2000" dirty="0">
                <a:solidFill>
                  <a:srgbClr val="0000CC"/>
                </a:solidFill>
              </a:rPr>
              <a:t>USER</a:t>
            </a:r>
            <a:r>
              <a:rPr lang="nb-NO" sz="2000" dirty="0"/>
              <a:t>(&amp;USER) </a:t>
            </a:r>
            <a:r>
              <a:rPr lang="nb-NO" sz="2000" dirty="0">
                <a:solidFill>
                  <a:srgbClr val="0000CC"/>
                </a:solidFill>
              </a:rPr>
              <a:t>TYPE</a:t>
            </a:r>
            <a:r>
              <a:rPr lang="nb-NO" sz="2000" dirty="0"/>
              <a:t>(&amp;TYPE)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 Commands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905429"/>
              </p:ext>
            </p:extLst>
          </p:nvPr>
        </p:nvGraphicFramePr>
        <p:xfrm>
          <a:off x="457200" y="14478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Value</a:t>
                      </a:r>
                    </a:p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(SYSVAL)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RTVSYSVAL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DSPSYSVAL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CHGSYSVAL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Profile</a:t>
                      </a:r>
                    </a:p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(USRPRF)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RTVUSRPRF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DSPUSRPRF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0000CC"/>
                          </a:solidFill>
                        </a:rPr>
                        <a:t>CHGPRF</a:t>
                      </a:r>
                    </a:p>
                    <a:p>
                      <a:pPr algn="ctr"/>
                      <a:r>
                        <a:rPr lang="en-CA" sz="2400" dirty="0"/>
                        <a:t>CHGUSRPRF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lang="en-CA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Attribure</a:t>
                      </a:r>
                      <a:endParaRPr lang="en-CA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CA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(JOBA)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rgbClr val="0000CC"/>
                          </a:solidFill>
                        </a:rPr>
                        <a:t>RTVJOBA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CC"/>
                </a:solidFill>
              </a:rPr>
              <a:t>CHGPRF</a:t>
            </a:r>
          </a:p>
          <a:p>
            <a:pPr lvl="1"/>
            <a:r>
              <a:rPr lang="en-CA" dirty="0"/>
              <a:t>current library in your LIBL</a:t>
            </a:r>
          </a:p>
          <a:p>
            <a:pPr lvl="1"/>
            <a:r>
              <a:rPr lang="en-CA" dirty="0"/>
              <a:t>Initial program for green screen</a:t>
            </a:r>
          </a:p>
          <a:p>
            <a:pPr lvl="1"/>
            <a:r>
              <a:rPr lang="en-CA" dirty="0" err="1"/>
              <a:t>Intial</a:t>
            </a:r>
            <a:r>
              <a:rPr lang="en-CA" dirty="0"/>
              <a:t> menu for green screen</a:t>
            </a:r>
          </a:p>
          <a:p>
            <a:pPr lvl="1"/>
            <a:endParaRPr lang="en-CA" dirty="0"/>
          </a:p>
          <a:p>
            <a:r>
              <a:rPr lang="en-CA" dirty="0"/>
              <a:t>CHGUSRPRF</a:t>
            </a:r>
          </a:p>
          <a:p>
            <a:pPr lvl="1"/>
            <a:r>
              <a:rPr lang="en-CA" dirty="0"/>
              <a:t>More parameters</a:t>
            </a:r>
          </a:p>
          <a:p>
            <a:pPr lvl="1"/>
            <a:r>
              <a:rPr lang="en-CA" dirty="0"/>
              <a:t>You may have no authority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CA" dirty="0">
                <a:solidFill>
                  <a:srgbClr val="0000CC"/>
                </a:solidFill>
              </a:rPr>
              <a:t>SNDMSG</a:t>
            </a:r>
          </a:p>
          <a:p>
            <a:endParaRPr lang="en-CA" dirty="0"/>
          </a:p>
          <a:p>
            <a:r>
              <a:rPr lang="en-CA" dirty="0"/>
              <a:t>e.g.	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SNDMSG  MSG(</a:t>
            </a:r>
            <a:r>
              <a:rPr lang="en-CA" sz="2000" dirty="0"/>
              <a:t>'This is a message sent from DS233A36</a:t>
            </a:r>
            <a:r>
              <a:rPr lang="en-CA" sz="2000" dirty="0">
                <a:solidFill>
                  <a:srgbClr val="0000CC"/>
                </a:solidFill>
              </a:rPr>
              <a:t>')   TOUSR(</a:t>
            </a:r>
            <a:r>
              <a:rPr lang="en-CA" sz="2000" dirty="0"/>
              <a:t>DS233A36</a:t>
            </a:r>
            <a:r>
              <a:rPr lang="en-CA" sz="2000" dirty="0">
                <a:solidFill>
                  <a:srgbClr val="0000CC"/>
                </a:solidFill>
              </a:rPr>
              <a:t>)</a:t>
            </a:r>
          </a:p>
          <a:p>
            <a:pPr marL="400050" lvl="1" indent="0">
              <a:buNone/>
            </a:pPr>
            <a:endParaRPr lang="en-CA" sz="2000" dirty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SNDMSG  MSG</a:t>
            </a:r>
            <a:r>
              <a:rPr lang="en-CA" sz="2000" dirty="0"/>
              <a:t>(&amp;MSGS</a:t>
            </a:r>
            <a:r>
              <a:rPr lang="en-CA" sz="2000" dirty="0">
                <a:solidFill>
                  <a:srgbClr val="0000CC"/>
                </a:solidFill>
              </a:rPr>
              <a:t>)   TOUSR</a:t>
            </a:r>
            <a:r>
              <a:rPr lang="en-CA" sz="2000" dirty="0"/>
              <a:t>(&amp;MSGQUE</a:t>
            </a:r>
            <a:r>
              <a:rPr lang="en-CA" sz="2000" dirty="0">
                <a:solidFill>
                  <a:srgbClr val="0000CC"/>
                </a:solidFill>
              </a:rPr>
              <a:t>)</a:t>
            </a:r>
          </a:p>
          <a:p>
            <a:pPr marL="400050" lvl="1" indent="0">
              <a:buNone/>
            </a:pPr>
            <a:endParaRPr lang="en-CA" sz="18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68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4658</TotalTime>
  <Words>382</Words>
  <Application>Microsoft Office PowerPoint</Application>
  <PresentationFormat>On-screen Show (4:3)</PresentationFormat>
  <Paragraphs>117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Wingdings</vt:lpstr>
      <vt:lpstr>Compass</vt:lpstr>
      <vt:lpstr>IBC233 - System i Business Computing</vt:lpstr>
      <vt:lpstr>Agenda</vt:lpstr>
      <vt:lpstr>Retrieve vs Display</vt:lpstr>
      <vt:lpstr>Retrieving System Values</vt:lpstr>
      <vt:lpstr>Retrieving User Profile</vt:lpstr>
      <vt:lpstr>Retrieving Job Attributes</vt:lpstr>
      <vt:lpstr>Related Commands</vt:lpstr>
      <vt:lpstr>Setting User Profile</vt:lpstr>
      <vt:lpstr>Sending Message</vt:lpstr>
      <vt:lpstr>iSeries Navigator vs RDp</vt:lpstr>
      <vt:lpstr>Editcode Vs Editword</vt:lpstr>
      <vt:lpstr>Lab 4-2</vt:lpstr>
      <vt:lpstr>Homework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5-2174</cp:keywords>
  <cp:lastModifiedBy>Wei Song</cp:lastModifiedBy>
  <cp:revision>94</cp:revision>
  <cp:lastPrinted>2001-07-23T19:37:02Z</cp:lastPrinted>
  <dcterms:created xsi:type="dcterms:W3CDTF">2001-03-26T00:24:34Z</dcterms:created>
  <dcterms:modified xsi:type="dcterms:W3CDTF">2019-05-12T23:48:25Z</dcterms:modified>
</cp:coreProperties>
</file>