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b.boulder.ibm.com/iseries/v5r2/ic2924/books/c0925083170.htm#HDRPADECFO" TargetMode="External"/><Relationship Id="rId2" Type="http://schemas.openxmlformats.org/officeDocument/2006/relationships/hyperlink" Target="http://publib.boulder.ibm.com/iseries/v5r2/ic2924/books/c0925083172.htm#HDRZODECF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IBC233 - System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8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Design &amp; Data Representatives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3579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Feature of System </a:t>
            </a:r>
            <a:r>
              <a:rPr lang="en-GB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r>
              <a:rPr lang="en-US" altLang="en-US" dirty="0">
                <a:effectLst/>
              </a:rPr>
              <a:t>The </a:t>
            </a:r>
            <a:r>
              <a:rPr lang="en-US" altLang="en-US" dirty="0">
                <a:solidFill>
                  <a:srgbClr val="1C1CCA"/>
                </a:solidFill>
                <a:effectLst/>
              </a:rPr>
              <a:t>record description </a:t>
            </a:r>
            <a:r>
              <a:rPr lang="en-US" altLang="en-US" dirty="0">
                <a:effectLst/>
              </a:rPr>
              <a:t>is stored with the file object (externally described file)</a:t>
            </a:r>
          </a:p>
          <a:p>
            <a:r>
              <a:rPr lang="en-US" altLang="en-US" dirty="0">
                <a:effectLst/>
              </a:rPr>
              <a:t>It can then be used by System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utilities</a:t>
            </a:r>
          </a:p>
          <a:p>
            <a:r>
              <a:rPr lang="en-US" altLang="en-US" dirty="0">
                <a:effectLst/>
              </a:rPr>
              <a:t>The record description does not have to be coded in  programs that use it.</a:t>
            </a:r>
          </a:p>
          <a:p>
            <a:r>
              <a:rPr lang="en-US" altLang="en-US" dirty="0">
                <a:effectLst/>
              </a:rPr>
              <a:t>Can be viewed using DSPFD, DSPFFD</a:t>
            </a:r>
            <a:endParaRPr lang="en-GB" altLang="en-US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8591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Data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If the compile was successful, you will have a new object in your library, a physical file.</a:t>
            </a:r>
          </a:p>
          <a:p>
            <a:pPr lvl="3"/>
            <a:endParaRPr lang="en-GB" altLang="en-US" dirty="0">
              <a:effectLst/>
            </a:endParaRPr>
          </a:p>
          <a:p>
            <a:r>
              <a:rPr lang="en-GB" altLang="en-US" dirty="0">
                <a:effectLst/>
              </a:rPr>
              <a:t>To enter data into that file, use DFU, Data File Utility</a:t>
            </a:r>
          </a:p>
          <a:p>
            <a:pPr lvl="1"/>
            <a:r>
              <a:rPr lang="en-GB" altLang="en-US" dirty="0">
                <a:effectLst/>
              </a:rPr>
              <a:t>UPDDTA</a:t>
            </a:r>
          </a:p>
          <a:p>
            <a:pPr lvl="1"/>
            <a:r>
              <a:rPr lang="en-GB" altLang="en-US" dirty="0">
                <a:effectLst/>
              </a:rPr>
              <a:t>e.g. </a:t>
            </a:r>
            <a:r>
              <a:rPr lang="en-GB" altLang="en-US" sz="2400" dirty="0">
                <a:effectLst/>
              </a:rPr>
              <a:t>UPDDTA STUDENTS</a:t>
            </a:r>
            <a:endParaRPr lang="en-GB" altLang="en-US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277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DFU (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File Utility)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Start</a:t>
            </a:r>
          </a:p>
          <a:p>
            <a:pPr lvl="1"/>
            <a:r>
              <a:rPr lang="en-GB" altLang="en-US" dirty="0">
                <a:effectLst/>
              </a:rPr>
              <a:t>STRDFU, then option 5    or…</a:t>
            </a:r>
          </a:p>
          <a:p>
            <a:pPr lvl="1"/>
            <a:r>
              <a:rPr lang="en-GB" altLang="en-US" dirty="0">
                <a:effectLst/>
              </a:rPr>
              <a:t>PDM option 18</a:t>
            </a:r>
          </a:p>
          <a:p>
            <a:pPr lvl="1"/>
            <a:r>
              <a:rPr lang="en-GB" altLang="en-US" dirty="0">
                <a:effectLst/>
              </a:rPr>
              <a:t>UPDDTA</a:t>
            </a:r>
            <a:endParaRPr lang="en-GB" altLang="en-US" sz="2000" dirty="0">
              <a:effectLst/>
            </a:endParaRPr>
          </a:p>
          <a:p>
            <a:r>
              <a:rPr lang="en-GB" altLang="en-US" dirty="0">
                <a:effectLst/>
              </a:rPr>
              <a:t>Function keys:</a:t>
            </a:r>
          </a:p>
          <a:p>
            <a:pPr lvl="1"/>
            <a:r>
              <a:rPr lang="en-GB" altLang="en-US" dirty="0">
                <a:solidFill>
                  <a:srgbClr val="1C1CCA"/>
                </a:solidFill>
                <a:effectLst/>
              </a:rPr>
              <a:t>F10</a:t>
            </a:r>
            <a:r>
              <a:rPr lang="en-GB" altLang="en-US" dirty="0">
                <a:effectLst/>
              </a:rPr>
              <a:t> to enter new records (entry mode)</a:t>
            </a:r>
          </a:p>
          <a:p>
            <a:pPr lvl="1"/>
            <a:r>
              <a:rPr lang="en-GB" altLang="en-US" dirty="0">
                <a:solidFill>
                  <a:srgbClr val="1C1CCA"/>
                </a:solidFill>
                <a:effectLst/>
              </a:rPr>
              <a:t>F11</a:t>
            </a:r>
            <a:r>
              <a:rPr lang="en-GB" altLang="en-US" dirty="0">
                <a:effectLst/>
              </a:rPr>
              <a:t> to change records (change mode), page up and down to find records</a:t>
            </a:r>
          </a:p>
          <a:p>
            <a:pPr lvl="1"/>
            <a:r>
              <a:rPr lang="en-GB" altLang="en-US" dirty="0">
                <a:effectLst/>
              </a:rPr>
              <a:t>F23 to delete a record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078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Viewing Records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RUNQRY QRYFILE(filename)</a:t>
            </a:r>
          </a:p>
          <a:p>
            <a:pPr lvl="1"/>
            <a:r>
              <a:rPr lang="en-GB" altLang="en-US" dirty="0">
                <a:effectLst/>
              </a:rPr>
              <a:t>Or use position notion </a:t>
            </a:r>
            <a:r>
              <a:rPr lang="en-GB" altLang="en-US" sz="2400" dirty="0">
                <a:effectLst/>
              </a:rPr>
              <a:t>(*n just holds the place):</a:t>
            </a:r>
            <a:endParaRPr lang="en-GB" altLang="en-US" dirty="0">
              <a:effectLst/>
            </a:endParaRPr>
          </a:p>
          <a:p>
            <a:pPr marL="857250" lvl="2" indent="0">
              <a:buNone/>
            </a:pPr>
            <a:r>
              <a:rPr lang="en-GB" altLang="en-US" dirty="0">
                <a:effectLst/>
              </a:rPr>
              <a:t>RUNQRY *N filename</a:t>
            </a:r>
          </a:p>
          <a:p>
            <a:endParaRPr lang="en-GB" altLang="en-US" dirty="0">
              <a:effectLst/>
            </a:endParaRPr>
          </a:p>
          <a:p>
            <a:r>
              <a:rPr lang="en-GB" altLang="en-US" dirty="0">
                <a:effectLst/>
              </a:rPr>
              <a:t>DSPPFM    filename  </a:t>
            </a:r>
          </a:p>
          <a:p>
            <a:pPr lvl="1"/>
            <a:r>
              <a:rPr lang="en-CA" dirty="0">
                <a:effectLst/>
              </a:rPr>
              <a:t>Display physical file member</a:t>
            </a:r>
          </a:p>
          <a:p>
            <a:pPr lvl="1"/>
            <a:r>
              <a:rPr lang="en-CA" dirty="0">
                <a:effectLst/>
              </a:rPr>
              <a:t>e.g. DSPPFM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8909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Paths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en-CA" sz="2800" dirty="0">
                <a:effectLst/>
              </a:rPr>
              <a:t>Arrival Sequence</a:t>
            </a:r>
          </a:p>
          <a:p>
            <a:pPr lvl="1"/>
            <a:r>
              <a:rPr lang="en-CA" sz="2400" dirty="0">
                <a:effectLst/>
              </a:rPr>
              <a:t>The order in which records are added to a file.</a:t>
            </a:r>
          </a:p>
          <a:p>
            <a:pPr lvl="1"/>
            <a:r>
              <a:rPr lang="en-CA" sz="2400" dirty="0">
                <a:effectLst/>
              </a:rPr>
              <a:t>Sequential access is first to last record in the file.</a:t>
            </a:r>
          </a:p>
          <a:p>
            <a:pPr lvl="1"/>
            <a:r>
              <a:rPr lang="en-CA" sz="2400" dirty="0">
                <a:effectLst/>
              </a:rPr>
              <a:t>Direct access is random retrieval by </a:t>
            </a:r>
            <a:r>
              <a:rPr lang="en-CA" sz="2400" i="1" dirty="0">
                <a:effectLst/>
              </a:rPr>
              <a:t>relative record number</a:t>
            </a:r>
            <a:r>
              <a:rPr lang="en-CA" sz="2400" dirty="0">
                <a:effectLst/>
              </a:rPr>
              <a:t> e.g. *RECNBR in a DFU program. </a:t>
            </a:r>
          </a:p>
          <a:p>
            <a:r>
              <a:rPr lang="en-CA" sz="2800" dirty="0">
                <a:effectLst/>
              </a:rPr>
              <a:t>Keyed-Sequence</a:t>
            </a:r>
          </a:p>
          <a:p>
            <a:pPr lvl="1"/>
            <a:r>
              <a:rPr lang="en-CA" sz="2400" dirty="0">
                <a:effectLst/>
              </a:rPr>
              <a:t>Field(s) in the record format are designated as key fields in the DDS </a:t>
            </a:r>
          </a:p>
          <a:p>
            <a:pPr lvl="1"/>
            <a:r>
              <a:rPr lang="en-CA" sz="2400" dirty="0">
                <a:effectLst/>
              </a:rPr>
              <a:t>Sequential access is in key field order</a:t>
            </a:r>
          </a:p>
          <a:p>
            <a:pPr lvl="1"/>
            <a:r>
              <a:rPr lang="en-CA" sz="2400" dirty="0">
                <a:effectLst/>
              </a:rPr>
              <a:t>Direct access is look up by key value</a:t>
            </a:r>
          </a:p>
          <a:p>
            <a:pPr marL="857250" lvl="2" indent="0">
              <a:buNone/>
            </a:pPr>
            <a:r>
              <a:rPr lang="en-CA" sz="1800" dirty="0">
                <a:effectLst/>
              </a:rPr>
              <a:t>e.g. employee master file by SIN, Student file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187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0478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Like views and/or indexes in SQL</a:t>
            </a:r>
          </a:p>
          <a:p>
            <a:r>
              <a:rPr lang="en-US" altLang="en-US" dirty="0">
                <a:effectLst/>
              </a:rPr>
              <a:t>Re-sort data in a physical file</a:t>
            </a:r>
          </a:p>
          <a:p>
            <a:r>
              <a:rPr lang="en-US" altLang="en-US" dirty="0">
                <a:effectLst/>
              </a:rPr>
              <a:t>Select/Omit specific sets of data</a:t>
            </a:r>
          </a:p>
          <a:p>
            <a:r>
              <a:rPr lang="en-US" altLang="en-US" dirty="0">
                <a:effectLst/>
              </a:rPr>
              <a:t>Hide data </a:t>
            </a:r>
          </a:p>
          <a:p>
            <a:r>
              <a:rPr lang="en-US" altLang="en-US" dirty="0">
                <a:effectLst/>
              </a:rPr>
              <a:t>Join or Merge physical files together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558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 logical file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800" dirty="0">
                <a:effectLst/>
              </a:rPr>
              <a:t>Example: a customer file: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is made up of customer records (1 per customer). 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Each customer record has fields containing unique pieces of info about a particular customer.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e.g. </a:t>
            </a:r>
          </a:p>
          <a:p>
            <a:pPr marL="857250" lvl="2" indent="0">
              <a:lnSpc>
                <a:spcPct val="80000"/>
              </a:lnSpc>
              <a:buNone/>
            </a:pPr>
            <a:r>
              <a:rPr lang="en-GB" altLang="en-US" dirty="0">
                <a:effectLst/>
              </a:rPr>
              <a:t>customer name, address, sales territory, billing info, shipping instructions, credit information</a:t>
            </a:r>
          </a:p>
          <a:p>
            <a:pPr lvl="1">
              <a:lnSpc>
                <a:spcPct val="80000"/>
              </a:lnSpc>
            </a:pPr>
            <a:endParaRPr lang="en-GB" altLang="en-US" sz="2400" dirty="0">
              <a:effectLst/>
            </a:endParaRP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make sure that the customer id is unique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display customer records sorted by name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select customers in a specific territory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effectLst/>
              </a:rPr>
              <a:t>If we want to provide a maintenance screen hiding Credit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557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Logical File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altLang="en-US" dirty="0">
                <a:effectLst/>
              </a:rPr>
              <a:t>Create the source file (CRTSRCPF) which is named QDDSSRC (only done once)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Create a source member, type </a:t>
            </a:r>
            <a:r>
              <a:rPr lang="en-GB" altLang="en-US" b="1" dirty="0">
                <a:solidFill>
                  <a:srgbClr val="1C1CCA"/>
                </a:solidFill>
                <a:effectLst/>
              </a:rPr>
              <a:t>LF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Enter the source code using SEU/LEPX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Save source code and compile to create the file</a:t>
            </a:r>
          </a:p>
          <a:p>
            <a:pPr>
              <a:buFontTx/>
              <a:buChar char="•"/>
            </a:pPr>
            <a:r>
              <a:rPr lang="en-GB" altLang="en-US" dirty="0">
                <a:effectLst/>
              </a:rPr>
              <a:t>Put data into the file.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677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Logical File – Using SQL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SQL</a:t>
            </a:r>
          </a:p>
          <a:p>
            <a:pPr marL="400050" lvl="1" indent="0">
              <a:buNone/>
            </a:pPr>
            <a:r>
              <a:rPr lang="en-CA" dirty="0"/>
              <a:t>CREATE VIEW </a:t>
            </a:r>
            <a:r>
              <a:rPr lang="en-CA" dirty="0" err="1"/>
              <a:t>viewname</a:t>
            </a:r>
            <a:r>
              <a:rPr lang="en-CA" dirty="0"/>
              <a:t> AS SELECT …</a:t>
            </a:r>
          </a:p>
          <a:p>
            <a:r>
              <a:rPr lang="en-CA" dirty="0"/>
              <a:t>Notes:</a:t>
            </a:r>
          </a:p>
          <a:p>
            <a:pPr lvl="1"/>
            <a:r>
              <a:rPr lang="en-CA" dirty="0"/>
              <a:t>SQL does not support the sequencing of records in a view</a:t>
            </a:r>
          </a:p>
          <a:p>
            <a:pPr lvl="1"/>
            <a:r>
              <a:rPr lang="en-CA" dirty="0"/>
              <a:t>Logical file object created by ‘create view…’ does not store an access path.</a:t>
            </a:r>
          </a:p>
          <a:p>
            <a:pPr lvl="2"/>
            <a:r>
              <a:rPr lang="en-CA" dirty="0"/>
              <a:t>This kind of </a:t>
            </a:r>
            <a:r>
              <a:rPr lang="en-CA"/>
              <a:t>logical file </a:t>
            </a:r>
            <a:r>
              <a:rPr lang="en-CA" dirty="0"/>
              <a:t>can be used by RPG, COBOL ORD DFU, but the access path still based on the physical files defined by DDS.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40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>
                <a:effectLst/>
              </a:rPr>
              <a:t>Database Files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ffectLst/>
              </a:rPr>
              <a:t>Physical files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ffectLst/>
              </a:rPr>
              <a:t>Logical files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Test 1</a:t>
            </a:r>
          </a:p>
          <a:p>
            <a:r>
              <a:rPr lang="en-US" dirty="0">
                <a:effectLst/>
              </a:rPr>
              <a:t>Labs</a:t>
            </a:r>
          </a:p>
          <a:p>
            <a:pPr lvl="1"/>
            <a:r>
              <a:rPr lang="en-US" dirty="0">
                <a:effectLst/>
              </a:rPr>
              <a:t>Lab 4-2 Due</a:t>
            </a:r>
          </a:p>
          <a:p>
            <a:pPr lvl="1"/>
            <a:r>
              <a:rPr lang="en-US" dirty="0">
                <a:effectLst/>
              </a:rPr>
              <a:t>Start Lab 5</a:t>
            </a: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16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Create a logical file that sorts Item file by Name and Stocking Size.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972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 1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Labs</a:t>
            </a:r>
          </a:p>
          <a:p>
            <a:pPr lvl="1"/>
            <a:r>
              <a:rPr lang="en-US" dirty="0">
                <a:effectLst/>
              </a:rPr>
              <a:t>Lab 4-2 Due</a:t>
            </a:r>
          </a:p>
          <a:p>
            <a:pPr lvl="1"/>
            <a:r>
              <a:rPr lang="en-US" dirty="0">
                <a:effectLst/>
              </a:rPr>
              <a:t>Start Lab 5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8575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957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DB2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46118"/>
              </p:ext>
            </p:extLst>
          </p:nvPr>
        </p:nvGraphicFramePr>
        <p:xfrm>
          <a:off x="611561" y="2420888"/>
          <a:ext cx="7848873" cy="1944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144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</a:t>
                      </a:r>
                    </a:p>
                  </a:txBody>
                  <a:tcPr marT="1800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</a:p>
                  </a:txBody>
                  <a:tcPr marT="1800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ATTRIBUTE / SUBTYPE</a:t>
                      </a:r>
                    </a:p>
                  </a:txBody>
                  <a:tcPr marT="1800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751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Physical</a:t>
                      </a:r>
                      <a:r>
                        <a:rPr lang="en-CA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Files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*FILE</a:t>
                      </a: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PF-DTA</a:t>
                      </a:r>
                    </a:p>
                  </a:txBody>
                  <a:tcPr marT="18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Logical</a:t>
                      </a:r>
                      <a:r>
                        <a:rPr lang="en-CA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Files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*FILE</a:t>
                      </a:r>
                      <a:r>
                        <a:rPr lang="en-CA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18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LF</a:t>
                      </a:r>
                    </a:p>
                  </a:txBody>
                  <a:tcPr marT="18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36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ffectLst/>
              </a:rPr>
              <a:t>Physical file is a System </a:t>
            </a:r>
            <a:r>
              <a:rPr lang="en-US" altLang="en-US" sz="2400" dirty="0" err="1">
                <a:effectLst/>
              </a:rPr>
              <a:t>i</a:t>
            </a:r>
            <a:r>
              <a:rPr lang="en-US" altLang="en-US" sz="2400" dirty="0">
                <a:effectLst/>
              </a:rPr>
              <a:t> file used to store data or source code.</a:t>
            </a:r>
          </a:p>
          <a:p>
            <a:r>
              <a:rPr lang="en-US" altLang="en-US" sz="2400" dirty="0">
                <a:effectLst/>
              </a:rPr>
              <a:t>Physical files have members.</a:t>
            </a:r>
          </a:p>
          <a:p>
            <a:pPr lvl="1"/>
            <a:r>
              <a:rPr lang="en-US" altLang="en-US" sz="2000" dirty="0">
                <a:effectLst/>
              </a:rPr>
              <a:t>The members contain data or source code.</a:t>
            </a:r>
            <a:endParaRPr lang="en-US" altLang="en-US" sz="2400" dirty="0">
              <a:effectLst/>
            </a:endParaRPr>
          </a:p>
          <a:p>
            <a:r>
              <a:rPr lang="en-CA" sz="2400" dirty="0">
                <a:effectLst/>
              </a:rPr>
              <a:t>Physical files have two sub-types/attributes</a:t>
            </a:r>
          </a:p>
          <a:p>
            <a:pPr lvl="1"/>
            <a:r>
              <a:rPr lang="en-US" altLang="en-US" sz="2000" dirty="0">
                <a:solidFill>
                  <a:srgbClr val="1C1CCA"/>
                </a:solidFill>
                <a:effectLst/>
              </a:rPr>
              <a:t>Source</a:t>
            </a:r>
            <a:r>
              <a:rPr lang="en-US" altLang="en-US" sz="2000" dirty="0">
                <a:effectLst/>
              </a:rPr>
              <a:t> physical file </a:t>
            </a:r>
            <a:r>
              <a:rPr lang="en-CA" sz="2000" dirty="0">
                <a:effectLst/>
              </a:rPr>
              <a:t>(</a:t>
            </a:r>
            <a:r>
              <a:rPr lang="en-CA" sz="2000" dirty="0">
                <a:solidFill>
                  <a:srgbClr val="1C1CCA"/>
                </a:solidFill>
                <a:effectLst/>
              </a:rPr>
              <a:t>PF-SRC</a:t>
            </a:r>
            <a:r>
              <a:rPr lang="en-CA" sz="2000" dirty="0">
                <a:effectLst/>
              </a:rPr>
              <a:t>) organizes source code for programmers.</a:t>
            </a:r>
            <a:endParaRPr lang="en-CA" sz="1800" dirty="0">
              <a:effectLst/>
            </a:endParaRPr>
          </a:p>
          <a:p>
            <a:pPr lvl="2"/>
            <a:r>
              <a:rPr lang="en-CA" sz="1800" dirty="0">
                <a:effectLst/>
              </a:rPr>
              <a:t>created by the CRTSRCPF command.</a:t>
            </a:r>
          </a:p>
          <a:p>
            <a:pPr lvl="2"/>
            <a:r>
              <a:rPr lang="en-CA" altLang="en-US" sz="1800" dirty="0">
                <a:effectLst/>
              </a:rPr>
              <a:t>Can </a:t>
            </a:r>
            <a:r>
              <a:rPr lang="en-US" altLang="en-US" sz="1800" dirty="0">
                <a:effectLst/>
              </a:rPr>
              <a:t>have many members. </a:t>
            </a:r>
            <a:r>
              <a:rPr lang="en-US" altLang="en-US" sz="1800" dirty="0" err="1">
                <a:effectLst/>
              </a:rPr>
              <a:t>eg</a:t>
            </a:r>
            <a:r>
              <a:rPr lang="en-US" altLang="en-US" sz="1800" dirty="0">
                <a:effectLst/>
              </a:rPr>
              <a:t>. One for each program</a:t>
            </a:r>
          </a:p>
          <a:p>
            <a:pPr lvl="1"/>
            <a:r>
              <a:rPr lang="en-US" altLang="en-US" sz="2000" dirty="0">
                <a:solidFill>
                  <a:srgbClr val="1C1CCA"/>
                </a:solidFill>
                <a:effectLst/>
              </a:rPr>
              <a:t>Data</a:t>
            </a:r>
            <a:r>
              <a:rPr lang="en-US" altLang="en-US" sz="2000" dirty="0">
                <a:effectLst/>
              </a:rPr>
              <a:t> physical files</a:t>
            </a:r>
            <a:r>
              <a:rPr lang="en-CA" sz="2000" dirty="0">
                <a:effectLst/>
              </a:rPr>
              <a:t> (</a:t>
            </a:r>
            <a:r>
              <a:rPr lang="en-CA" sz="2000" dirty="0">
                <a:solidFill>
                  <a:srgbClr val="1C1CCA"/>
                </a:solidFill>
                <a:effectLst/>
              </a:rPr>
              <a:t>PF-DTA</a:t>
            </a:r>
            <a:r>
              <a:rPr lang="en-CA" sz="2000" dirty="0">
                <a:effectLst/>
              </a:rPr>
              <a:t>) holds and organizes user data. </a:t>
            </a:r>
          </a:p>
          <a:p>
            <a:pPr lvl="2"/>
            <a:r>
              <a:rPr lang="en-CA" sz="1800" dirty="0">
                <a:effectLst/>
              </a:rPr>
              <a:t>created by the CRTPF command.</a:t>
            </a:r>
          </a:p>
          <a:p>
            <a:pPr lvl="2"/>
            <a:r>
              <a:rPr lang="en-US" altLang="en-US" sz="1800" dirty="0">
                <a:effectLst/>
              </a:rPr>
              <a:t>usually have 1 member (but can have more)</a:t>
            </a:r>
          </a:p>
          <a:p>
            <a:pPr lvl="2"/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813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Physical Data Files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altLang="en-US" dirty="0">
                <a:effectLst/>
              </a:rPr>
              <a:t>Create a source member </a:t>
            </a:r>
          </a:p>
          <a:p>
            <a:pPr lvl="1"/>
            <a:r>
              <a:rPr lang="en-GB" altLang="en-US" dirty="0">
                <a:effectLst/>
              </a:rPr>
              <a:t>within the QDDSSRC source physical file</a:t>
            </a:r>
          </a:p>
          <a:p>
            <a:pPr lvl="1"/>
            <a:r>
              <a:rPr lang="en-GB" altLang="en-US" dirty="0">
                <a:effectLst/>
              </a:rPr>
              <a:t>assign a source type - </a:t>
            </a:r>
            <a:r>
              <a:rPr lang="en-GB" altLang="en-US" b="1" dirty="0">
                <a:solidFill>
                  <a:srgbClr val="1C1CCA"/>
                </a:solidFill>
                <a:effectLst/>
              </a:rPr>
              <a:t>PF</a:t>
            </a:r>
          </a:p>
          <a:p>
            <a:pPr marL="571500" indent="-514350">
              <a:buFont typeface="+mj-lt"/>
              <a:buAutoNum type="arabicPeriod"/>
            </a:pPr>
            <a:r>
              <a:rPr lang="en-GB" altLang="en-US" dirty="0">
                <a:effectLst/>
              </a:rPr>
              <a:t>Write the source code </a:t>
            </a:r>
          </a:p>
          <a:p>
            <a:pPr lvl="1"/>
            <a:r>
              <a:rPr lang="en-CA" dirty="0">
                <a:effectLst/>
              </a:rPr>
              <a:t>describe the data record and fields using DDS and SEU/LEPX</a:t>
            </a:r>
            <a:endParaRPr lang="en-GB" altLang="en-US" dirty="0">
              <a:effectLst/>
            </a:endParaRPr>
          </a:p>
          <a:p>
            <a:pPr marL="571500" indent="-514350">
              <a:buFont typeface="+mj-lt"/>
              <a:buAutoNum type="arabicPeriod"/>
            </a:pPr>
            <a:r>
              <a:rPr lang="en-GB" altLang="en-US" dirty="0">
                <a:effectLst/>
              </a:rPr>
              <a:t>Compile the DDS source code </a:t>
            </a:r>
          </a:p>
          <a:p>
            <a:pPr lvl="1"/>
            <a:r>
              <a:rPr lang="en-GB" altLang="en-US" dirty="0">
                <a:effectLst/>
              </a:rPr>
              <a:t>this creates a *file object</a:t>
            </a:r>
          </a:p>
          <a:p>
            <a:pPr marL="571500" indent="-514350">
              <a:buFont typeface="+mj-lt"/>
              <a:buAutoNum type="arabicPeriod"/>
            </a:pPr>
            <a:r>
              <a:rPr lang="en-CA" dirty="0">
                <a:effectLst/>
              </a:rPr>
              <a:t>Load the file by keying data using DFU</a:t>
            </a:r>
            <a:endParaRPr lang="en-GB" altLang="en-US" dirty="0">
              <a:effectLst/>
            </a:endParaRP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5</a:t>
            </a:fld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90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Describing Database Files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>
                <a:effectLst/>
              </a:rPr>
              <a:t>Data Description Specifications (DDS)</a:t>
            </a:r>
          </a:p>
          <a:p>
            <a:pPr lvl="1"/>
            <a:r>
              <a:rPr lang="en-US" altLang="en-US" sz="3000" dirty="0">
                <a:effectLst/>
              </a:rPr>
              <a:t> system </a:t>
            </a:r>
            <a:r>
              <a:rPr lang="en-US" altLang="en-US" sz="3000" dirty="0" err="1">
                <a:effectLst/>
              </a:rPr>
              <a:t>i</a:t>
            </a:r>
            <a:r>
              <a:rPr lang="en-US" altLang="en-US" sz="3000" dirty="0">
                <a:effectLst/>
              </a:rPr>
              <a:t> language to create source code for  Files</a:t>
            </a:r>
          </a:p>
          <a:p>
            <a:pPr lvl="1"/>
            <a:endParaRPr lang="en-US" altLang="en-US" sz="3000" dirty="0">
              <a:effectLst/>
            </a:endParaRPr>
          </a:p>
          <a:p>
            <a:r>
              <a:rPr lang="en-US" altLang="en-US" sz="3000" dirty="0">
                <a:effectLst/>
              </a:rPr>
              <a:t> Structured Query Language (SQL</a:t>
            </a:r>
            <a:r>
              <a:rPr lang="en-US" altLang="en-US" dirty="0">
                <a:effectLst/>
              </a:rPr>
              <a:t>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2953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of a DDS Program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709120"/>
          </a:xfrm>
        </p:spPr>
        <p:txBody>
          <a:bodyPr/>
          <a:lstStyle/>
          <a:p>
            <a:r>
              <a:rPr lang="en-US" altLang="en-US" dirty="0">
                <a:effectLst/>
              </a:rPr>
              <a:t>File level keywords</a:t>
            </a:r>
          </a:p>
          <a:p>
            <a:pPr lvl="1"/>
            <a:r>
              <a:rPr lang="en-US" altLang="en-US" dirty="0">
                <a:effectLst/>
              </a:rPr>
              <a:t>e.g. UNIQUE, Function Keys</a:t>
            </a:r>
          </a:p>
          <a:p>
            <a:r>
              <a:rPr lang="en-US" altLang="en-US" dirty="0">
                <a:effectLst/>
              </a:rPr>
              <a:t>Record format name</a:t>
            </a:r>
          </a:p>
          <a:p>
            <a:pPr lvl="1"/>
            <a:r>
              <a:rPr lang="en-US" altLang="en-US" dirty="0">
                <a:effectLst/>
              </a:rPr>
              <a:t>Shouldn’t be the same name as the object</a:t>
            </a:r>
          </a:p>
          <a:p>
            <a:r>
              <a:rPr lang="en-US" altLang="en-US" dirty="0">
                <a:effectLst/>
              </a:rPr>
              <a:t>List the fields</a:t>
            </a:r>
          </a:p>
          <a:p>
            <a:pPr lvl="1"/>
            <a:r>
              <a:rPr lang="en-US" altLang="en-US" dirty="0">
                <a:effectLst/>
              </a:rPr>
              <a:t>Name, type, size and functions</a:t>
            </a:r>
          </a:p>
          <a:p>
            <a:pPr lvl="2"/>
            <a:r>
              <a:rPr lang="en-US" altLang="en-US" dirty="0">
                <a:effectLst/>
              </a:rPr>
              <a:t>TEXT (used by DFU and DSPFFD)</a:t>
            </a:r>
          </a:p>
          <a:p>
            <a:pPr lvl="2"/>
            <a:r>
              <a:rPr lang="en-US" altLang="en-US" dirty="0">
                <a:effectLst/>
              </a:rPr>
              <a:t>COLHDG (used by Query/400)</a:t>
            </a:r>
          </a:p>
          <a:p>
            <a:r>
              <a:rPr lang="en-US" altLang="en-US" dirty="0">
                <a:effectLst/>
              </a:rPr>
              <a:t>Access Path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801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File Item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ffectLst/>
              </a:rPr>
              <a:t>Write the DDS code to define a *FILE that has the following attributes:</a:t>
            </a:r>
          </a:p>
          <a:p>
            <a:pPr lvl="1"/>
            <a:r>
              <a:rPr lang="en-GB" altLang="en-US" sz="2400" dirty="0">
                <a:effectLst/>
              </a:rPr>
              <a:t>Item Number (5 numeric – 1 digit/byte)</a:t>
            </a:r>
          </a:p>
          <a:p>
            <a:pPr lvl="2"/>
            <a:r>
              <a:rPr lang="en-GB" altLang="en-US" dirty="0">
                <a:effectLst/>
              </a:rPr>
              <a:t>Also the primary key</a:t>
            </a:r>
          </a:p>
          <a:p>
            <a:pPr lvl="2"/>
            <a:r>
              <a:rPr lang="en-GB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(no unique is specified)</a:t>
            </a:r>
          </a:p>
          <a:p>
            <a:pPr lvl="1"/>
            <a:r>
              <a:rPr lang="en-GB" altLang="en-US" sz="2400" dirty="0">
                <a:effectLst/>
              </a:rPr>
              <a:t>Item Name (30 Alphanumeric)</a:t>
            </a:r>
          </a:p>
          <a:p>
            <a:pPr lvl="1"/>
            <a:r>
              <a:rPr lang="en-GB" altLang="en-US" sz="2400" dirty="0">
                <a:effectLst/>
              </a:rPr>
              <a:t>Stocking Size (5 Alphanumeric)</a:t>
            </a:r>
          </a:p>
          <a:p>
            <a:pPr lvl="1"/>
            <a:r>
              <a:rPr lang="en-GB" altLang="en-US" sz="2400" dirty="0">
                <a:effectLst/>
              </a:rPr>
              <a:t>In Stock Quantity (7 numeric including 2 decimals – 2 digit/byte)</a:t>
            </a:r>
          </a:p>
          <a:p>
            <a:pPr lvl="1"/>
            <a:r>
              <a:rPr lang="en-GB" altLang="en-US" sz="2400" dirty="0">
                <a:effectLst/>
              </a:rPr>
              <a:t>Date Last Updated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967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- Alphanumeric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– Numeric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Zoned Decimal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dirty="0">
                <a:effectLst/>
              </a:rPr>
              <a:t>store 1 digit in one byte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– Numeric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Packed Decimal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GB" dirty="0">
                <a:effectLst/>
              </a:rPr>
              <a:t>stores 2 digits in one byte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 Date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8316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</TotalTime>
  <Words>962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Tahoma</vt:lpstr>
      <vt:lpstr>Tahoma (Body)</vt:lpstr>
      <vt:lpstr>Tahoma (Headings)</vt:lpstr>
      <vt:lpstr>Times New Roman</vt:lpstr>
      <vt:lpstr>Wingdings</vt:lpstr>
      <vt:lpstr>Compass</vt:lpstr>
      <vt:lpstr>IBC233 - System i Business Computing</vt:lpstr>
      <vt:lpstr>Agenda</vt:lpstr>
      <vt:lpstr>DB2 Database Files</vt:lpstr>
      <vt:lpstr>Physical Files</vt:lpstr>
      <vt:lpstr>Creating Physical Data Files</vt:lpstr>
      <vt:lpstr>Tools for Describing Database Files</vt:lpstr>
      <vt:lpstr>Layout of a DDS Program</vt:lpstr>
      <vt:lpstr>Example - File Item</vt:lpstr>
      <vt:lpstr>Most Common Data Types</vt:lpstr>
      <vt:lpstr>Unique Feature of System i Files</vt:lpstr>
      <vt:lpstr>Entering Data</vt:lpstr>
      <vt:lpstr>Using DFU (Data File Utility)</vt:lpstr>
      <vt:lpstr>Viewing Records</vt:lpstr>
      <vt:lpstr>Access Paths</vt:lpstr>
      <vt:lpstr>Logical Files</vt:lpstr>
      <vt:lpstr>Logical Files</vt:lpstr>
      <vt:lpstr>Why a logical file</vt:lpstr>
      <vt:lpstr>Creating a Logical File</vt:lpstr>
      <vt:lpstr>Creating a Logical File – Using SQL</vt:lpstr>
      <vt:lpstr>Example</vt:lpstr>
      <vt:lpstr>The Next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6-2174</cp:keywords>
  <cp:lastModifiedBy>Wei Song</cp:lastModifiedBy>
  <cp:revision>94</cp:revision>
  <cp:lastPrinted>2001-07-23T19:37:02Z</cp:lastPrinted>
  <dcterms:created xsi:type="dcterms:W3CDTF">2001-03-26T00:24:34Z</dcterms:created>
  <dcterms:modified xsi:type="dcterms:W3CDTF">2019-05-12T23:47:44Z</dcterms:modified>
</cp:coreProperties>
</file>