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5" d="100"/>
          <a:sy n="85" d="100"/>
        </p:scale>
        <p:origin x="715"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OR:</a:t>
            </a:r>
          </a:p>
          <a:p>
            <a:pPr marL="0" indent="0">
              <a:buNone/>
            </a:pPr>
            <a:r>
              <a:rPr lang="en-CA" baseline="0" dirty="0"/>
              <a:t>     S  FEESOWNED</a:t>
            </a:r>
          </a:p>
          <a:p>
            <a:pPr marL="0" indent="0">
              <a:buNone/>
            </a:pPr>
            <a:r>
              <a:rPr lang="en-CA" baseline="0" dirty="0"/>
              <a:t>     S  FINESOWNED</a:t>
            </a:r>
            <a:endParaRPr lang="en-CA" dirty="0"/>
          </a:p>
          <a:p>
            <a:pPr marL="228600" indent="-228600">
              <a:buAutoNum type="arabicPeriod"/>
            </a:pPr>
            <a:endParaRPr lang="en-CA" dirty="0"/>
          </a:p>
          <a:p>
            <a:pPr marL="228600" indent="-228600">
              <a:buAutoNum type="arabicPeriod"/>
            </a:pPr>
            <a:r>
              <a:rPr lang="en-CA" dirty="0"/>
              <a:t>AND</a:t>
            </a:r>
          </a:p>
          <a:p>
            <a:pPr marL="0" indent="0">
              <a:buNone/>
            </a:pPr>
            <a:r>
              <a:rPr lang="en-CA" baseline="0" dirty="0"/>
              <a:t>     S  FEESOWNED</a:t>
            </a:r>
          </a:p>
          <a:p>
            <a:pPr marL="0" indent="0">
              <a:buNone/>
            </a:pPr>
            <a:r>
              <a:rPr lang="en-CA" baseline="0" dirty="0"/>
              <a:t>         FINESOWNED</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a:t>
            </a:fld>
            <a:endParaRPr lang="en-US" altLang="en-US"/>
          </a:p>
        </p:txBody>
      </p:sp>
    </p:spTree>
    <p:extLst>
      <p:ext uri="{BB962C8B-B14F-4D97-AF65-F5344CB8AC3E}">
        <p14:creationId xmlns:p14="http://schemas.microsoft.com/office/powerpoint/2010/main" val="195382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7</a:t>
            </a:fld>
            <a:endParaRPr lang="en-US" altLang="en-US"/>
          </a:p>
        </p:txBody>
      </p:sp>
    </p:spTree>
    <p:extLst>
      <p:ext uri="{BB962C8B-B14F-4D97-AF65-F5344CB8AC3E}">
        <p14:creationId xmlns:p14="http://schemas.microsoft.com/office/powerpoint/2010/main" val="25692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9</a:t>
            </a:fld>
            <a:endParaRPr lang="en-US" altLang="en-US"/>
          </a:p>
        </p:txBody>
      </p:sp>
    </p:spTree>
    <p:extLst>
      <p:ext uri="{BB962C8B-B14F-4D97-AF65-F5344CB8AC3E}">
        <p14:creationId xmlns:p14="http://schemas.microsoft.com/office/powerpoint/2010/main" val="375686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01.ibm.com/support/knowledgecenter/api/content/ssw_ibm_i_61/experience_web/sbsconfig.pdf" TargetMode="External"/><Relationship Id="rId2" Type="http://schemas.openxmlformats.org/officeDocument/2006/relationships/hyperlink" Target="http://www-01.ibm.com/support/knowledgecenter/ssw_ibm_i/welcome?lang=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a:xfrm>
            <a:off x="6660232" y="6237312"/>
            <a:ext cx="2286000" cy="457200"/>
          </a:xfrm>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p:txBody>
          <a:bodyPr/>
          <a:lstStyle/>
          <a:p>
            <a:pPr eaLnBrk="1" hangingPunct="1">
              <a:defRPr/>
            </a:pPr>
            <a:r>
              <a:rPr lang="en-CA" sz="4800" dirty="0">
                <a:effectLst>
                  <a:outerShdw blurRad="38100" dist="38100" dir="2700000" algn="tl">
                    <a:srgbClr val="000000">
                      <a:alpha val="43137"/>
                    </a:srgbClr>
                  </a:outerShdw>
                </a:effectLst>
              </a:rPr>
              <a:t>IBC233 - System </a:t>
            </a:r>
            <a:r>
              <a:rPr lang="en-CA" sz="4800" dirty="0" err="1">
                <a:effectLst>
                  <a:outerShdw blurRad="38100" dist="38100" dir="2700000" algn="tl">
                    <a:srgbClr val="000000">
                      <a:alpha val="43137"/>
                    </a:srgbClr>
                  </a:outerShdw>
                </a:effectLst>
              </a:rPr>
              <a:t>i</a:t>
            </a:r>
            <a:r>
              <a:rPr lang="en-CA" sz="4800" dirty="0">
                <a:effectLst>
                  <a:outerShdw blurRad="38100" dist="38100" dir="2700000" algn="tl">
                    <a:srgbClr val="000000">
                      <a:alpha val="43137"/>
                    </a:srgbClr>
                  </a:outerShdw>
                </a:effectLst>
              </a:rPr>
              <a:t> Business Computing</a:t>
            </a:r>
            <a:endParaRPr lang="en-CA" altLang="en-US" sz="4800" dirty="0">
              <a:solidFill>
                <a:schemeClr val="tx1"/>
              </a:solidFill>
              <a:effectLst>
                <a:outerShdw blurRad="38100" dist="38100" dir="2700000" algn="tl">
                  <a:srgbClr val="000000">
                    <a:alpha val="43137"/>
                  </a:srgbClr>
                </a:outerShdw>
              </a:effectLst>
              <a:latin typeface="Tahoma (Headings)"/>
            </a:endParaRPr>
          </a:p>
        </p:txBody>
      </p:sp>
      <p:sp>
        <p:nvSpPr>
          <p:cNvPr id="52229" name="Rectangle 5"/>
          <p:cNvSpPr>
            <a:spLocks noGrp="1" noChangeArrowheads="1"/>
          </p:cNvSpPr>
          <p:nvPr>
            <p:ph type="subTitle" idx="1"/>
          </p:nvPr>
        </p:nvSpPr>
        <p:spPr/>
        <p:txBody>
          <a:bodyPr/>
          <a:lstStyle/>
          <a:p>
            <a:pPr eaLnBrk="1" hangingPunct="1">
              <a:defRPr/>
            </a:pPr>
            <a:r>
              <a:rPr lang="en-US" dirty="0">
                <a:effectLst>
                  <a:outerShdw blurRad="38100" dist="38100" dir="2700000" algn="tl">
                    <a:srgbClr val="000000">
                      <a:alpha val="43137"/>
                    </a:srgbClr>
                  </a:outerShdw>
                </a:effectLst>
                <a:latin typeface="Tahoma (Body)"/>
              </a:rPr>
              <a:t>Week 7: </a:t>
            </a:r>
            <a:r>
              <a:rPr lang="en-CA" dirty="0">
                <a:effectLst>
                  <a:outerShdw blurRad="38100" dist="38100" dir="2700000" algn="tl">
                    <a:srgbClr val="000000">
                      <a:alpha val="43137"/>
                    </a:srgbClr>
                  </a:outerShdw>
                </a:effectLst>
                <a:latin typeface="Tahoma (Body)"/>
              </a:rPr>
              <a:t>System Configuration </a:t>
            </a:r>
          </a:p>
          <a:p>
            <a:pPr eaLnBrk="1" hangingPunct="1">
              <a:defRPr/>
            </a:pPr>
            <a:r>
              <a:rPr lang="en-CA" altLang="en-US" dirty="0">
                <a:effectLst>
                  <a:outerShdw blurRad="38100" dist="38100" dir="2700000" algn="tl">
                    <a:srgbClr val="000000">
                      <a:alpha val="43137"/>
                    </a:srgbClr>
                  </a:outerShdw>
                </a:effectLst>
                <a:latin typeface="Tahoma (Body)"/>
              </a:rPr>
              <a:t>&amp; More on RPG Programming</a:t>
            </a:r>
          </a:p>
        </p:txBody>
      </p:sp>
    </p:spTree>
    <p:extLst>
      <p:ext uri="{BB962C8B-B14F-4D97-AF65-F5344CB8AC3E}">
        <p14:creationId xmlns:p14="http://schemas.microsoft.com/office/powerpoint/2010/main" val="139913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Resourceful links</a:t>
            </a:r>
          </a:p>
        </p:txBody>
      </p:sp>
      <p:sp>
        <p:nvSpPr>
          <p:cNvPr id="3" name="Content Placeholder 2"/>
          <p:cNvSpPr>
            <a:spLocks noGrp="1"/>
          </p:cNvSpPr>
          <p:nvPr>
            <p:ph idx="1"/>
          </p:nvPr>
        </p:nvSpPr>
        <p:spPr/>
        <p:txBody>
          <a:bodyPr/>
          <a:lstStyle/>
          <a:p>
            <a:pPr marL="457200" lvl="1" indent="0">
              <a:buNone/>
            </a:pPr>
            <a:r>
              <a:rPr lang="en-CA" sz="2400" dirty="0">
                <a:solidFill>
                  <a:srgbClr val="0000CC"/>
                </a:solidFill>
                <a:effectLst/>
              </a:rPr>
              <a:t>(useful for your Lab 6)</a:t>
            </a:r>
          </a:p>
          <a:p>
            <a:r>
              <a:rPr lang="en-CA" sz="2800" dirty="0">
                <a:solidFill>
                  <a:srgbClr val="0000CC"/>
                </a:solidFill>
                <a:effectLst/>
              </a:rPr>
              <a:t>IBM </a:t>
            </a:r>
            <a:r>
              <a:rPr lang="en-CA" sz="2800" dirty="0" err="1">
                <a:solidFill>
                  <a:srgbClr val="0000CC"/>
                </a:solidFill>
                <a:effectLst/>
              </a:rPr>
              <a:t>i</a:t>
            </a:r>
            <a:r>
              <a:rPr lang="en-CA" sz="2800" dirty="0">
                <a:solidFill>
                  <a:srgbClr val="0000CC"/>
                </a:solidFill>
                <a:effectLst/>
              </a:rPr>
              <a:t> </a:t>
            </a:r>
            <a:r>
              <a:rPr lang="en-CA" sz="2800" dirty="0">
                <a:effectLst/>
              </a:rPr>
              <a:t>documentations on IBM Knowledge Center</a:t>
            </a:r>
          </a:p>
          <a:p>
            <a:pPr marL="914400" lvl="2" indent="0">
              <a:buNone/>
            </a:pPr>
            <a:r>
              <a:rPr lang="en-CA" sz="1800" dirty="0">
                <a:effectLst/>
                <a:hlinkClick r:id="rId2"/>
              </a:rPr>
              <a:t>http://www-01.ibm.com/support/knowledgecenter/ssw_ibm_i/welcome?lang=en</a:t>
            </a:r>
            <a:endParaRPr lang="en-CA" sz="1800" dirty="0">
              <a:effectLst/>
            </a:endParaRPr>
          </a:p>
          <a:p>
            <a:pPr marL="914400" lvl="2" indent="0">
              <a:buNone/>
            </a:pPr>
            <a:endParaRPr lang="en-CA" sz="1800" dirty="0">
              <a:effectLst/>
            </a:endParaRPr>
          </a:p>
          <a:p>
            <a:r>
              <a:rPr lang="en-CA" sz="2800" dirty="0">
                <a:effectLst/>
              </a:rPr>
              <a:t>Subsystem configuration: </a:t>
            </a:r>
            <a:r>
              <a:rPr lang="en-US" altLang="en-US" sz="1800" dirty="0">
                <a:solidFill>
                  <a:srgbClr val="0000CC"/>
                </a:solidFill>
                <a:effectLst/>
                <a:hlinkClick r:id="rId3"/>
              </a:rPr>
              <a:t>http://www-01.ibm.com/support/knowledgecenter/api/content/ssw_ibm_i_61/experience_web/sbsconfig.pdf</a:t>
            </a:r>
            <a:endParaRPr lang="en-US" altLang="en-US" dirty="0">
              <a:solidFill>
                <a:srgbClr val="0000CC"/>
              </a:solidFill>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a:p>
        </p:txBody>
      </p:sp>
    </p:spTree>
    <p:extLst>
      <p:ext uri="{BB962C8B-B14F-4D97-AF65-F5344CB8AC3E}">
        <p14:creationId xmlns:p14="http://schemas.microsoft.com/office/powerpoint/2010/main" val="69852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Object Types</a:t>
            </a:r>
          </a:p>
        </p:txBody>
      </p:sp>
      <p:sp>
        <p:nvSpPr>
          <p:cNvPr id="11267" name="Content Placeholder 2"/>
          <p:cNvSpPr>
            <a:spLocks noGrp="1"/>
          </p:cNvSpPr>
          <p:nvPr>
            <p:ph idx="1"/>
          </p:nvPr>
        </p:nvSpPr>
        <p:spPr/>
        <p:txBody>
          <a:bodyPr/>
          <a:lstStyle/>
          <a:p>
            <a:pPr eaLnBrk="1" hangingPunct="1"/>
            <a:r>
              <a:rPr lang="en-US" altLang="en-US" dirty="0"/>
              <a:t> </a:t>
            </a:r>
          </a:p>
        </p:txBody>
      </p:sp>
    </p:spTree>
    <p:extLst>
      <p:ext uri="{BB962C8B-B14F-4D97-AF65-F5344CB8AC3E}">
        <p14:creationId xmlns:p14="http://schemas.microsoft.com/office/powerpoint/2010/main" val="314353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ltLang="en-US" sz="4800" dirty="0">
                <a:effectLst>
                  <a:outerShdw blurRad="38100" dist="38100" dir="2700000" algn="tl">
                    <a:srgbClr val="000000">
                      <a:alpha val="43137"/>
                    </a:srgbClr>
                  </a:outerShdw>
                </a:effectLst>
              </a:rPr>
              <a:t>RPG Programming with Database Objects</a:t>
            </a:r>
          </a:p>
        </p:txBody>
      </p:sp>
      <p:sp>
        <p:nvSpPr>
          <p:cNvPr id="13315" name="Subtitle 2"/>
          <p:cNvSpPr>
            <a:spLocks noGrp="1"/>
          </p:cNvSpPr>
          <p:nvPr>
            <p:ph type="subTitle" idx="1"/>
          </p:nvPr>
        </p:nvSpPr>
        <p:spPr/>
        <p:txBody>
          <a:bodyPr/>
          <a:lstStyle/>
          <a:p>
            <a:pPr>
              <a:defRPr/>
            </a:pPr>
            <a:r>
              <a:rPr lang="en-US" dirty="0"/>
              <a:t> </a:t>
            </a:r>
          </a:p>
        </p:txBody>
      </p:sp>
    </p:spTree>
    <p:extLst>
      <p:ext uri="{BB962C8B-B14F-4D97-AF65-F5344CB8AC3E}">
        <p14:creationId xmlns:p14="http://schemas.microsoft.com/office/powerpoint/2010/main" val="96254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F-SPEC Review</a:t>
            </a:r>
          </a:p>
        </p:txBody>
      </p:sp>
      <p:sp>
        <p:nvSpPr>
          <p:cNvPr id="14339" name="Content Placeholder 2"/>
          <p:cNvSpPr>
            <a:spLocks noGrp="1"/>
          </p:cNvSpPr>
          <p:nvPr>
            <p:ph idx="1"/>
          </p:nvPr>
        </p:nvSpPr>
        <p:spPr>
          <a:xfrm>
            <a:off x="301625" y="1412776"/>
            <a:ext cx="8540750" cy="4686399"/>
          </a:xfrm>
        </p:spPr>
        <p:txBody>
          <a:bodyPr/>
          <a:lstStyle/>
          <a:p>
            <a:r>
              <a:rPr lang="en-US" altLang="en-US" sz="2800" dirty="0">
                <a:effectLst/>
              </a:rPr>
              <a:t>File name – name of file</a:t>
            </a:r>
          </a:p>
          <a:p>
            <a:pPr marL="342900" lvl="1" indent="-342900">
              <a:buClr>
                <a:schemeClr val="hlink"/>
              </a:buClr>
              <a:buSzPct val="80000"/>
              <a:buFont typeface="Arial" pitchFamily="34" charset="0"/>
              <a:buChar char="►"/>
            </a:pPr>
            <a:r>
              <a:rPr lang="en-US" altLang="en-US" dirty="0">
                <a:effectLst/>
              </a:rPr>
              <a:t>File Type - </a:t>
            </a:r>
            <a:r>
              <a:rPr lang="en-US" altLang="en-US" sz="2400" dirty="0">
                <a:solidFill>
                  <a:srgbClr val="0000CC"/>
                </a:solidFill>
                <a:effectLst>
                  <a:outerShdw blurRad="38100" dist="38100" dir="2700000" algn="tl">
                    <a:srgbClr val="000000">
                      <a:alpha val="43137"/>
                    </a:srgbClr>
                  </a:outerShdw>
                </a:effectLst>
              </a:rPr>
              <a:t>C</a:t>
            </a:r>
            <a:r>
              <a:rPr lang="en-US" altLang="en-US" sz="2400" dirty="0">
                <a:effectLst/>
              </a:rPr>
              <a:t> for a Display file</a:t>
            </a:r>
            <a:endParaRPr lang="en-US" altLang="en-US" dirty="0">
              <a:effectLst/>
            </a:endParaRPr>
          </a:p>
          <a:p>
            <a:pPr marL="457200" lvl="1" indent="0">
              <a:buNone/>
            </a:pP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I</a:t>
            </a: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U</a:t>
            </a:r>
            <a:r>
              <a:rPr lang="en-US" altLang="en-US" sz="2400" dirty="0">
                <a:effectLst/>
              </a:rPr>
              <a:t>, or </a:t>
            </a:r>
            <a:r>
              <a:rPr lang="en-US" altLang="en-US" sz="2400" dirty="0">
                <a:solidFill>
                  <a:srgbClr val="0000CC"/>
                </a:solidFill>
                <a:effectLst>
                  <a:outerShdw blurRad="38100" dist="38100" dir="2700000" algn="tl">
                    <a:srgbClr val="000000">
                      <a:alpha val="43137"/>
                    </a:srgbClr>
                  </a:outerShdw>
                </a:effectLst>
              </a:rPr>
              <a:t>O</a:t>
            </a:r>
            <a:r>
              <a:rPr lang="en-US" altLang="en-US" sz="2400" dirty="0">
                <a:effectLst/>
              </a:rPr>
              <a:t> for Database Objects</a:t>
            </a:r>
          </a:p>
          <a:p>
            <a:pPr marL="457200" lvl="1" indent="0">
              <a:buNone/>
            </a:pP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O</a:t>
            </a:r>
            <a:r>
              <a:rPr lang="en-US" altLang="en-US" sz="2400" dirty="0">
                <a:effectLst/>
              </a:rPr>
              <a:t>, for Printer Files (reports)</a:t>
            </a:r>
          </a:p>
          <a:p>
            <a:pPr marL="342900" lvl="1" indent="-342900">
              <a:buClr>
                <a:schemeClr val="hlink"/>
              </a:buClr>
              <a:buSzPct val="80000"/>
              <a:buFont typeface="Arial" pitchFamily="34" charset="0"/>
              <a:buChar char="►"/>
            </a:pPr>
            <a:r>
              <a:rPr lang="en-US" altLang="en-US" dirty="0">
                <a:effectLst/>
              </a:rPr>
              <a:t>File Designation </a:t>
            </a: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F</a:t>
            </a:r>
            <a:r>
              <a:rPr lang="en-US" altLang="en-US" sz="2400" dirty="0">
                <a:effectLst/>
              </a:rPr>
              <a:t> for Full procedural file</a:t>
            </a:r>
            <a:endParaRPr lang="en-US" altLang="en-US" dirty="0">
              <a:effectLst/>
            </a:endParaRPr>
          </a:p>
          <a:p>
            <a:pPr marL="342900" lvl="1" indent="-342900">
              <a:buClr>
                <a:schemeClr val="hlink"/>
              </a:buClr>
              <a:buSzPct val="80000"/>
              <a:buFont typeface="Arial" pitchFamily="34" charset="0"/>
              <a:buChar char="►"/>
            </a:pPr>
            <a:r>
              <a:rPr lang="en-US" altLang="en-US" dirty="0">
                <a:effectLst/>
              </a:rPr>
              <a:t>File Format - </a:t>
            </a:r>
            <a:r>
              <a:rPr lang="en-US" altLang="en-US" sz="2400" dirty="0">
                <a:solidFill>
                  <a:srgbClr val="0000CC"/>
                </a:solidFill>
                <a:effectLst>
                  <a:outerShdw blurRad="38100" dist="38100" dir="2700000" algn="tl">
                    <a:srgbClr val="000000">
                      <a:alpha val="43137"/>
                    </a:srgbClr>
                  </a:outerShdw>
                </a:effectLst>
              </a:rPr>
              <a:t>E</a:t>
            </a:r>
            <a:r>
              <a:rPr lang="en-US" altLang="en-US" sz="2400" dirty="0">
                <a:effectLst/>
              </a:rPr>
              <a:t> for Externally Described</a:t>
            </a:r>
            <a:endParaRPr lang="en-US" altLang="en-US" dirty="0">
              <a:effectLst/>
            </a:endParaRPr>
          </a:p>
          <a:p>
            <a:pPr marL="342900" lvl="1" indent="-342900">
              <a:buClr>
                <a:schemeClr val="hlink"/>
              </a:buClr>
              <a:buSzPct val="80000"/>
              <a:buFont typeface="Arial" pitchFamily="34" charset="0"/>
              <a:buChar char="►"/>
            </a:pPr>
            <a:r>
              <a:rPr lang="en-US" altLang="en-US" dirty="0">
                <a:effectLst/>
              </a:rPr>
              <a:t>Record Address Type - </a:t>
            </a:r>
            <a:r>
              <a:rPr lang="en-US" altLang="en-US" sz="2400" dirty="0">
                <a:solidFill>
                  <a:srgbClr val="0000CC"/>
                </a:solidFill>
                <a:effectLst>
                  <a:outerShdw blurRad="38100" dist="38100" dir="2700000" algn="tl">
                    <a:srgbClr val="000000">
                      <a:alpha val="43137"/>
                    </a:srgbClr>
                  </a:outerShdw>
                </a:effectLst>
              </a:rPr>
              <a:t>K</a:t>
            </a:r>
            <a:r>
              <a:rPr lang="en-US" altLang="en-US" sz="2400" dirty="0">
                <a:effectLst/>
              </a:rPr>
              <a:t> if the object has a sort	</a:t>
            </a:r>
            <a:endParaRPr lang="en-US" altLang="en-US" dirty="0">
              <a:effectLst/>
            </a:endParaRPr>
          </a:p>
          <a:p>
            <a:pPr marL="342900" lvl="1" indent="-342900">
              <a:buClr>
                <a:schemeClr val="hlink"/>
              </a:buClr>
              <a:buSzPct val="80000"/>
              <a:buFont typeface="Arial" pitchFamily="34" charset="0"/>
              <a:buChar char="►"/>
            </a:pPr>
            <a:r>
              <a:rPr lang="en-US" altLang="en-US" dirty="0">
                <a:effectLst/>
              </a:rPr>
              <a:t>Device - </a:t>
            </a:r>
            <a:r>
              <a:rPr lang="en-US" altLang="en-US" sz="2400" dirty="0">
                <a:solidFill>
                  <a:srgbClr val="0000CC"/>
                </a:solidFill>
                <a:effectLst>
                  <a:outerShdw blurRad="38100" dist="38100" dir="2700000" algn="tl">
                    <a:srgbClr val="000000">
                      <a:alpha val="43137"/>
                    </a:srgbClr>
                  </a:outerShdw>
                </a:effectLst>
              </a:rPr>
              <a:t>Disk</a:t>
            </a:r>
            <a:r>
              <a:rPr lang="en-US" altLang="en-US" sz="2400" dirty="0">
                <a:effectLst/>
              </a:rPr>
              <a:t> for Database Object</a:t>
            </a:r>
            <a:endParaRPr lang="en-US" altLang="en-US" dirty="0">
              <a:effectLst/>
            </a:endParaRPr>
          </a:p>
          <a:p>
            <a:pPr marL="457200" lvl="1" indent="0">
              <a:buNone/>
            </a:pPr>
            <a:r>
              <a:rPr lang="en-US" altLang="en-US" sz="2400" dirty="0">
                <a:effectLst/>
              </a:rPr>
              <a:t>	        </a:t>
            </a:r>
            <a:r>
              <a:rPr lang="en-US" altLang="en-US" sz="2400" dirty="0" err="1">
                <a:solidFill>
                  <a:srgbClr val="0000CC"/>
                </a:solidFill>
                <a:effectLst>
                  <a:outerShdw blurRad="38100" dist="38100" dir="2700000" algn="tl">
                    <a:srgbClr val="000000">
                      <a:alpha val="43137"/>
                    </a:srgbClr>
                  </a:outerShdw>
                </a:effectLst>
              </a:rPr>
              <a:t>Workstn</a:t>
            </a:r>
            <a:r>
              <a:rPr lang="en-US" altLang="en-US" sz="2400" dirty="0">
                <a:effectLst/>
              </a:rPr>
              <a:t> for display files</a:t>
            </a:r>
          </a:p>
          <a:p>
            <a:pPr marL="457200" lvl="1" indent="0">
              <a:buNone/>
            </a:pPr>
            <a:r>
              <a:rPr lang="en-US" altLang="en-US" sz="2400" dirty="0">
                <a:effectLst/>
              </a:rPr>
              <a:t>	        </a:t>
            </a:r>
            <a:r>
              <a:rPr lang="en-US" altLang="en-US" sz="2400" dirty="0">
                <a:solidFill>
                  <a:srgbClr val="0000CC"/>
                </a:solidFill>
                <a:effectLst>
                  <a:outerShdw blurRad="38100" dist="38100" dir="2700000" algn="tl">
                    <a:srgbClr val="000000">
                      <a:alpha val="43137"/>
                    </a:srgbClr>
                  </a:outerShdw>
                </a:effectLst>
              </a:rPr>
              <a:t>Printer</a:t>
            </a:r>
            <a:r>
              <a:rPr lang="en-US" altLang="en-US" sz="2400" dirty="0">
                <a:effectLst/>
              </a:rPr>
              <a:t> for reports</a:t>
            </a:r>
          </a:p>
          <a:p>
            <a:pPr>
              <a:buFontTx/>
              <a:buNone/>
            </a:pPr>
            <a:r>
              <a:rPr lang="en-US" altLang="en-US" sz="2800" dirty="0"/>
              <a:t>	</a:t>
            </a:r>
          </a:p>
        </p:txBody>
      </p:sp>
    </p:spTree>
    <p:extLst>
      <p:ext uri="{BB962C8B-B14F-4D97-AF65-F5344CB8AC3E}">
        <p14:creationId xmlns:p14="http://schemas.microsoft.com/office/powerpoint/2010/main" val="147606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RPG Verbs and Functions </a:t>
            </a:r>
          </a:p>
        </p:txBody>
      </p:sp>
      <p:sp>
        <p:nvSpPr>
          <p:cNvPr id="15363" name="Content Placeholder 2"/>
          <p:cNvSpPr>
            <a:spLocks noGrp="1"/>
          </p:cNvSpPr>
          <p:nvPr>
            <p:ph idx="1"/>
          </p:nvPr>
        </p:nvSpPr>
        <p:spPr/>
        <p:txBody>
          <a:bodyPr/>
          <a:lstStyle/>
          <a:p>
            <a:r>
              <a:rPr lang="en-US" altLang="en-US" dirty="0">
                <a:effectLst/>
              </a:rPr>
              <a:t>Read filename;</a:t>
            </a:r>
          </a:p>
          <a:p>
            <a:pPr lvl="1"/>
            <a:r>
              <a:rPr lang="en-US" altLang="en-US" dirty="0">
                <a:effectLst/>
              </a:rPr>
              <a:t>reads a record from a database object</a:t>
            </a:r>
          </a:p>
          <a:p>
            <a:pPr lvl="1"/>
            <a:endParaRPr lang="en-US" altLang="en-US" dirty="0">
              <a:effectLst/>
            </a:endParaRPr>
          </a:p>
          <a:p>
            <a:r>
              <a:rPr lang="en-US" altLang="en-US" dirty="0">
                <a:effectLst/>
              </a:rPr>
              <a:t>%EOF(filename)</a:t>
            </a:r>
          </a:p>
          <a:p>
            <a:pPr lvl="1"/>
            <a:r>
              <a:rPr lang="en-US" altLang="en-US" dirty="0">
                <a:effectLst/>
              </a:rPr>
              <a:t>Checks for End of File</a:t>
            </a:r>
          </a:p>
          <a:p>
            <a:pPr lvl="1">
              <a:buFontTx/>
              <a:buNone/>
            </a:pPr>
            <a:r>
              <a:rPr lang="en-US" altLang="en-US" dirty="0"/>
              <a:t>	</a:t>
            </a:r>
          </a:p>
          <a:p>
            <a:pPr lvl="1">
              <a:buFontTx/>
              <a:buNone/>
            </a:pPr>
            <a:endParaRPr lang="en-US" altLang="en-US" dirty="0"/>
          </a:p>
        </p:txBody>
      </p:sp>
    </p:spTree>
    <p:extLst>
      <p:ext uri="{BB962C8B-B14F-4D97-AF65-F5344CB8AC3E}">
        <p14:creationId xmlns:p14="http://schemas.microsoft.com/office/powerpoint/2010/main" val="315510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effectLst>
                  <a:outerShdw blurRad="38100" dist="38100" dir="2700000" algn="tl">
                    <a:srgbClr val="000000">
                      <a:alpha val="43137"/>
                    </a:srgbClr>
                  </a:outerShdw>
                </a:effectLst>
              </a:rPr>
              <a:t>Programming tasks</a:t>
            </a:r>
          </a:p>
        </p:txBody>
      </p:sp>
      <p:sp>
        <p:nvSpPr>
          <p:cNvPr id="16387" name="Rectangle 3"/>
          <p:cNvSpPr>
            <a:spLocks noGrp="1" noChangeArrowheads="1"/>
          </p:cNvSpPr>
          <p:nvPr>
            <p:ph type="body" idx="1"/>
          </p:nvPr>
        </p:nvSpPr>
        <p:spPr/>
        <p:txBody>
          <a:bodyPr/>
          <a:lstStyle/>
          <a:p>
            <a:r>
              <a:rPr lang="en-US" altLang="en-US" sz="2800" dirty="0">
                <a:effectLst/>
              </a:rPr>
              <a:t>Create a display file that uses all of the fields from the Item file.  All of the fields should be output only.  In Stock Quantity should have the attribute Reverse Image (RI) conditioned by an indicator</a:t>
            </a:r>
          </a:p>
          <a:p>
            <a:endParaRPr lang="en-US" altLang="en-US" sz="2800" dirty="0">
              <a:effectLst/>
            </a:endParaRPr>
          </a:p>
          <a:p>
            <a:r>
              <a:rPr lang="en-US" altLang="en-US" sz="2800" dirty="0">
                <a:effectLst/>
              </a:rPr>
              <a:t>Write an RPG program that displays each record in the Item file using the above display file.  In Stock Quantity should be displayed in Reverse Image if the value is less than 10.</a:t>
            </a:r>
          </a:p>
        </p:txBody>
      </p:sp>
    </p:spTree>
    <p:extLst>
      <p:ext uri="{BB962C8B-B14F-4D97-AF65-F5344CB8AC3E}">
        <p14:creationId xmlns:p14="http://schemas.microsoft.com/office/powerpoint/2010/main" val="61216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effectLst>
                  <a:outerShdw blurRad="38100" dist="38100" dir="2700000" algn="tl">
                    <a:srgbClr val="000000">
                      <a:alpha val="43137"/>
                    </a:srgbClr>
                  </a:outerShdw>
                </a:effectLst>
              </a:rPr>
              <a:t>Pseudo Code</a:t>
            </a:r>
          </a:p>
        </p:txBody>
      </p:sp>
      <p:sp>
        <p:nvSpPr>
          <p:cNvPr id="17411" name="Content Placeholder 2"/>
          <p:cNvSpPr>
            <a:spLocks noGrp="1"/>
          </p:cNvSpPr>
          <p:nvPr>
            <p:ph idx="1"/>
          </p:nvPr>
        </p:nvSpPr>
        <p:spPr>
          <a:xfrm>
            <a:off x="827583" y="1600200"/>
            <a:ext cx="8014791" cy="4498975"/>
          </a:xfrm>
        </p:spPr>
        <p:txBody>
          <a:bodyPr/>
          <a:lstStyle/>
          <a:p>
            <a:pPr>
              <a:buFontTx/>
              <a:buNone/>
            </a:pPr>
            <a:r>
              <a:rPr lang="en-US" altLang="en-US" dirty="0"/>
              <a:t>Initialize variables</a:t>
            </a:r>
          </a:p>
          <a:p>
            <a:pPr>
              <a:buFontTx/>
              <a:buNone/>
            </a:pPr>
            <a:r>
              <a:rPr lang="en-US" altLang="en-US" dirty="0"/>
              <a:t>Receive information </a:t>
            </a:r>
          </a:p>
          <a:p>
            <a:pPr>
              <a:buFontTx/>
              <a:buNone/>
            </a:pPr>
            <a:r>
              <a:rPr lang="en-US" altLang="en-US" dirty="0"/>
              <a:t>Do while not end of file</a:t>
            </a:r>
          </a:p>
          <a:p>
            <a:pPr>
              <a:buFontTx/>
              <a:buNone/>
            </a:pPr>
            <a:r>
              <a:rPr lang="en-US" altLang="en-US" dirty="0"/>
              <a:t>	Display the screen</a:t>
            </a:r>
          </a:p>
          <a:p>
            <a:pPr>
              <a:buFontTx/>
              <a:buNone/>
            </a:pPr>
            <a:r>
              <a:rPr lang="en-US" altLang="en-US" dirty="0"/>
              <a:t>	Receive information</a:t>
            </a:r>
          </a:p>
          <a:p>
            <a:pPr>
              <a:buFontTx/>
              <a:buNone/>
            </a:pPr>
            <a:r>
              <a:rPr lang="en-US" altLang="en-US" dirty="0"/>
              <a:t>End of file:</a:t>
            </a:r>
          </a:p>
          <a:p>
            <a:pPr>
              <a:buFontTx/>
              <a:buNone/>
            </a:pPr>
            <a:r>
              <a:rPr lang="en-US" altLang="en-US" dirty="0"/>
              <a:t>	exit program</a:t>
            </a:r>
          </a:p>
          <a:p>
            <a:endParaRPr lang="en-US" altLang="en-US" dirty="0"/>
          </a:p>
        </p:txBody>
      </p:sp>
    </p:spTree>
    <p:extLst>
      <p:ext uri="{BB962C8B-B14F-4D97-AF65-F5344CB8AC3E}">
        <p14:creationId xmlns:p14="http://schemas.microsoft.com/office/powerpoint/2010/main" val="303890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Sample Code</a:t>
            </a:r>
          </a:p>
        </p:txBody>
      </p:sp>
      <p:sp>
        <p:nvSpPr>
          <p:cNvPr id="3" name="Content Placeholder 2"/>
          <p:cNvSpPr>
            <a:spLocks noGrp="1"/>
          </p:cNvSpPr>
          <p:nvPr>
            <p:ph idx="1"/>
          </p:nvPr>
        </p:nvSpPr>
        <p:spPr/>
        <p:txBody>
          <a:bodyPr/>
          <a:lstStyle/>
          <a:p>
            <a:r>
              <a:rPr lang="en-CA" sz="1800" dirty="0"/>
              <a:t>ITEMS.DF</a:t>
            </a:r>
          </a:p>
          <a:p>
            <a:pPr lvl="1"/>
            <a:r>
              <a:rPr lang="en-CA" sz="1400" dirty="0"/>
              <a:t>……</a:t>
            </a:r>
          </a:p>
          <a:p>
            <a:r>
              <a:rPr lang="en-CA" sz="1800" dirty="0"/>
              <a:t>ITEMSDSP.DSPF</a:t>
            </a:r>
          </a:p>
          <a:p>
            <a:endParaRPr lang="en-CA" sz="1800" dirty="0"/>
          </a:p>
          <a:p>
            <a:endParaRPr lang="en-CA" sz="1800" dirty="0"/>
          </a:p>
          <a:p>
            <a:endParaRPr lang="en-CA" sz="1800" dirty="0"/>
          </a:p>
          <a:p>
            <a:endParaRPr lang="en-CA" sz="1800" dirty="0"/>
          </a:p>
          <a:p>
            <a:endParaRPr lang="en-CA" sz="1800" dirty="0"/>
          </a:p>
          <a:p>
            <a:endParaRPr lang="en-CA" sz="1800" dirty="0"/>
          </a:p>
          <a:p>
            <a:endParaRPr lang="en-CA" sz="1800" dirty="0"/>
          </a:p>
          <a:p>
            <a:endParaRPr lang="en-CA" sz="1800" dirty="0"/>
          </a:p>
          <a:p>
            <a:pPr marL="0" indent="0">
              <a:buNone/>
            </a:pPr>
            <a:endParaRPr lang="en-CA" sz="1800" dirty="0"/>
          </a:p>
          <a:p>
            <a:r>
              <a:rPr lang="en-CA" sz="1800" dirty="0"/>
              <a:t>The field names should be matched in the 2 files.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a:p>
        </p:txBody>
      </p:sp>
      <p:sp>
        <p:nvSpPr>
          <p:cNvPr id="5" name="TextBox 4"/>
          <p:cNvSpPr txBox="1"/>
          <p:nvPr/>
        </p:nvSpPr>
        <p:spPr>
          <a:xfrm>
            <a:off x="1020416" y="2708920"/>
            <a:ext cx="6737360" cy="2246769"/>
          </a:xfrm>
          <a:prstGeom prst="rect">
            <a:avLst/>
          </a:prstGeom>
          <a:solidFill>
            <a:schemeClr val="accent1"/>
          </a:solidFill>
        </p:spPr>
        <p:txBody>
          <a:bodyPr wrap="square" rtlCol="0">
            <a:spAutoFit/>
          </a:bodyPr>
          <a:lstStyle/>
          <a:p>
            <a:r>
              <a:rPr lang="en-CA" sz="1400" dirty="0"/>
              <a:t> … …</a:t>
            </a:r>
            <a:endParaRPr lang="en-CA" sz="1400" dirty="0">
              <a:solidFill>
                <a:srgbClr val="800080"/>
              </a:solidFill>
              <a:latin typeface="Courier New"/>
            </a:endParaRP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STOCKSIZE </a:t>
            </a:r>
            <a:r>
              <a:rPr lang="en-CA" sz="1400" dirty="0">
                <a:solidFill>
                  <a:srgbClr val="008000"/>
                </a:solidFill>
                <a:latin typeface="Courier New"/>
              </a:rPr>
              <a:t> </a:t>
            </a:r>
            <a:r>
              <a:rPr lang="en-CA" sz="1400" dirty="0">
                <a:solidFill>
                  <a:srgbClr val="0000FF"/>
                </a:solidFill>
                <a:latin typeface="Courier New"/>
              </a:rPr>
              <a:t>    6</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FF00FF"/>
                </a:solidFill>
                <a:latin typeface="Courier New"/>
              </a:rPr>
              <a:t>O</a:t>
            </a:r>
            <a:r>
              <a:rPr lang="en-CA" sz="1400" dirty="0">
                <a:solidFill>
                  <a:srgbClr val="000080"/>
                </a:solidFill>
                <a:latin typeface="Courier New"/>
              </a:rPr>
              <a:t>  8 37</a:t>
            </a:r>
          </a:p>
          <a:p>
            <a:r>
              <a:rPr lang="pl-PL" sz="1400" dirty="0">
                <a:solidFill>
                  <a:srgbClr val="000000"/>
                </a:solidFill>
                <a:latin typeface="Courier New"/>
              </a:rPr>
              <a:t>     </a:t>
            </a:r>
            <a:r>
              <a:rPr lang="pl-PL" sz="1400" dirty="0">
                <a:solidFill>
                  <a:srgbClr val="800000"/>
                </a:solidFill>
                <a:latin typeface="Courier New"/>
              </a:rPr>
              <a:t>A</a:t>
            </a:r>
            <a:r>
              <a:rPr lang="pl-PL" sz="1400" dirty="0">
                <a:solidFill>
                  <a:srgbClr val="008080"/>
                </a:solidFill>
                <a:latin typeface="Courier New"/>
              </a:rPr>
              <a:t> </a:t>
            </a:r>
            <a:r>
              <a:rPr lang="pl-PL" sz="1400" dirty="0">
                <a:solidFill>
                  <a:srgbClr val="000080"/>
                </a:solidFill>
                <a:latin typeface="Courier New"/>
              </a:rPr>
              <a:t> </a:t>
            </a:r>
            <a:r>
              <a:rPr lang="pl-PL" sz="1400" dirty="0">
                <a:solidFill>
                  <a:srgbClr val="FF00FF"/>
                </a:solidFill>
                <a:latin typeface="Courier New"/>
              </a:rPr>
              <a:t>  </a:t>
            </a:r>
            <a:r>
              <a:rPr lang="pl-PL" sz="1400" dirty="0">
                <a:solidFill>
                  <a:srgbClr val="000080"/>
                </a:solidFill>
                <a:latin typeface="Courier New"/>
              </a:rPr>
              <a:t> </a:t>
            </a:r>
            <a:r>
              <a:rPr lang="pl-PL" sz="1400" dirty="0">
                <a:solidFill>
                  <a:srgbClr val="FF00FF"/>
                </a:solidFill>
                <a:latin typeface="Courier New"/>
              </a:rPr>
              <a:t>  </a:t>
            </a:r>
            <a:r>
              <a:rPr lang="pl-PL" sz="1400" dirty="0">
                <a:solidFill>
                  <a:srgbClr val="000080"/>
                </a:solidFill>
                <a:latin typeface="Courier New"/>
              </a:rPr>
              <a:t> </a:t>
            </a:r>
            <a:r>
              <a:rPr lang="pl-PL" sz="1400" dirty="0">
                <a:solidFill>
                  <a:srgbClr val="FF00FF"/>
                </a:solidFill>
                <a:latin typeface="Courier New"/>
              </a:rPr>
              <a:t>  </a:t>
            </a:r>
            <a:r>
              <a:rPr lang="pl-PL" sz="1400" dirty="0">
                <a:solidFill>
                  <a:srgbClr val="000000"/>
                </a:solidFill>
                <a:latin typeface="Courier New"/>
              </a:rPr>
              <a:t>  </a:t>
            </a:r>
            <a:r>
              <a:rPr lang="pl-PL" sz="1400" dirty="0">
                <a:solidFill>
                  <a:srgbClr val="FF0000"/>
                </a:solidFill>
                <a:latin typeface="Courier New"/>
              </a:rPr>
              <a:t>STOCKQNTY </a:t>
            </a:r>
            <a:r>
              <a:rPr lang="pl-PL" sz="1400" dirty="0">
                <a:solidFill>
                  <a:srgbClr val="008000"/>
                </a:solidFill>
                <a:latin typeface="Courier New"/>
              </a:rPr>
              <a:t> </a:t>
            </a:r>
            <a:r>
              <a:rPr lang="pl-PL" sz="1400" dirty="0">
                <a:solidFill>
                  <a:srgbClr val="0000FF"/>
                </a:solidFill>
                <a:latin typeface="Courier New"/>
              </a:rPr>
              <a:t>    7</a:t>
            </a:r>
            <a:r>
              <a:rPr lang="pl-PL" sz="1400" dirty="0">
                <a:solidFill>
                  <a:srgbClr val="008000"/>
                </a:solidFill>
                <a:latin typeface="Courier New"/>
              </a:rPr>
              <a:t> </a:t>
            </a:r>
            <a:r>
              <a:rPr lang="pl-PL" sz="1400" dirty="0">
                <a:solidFill>
                  <a:srgbClr val="0000FF"/>
                </a:solidFill>
                <a:latin typeface="Courier New"/>
              </a:rPr>
              <a:t> 2</a:t>
            </a:r>
            <a:r>
              <a:rPr lang="pl-PL" sz="1400" dirty="0">
                <a:solidFill>
                  <a:srgbClr val="FF00FF"/>
                </a:solidFill>
                <a:latin typeface="Courier New"/>
              </a:rPr>
              <a:t>O</a:t>
            </a:r>
            <a:r>
              <a:rPr lang="pl-PL" sz="1400" dirty="0">
                <a:solidFill>
                  <a:srgbClr val="000080"/>
                </a:solidFill>
                <a:latin typeface="Courier New"/>
              </a:rPr>
              <a:t> 10 37</a:t>
            </a:r>
            <a:r>
              <a:rPr lang="pl-PL" sz="1400" dirty="0">
                <a:solidFill>
                  <a:srgbClr val="800080"/>
                </a:solidFill>
                <a:latin typeface="Courier New"/>
              </a:rPr>
              <a:t>EDTCDE(1)</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50</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800080"/>
                </a:solidFill>
                <a:latin typeface="Courier New"/>
              </a:rPr>
              <a:t>DSPATR(RI)</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ITEMNUM   </a:t>
            </a:r>
            <a:r>
              <a:rPr lang="en-CA" sz="1400" dirty="0">
                <a:solidFill>
                  <a:srgbClr val="008000"/>
                </a:solidFill>
                <a:latin typeface="Courier New"/>
              </a:rPr>
              <a:t> </a:t>
            </a:r>
            <a:r>
              <a:rPr lang="en-CA" sz="1400" dirty="0">
                <a:solidFill>
                  <a:srgbClr val="0000FF"/>
                </a:solidFill>
                <a:latin typeface="Courier New"/>
              </a:rPr>
              <a:t>    6</a:t>
            </a:r>
            <a:r>
              <a:rPr lang="en-CA" sz="1400" dirty="0">
                <a:solidFill>
                  <a:srgbClr val="008000"/>
                </a:solidFill>
                <a:latin typeface="Courier New"/>
              </a:rPr>
              <a:t>Y</a:t>
            </a:r>
            <a:r>
              <a:rPr lang="en-CA" sz="1400" dirty="0">
                <a:solidFill>
                  <a:srgbClr val="0000FF"/>
                </a:solidFill>
                <a:latin typeface="Courier New"/>
              </a:rPr>
              <a:t> 0</a:t>
            </a:r>
            <a:r>
              <a:rPr lang="en-CA" sz="1400" dirty="0">
                <a:solidFill>
                  <a:srgbClr val="FF00FF"/>
                </a:solidFill>
                <a:latin typeface="Courier New"/>
              </a:rPr>
              <a:t>O</a:t>
            </a:r>
            <a:r>
              <a:rPr lang="en-CA" sz="1400" dirty="0">
                <a:solidFill>
                  <a:srgbClr val="000080"/>
                </a:solidFill>
                <a:latin typeface="Courier New"/>
              </a:rPr>
              <a:t>  4 37</a:t>
            </a:r>
          </a:p>
          <a:p>
            <a:r>
              <a:rPr lang="pt-BR" sz="1400" dirty="0">
                <a:solidFill>
                  <a:srgbClr val="000000"/>
                </a:solidFill>
                <a:latin typeface="Courier New"/>
              </a:rPr>
              <a:t>     </a:t>
            </a:r>
            <a:r>
              <a:rPr lang="pt-BR" sz="1400" dirty="0">
                <a:solidFill>
                  <a:srgbClr val="800000"/>
                </a:solidFill>
                <a:latin typeface="Courier New"/>
              </a:rPr>
              <a:t>A</a:t>
            </a:r>
            <a:r>
              <a:rPr lang="pt-BR" sz="1400" dirty="0">
                <a:solidFill>
                  <a:srgbClr val="008080"/>
                </a:solidFill>
                <a:latin typeface="Courier New"/>
              </a:rPr>
              <a:t> </a:t>
            </a:r>
            <a:r>
              <a:rPr lang="pt-BR" sz="1400" dirty="0">
                <a:solidFill>
                  <a:srgbClr val="000080"/>
                </a:solidFill>
                <a:latin typeface="Courier New"/>
              </a:rPr>
              <a:t> </a:t>
            </a:r>
            <a:r>
              <a:rPr lang="pt-BR" sz="1400" dirty="0">
                <a:solidFill>
                  <a:srgbClr val="FF00FF"/>
                </a:solidFill>
                <a:latin typeface="Courier New"/>
              </a:rPr>
              <a:t>  </a:t>
            </a:r>
            <a:r>
              <a:rPr lang="pt-BR" sz="1400" dirty="0">
                <a:solidFill>
                  <a:srgbClr val="000080"/>
                </a:solidFill>
                <a:latin typeface="Courier New"/>
              </a:rPr>
              <a:t> </a:t>
            </a:r>
            <a:r>
              <a:rPr lang="pt-BR" sz="1400" dirty="0">
                <a:solidFill>
                  <a:srgbClr val="FF00FF"/>
                </a:solidFill>
                <a:latin typeface="Courier New"/>
              </a:rPr>
              <a:t>  </a:t>
            </a:r>
            <a:r>
              <a:rPr lang="pt-BR" sz="1400" dirty="0">
                <a:solidFill>
                  <a:srgbClr val="000080"/>
                </a:solidFill>
                <a:latin typeface="Courier New"/>
              </a:rPr>
              <a:t> </a:t>
            </a:r>
            <a:r>
              <a:rPr lang="pt-BR" sz="1400" dirty="0">
                <a:solidFill>
                  <a:srgbClr val="FF00FF"/>
                </a:solidFill>
                <a:latin typeface="Courier New"/>
              </a:rPr>
              <a:t>  </a:t>
            </a:r>
            <a:r>
              <a:rPr lang="pt-BR" sz="1400" dirty="0">
                <a:solidFill>
                  <a:srgbClr val="000000"/>
                </a:solidFill>
                <a:latin typeface="Courier New"/>
              </a:rPr>
              <a:t>  </a:t>
            </a:r>
            <a:r>
              <a:rPr lang="pt-BR" sz="1400" dirty="0">
                <a:solidFill>
                  <a:srgbClr val="FF0000"/>
                </a:solidFill>
                <a:latin typeface="Courier New"/>
              </a:rPr>
              <a:t>ITEMNAME  </a:t>
            </a:r>
            <a:r>
              <a:rPr lang="pt-BR" sz="1400" dirty="0">
                <a:solidFill>
                  <a:srgbClr val="008000"/>
                </a:solidFill>
                <a:latin typeface="Courier New"/>
              </a:rPr>
              <a:t> </a:t>
            </a:r>
            <a:r>
              <a:rPr lang="pt-BR" sz="1400" dirty="0">
                <a:solidFill>
                  <a:srgbClr val="0000FF"/>
                </a:solidFill>
                <a:latin typeface="Courier New"/>
              </a:rPr>
              <a:t>   30</a:t>
            </a:r>
            <a:r>
              <a:rPr lang="pt-BR" sz="1400" dirty="0">
                <a:solidFill>
                  <a:srgbClr val="008000"/>
                </a:solidFill>
                <a:latin typeface="Courier New"/>
              </a:rPr>
              <a:t> </a:t>
            </a:r>
            <a:r>
              <a:rPr lang="pt-BR" sz="1400" dirty="0">
                <a:solidFill>
                  <a:srgbClr val="0000FF"/>
                </a:solidFill>
                <a:latin typeface="Courier New"/>
              </a:rPr>
              <a:t>  </a:t>
            </a:r>
            <a:r>
              <a:rPr lang="pt-BR" sz="1400" dirty="0">
                <a:solidFill>
                  <a:srgbClr val="FF00FF"/>
                </a:solidFill>
                <a:latin typeface="Courier New"/>
              </a:rPr>
              <a:t>O</a:t>
            </a:r>
            <a:r>
              <a:rPr lang="pt-BR" sz="1400" dirty="0">
                <a:solidFill>
                  <a:srgbClr val="000080"/>
                </a:solidFill>
                <a:latin typeface="Courier New"/>
              </a:rPr>
              <a:t>  6 37</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LASTUPD   </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008000"/>
                </a:solidFill>
                <a:latin typeface="Courier New"/>
              </a:rPr>
              <a:t>L</a:t>
            </a:r>
            <a:r>
              <a:rPr lang="en-CA" sz="1400" dirty="0">
                <a:solidFill>
                  <a:srgbClr val="0000FF"/>
                </a:solidFill>
                <a:latin typeface="Courier New"/>
              </a:rPr>
              <a:t>  </a:t>
            </a:r>
            <a:r>
              <a:rPr lang="en-CA" sz="1400" dirty="0">
                <a:solidFill>
                  <a:srgbClr val="FF00FF"/>
                </a:solidFill>
                <a:latin typeface="Courier New"/>
              </a:rPr>
              <a:t>O</a:t>
            </a:r>
            <a:r>
              <a:rPr lang="en-CA" sz="1400" dirty="0">
                <a:solidFill>
                  <a:srgbClr val="000080"/>
                </a:solidFill>
                <a:latin typeface="Courier New"/>
              </a:rPr>
              <a:t> 12 37</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          </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008000"/>
                </a:solidFill>
                <a:latin typeface="Courier New"/>
              </a:rPr>
              <a:t> </a:t>
            </a:r>
            <a:r>
              <a:rPr lang="en-CA" sz="1400" dirty="0">
                <a:solidFill>
                  <a:srgbClr val="0000FF"/>
                </a:solidFill>
                <a:latin typeface="Courier New"/>
              </a:rPr>
              <a:t>  </a:t>
            </a:r>
            <a:r>
              <a:rPr lang="en-CA" sz="1400" dirty="0">
                <a:solidFill>
                  <a:srgbClr val="FF00FF"/>
                </a:solidFill>
                <a:latin typeface="Courier New"/>
              </a:rPr>
              <a:t> </a:t>
            </a:r>
            <a:r>
              <a:rPr lang="en-CA" sz="1400" dirty="0">
                <a:solidFill>
                  <a:srgbClr val="000080"/>
                </a:solidFill>
                <a:latin typeface="Courier New"/>
              </a:rPr>
              <a:t> 14 54</a:t>
            </a:r>
            <a:r>
              <a:rPr lang="en-CA" sz="1400" dirty="0">
                <a:solidFill>
                  <a:srgbClr val="800080"/>
                </a:solidFill>
                <a:latin typeface="Courier New"/>
              </a:rPr>
              <a:t>'Items Viewed:'</a:t>
            </a:r>
          </a:p>
          <a:p>
            <a:r>
              <a:rPr lang="en-CA" sz="1400" dirty="0">
                <a:solidFill>
                  <a:srgbClr val="000000"/>
                </a:solidFill>
                <a:latin typeface="Courier New"/>
              </a:rPr>
              <a:t>     </a:t>
            </a:r>
            <a:r>
              <a:rPr lang="en-CA" sz="1400" dirty="0">
                <a:solidFill>
                  <a:srgbClr val="800000"/>
                </a:solidFill>
                <a:latin typeface="Courier New"/>
              </a:rPr>
              <a:t>A</a:t>
            </a:r>
            <a:r>
              <a:rPr lang="en-CA" sz="1400" dirty="0">
                <a:solidFill>
                  <a:srgbClr val="008080"/>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80"/>
                </a:solidFill>
                <a:latin typeface="Courier New"/>
              </a:rPr>
              <a:t> </a:t>
            </a:r>
            <a:r>
              <a:rPr lang="en-CA" sz="1400" dirty="0">
                <a:solidFill>
                  <a:srgbClr val="FF00FF"/>
                </a:solidFill>
                <a:latin typeface="Courier New"/>
              </a:rPr>
              <a:t>  </a:t>
            </a:r>
            <a:r>
              <a:rPr lang="en-CA" sz="1400" dirty="0">
                <a:solidFill>
                  <a:srgbClr val="000000"/>
                </a:solidFill>
                <a:latin typeface="Courier New"/>
              </a:rPr>
              <a:t>  </a:t>
            </a:r>
            <a:r>
              <a:rPr lang="en-CA" sz="1400" dirty="0">
                <a:solidFill>
                  <a:srgbClr val="FF0000"/>
                </a:solidFill>
                <a:latin typeface="Courier New"/>
              </a:rPr>
              <a:t>TLTVIEWED </a:t>
            </a:r>
            <a:r>
              <a:rPr lang="en-CA" sz="1400" dirty="0">
                <a:solidFill>
                  <a:srgbClr val="008000"/>
                </a:solidFill>
                <a:latin typeface="Courier New"/>
              </a:rPr>
              <a:t> </a:t>
            </a:r>
            <a:r>
              <a:rPr lang="en-CA" sz="1400" dirty="0">
                <a:solidFill>
                  <a:srgbClr val="0000FF"/>
                </a:solidFill>
                <a:latin typeface="Courier New"/>
              </a:rPr>
              <a:t>    3</a:t>
            </a:r>
            <a:r>
              <a:rPr lang="en-CA" sz="1400" dirty="0">
                <a:solidFill>
                  <a:srgbClr val="008000"/>
                </a:solidFill>
                <a:latin typeface="Courier New"/>
              </a:rPr>
              <a:t> </a:t>
            </a:r>
            <a:r>
              <a:rPr lang="en-CA" sz="1400" dirty="0">
                <a:solidFill>
                  <a:srgbClr val="0000FF"/>
                </a:solidFill>
                <a:latin typeface="Courier New"/>
              </a:rPr>
              <a:t> 0</a:t>
            </a:r>
            <a:r>
              <a:rPr lang="en-CA" sz="1400" dirty="0">
                <a:solidFill>
                  <a:srgbClr val="FF00FF"/>
                </a:solidFill>
                <a:latin typeface="Courier New"/>
              </a:rPr>
              <a:t>O</a:t>
            </a:r>
            <a:r>
              <a:rPr lang="en-CA" sz="1400" dirty="0">
                <a:solidFill>
                  <a:srgbClr val="000080"/>
                </a:solidFill>
                <a:latin typeface="Courier New"/>
              </a:rPr>
              <a:t> 14 68</a:t>
            </a:r>
            <a:r>
              <a:rPr lang="en-CA" sz="1400" b="1" dirty="0">
                <a:solidFill>
                  <a:srgbClr val="800080"/>
                </a:solidFill>
                <a:effectLst>
                  <a:outerShdw blurRad="38100" dist="38100" dir="2700000" algn="tl">
                    <a:srgbClr val="000000">
                      <a:alpha val="43137"/>
                    </a:srgbClr>
                  </a:outerShdw>
                </a:effectLst>
                <a:latin typeface="Courier New"/>
              </a:rPr>
              <a:t>EDTCDE(1)</a:t>
            </a:r>
          </a:p>
          <a:p>
            <a:endParaRPr lang="en-CA" sz="1400" dirty="0"/>
          </a:p>
        </p:txBody>
      </p:sp>
    </p:spTree>
    <p:extLst>
      <p:ext uri="{BB962C8B-B14F-4D97-AF65-F5344CB8AC3E}">
        <p14:creationId xmlns:p14="http://schemas.microsoft.com/office/powerpoint/2010/main" val="6491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Sample Code</a:t>
            </a:r>
            <a:endParaRPr lang="en-CA" dirty="0"/>
          </a:p>
        </p:txBody>
      </p:sp>
      <p:sp>
        <p:nvSpPr>
          <p:cNvPr id="3" name="Content Placeholder 2"/>
          <p:cNvSpPr>
            <a:spLocks noGrp="1"/>
          </p:cNvSpPr>
          <p:nvPr>
            <p:ph idx="1"/>
          </p:nvPr>
        </p:nvSpPr>
        <p:spPr>
          <a:xfrm>
            <a:off x="301625" y="1600201"/>
            <a:ext cx="8540750" cy="460648"/>
          </a:xfrm>
        </p:spPr>
        <p:txBody>
          <a:bodyPr/>
          <a:lstStyle/>
          <a:p>
            <a:r>
              <a:rPr lang="en-CA" sz="2400" dirty="0"/>
              <a:t>ITEMSRPG.RPGLE</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
        <p:nvSpPr>
          <p:cNvPr id="5" name="TextBox 4"/>
          <p:cNvSpPr txBox="1"/>
          <p:nvPr/>
        </p:nvSpPr>
        <p:spPr>
          <a:xfrm>
            <a:off x="1115616" y="2079336"/>
            <a:ext cx="6840760" cy="4278094"/>
          </a:xfrm>
          <a:prstGeom prst="rect">
            <a:avLst/>
          </a:prstGeom>
          <a:noFill/>
        </p:spPr>
        <p:txBody>
          <a:bodyPr wrap="square" rtlCol="0">
            <a:spAutoFit/>
          </a:bodyPr>
          <a:lstStyle/>
          <a:p>
            <a:r>
              <a:rPr lang="en-CA" sz="1600" dirty="0">
                <a:solidFill>
                  <a:srgbClr val="008080"/>
                </a:solidFill>
                <a:highlight>
                  <a:srgbClr val="E8F2FE"/>
                </a:highlight>
                <a:latin typeface="Courier New"/>
              </a:rPr>
              <a:t>     </a:t>
            </a:r>
            <a:r>
              <a:rPr lang="en-CA" sz="1600" dirty="0">
                <a:solidFill>
                  <a:srgbClr val="FF0000"/>
                </a:solidFill>
                <a:highlight>
                  <a:srgbClr val="E8F2FE"/>
                </a:highlight>
                <a:latin typeface="Courier New"/>
              </a:rPr>
              <a:t>F</a:t>
            </a:r>
            <a:r>
              <a:rPr lang="en-CA" sz="1600" dirty="0">
                <a:solidFill>
                  <a:srgbClr val="000000"/>
                </a:solidFill>
                <a:highlight>
                  <a:srgbClr val="E8F2FE"/>
                </a:highlight>
                <a:latin typeface="Courier New"/>
              </a:rPr>
              <a:t>ITEMSDSP  </a:t>
            </a:r>
            <a:r>
              <a:rPr lang="en-CA" sz="1600" dirty="0">
                <a:solidFill>
                  <a:srgbClr val="FF0000"/>
                </a:solidFill>
                <a:highlight>
                  <a:srgbClr val="E8F2FE"/>
                </a:highlight>
                <a:latin typeface="Courier New"/>
              </a:rPr>
              <a:t>C</a:t>
            </a:r>
            <a:r>
              <a:rPr lang="en-CA" sz="1600" dirty="0">
                <a:solidFill>
                  <a:srgbClr val="800000"/>
                </a:solidFill>
                <a:highlight>
                  <a:srgbClr val="E8F2FE"/>
                </a:highlight>
                <a:latin typeface="Courier New"/>
              </a:rPr>
              <a:t>F</a:t>
            </a:r>
            <a:r>
              <a:rPr lang="en-CA" sz="1600" dirty="0">
                <a:solidFill>
                  <a:srgbClr val="FF0000"/>
                </a:solidFill>
                <a:highlight>
                  <a:srgbClr val="E8F2FE"/>
                </a:highlight>
                <a:latin typeface="Courier New"/>
              </a:rPr>
              <a:t> </a:t>
            </a:r>
            <a:r>
              <a:rPr lang="en-CA" sz="1600" dirty="0">
                <a:solidFill>
                  <a:srgbClr val="800000"/>
                </a:solidFill>
                <a:highlight>
                  <a:srgbClr val="E8F2FE"/>
                </a:highlight>
                <a:latin typeface="Courier New"/>
              </a:rPr>
              <a:t> </a:t>
            </a:r>
            <a:r>
              <a:rPr lang="en-CA" sz="1600" dirty="0">
                <a:solidFill>
                  <a:srgbClr val="FF0000"/>
                </a:solidFill>
                <a:highlight>
                  <a:srgbClr val="E8F2FE"/>
                </a:highlight>
                <a:latin typeface="Courier New"/>
              </a:rPr>
              <a:t> </a:t>
            </a:r>
            <a:r>
              <a:rPr lang="en-CA" sz="1600" dirty="0">
                <a:solidFill>
                  <a:srgbClr val="800000"/>
                </a:solidFill>
                <a:highlight>
                  <a:srgbClr val="E8F2FE"/>
                </a:highlight>
                <a:latin typeface="Courier New"/>
              </a:rPr>
              <a:t>E</a:t>
            </a:r>
            <a:r>
              <a:rPr lang="en-CA" sz="1600" dirty="0">
                <a:solidFill>
                  <a:srgbClr val="0000FF"/>
                </a:solidFill>
                <a:highlight>
                  <a:srgbClr val="E8F2FE"/>
                </a:highlight>
                <a:latin typeface="Courier New"/>
              </a:rPr>
              <a:t>     </a:t>
            </a:r>
            <a:r>
              <a:rPr lang="en-CA" sz="1600" dirty="0">
                <a:solidFill>
                  <a:srgbClr val="FF0000"/>
                </a:solidFill>
                <a:highlight>
                  <a:srgbClr val="E8F2FE"/>
                </a:highlight>
                <a:latin typeface="Courier New"/>
              </a:rPr>
              <a:t> </a:t>
            </a:r>
            <a:r>
              <a:rPr lang="en-CA" sz="1600" dirty="0">
                <a:solidFill>
                  <a:srgbClr val="008000"/>
                </a:solidFill>
                <a:highlight>
                  <a:srgbClr val="E8F2FE"/>
                </a:highlight>
                <a:latin typeface="Courier New"/>
              </a:rPr>
              <a:t>     </a:t>
            </a:r>
            <a:r>
              <a:rPr lang="en-CA" sz="1600" dirty="0">
                <a:solidFill>
                  <a:srgbClr val="800000"/>
                </a:solidFill>
                <a:highlight>
                  <a:srgbClr val="E8F2FE"/>
                </a:highlight>
                <a:latin typeface="Courier New"/>
              </a:rPr>
              <a:t> </a:t>
            </a:r>
            <a:r>
              <a:rPr lang="en-CA" sz="1600" dirty="0">
                <a:solidFill>
                  <a:srgbClr val="FF0000"/>
                </a:solidFill>
                <a:highlight>
                  <a:srgbClr val="E8F2FE"/>
                </a:highlight>
                <a:latin typeface="Courier New"/>
              </a:rPr>
              <a:t> </a:t>
            </a:r>
            <a:r>
              <a:rPr lang="en-CA" sz="1600" dirty="0">
                <a:solidFill>
                  <a:srgbClr val="800000"/>
                </a:solidFill>
                <a:highlight>
                  <a:srgbClr val="E8F2FE"/>
                </a:highlight>
                <a:latin typeface="Courier New"/>
              </a:rPr>
              <a:t>WORKSTN</a:t>
            </a:r>
          </a:p>
          <a:p>
            <a:r>
              <a:rPr lang="en-CA" sz="1600" dirty="0">
                <a:solidFill>
                  <a:srgbClr val="008080"/>
                </a:solidFill>
                <a:latin typeface="Courier New"/>
              </a:rPr>
              <a:t>     </a:t>
            </a:r>
            <a:r>
              <a:rPr lang="en-CA" sz="1600" dirty="0">
                <a:solidFill>
                  <a:srgbClr val="FF0000"/>
                </a:solidFill>
                <a:latin typeface="Courier New"/>
              </a:rPr>
              <a:t>F</a:t>
            </a:r>
            <a:r>
              <a:rPr lang="en-CA" sz="1600" dirty="0">
                <a:solidFill>
                  <a:srgbClr val="000000"/>
                </a:solidFill>
                <a:latin typeface="Courier New"/>
              </a:rPr>
              <a:t>ITEMS     </a:t>
            </a:r>
            <a:r>
              <a:rPr lang="en-CA" sz="1600" dirty="0">
                <a:solidFill>
                  <a:srgbClr val="FF0000"/>
                </a:solidFill>
                <a:latin typeface="Courier New"/>
              </a:rPr>
              <a:t>I</a:t>
            </a:r>
            <a:r>
              <a:rPr lang="en-CA" sz="1600" dirty="0">
                <a:solidFill>
                  <a:srgbClr val="800000"/>
                </a:solidFill>
                <a:latin typeface="Courier New"/>
              </a:rPr>
              <a:t>F</a:t>
            </a:r>
            <a:r>
              <a:rPr lang="en-CA" sz="1600" dirty="0">
                <a:solidFill>
                  <a:srgbClr val="FF0000"/>
                </a:solidFill>
                <a:latin typeface="Courier New"/>
              </a:rPr>
              <a:t> </a:t>
            </a:r>
            <a:r>
              <a:rPr lang="en-CA" sz="1600" dirty="0">
                <a:solidFill>
                  <a:srgbClr val="800000"/>
                </a:solidFill>
                <a:latin typeface="Courier New"/>
              </a:rPr>
              <a:t> </a:t>
            </a:r>
            <a:r>
              <a:rPr lang="en-CA" sz="1600" dirty="0">
                <a:solidFill>
                  <a:srgbClr val="FF0000"/>
                </a:solidFill>
                <a:latin typeface="Courier New"/>
              </a:rPr>
              <a:t> </a:t>
            </a:r>
            <a:r>
              <a:rPr lang="en-CA" sz="1600" dirty="0">
                <a:solidFill>
                  <a:srgbClr val="800000"/>
                </a:solidFill>
                <a:latin typeface="Courier New"/>
              </a:rPr>
              <a:t>E</a:t>
            </a:r>
            <a:r>
              <a:rPr lang="en-CA" sz="1600" dirty="0">
                <a:solidFill>
                  <a:srgbClr val="0000FF"/>
                </a:solidFill>
                <a:latin typeface="Courier New"/>
              </a:rPr>
              <a:t>     </a:t>
            </a:r>
            <a:r>
              <a:rPr lang="en-CA" sz="1600" dirty="0">
                <a:solidFill>
                  <a:srgbClr val="FF0000"/>
                </a:solidFill>
                <a:latin typeface="Courier New"/>
              </a:rPr>
              <a:t> </a:t>
            </a:r>
            <a:r>
              <a:rPr lang="en-CA" sz="1600" dirty="0">
                <a:solidFill>
                  <a:srgbClr val="008000"/>
                </a:solidFill>
                <a:latin typeface="Courier New"/>
              </a:rPr>
              <a:t>     </a:t>
            </a:r>
            <a:r>
              <a:rPr lang="en-CA" sz="1600" dirty="0">
                <a:solidFill>
                  <a:srgbClr val="800000"/>
                </a:solidFill>
                <a:latin typeface="Courier New"/>
              </a:rPr>
              <a:t> </a:t>
            </a:r>
            <a:r>
              <a:rPr lang="en-CA" sz="1600" dirty="0">
                <a:solidFill>
                  <a:srgbClr val="FF0000"/>
                </a:solidFill>
                <a:latin typeface="Courier New"/>
              </a:rPr>
              <a:t> </a:t>
            </a:r>
            <a:r>
              <a:rPr lang="en-CA" sz="1600" dirty="0">
                <a:solidFill>
                  <a:srgbClr val="800000"/>
                </a:solidFill>
                <a:latin typeface="Courier New"/>
              </a:rPr>
              <a:t>DISK</a:t>
            </a:r>
          </a:p>
          <a:p>
            <a:r>
              <a:rPr lang="en-CA" sz="1600" dirty="0">
                <a:solidFill>
                  <a:srgbClr val="008080"/>
                </a:solidFill>
                <a:latin typeface="Courier New"/>
              </a:rPr>
              <a:t>     </a:t>
            </a:r>
            <a:r>
              <a:rPr lang="en-CA" sz="1600" dirty="0">
                <a:solidFill>
                  <a:srgbClr val="FF0000"/>
                </a:solidFill>
                <a:latin typeface="Courier New"/>
              </a:rPr>
              <a:t> </a:t>
            </a:r>
            <a:r>
              <a:rPr lang="en-CA" sz="1600" dirty="0">
                <a:solidFill>
                  <a:srgbClr val="000080"/>
                </a:solidFill>
                <a:latin typeface="Courier New"/>
              </a:rPr>
              <a:t>/FREE</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READ</a:t>
            </a:r>
            <a:r>
              <a:rPr lang="en-CA" sz="1600" dirty="0">
                <a:solidFill>
                  <a:srgbClr val="000000"/>
                </a:solidFill>
                <a:latin typeface="Courier New"/>
              </a:rPr>
              <a:t> ITEMS;</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DOW</a:t>
            </a:r>
            <a:r>
              <a:rPr lang="en-CA" sz="1600" dirty="0">
                <a:solidFill>
                  <a:srgbClr val="000000"/>
                </a:solidFill>
                <a:latin typeface="Courier New"/>
              </a:rPr>
              <a:t>  (NOT %EOF) and (*IN03 = *Off);</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TLTVIEWED = TLTVIEWED + 1;</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If</a:t>
            </a:r>
            <a:r>
              <a:rPr lang="en-CA" sz="1600" dirty="0">
                <a:solidFill>
                  <a:srgbClr val="000000"/>
                </a:solidFill>
                <a:latin typeface="Courier New"/>
              </a:rPr>
              <a:t> STOCKQNTY &lt; 10;</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*In50 = *On;</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Else</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*In50 = *Off;</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EndIf</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EXFMT</a:t>
            </a:r>
            <a:r>
              <a:rPr lang="en-CA" sz="1600" dirty="0">
                <a:solidFill>
                  <a:srgbClr val="000000"/>
                </a:solidFill>
                <a:latin typeface="Courier New"/>
              </a:rPr>
              <a:t> RECORD1;</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READ</a:t>
            </a:r>
            <a:r>
              <a:rPr lang="en-CA" sz="1600" dirty="0">
                <a:solidFill>
                  <a:srgbClr val="000000"/>
                </a:solidFill>
                <a:latin typeface="Courier New"/>
              </a:rPr>
              <a:t> ITEMS;</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ENDDO</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000000"/>
                </a:solidFill>
                <a:latin typeface="Courier New"/>
              </a:rPr>
              <a:t>          *INLR = *ON;</a:t>
            </a:r>
          </a:p>
          <a:p>
            <a:r>
              <a:rPr lang="en-CA" sz="1600" dirty="0">
                <a:solidFill>
                  <a:srgbClr val="008080"/>
                </a:solidFill>
                <a:latin typeface="Courier New"/>
              </a:rPr>
              <a:t>     </a:t>
            </a:r>
            <a:r>
              <a:rPr lang="en-CA" sz="1600" dirty="0">
                <a:solidFill>
                  <a:srgbClr val="800080"/>
                </a:solidFill>
                <a:latin typeface="Courier New"/>
              </a:rPr>
              <a:t>  </a:t>
            </a:r>
            <a:r>
              <a:rPr lang="en-CA" sz="1600" dirty="0">
                <a:solidFill>
                  <a:srgbClr val="FF0000"/>
                </a:solidFill>
                <a:latin typeface="Courier New"/>
              </a:rPr>
              <a:t>          RETURN</a:t>
            </a:r>
            <a:r>
              <a:rPr lang="en-CA" sz="1600" dirty="0">
                <a:solidFill>
                  <a:srgbClr val="000000"/>
                </a:solidFill>
                <a:latin typeface="Courier New"/>
              </a:rPr>
              <a:t>;</a:t>
            </a:r>
          </a:p>
          <a:p>
            <a:r>
              <a:rPr lang="en-CA" sz="1600" dirty="0">
                <a:solidFill>
                  <a:srgbClr val="008080"/>
                </a:solidFill>
                <a:latin typeface="Courier New"/>
              </a:rPr>
              <a:t>     </a:t>
            </a:r>
            <a:r>
              <a:rPr lang="en-CA" sz="1600" dirty="0">
                <a:solidFill>
                  <a:srgbClr val="FF0000"/>
                </a:solidFill>
                <a:latin typeface="Courier New"/>
              </a:rPr>
              <a:t> </a:t>
            </a:r>
            <a:r>
              <a:rPr lang="en-CA" sz="1600" dirty="0">
                <a:solidFill>
                  <a:srgbClr val="000080"/>
                </a:solidFill>
                <a:latin typeface="Courier New"/>
              </a:rPr>
              <a:t>/END-FREE</a:t>
            </a:r>
            <a:r>
              <a:rPr lang="en-CA" sz="1600" dirty="0">
                <a:solidFill>
                  <a:srgbClr val="0000AA"/>
                </a:solidFill>
                <a:latin typeface="Courier New"/>
              </a:rPr>
              <a:t> </a:t>
            </a:r>
            <a:endParaRPr lang="en-CA" sz="1600" dirty="0"/>
          </a:p>
        </p:txBody>
      </p:sp>
    </p:spTree>
    <p:extLst>
      <p:ext uri="{BB962C8B-B14F-4D97-AF65-F5344CB8AC3E}">
        <p14:creationId xmlns:p14="http://schemas.microsoft.com/office/powerpoint/2010/main" val="71149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a:t>Homework</a:t>
            </a:r>
          </a:p>
        </p:txBody>
      </p:sp>
      <p:sp>
        <p:nvSpPr>
          <p:cNvPr id="3075" name="Content Placeholder 2"/>
          <p:cNvSpPr>
            <a:spLocks noGrp="1"/>
          </p:cNvSpPr>
          <p:nvPr>
            <p:ph idx="1"/>
          </p:nvPr>
        </p:nvSpPr>
        <p:spPr/>
        <p:txBody>
          <a:bodyPr/>
          <a:lstStyle/>
          <a:p>
            <a:pPr eaLnBrk="1" hangingPunct="1"/>
            <a:r>
              <a:rPr lang="en-US" altLang="en-US" dirty="0"/>
              <a:t>Work on Lab 5</a:t>
            </a:r>
          </a:p>
          <a:p>
            <a:pPr lvl="1" eaLnBrk="1" hangingPunct="1"/>
            <a:r>
              <a:rPr lang="en-US" altLang="en-US" dirty="0"/>
              <a:t>3 Print-outs are due in this week</a:t>
            </a:r>
          </a:p>
          <a:p>
            <a:pPr lvl="1" eaLnBrk="1" hangingPunct="1"/>
            <a:endParaRPr lang="en-US" altLang="en-US" dirty="0"/>
          </a:p>
          <a:p>
            <a:pPr eaLnBrk="1" hangingPunct="1"/>
            <a:r>
              <a:rPr lang="en-US" altLang="en-US" dirty="0"/>
              <a:t> Lab 6 and Lab 7</a:t>
            </a:r>
          </a:p>
          <a:p>
            <a:pPr lvl="1" eaLnBrk="1" hangingPunct="1"/>
            <a:r>
              <a:rPr lang="en-US" altLang="en-US" dirty="0"/>
              <a:t>Due at the beginning of the lab hours after study week</a:t>
            </a:r>
          </a:p>
        </p:txBody>
      </p:sp>
    </p:spTree>
    <p:extLst>
      <p:ext uri="{BB962C8B-B14F-4D97-AF65-F5344CB8AC3E}">
        <p14:creationId xmlns:p14="http://schemas.microsoft.com/office/powerpoint/2010/main" val="34322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Agenda</a:t>
            </a:r>
          </a:p>
        </p:txBody>
      </p:sp>
      <p:sp>
        <p:nvSpPr>
          <p:cNvPr id="4099" name="Content Placeholder 2"/>
          <p:cNvSpPr>
            <a:spLocks noGrp="1"/>
          </p:cNvSpPr>
          <p:nvPr>
            <p:ph idx="1"/>
          </p:nvPr>
        </p:nvSpPr>
        <p:spPr/>
        <p:txBody>
          <a:bodyPr/>
          <a:lstStyle/>
          <a:p>
            <a:pPr eaLnBrk="1" hangingPunct="1"/>
            <a:r>
              <a:rPr lang="en-US" altLang="en-US" dirty="0">
                <a:effectLst/>
              </a:rPr>
              <a:t>Logical File Review</a:t>
            </a:r>
          </a:p>
          <a:p>
            <a:pPr eaLnBrk="1" hangingPunct="1"/>
            <a:r>
              <a:rPr lang="en-US" altLang="en-US" dirty="0">
                <a:effectLst/>
              </a:rPr>
              <a:t>CL Notation</a:t>
            </a:r>
          </a:p>
          <a:p>
            <a:pPr eaLnBrk="1" hangingPunct="1"/>
            <a:r>
              <a:rPr lang="en-US" altLang="en-US" dirty="0">
                <a:effectLst/>
              </a:rPr>
              <a:t>System Configuration</a:t>
            </a:r>
          </a:p>
          <a:p>
            <a:pPr eaLnBrk="1" hangingPunct="1"/>
            <a:r>
              <a:rPr lang="en-US" altLang="en-US" dirty="0">
                <a:effectLst/>
              </a:rPr>
              <a:t>RPG programming with Database files</a:t>
            </a:r>
          </a:p>
        </p:txBody>
      </p:sp>
    </p:spTree>
    <p:extLst>
      <p:ext uri="{BB962C8B-B14F-4D97-AF65-F5344CB8AC3E}">
        <p14:creationId xmlns:p14="http://schemas.microsoft.com/office/powerpoint/2010/main" val="365950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dirty="0">
                <a:effectLst>
                  <a:outerShdw blurRad="38100" dist="38100" dir="2700000" algn="tl">
                    <a:srgbClr val="000000">
                      <a:alpha val="43137"/>
                    </a:srgbClr>
                  </a:outerShdw>
                </a:effectLst>
              </a:rPr>
              <a:t>Thank You!</a:t>
            </a:r>
            <a:endParaRPr lang="en-CA"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20</a:t>
            </a:fld>
            <a:endParaRPr lang="en-CA" altLang="en-US"/>
          </a:p>
        </p:txBody>
      </p:sp>
    </p:spTree>
    <p:extLst>
      <p:ext uri="{BB962C8B-B14F-4D97-AF65-F5344CB8AC3E}">
        <p14:creationId xmlns:p14="http://schemas.microsoft.com/office/powerpoint/2010/main" val="236306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12168"/>
          </a:xfrm>
        </p:spPr>
        <p:txBody>
          <a:bodyPr/>
          <a:lstStyle/>
          <a:p>
            <a:r>
              <a:rPr lang="en-US" altLang="en-US" dirty="0">
                <a:effectLst>
                  <a:outerShdw blurRad="38100" dist="38100" dir="2700000" algn="tl">
                    <a:srgbClr val="000000">
                      <a:alpha val="43137"/>
                    </a:srgbClr>
                  </a:outerShdw>
                </a:effectLst>
              </a:rPr>
              <a:t>Logical File Review</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484784"/>
            <a:ext cx="8540750" cy="4642991"/>
          </a:xfrm>
        </p:spPr>
        <p:txBody>
          <a:bodyPr/>
          <a:lstStyle/>
          <a:p>
            <a:r>
              <a:rPr lang="en-CA" sz="2400" dirty="0">
                <a:effectLst/>
              </a:rPr>
              <a:t>LF example: </a:t>
            </a:r>
            <a:r>
              <a:rPr lang="en-CA" sz="2000" dirty="0">
                <a:effectLst/>
              </a:rPr>
              <a:t>create a logical file that sorts Item file by Name and Stocking Size (for PF file in last lecture)</a:t>
            </a:r>
          </a:p>
          <a:p>
            <a:endParaRPr lang="en-CA" sz="2400" dirty="0">
              <a:effectLst/>
            </a:endParaRPr>
          </a:p>
          <a:p>
            <a:endParaRPr lang="en-CA" sz="2400" dirty="0">
              <a:effectLst/>
            </a:endParaRPr>
          </a:p>
          <a:p>
            <a:endParaRPr lang="en-CA" sz="1600" dirty="0">
              <a:effectLst/>
            </a:endParaRPr>
          </a:p>
          <a:p>
            <a:r>
              <a:rPr lang="en-CA" sz="2400" dirty="0">
                <a:effectLst/>
              </a:rPr>
              <a:t>Level of entries</a:t>
            </a:r>
          </a:p>
          <a:p>
            <a:pPr lvl="1"/>
            <a:r>
              <a:rPr lang="en-CA" sz="2000" dirty="0">
                <a:effectLst/>
              </a:rPr>
              <a:t>R: record format</a:t>
            </a:r>
          </a:p>
          <a:p>
            <a:pPr lvl="1"/>
            <a:r>
              <a:rPr lang="en-CA" sz="2000" dirty="0">
                <a:effectLst/>
              </a:rPr>
              <a:t>K: key field</a:t>
            </a:r>
          </a:p>
          <a:p>
            <a:pPr lvl="1"/>
            <a:r>
              <a:rPr lang="en-CA" sz="2000" dirty="0">
                <a:effectLst/>
              </a:rPr>
              <a:t>S/O: select / omit</a:t>
            </a:r>
          </a:p>
          <a:p>
            <a:pPr lvl="2"/>
            <a:r>
              <a:rPr lang="en-CA" sz="1800" dirty="0">
                <a:effectLst/>
              </a:rPr>
              <a:t>may have more select/omit entries</a:t>
            </a:r>
          </a:p>
          <a:p>
            <a:pPr lvl="2"/>
            <a:r>
              <a:rPr lang="en-CA" sz="1800" dirty="0">
                <a:effectLst/>
              </a:rPr>
              <a:t>functions: e.g. </a:t>
            </a:r>
          </a:p>
          <a:p>
            <a:pPr lvl="3"/>
            <a:r>
              <a:rPr lang="en-CA" sz="1400" b="1" dirty="0"/>
              <a:t>COMP(GT 0), COMP(EQ 'JSMITH'), COMP(NE 'NY')</a:t>
            </a:r>
            <a:endParaRPr lang="en-CA" sz="1400" b="1" dirty="0">
              <a:effectLst/>
            </a:endParaRPr>
          </a:p>
          <a:p>
            <a:pPr lvl="3"/>
            <a:r>
              <a:rPr lang="en-CA" sz="1400" b="1" dirty="0">
                <a:effectLst/>
              </a:rPr>
              <a:t>RANGE(10 59)</a:t>
            </a:r>
            <a:r>
              <a:rPr lang="en-CA" sz="1600" b="1" dirty="0">
                <a:effectLst/>
              </a:rPr>
              <a:t>, </a:t>
            </a:r>
            <a:r>
              <a:rPr lang="en-CA" sz="1400" b="1" dirty="0">
                <a:effectLst/>
              </a:rPr>
              <a:t>VALUES</a:t>
            </a:r>
            <a:r>
              <a:rPr lang="en-CA" sz="1600" b="1" dirty="0">
                <a:effectLst/>
              </a:rPr>
              <a:t> </a:t>
            </a:r>
            <a:r>
              <a:rPr lang="en-CA" sz="1400" b="1" dirty="0">
                <a:effectLst/>
              </a:rPr>
              <a:t>(301542 306902 382101 486592 502356), </a:t>
            </a:r>
            <a:r>
              <a:rPr lang="en-CA" b="1" dirty="0">
                <a:effectLst/>
              </a:rPr>
              <a:t>…</a:t>
            </a:r>
          </a:p>
          <a:p>
            <a:endParaRPr lang="en-CA"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dirty="0"/>
          </a:p>
        </p:txBody>
      </p:sp>
      <p:sp>
        <p:nvSpPr>
          <p:cNvPr id="5" name="TextBox 4"/>
          <p:cNvSpPr txBox="1"/>
          <p:nvPr/>
        </p:nvSpPr>
        <p:spPr>
          <a:xfrm>
            <a:off x="1549557" y="2348880"/>
            <a:ext cx="5256584" cy="1107996"/>
          </a:xfrm>
          <a:prstGeom prst="rect">
            <a:avLst/>
          </a:prstGeom>
          <a:solidFill>
            <a:schemeClr val="accent1"/>
          </a:solidFill>
        </p:spPr>
        <p:txBody>
          <a:bodyPr wrap="square" rtlCol="0">
            <a:spAutoFit/>
          </a:bodyPr>
          <a:lstStyle/>
          <a:p>
            <a:r>
              <a:rPr lang="en-CA" sz="1600" dirty="0"/>
              <a:t>           </a:t>
            </a:r>
            <a:r>
              <a:rPr lang="en-CA" sz="1600" dirty="0">
                <a:solidFill>
                  <a:srgbClr val="0000CC"/>
                </a:solidFill>
              </a:rPr>
              <a:t>R</a:t>
            </a:r>
            <a:r>
              <a:rPr lang="en-CA" sz="1600" dirty="0"/>
              <a:t> ITEMSR                    </a:t>
            </a:r>
            <a:r>
              <a:rPr lang="en-CA" sz="1600" dirty="0">
                <a:solidFill>
                  <a:srgbClr val="0000CC"/>
                </a:solidFill>
              </a:rPr>
              <a:t>PFILE</a:t>
            </a:r>
            <a:r>
              <a:rPr lang="en-CA" sz="1600" dirty="0"/>
              <a:t>(ITEMS)</a:t>
            </a:r>
          </a:p>
          <a:p>
            <a:r>
              <a:rPr lang="en-CA" sz="1600" dirty="0"/>
              <a:t>           </a:t>
            </a:r>
            <a:r>
              <a:rPr lang="en-CA" sz="1600" dirty="0">
                <a:solidFill>
                  <a:srgbClr val="0000CC"/>
                </a:solidFill>
              </a:rPr>
              <a:t>K</a:t>
            </a:r>
            <a:r>
              <a:rPr lang="en-CA" sz="1600" dirty="0"/>
              <a:t> ITEMNAME</a:t>
            </a:r>
          </a:p>
          <a:p>
            <a:r>
              <a:rPr lang="en-CA" sz="1600" dirty="0"/>
              <a:t>           K STOCKSIZE</a:t>
            </a:r>
          </a:p>
          <a:p>
            <a:r>
              <a:rPr lang="en-CA" sz="1600" dirty="0"/>
              <a:t>           </a:t>
            </a:r>
            <a:r>
              <a:rPr lang="en-CA" sz="1600" dirty="0">
                <a:solidFill>
                  <a:srgbClr val="0000CC"/>
                </a:solidFill>
              </a:rPr>
              <a:t>S</a:t>
            </a:r>
            <a:r>
              <a:rPr lang="en-CA" sz="1600" dirty="0"/>
              <a:t> STOCKQNTY             COMP(GT 0)</a:t>
            </a:r>
          </a:p>
        </p:txBody>
      </p:sp>
    </p:spTree>
    <p:extLst>
      <p:ext uri="{BB962C8B-B14F-4D97-AF65-F5344CB8AC3E}">
        <p14:creationId xmlns:p14="http://schemas.microsoft.com/office/powerpoint/2010/main" val="384436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MONMSG – Keyword Notation</a:t>
            </a:r>
          </a:p>
        </p:txBody>
      </p:sp>
      <p:sp>
        <p:nvSpPr>
          <p:cNvPr id="5123" name="Content Placeholder 2"/>
          <p:cNvSpPr>
            <a:spLocks noGrp="1"/>
          </p:cNvSpPr>
          <p:nvPr>
            <p:ph idx="1"/>
          </p:nvPr>
        </p:nvSpPr>
        <p:spPr/>
        <p:txBody>
          <a:bodyPr/>
          <a:lstStyle/>
          <a:p>
            <a:pPr eaLnBrk="1" hangingPunct="1"/>
            <a:r>
              <a:rPr lang="en-US" altLang="en-US" dirty="0">
                <a:effectLst/>
              </a:rPr>
              <a:t>Show keyword in green screen: </a:t>
            </a:r>
          </a:p>
          <a:p>
            <a:pPr lvl="1" eaLnBrk="1" hangingPunct="1"/>
            <a:r>
              <a:rPr lang="en-US" altLang="en-US" dirty="0">
                <a:effectLst/>
              </a:rPr>
              <a:t>F4 the F11</a:t>
            </a:r>
          </a:p>
          <a:p>
            <a:pPr eaLnBrk="1" hangingPunct="1"/>
            <a:endParaRPr lang="en-US" altLang="en-US" dirty="0"/>
          </a:p>
          <a:p>
            <a:pPr marL="0" indent="0" eaLnBrk="1" hangingPunct="1">
              <a:buNone/>
            </a:pPr>
            <a:endParaRPr lang="en-US" altLang="en-US" dirty="0"/>
          </a:p>
          <a:p>
            <a:pPr marL="400050" lvl="1" indent="0" eaLnBrk="1" hangingPunct="1">
              <a:buNone/>
            </a:pPr>
            <a:endParaRPr lang="en-CA" sz="2400" u="sng" dirty="0">
              <a:solidFill>
                <a:srgbClr val="0000FF"/>
              </a:solidFill>
              <a:highlight>
                <a:srgbClr val="E8F2FE"/>
              </a:highlight>
              <a:latin typeface="Courier New"/>
            </a:endParaRPr>
          </a:p>
          <a:p>
            <a:pPr marL="0" indent="0" eaLnBrk="1" hangingPunct="1">
              <a:buNone/>
            </a:pPr>
            <a:r>
              <a:rPr lang="en-CA" sz="2400" b="1" dirty="0">
                <a:solidFill>
                  <a:srgbClr val="0000FF"/>
                </a:solidFill>
                <a:highlight>
                  <a:srgbClr val="E8F2FE"/>
                </a:highlight>
                <a:latin typeface="Courier New"/>
              </a:rPr>
              <a:t> MONMSG</a:t>
            </a:r>
            <a:r>
              <a:rPr lang="en-CA" sz="2400" b="1" dirty="0">
                <a:solidFill>
                  <a:srgbClr val="000000"/>
                </a:solidFill>
                <a:highlight>
                  <a:srgbClr val="E8F2FE"/>
                </a:highlight>
                <a:latin typeface="Courier New"/>
              </a:rPr>
              <a:t> </a:t>
            </a:r>
            <a:r>
              <a:rPr lang="en-CA" sz="2400" b="1" dirty="0">
                <a:solidFill>
                  <a:srgbClr val="008080"/>
                </a:solidFill>
                <a:highlight>
                  <a:srgbClr val="E8F2FE"/>
                </a:highlight>
                <a:latin typeface="Courier New"/>
              </a:rPr>
              <a:t>MSGID</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CPF0000</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 </a:t>
            </a:r>
            <a:r>
              <a:rPr lang="en-CA" sz="2400" b="1" dirty="0">
                <a:solidFill>
                  <a:srgbClr val="008080"/>
                </a:solidFill>
                <a:highlight>
                  <a:srgbClr val="E8F2FE"/>
                </a:highlight>
                <a:latin typeface="Courier New"/>
              </a:rPr>
              <a:t>EXEC</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CHGVAR </a:t>
            </a:r>
            <a:r>
              <a:rPr lang="en-CA" sz="2400" b="1" dirty="0">
                <a:solidFill>
                  <a:srgbClr val="808000"/>
                </a:solidFill>
                <a:highlight>
                  <a:srgbClr val="E8F2FE"/>
                </a:highlight>
                <a:latin typeface="Courier New"/>
              </a:rPr>
              <a:t>&amp;IN33</a:t>
            </a:r>
            <a:r>
              <a:rPr lang="en-CA" sz="2400" b="1" dirty="0">
                <a:solidFill>
                  <a:srgbClr val="000000"/>
                </a:solidFill>
                <a:highlight>
                  <a:srgbClr val="E8F2FE"/>
                </a:highlight>
                <a:latin typeface="Courier New"/>
              </a:rPr>
              <a:t> </a:t>
            </a:r>
            <a:r>
              <a:rPr lang="en-CA" sz="2400" b="1" dirty="0">
                <a:solidFill>
                  <a:srgbClr val="008000"/>
                </a:solidFill>
                <a:highlight>
                  <a:srgbClr val="E8F2FE"/>
                </a:highlight>
                <a:latin typeface="Courier New"/>
              </a:rPr>
              <a:t>'1'</a:t>
            </a:r>
            <a:r>
              <a:rPr lang="en-CA" sz="2400" b="1" dirty="0">
                <a:solidFill>
                  <a:srgbClr val="000080"/>
                </a:solidFill>
                <a:highlight>
                  <a:srgbClr val="E8F2FE"/>
                </a:highlight>
                <a:latin typeface="Courier New"/>
              </a:rPr>
              <a:t>)</a:t>
            </a:r>
            <a:endParaRPr lang="en-US" altLang="en-US" sz="2400" b="1" dirty="0"/>
          </a:p>
        </p:txBody>
      </p:sp>
    </p:spTree>
    <p:extLst>
      <p:ext uri="{BB962C8B-B14F-4D97-AF65-F5344CB8AC3E}">
        <p14:creationId xmlns:p14="http://schemas.microsoft.com/office/powerpoint/2010/main" val="20250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MONMSG – Positional Notation</a:t>
            </a:r>
          </a:p>
        </p:txBody>
      </p:sp>
      <p:sp>
        <p:nvSpPr>
          <p:cNvPr id="6147" name="Content Placeholder 2"/>
          <p:cNvSpPr>
            <a:spLocks noGrp="1"/>
          </p:cNvSpPr>
          <p:nvPr>
            <p:ph idx="1"/>
          </p:nvPr>
        </p:nvSpPr>
        <p:spPr/>
        <p:txBody>
          <a:bodyPr/>
          <a:lstStyle/>
          <a:p>
            <a:pPr eaLnBrk="1" hangingPunct="1"/>
            <a:r>
              <a:rPr lang="en-CA" dirty="0">
                <a:effectLst/>
              </a:rPr>
              <a:t>The order of parameter values cannot be altered.</a:t>
            </a:r>
          </a:p>
          <a:p>
            <a:pPr eaLnBrk="1" hangingPunct="1"/>
            <a:r>
              <a:rPr lang="en-CA" b="1" dirty="0">
                <a:effectLst/>
              </a:rPr>
              <a:t>*</a:t>
            </a:r>
            <a:r>
              <a:rPr lang="en-CA" dirty="0">
                <a:effectLst/>
              </a:rPr>
              <a:t>N notation: instead of giving the predefined/default value we can use this notation.</a:t>
            </a:r>
          </a:p>
          <a:p>
            <a:pPr eaLnBrk="1" hangingPunct="1"/>
            <a:endParaRPr lang="en-CA" dirty="0">
              <a:effectLst/>
            </a:endParaRPr>
          </a:p>
          <a:p>
            <a:pPr marL="400050" lvl="1" indent="0">
              <a:buNone/>
            </a:pPr>
            <a:r>
              <a:rPr lang="en-CA" sz="2400" b="1" dirty="0">
                <a:solidFill>
                  <a:srgbClr val="0000FF"/>
                </a:solidFill>
                <a:latin typeface="Courier New"/>
              </a:rPr>
              <a:t>MONMSG</a:t>
            </a:r>
            <a:r>
              <a:rPr lang="en-CA" sz="2400" b="1" dirty="0">
                <a:solidFill>
                  <a:srgbClr val="000000"/>
                </a:solidFill>
                <a:latin typeface="Courier New"/>
              </a:rPr>
              <a:t>  CPF0000 </a:t>
            </a:r>
            <a:r>
              <a:rPr lang="en-CA" sz="2400" b="1" dirty="0">
                <a:solidFill>
                  <a:srgbClr val="800080"/>
                </a:solidFill>
                <a:latin typeface="Courier New"/>
              </a:rPr>
              <a:t>*N</a:t>
            </a:r>
            <a:r>
              <a:rPr lang="en-CA" sz="2400" b="1" dirty="0">
                <a:solidFill>
                  <a:srgbClr val="000000"/>
                </a:solidFill>
                <a:latin typeface="Courier New"/>
              </a:rPr>
              <a:t> </a:t>
            </a:r>
            <a:r>
              <a:rPr lang="en-CA" sz="2400" b="1" dirty="0">
                <a:solidFill>
                  <a:srgbClr val="000080"/>
                </a:solidFill>
                <a:latin typeface="Courier New"/>
              </a:rPr>
              <a:t>(</a:t>
            </a:r>
            <a:r>
              <a:rPr lang="en-CA" sz="2400" b="1" dirty="0">
                <a:solidFill>
                  <a:srgbClr val="000000"/>
                </a:solidFill>
                <a:latin typeface="Courier New"/>
              </a:rPr>
              <a:t>CHGVAR </a:t>
            </a:r>
            <a:r>
              <a:rPr lang="en-CA" sz="2400" b="1" dirty="0">
                <a:solidFill>
                  <a:srgbClr val="808000"/>
                </a:solidFill>
                <a:latin typeface="Courier New"/>
              </a:rPr>
              <a:t>&amp;IN33</a:t>
            </a:r>
            <a:r>
              <a:rPr lang="en-CA" sz="2400" b="1" dirty="0">
                <a:solidFill>
                  <a:srgbClr val="000000"/>
                </a:solidFill>
                <a:latin typeface="Courier New"/>
              </a:rPr>
              <a:t> </a:t>
            </a:r>
            <a:r>
              <a:rPr lang="en-CA" sz="2400" b="1" dirty="0">
                <a:solidFill>
                  <a:srgbClr val="008000"/>
                </a:solidFill>
                <a:latin typeface="Courier New"/>
              </a:rPr>
              <a:t>'1'</a:t>
            </a:r>
            <a:r>
              <a:rPr lang="en-CA" sz="2400" b="1" dirty="0">
                <a:solidFill>
                  <a:srgbClr val="000080"/>
                </a:solidFill>
                <a:latin typeface="Courier New"/>
              </a:rPr>
              <a:t>)</a:t>
            </a:r>
          </a:p>
        </p:txBody>
      </p:sp>
    </p:spTree>
    <p:extLst>
      <p:ext uri="{BB962C8B-B14F-4D97-AF65-F5344CB8AC3E}">
        <p14:creationId xmlns:p14="http://schemas.microsoft.com/office/powerpoint/2010/main" val="386453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effectLst>
                  <a:outerShdw blurRad="38100" dist="38100" dir="2700000" algn="tl">
                    <a:srgbClr val="000000">
                      <a:alpha val="43137"/>
                    </a:srgbClr>
                  </a:outerShdw>
                </a:effectLst>
              </a:rPr>
              <a:t>MONMSG – mixed notation</a:t>
            </a:r>
          </a:p>
        </p:txBody>
      </p:sp>
      <p:sp>
        <p:nvSpPr>
          <p:cNvPr id="7171" name="Content Placeholder 2"/>
          <p:cNvSpPr>
            <a:spLocks noGrp="1"/>
          </p:cNvSpPr>
          <p:nvPr>
            <p:ph idx="1"/>
          </p:nvPr>
        </p:nvSpPr>
        <p:spPr/>
        <p:txBody>
          <a:bodyPr/>
          <a:lstStyle/>
          <a:p>
            <a:pPr eaLnBrk="1" hangingPunct="1"/>
            <a:r>
              <a:rPr lang="en-CA" dirty="0">
                <a:effectLst/>
              </a:rPr>
              <a:t>Positional value cannot follow keyword parameter.</a:t>
            </a:r>
          </a:p>
          <a:p>
            <a:pPr eaLnBrk="1" hangingPunct="1"/>
            <a:endParaRPr lang="en-CA" altLang="en-US" dirty="0"/>
          </a:p>
          <a:p>
            <a:pPr eaLnBrk="1" hangingPunct="1"/>
            <a:endParaRPr lang="en-CA" altLang="en-US" dirty="0"/>
          </a:p>
          <a:p>
            <a:pPr marL="0" indent="0" eaLnBrk="1" hangingPunct="1">
              <a:buNone/>
            </a:pPr>
            <a:r>
              <a:rPr lang="en-CA" sz="2800" b="1" dirty="0">
                <a:solidFill>
                  <a:srgbClr val="0000FF"/>
                </a:solidFill>
                <a:highlight>
                  <a:srgbClr val="E8F2FE"/>
                </a:highlight>
                <a:latin typeface="Courier New"/>
              </a:rPr>
              <a:t>  </a:t>
            </a:r>
            <a:r>
              <a:rPr lang="en-CA" sz="2400" b="1" dirty="0">
                <a:solidFill>
                  <a:srgbClr val="0000FF"/>
                </a:solidFill>
                <a:highlight>
                  <a:srgbClr val="E8F2FE"/>
                </a:highlight>
                <a:latin typeface="Courier New"/>
              </a:rPr>
              <a:t>MONMSG</a:t>
            </a:r>
            <a:r>
              <a:rPr lang="en-CA" sz="2400" b="1" dirty="0">
                <a:solidFill>
                  <a:srgbClr val="000000"/>
                </a:solidFill>
                <a:highlight>
                  <a:srgbClr val="E8F2FE"/>
                </a:highlight>
                <a:latin typeface="Courier New"/>
              </a:rPr>
              <a:t> CPF0000 </a:t>
            </a:r>
            <a:r>
              <a:rPr lang="en-CA" sz="2400" b="1" dirty="0">
                <a:solidFill>
                  <a:srgbClr val="008080"/>
                </a:solidFill>
                <a:highlight>
                  <a:srgbClr val="E8F2FE"/>
                </a:highlight>
                <a:latin typeface="Courier New"/>
              </a:rPr>
              <a:t>EXEC</a:t>
            </a:r>
            <a:r>
              <a:rPr lang="en-CA" sz="2400" b="1" dirty="0">
                <a:solidFill>
                  <a:srgbClr val="000080"/>
                </a:solidFill>
                <a:highlight>
                  <a:srgbClr val="E8F2FE"/>
                </a:highlight>
                <a:latin typeface="Courier New"/>
              </a:rPr>
              <a:t>(</a:t>
            </a:r>
            <a:r>
              <a:rPr lang="en-CA" sz="2400" b="1" dirty="0">
                <a:solidFill>
                  <a:srgbClr val="000000"/>
                </a:solidFill>
                <a:highlight>
                  <a:srgbClr val="E8F2FE"/>
                </a:highlight>
                <a:latin typeface="Courier New"/>
              </a:rPr>
              <a:t>CHGVAR </a:t>
            </a:r>
            <a:r>
              <a:rPr lang="en-CA" sz="2400" b="1" dirty="0">
                <a:solidFill>
                  <a:srgbClr val="808000"/>
                </a:solidFill>
                <a:highlight>
                  <a:srgbClr val="E8F2FE"/>
                </a:highlight>
                <a:latin typeface="Courier New"/>
              </a:rPr>
              <a:t>&amp;IN33</a:t>
            </a:r>
            <a:r>
              <a:rPr lang="en-CA" sz="2400" b="1" dirty="0">
                <a:solidFill>
                  <a:srgbClr val="000000"/>
                </a:solidFill>
                <a:highlight>
                  <a:srgbClr val="E8F2FE"/>
                </a:highlight>
                <a:latin typeface="Courier New"/>
              </a:rPr>
              <a:t> </a:t>
            </a:r>
            <a:r>
              <a:rPr lang="en-CA" sz="2400" b="1" dirty="0">
                <a:solidFill>
                  <a:srgbClr val="008000"/>
                </a:solidFill>
                <a:highlight>
                  <a:srgbClr val="E8F2FE"/>
                </a:highlight>
                <a:latin typeface="Courier New"/>
              </a:rPr>
              <a:t>'1'</a:t>
            </a:r>
            <a:r>
              <a:rPr lang="en-CA" sz="2400" b="1" dirty="0">
                <a:solidFill>
                  <a:srgbClr val="000080"/>
                </a:solidFill>
                <a:highlight>
                  <a:srgbClr val="E8F2FE"/>
                </a:highlight>
                <a:latin typeface="Courier New"/>
              </a:rPr>
              <a:t>)</a:t>
            </a:r>
            <a:endParaRPr lang="en-US" altLang="en-US" sz="2400" b="1" dirty="0"/>
          </a:p>
          <a:p>
            <a:pPr marL="0" indent="0" eaLnBrk="1" hangingPunct="1">
              <a:buNone/>
            </a:pPr>
            <a:endParaRPr lang="en-US" altLang="en-US" dirty="0"/>
          </a:p>
        </p:txBody>
      </p:sp>
    </p:spTree>
    <p:extLst>
      <p:ext uri="{BB962C8B-B14F-4D97-AF65-F5344CB8AC3E}">
        <p14:creationId xmlns:p14="http://schemas.microsoft.com/office/powerpoint/2010/main" val="212675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Work Management Concepts</a:t>
            </a:r>
          </a:p>
        </p:txBody>
      </p:sp>
      <p:sp>
        <p:nvSpPr>
          <p:cNvPr id="3" name="Content Placeholder 2"/>
          <p:cNvSpPr>
            <a:spLocks noGrp="1"/>
          </p:cNvSpPr>
          <p:nvPr>
            <p:ph idx="1"/>
          </p:nvPr>
        </p:nvSpPr>
        <p:spPr>
          <a:xfrm>
            <a:off x="323528" y="1412776"/>
            <a:ext cx="8540750" cy="4642991"/>
          </a:xfrm>
        </p:spPr>
        <p:txBody>
          <a:bodyPr/>
          <a:lstStyle/>
          <a:p>
            <a:r>
              <a:rPr lang="en-US" altLang="en-US" dirty="0">
                <a:effectLst/>
              </a:rPr>
              <a:t>Subsystems</a:t>
            </a:r>
            <a:endParaRPr lang="en-CA" dirty="0">
              <a:effectLst/>
            </a:endParaRPr>
          </a:p>
          <a:p>
            <a:pPr lvl="1"/>
            <a:r>
              <a:rPr lang="en-CA" dirty="0">
                <a:effectLst/>
              </a:rPr>
              <a:t>What is it?</a:t>
            </a:r>
          </a:p>
          <a:p>
            <a:pPr lvl="2"/>
            <a:r>
              <a:rPr lang="en-CA" dirty="0">
                <a:effectLst/>
              </a:rPr>
              <a:t>Where work is processed</a:t>
            </a:r>
          </a:p>
          <a:p>
            <a:pPr lvl="3"/>
            <a:r>
              <a:rPr lang="en-CA" sz="1800" dirty="0">
                <a:effectLst/>
              </a:rPr>
              <a:t>Operating environment</a:t>
            </a:r>
          </a:p>
          <a:p>
            <a:pPr lvl="3"/>
            <a:r>
              <a:rPr lang="en-CA" sz="1800" dirty="0">
                <a:effectLst/>
              </a:rPr>
              <a:t>independent</a:t>
            </a:r>
          </a:p>
          <a:p>
            <a:pPr lvl="1"/>
            <a:r>
              <a:rPr lang="en-CA" dirty="0">
                <a:effectLst/>
              </a:rPr>
              <a:t>Why?</a:t>
            </a:r>
          </a:p>
          <a:p>
            <a:pPr lvl="2"/>
            <a:r>
              <a:rPr lang="en-CA" dirty="0">
                <a:effectLst/>
              </a:rPr>
              <a:t>To better manage the </a:t>
            </a:r>
            <a:r>
              <a:rPr lang="en-CA" dirty="0">
                <a:solidFill>
                  <a:srgbClr val="0000CC"/>
                </a:solidFill>
                <a:effectLst/>
              </a:rPr>
              <a:t>work/job</a:t>
            </a:r>
            <a:r>
              <a:rPr lang="en-CA" dirty="0">
                <a:effectLst/>
              </a:rPr>
              <a:t> on the system</a:t>
            </a:r>
          </a:p>
          <a:p>
            <a:pPr lvl="3"/>
            <a:r>
              <a:rPr lang="en-CA" sz="1800" dirty="0">
                <a:effectLst/>
              </a:rPr>
              <a:t>The increases of users and works on the system require split the work into multiple subsystems.</a:t>
            </a:r>
          </a:p>
          <a:p>
            <a:pPr lvl="3"/>
            <a:r>
              <a:rPr lang="en-CA" sz="1800" dirty="0">
                <a:effectLst/>
              </a:rPr>
              <a:t>Divide users into multiple subsystems</a:t>
            </a:r>
          </a:p>
          <a:p>
            <a:pPr lvl="1"/>
            <a:r>
              <a:rPr lang="en-CA" dirty="0">
                <a:effectLst/>
              </a:rPr>
              <a:t>System </a:t>
            </a:r>
            <a:r>
              <a:rPr lang="en-CA" dirty="0" err="1">
                <a:effectLst/>
              </a:rPr>
              <a:t>i</a:t>
            </a:r>
            <a:r>
              <a:rPr lang="en-CA" dirty="0">
                <a:effectLst/>
              </a:rPr>
              <a:t> built-in subsystems</a:t>
            </a:r>
          </a:p>
          <a:p>
            <a:pPr lvl="2"/>
            <a:r>
              <a:rPr lang="en-CA" sz="1600" dirty="0">
                <a:effectLst>
                  <a:outerShdw blurRad="38100" dist="38100" dir="2700000" algn="tl">
                    <a:srgbClr val="000000">
                      <a:alpha val="43137"/>
                    </a:srgbClr>
                  </a:outerShdw>
                </a:effectLst>
              </a:rPr>
              <a:t>QINTER, QBATCH, QBASE, QCMN, QSERVER, QSYSWRK and QUSERWRK.</a:t>
            </a:r>
          </a:p>
          <a:p>
            <a:endParaRPr lang="en-CA" dirty="0"/>
          </a:p>
        </p:txBody>
      </p:sp>
      <p:sp>
        <p:nvSpPr>
          <p:cNvPr id="4" name="Slide Number Placeholder 3"/>
          <p:cNvSpPr>
            <a:spLocks noGrp="1"/>
          </p:cNvSpPr>
          <p:nvPr>
            <p:ph type="sldNum" sz="quarter" idx="12"/>
          </p:nvPr>
        </p:nvSpPr>
        <p:spPr>
          <a:xfrm>
            <a:off x="6516216" y="6237312"/>
            <a:ext cx="2289175" cy="476250"/>
          </a:xfrm>
        </p:spPr>
        <p:txBody>
          <a:bodyPr/>
          <a:lstStyle/>
          <a:p>
            <a:pPr>
              <a:defRPr/>
            </a:pPr>
            <a:fld id="{F25ECEE5-C433-4A70-8537-4B10DA0D0402}" type="slidenum">
              <a:rPr lang="en-CA" altLang="en-US" smtClean="0"/>
              <a:pPr>
                <a:defRPr/>
              </a:pPr>
              <a:t>7</a:t>
            </a:fld>
            <a:endParaRPr lang="en-CA" altLang="en-US" dirty="0"/>
          </a:p>
        </p:txBody>
      </p:sp>
    </p:spTree>
    <p:extLst>
      <p:ext uri="{BB962C8B-B14F-4D97-AF65-F5344CB8AC3E}">
        <p14:creationId xmlns:p14="http://schemas.microsoft.com/office/powerpoint/2010/main" val="229382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Work Management Concepts</a:t>
            </a:r>
          </a:p>
        </p:txBody>
      </p:sp>
      <p:sp>
        <p:nvSpPr>
          <p:cNvPr id="3" name="Content Placeholder 2"/>
          <p:cNvSpPr>
            <a:spLocks noGrp="1"/>
          </p:cNvSpPr>
          <p:nvPr>
            <p:ph idx="1"/>
          </p:nvPr>
        </p:nvSpPr>
        <p:spPr/>
        <p:txBody>
          <a:bodyPr/>
          <a:lstStyle/>
          <a:p>
            <a:r>
              <a:rPr lang="en-US" altLang="en-US" dirty="0">
                <a:effectLst/>
              </a:rPr>
              <a:t>Jobs</a:t>
            </a:r>
          </a:p>
          <a:p>
            <a:pPr lvl="1"/>
            <a:r>
              <a:rPr lang="en-US" altLang="en-US" dirty="0">
                <a:effectLst/>
              </a:rPr>
              <a:t>Interactive </a:t>
            </a:r>
          </a:p>
          <a:p>
            <a:pPr lvl="2"/>
            <a:r>
              <a:rPr lang="en-US" altLang="en-US" dirty="0">
                <a:effectLst/>
              </a:rPr>
              <a:t>run in subsystem of ____</a:t>
            </a:r>
          </a:p>
          <a:p>
            <a:pPr lvl="1"/>
            <a:r>
              <a:rPr lang="en-US" altLang="en-US" dirty="0">
                <a:effectLst/>
              </a:rPr>
              <a:t>Batch</a:t>
            </a:r>
          </a:p>
          <a:p>
            <a:pPr lvl="2"/>
            <a:r>
              <a:rPr lang="en-US" altLang="en-US" dirty="0">
                <a:effectLst/>
              </a:rPr>
              <a:t>run in subsystem of ____</a:t>
            </a:r>
          </a:p>
          <a:p>
            <a:pPr lvl="2"/>
            <a:r>
              <a:rPr lang="en-US" altLang="en-US" dirty="0">
                <a:effectLst/>
              </a:rPr>
              <a:t>command to start batch job: ____</a:t>
            </a:r>
          </a:p>
          <a:p>
            <a:pPr lvl="3"/>
            <a:r>
              <a:rPr lang="en-US" altLang="en-US" dirty="0">
                <a:effectLst/>
              </a:rPr>
              <a:t>e.g. compile a source code, command log</a:t>
            </a:r>
          </a:p>
          <a:p>
            <a:pPr lvl="1"/>
            <a:endParaRPr lang="en-US" altLang="en-US" dirty="0"/>
          </a:p>
          <a:p>
            <a:pPr lvl="1"/>
            <a:endParaRPr lang="en-US" altLang="en-US" dirty="0"/>
          </a:p>
          <a:p>
            <a:endParaRPr lang="en-US" altLang="en-US" dirty="0"/>
          </a:p>
          <a:p>
            <a:endParaRPr lang="en-US"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5776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CA" dirty="0">
                <a:effectLst>
                  <a:outerShdw blurRad="38100" dist="38100" dir="2700000" algn="tl">
                    <a:srgbClr val="000000">
                      <a:alpha val="43137"/>
                    </a:srgbClr>
                  </a:outerShdw>
                </a:effectLst>
              </a:rPr>
              <a:t>Work Management Concepts</a:t>
            </a:r>
            <a:endParaRPr lang="en-US" altLang="en-US" dirty="0"/>
          </a:p>
        </p:txBody>
      </p:sp>
      <p:sp>
        <p:nvSpPr>
          <p:cNvPr id="10243" name="Content Placeholder 2"/>
          <p:cNvSpPr>
            <a:spLocks noGrp="1"/>
          </p:cNvSpPr>
          <p:nvPr>
            <p:ph idx="1"/>
          </p:nvPr>
        </p:nvSpPr>
        <p:spPr/>
        <p:txBody>
          <a:bodyPr/>
          <a:lstStyle/>
          <a:p>
            <a:pPr eaLnBrk="1" hangingPunct="1"/>
            <a:r>
              <a:rPr lang="en-US" altLang="en-US" dirty="0">
                <a:effectLst/>
              </a:rPr>
              <a:t>Job </a:t>
            </a:r>
            <a:r>
              <a:rPr lang="en-US" altLang="en-US" dirty="0" err="1">
                <a:effectLst/>
              </a:rPr>
              <a:t>Desc</a:t>
            </a:r>
            <a:endParaRPr lang="en-US" altLang="en-US" dirty="0">
              <a:effectLst/>
            </a:endParaRPr>
          </a:p>
          <a:p>
            <a:pPr lvl="1" eaLnBrk="1" hangingPunct="1"/>
            <a:r>
              <a:rPr lang="en-US" altLang="en-US" dirty="0">
                <a:effectLst/>
              </a:rPr>
              <a:t>Object with the type of *JOBD</a:t>
            </a:r>
          </a:p>
          <a:p>
            <a:pPr lvl="1" eaLnBrk="1" hangingPunct="1"/>
            <a:r>
              <a:rPr lang="en-US" altLang="en-US" dirty="0">
                <a:effectLst/>
              </a:rPr>
              <a:t>Attributes</a:t>
            </a:r>
          </a:p>
          <a:p>
            <a:pPr lvl="2" eaLnBrk="1" hangingPunct="1"/>
            <a:r>
              <a:rPr lang="en-US" altLang="en-US" dirty="0">
                <a:effectLst/>
              </a:rPr>
              <a:t>Describes/determines how jobs run</a:t>
            </a:r>
          </a:p>
          <a:p>
            <a:pPr lvl="2" eaLnBrk="1" hangingPunct="1"/>
            <a:r>
              <a:rPr lang="en-US" altLang="en-US" dirty="0">
                <a:effectLst/>
              </a:rPr>
              <a:t>Includes: </a:t>
            </a:r>
          </a:p>
          <a:p>
            <a:pPr lvl="3" eaLnBrk="1" hangingPunct="1"/>
            <a:r>
              <a:rPr lang="en-US" altLang="en-US" dirty="0">
                <a:effectLst/>
              </a:rPr>
              <a:t>Job queue</a:t>
            </a:r>
          </a:p>
          <a:p>
            <a:pPr lvl="3" eaLnBrk="1" hangingPunct="1"/>
            <a:r>
              <a:rPr lang="en-US" altLang="en-US" dirty="0">
                <a:effectLst/>
              </a:rPr>
              <a:t>Scheduling priority</a:t>
            </a:r>
          </a:p>
          <a:p>
            <a:pPr lvl="3" eaLnBrk="1" hangingPunct="1"/>
            <a:r>
              <a:rPr lang="en-US" altLang="en-US" dirty="0">
                <a:effectLst/>
              </a:rPr>
              <a:t>Message queue severity</a:t>
            </a:r>
          </a:p>
          <a:p>
            <a:pPr lvl="3" eaLnBrk="1" hangingPunct="1"/>
            <a:r>
              <a:rPr lang="en-US" altLang="en-US" dirty="0">
                <a:effectLst/>
              </a:rPr>
              <a:t>…</a:t>
            </a:r>
          </a:p>
          <a:p>
            <a:pPr lvl="1" eaLnBrk="1" hangingPunct="1"/>
            <a:r>
              <a:rPr lang="en-US" altLang="en-US" dirty="0">
                <a:effectLst/>
              </a:rPr>
              <a:t>Command: </a:t>
            </a:r>
          </a:p>
          <a:p>
            <a:pPr marL="914400" lvl="2" indent="0" eaLnBrk="1" hangingPunct="1">
              <a:buNone/>
            </a:pPr>
            <a:r>
              <a:rPr lang="en-US" altLang="en-US" dirty="0">
                <a:effectLst/>
              </a:rPr>
              <a:t>DSPJOBD, …</a:t>
            </a:r>
          </a:p>
          <a:p>
            <a:pPr eaLnBrk="1" hangingPunct="1"/>
            <a:endParaRPr lang="en-US" altLang="en-US" dirty="0"/>
          </a:p>
        </p:txBody>
      </p:sp>
    </p:spTree>
    <p:extLst>
      <p:ext uri="{BB962C8B-B14F-4D97-AF65-F5344CB8AC3E}">
        <p14:creationId xmlns:p14="http://schemas.microsoft.com/office/powerpoint/2010/main" val="1923730351"/>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4786</TotalTime>
  <Words>771</Words>
  <Application>Microsoft Office PowerPoint</Application>
  <PresentationFormat>On-screen Show (4:3)</PresentationFormat>
  <Paragraphs>186</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Courier New</vt:lpstr>
      <vt:lpstr>Tahoma</vt:lpstr>
      <vt:lpstr>Tahoma (Body)</vt:lpstr>
      <vt:lpstr>Tahoma (Headings)</vt:lpstr>
      <vt:lpstr>Times New Roman</vt:lpstr>
      <vt:lpstr>Wingdings</vt:lpstr>
      <vt:lpstr>Compass</vt:lpstr>
      <vt:lpstr>IBC233 - System i Business Computing</vt:lpstr>
      <vt:lpstr>Agenda</vt:lpstr>
      <vt:lpstr>Logical File Review</vt:lpstr>
      <vt:lpstr>MONMSG – Keyword Notation</vt:lpstr>
      <vt:lpstr>MONMSG – Positional Notation</vt:lpstr>
      <vt:lpstr>MONMSG – mixed notation</vt:lpstr>
      <vt:lpstr>Work Management Concepts</vt:lpstr>
      <vt:lpstr>Work Management Concepts</vt:lpstr>
      <vt:lpstr>Work Management Concepts</vt:lpstr>
      <vt:lpstr>Resourceful links</vt:lpstr>
      <vt:lpstr>Object Types</vt:lpstr>
      <vt:lpstr>RPG Programming with Database Objects</vt:lpstr>
      <vt:lpstr>F-SPEC Review</vt:lpstr>
      <vt:lpstr>RPG Verbs and Functions </vt:lpstr>
      <vt:lpstr>Programming tasks</vt:lpstr>
      <vt:lpstr>Pseudo Code</vt:lpstr>
      <vt:lpstr>Sample Code</vt:lpstr>
      <vt:lpstr>Sample Code</vt:lpstr>
      <vt:lpstr>Homework</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keywords>Lec 7-2174</cp:keywords>
  <cp:lastModifiedBy>Wei Song</cp:lastModifiedBy>
  <cp:revision>98</cp:revision>
  <cp:lastPrinted>2001-07-23T19:37:02Z</cp:lastPrinted>
  <dcterms:created xsi:type="dcterms:W3CDTF">2001-03-26T00:24:34Z</dcterms:created>
  <dcterms:modified xsi:type="dcterms:W3CDTF">2019-05-12T23:46:32Z</dcterms:modified>
</cp:coreProperties>
</file>