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66" r:id="rId2"/>
    <p:sldId id="271" r:id="rId3"/>
    <p:sldId id="286" r:id="rId4"/>
    <p:sldId id="279" r:id="rId5"/>
    <p:sldId id="285" r:id="rId6"/>
    <p:sldId id="282" r:id="rId7"/>
    <p:sldId id="283" r:id="rId8"/>
    <p:sldId id="281" r:id="rId9"/>
    <p:sldId id="280" r:id="rId10"/>
    <p:sldId id="287" r:id="rId11"/>
    <p:sldId id="288" r:id="rId12"/>
    <p:sldId id="284" r:id="rId13"/>
    <p:sldId id="289" r:id="rId14"/>
    <p:sldId id="290" r:id="rId15"/>
    <p:sldId id="291" r:id="rId16"/>
    <p:sldId id="296" r:id="rId17"/>
    <p:sldId id="292" r:id="rId18"/>
    <p:sldId id="293" r:id="rId19"/>
    <p:sldId id="294" r:id="rId20"/>
    <p:sldId id="295" r:id="rId21"/>
    <p:sldId id="277" r:id="rId2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-01.ibm.com/support/knowledgecenter/ssw_ibm_i_71/cl/parm.htm?lang=en-us#PARM.DFT" TargetMode="External"/><Relationship Id="rId3" Type="http://schemas.openxmlformats.org/officeDocument/2006/relationships/hyperlink" Target="http://www-01.ibm.com/support/knowledgecenter/ssw_ibm_i_71/cl/parm.htm?lang=en-us#PARM.KWD" TargetMode="External"/><Relationship Id="rId7" Type="http://schemas.openxmlformats.org/officeDocument/2006/relationships/hyperlink" Target="http://www-01.ibm.com/support/knowledgecenter/ssw_ibm_i_71/cl/parm.htm?lang=en-us#PARM.RSTD" TargetMode="External"/><Relationship Id="rId2" Type="http://schemas.openxmlformats.org/officeDocument/2006/relationships/hyperlink" Target="http://www-01.ibm.com/support/knowledgecenter/ssw_ibm_i_71/cl/parm.htm?lang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01.ibm.com/support/knowledgecenter/ssw_ibm_i_71/cl/parm.htm?lang=en-us#PARM.LEN" TargetMode="External"/><Relationship Id="rId5" Type="http://schemas.openxmlformats.org/officeDocument/2006/relationships/hyperlink" Target="http://www-01.ibm.com/support/knowledgecenter/ssw_ibm_i_71/cl/parm.htm?lang=en-us#PARM.MIN" TargetMode="External"/><Relationship Id="rId10" Type="http://schemas.openxmlformats.org/officeDocument/2006/relationships/hyperlink" Target="http://www-01.ibm.com/support/knowledgecenter/ssw_ibm_i_71/cl/parm.htm?lang=en-us#PARM.PROMPT" TargetMode="External"/><Relationship Id="rId4" Type="http://schemas.openxmlformats.org/officeDocument/2006/relationships/hyperlink" Target="http://www-01.ibm.com/support/knowledgecenter/ssw_ibm_i_71/cl/parm.htm?lang=en-us#PARM.TYPE" TargetMode="External"/><Relationship Id="rId9" Type="http://schemas.openxmlformats.org/officeDocument/2006/relationships/hyperlink" Target="http://www-01.ibm.com/support/knowledgecenter/ssw_ibm_i_71/cl/parm.htm?lang=en-us#PARM.VALU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b.boulder.ibm.com/iseries/v5r2/ic2924/books/c092508420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-01.ibm.com/support/knowledgecenter/ssw_ibm_i_72/rbam6/rbam6trimbif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IBC233 - System 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8: </a:t>
            </a:r>
            <a:r>
              <a:rPr lang="en-CA" dirty="0"/>
              <a:t>Creating CLLE command</a:t>
            </a:r>
          </a:p>
          <a:p>
            <a:r>
              <a:rPr lang="en-CA" dirty="0"/>
              <a:t>&amp; RPGLE Programming with database files 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pic>
        <p:nvPicPr>
          <p:cNvPr id="5" name="Picture 2" descr="http://blog.linomasoftware.com/wp-content/uploads/2014/04/IBM_i_rgb_white-backgrnd-298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04664"/>
            <a:ext cx="501655" cy="5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CL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create/define a user-defined command, you need to:</a:t>
            </a:r>
          </a:p>
          <a:p>
            <a:pPr marL="914400" lvl="1" indent="-514350"/>
            <a:r>
              <a:rPr lang="en-CA" dirty="0"/>
              <a:t>enter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definition statements </a:t>
            </a:r>
            <a:r>
              <a:rPr lang="en-CA" dirty="0"/>
              <a:t>into a source file and compile them into an commend object</a:t>
            </a:r>
            <a:r>
              <a:rPr lang="en-CA" sz="3200" dirty="0"/>
              <a:t>,</a:t>
            </a:r>
            <a:endParaRPr lang="en-CA" dirty="0"/>
          </a:p>
          <a:p>
            <a:pPr marL="914400" lvl="1" indent="-514350"/>
            <a:r>
              <a:rPr lang="en-CA" dirty="0"/>
              <a:t>run a Create Command 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CRTCMD</a:t>
            </a:r>
            <a:r>
              <a:rPr lang="en-CA" dirty="0"/>
              <a:t>) command using the object and an program as inputs.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0503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The command definition of each command contains one or more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definition statements</a:t>
            </a:r>
            <a:r>
              <a:rPr lang="en-CA" sz="2800" dirty="0"/>
              <a:t>:</a:t>
            </a:r>
          </a:p>
          <a:p>
            <a:pPr lvl="1"/>
            <a:r>
              <a:rPr lang="en-CA" sz="2400" dirty="0"/>
              <a:t>One and only one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(CMD) statement</a:t>
            </a:r>
          </a:p>
          <a:p>
            <a:pPr lvl="1"/>
            <a:r>
              <a:rPr lang="en-CA" sz="2400" dirty="0"/>
              <a:t>A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(PARM) statement </a:t>
            </a:r>
            <a:r>
              <a:rPr lang="en-CA" sz="2400" dirty="0"/>
              <a:t>for each parameter that appears on the command being created.</a:t>
            </a:r>
          </a:p>
          <a:p>
            <a:pPr lvl="1"/>
            <a:r>
              <a:rPr lang="en-CA" sz="2400" dirty="0"/>
              <a:t>Other optional statements, such as DEP, ELEM, QAUL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107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for Command Definition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3550295" cy="44989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/>
              <a:t>CMD   	PROMPT(   )</a:t>
            </a:r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dirty="0"/>
              <a:t>PARM 	</a:t>
            </a:r>
            <a:r>
              <a:rPr lang="en-US" sz="2400" dirty="0">
                <a:solidFill>
                  <a:srgbClr val="FF0000"/>
                </a:solidFill>
              </a:rPr>
              <a:t>KWD</a:t>
            </a:r>
            <a:r>
              <a:rPr lang="en-US" sz="2400" dirty="0"/>
              <a:t> (  )   +</a:t>
            </a:r>
          </a:p>
          <a:p>
            <a:pPr>
              <a:buFont typeface="Arial" charset="0"/>
              <a:buNone/>
            </a:pPr>
            <a:r>
              <a:rPr lang="en-US" sz="2400" dirty="0"/>
              <a:t>          MIN(  ) 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TYPE</a:t>
            </a:r>
            <a:r>
              <a:rPr lang="en-US" sz="2400" dirty="0"/>
              <a:t>(  )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LEN</a:t>
            </a:r>
            <a:r>
              <a:rPr lang="en-US" sz="2400" dirty="0"/>
              <a:t>(  )  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RSTD(  )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VALUES(  )  +</a:t>
            </a:r>
          </a:p>
          <a:p>
            <a:pPr>
              <a:buFont typeface="Arial" charset="0"/>
              <a:buNone/>
            </a:pPr>
            <a:r>
              <a:rPr lang="en-US" sz="2400" dirty="0"/>
              <a:t>		DFT(  )      +</a:t>
            </a:r>
          </a:p>
          <a:p>
            <a:pPr>
              <a:buFont typeface="Arial" charset="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PROMPT</a:t>
            </a:r>
            <a:r>
              <a:rPr lang="en-US" sz="2400" dirty="0"/>
              <a:t>( 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8137" y="1645349"/>
            <a:ext cx="2612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hlinkClick r:id="rId2"/>
              </a:rPr>
              <a:t>PARM Reference</a:t>
            </a:r>
            <a:r>
              <a:rPr lang="en-CA" sz="2400" dirty="0"/>
              <a:t>: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65257"/>
              </p:ext>
            </p:extLst>
          </p:nvPr>
        </p:nvGraphicFramePr>
        <p:xfrm>
          <a:off x="4067944" y="2348882"/>
          <a:ext cx="4320480" cy="3744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53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 dirty="0">
                          <a:hlinkClick r:id="rId3"/>
                        </a:rPr>
                        <a:t>KWD</a:t>
                      </a:r>
                      <a:endParaRPr lang="en-CA" dirty="0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Keyword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224">
                <a:tc>
                  <a:txBody>
                    <a:bodyPr/>
                    <a:lstStyle/>
                    <a:p>
                      <a:r>
                        <a:rPr lang="en-CA" b="1">
                          <a:hlinkClick r:id="rId4"/>
                        </a:rPr>
                        <a:t>TYPE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Type of value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5"/>
                        </a:rPr>
                        <a:t>MIN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Minimum values required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6"/>
                        </a:rPr>
                        <a:t>LEN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Value length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7"/>
                        </a:rPr>
                        <a:t>RSTD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Restricted values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8"/>
                        </a:rPr>
                        <a:t>DFT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Default value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323">
                <a:tc>
                  <a:txBody>
                    <a:bodyPr/>
                    <a:lstStyle/>
                    <a:p>
                      <a:r>
                        <a:rPr lang="en-CA" b="1">
                          <a:hlinkClick r:id="rId9"/>
                        </a:rPr>
                        <a:t>VALUES</a:t>
                      </a:r>
                      <a:endParaRPr lang="en-CA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Valid values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6899">
                <a:tc>
                  <a:txBody>
                    <a:bodyPr/>
                    <a:lstStyle/>
                    <a:p>
                      <a:r>
                        <a:rPr lang="en-CA" b="1" dirty="0">
                          <a:hlinkClick r:id="rId10"/>
                        </a:rPr>
                        <a:t>PROMPT</a:t>
                      </a:r>
                      <a:endParaRPr lang="en-CA" dirty="0"/>
                    </a:p>
                  </a:txBody>
                  <a:tcPr marL="30480" marR="30480" marT="30480" marB="30480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Prompt specifications</a:t>
                      </a:r>
                    </a:p>
                  </a:txBody>
                  <a:tcPr marL="30480" marR="30480" marT="30480" marB="304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57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HELLOCMD.cmd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pic>
        <p:nvPicPr>
          <p:cNvPr id="2050" name="Picture 2" descr="C:\SenecaCollege\IBC233\IBC233-2015Smr\Labs\tm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336704" cy="47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2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HELLOCPP.clle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pic>
        <p:nvPicPr>
          <p:cNvPr id="3074" name="Picture 2" descr="C:\SenecaCollege\IBC233\IBC233-2015Smr\Labs\tmp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98198"/>
            <a:ext cx="7272808" cy="505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6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HELLODSP.dspf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828800"/>
          </a:xfrm>
        </p:spPr>
        <p:txBody>
          <a:bodyPr/>
          <a:lstStyle/>
          <a:p>
            <a:pPr marL="0" indent="0">
              <a:buNone/>
            </a:pP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en-CA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     </a:t>
            </a:r>
            <a:r>
              <a:rPr lang="en-CA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R</a:t>
            </a: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RECORD1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pt-BR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pt-B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     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4 22</a:t>
            </a:r>
            <a:r>
              <a:rPr lang="pt-BR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'H e l l o    U n i v e r s e'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pt-BR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pt-B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PLANET    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8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O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7 39</a:t>
            </a:r>
          </a:p>
          <a:p>
            <a:pPr marL="0" indent="0">
              <a:buNone/>
            </a:pP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en-CA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en-CA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     </a:t>
            </a:r>
            <a:r>
              <a:rPr lang="en-CA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en-CA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en-CA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en-CA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7 18</a:t>
            </a:r>
            <a:r>
              <a:rPr lang="en-CA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'Destination Planet:'</a:t>
            </a:r>
          </a:p>
          <a:p>
            <a:pPr marL="0" indent="0">
              <a:buNone/>
            </a:pPr>
            <a:r>
              <a:rPr lang="de-D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de-DE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de-DE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99</a:t>
            </a:r>
            <a:r>
              <a:rPr lang="de-DE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de-DE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de-DE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de-DE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     </a:t>
            </a:r>
            <a:r>
              <a:rPr lang="de-DE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de-DE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de-DE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de-DE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9 18</a:t>
            </a:r>
            <a:r>
              <a:rPr lang="de-DE" sz="1400" b="1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'Passenger Name:'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  </a:t>
            </a:r>
            <a:r>
              <a:rPr lang="pt-BR" sz="1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</a:t>
            </a:r>
            <a:r>
              <a:rPr lang="pt-B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99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FULLNAME  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 31</a:t>
            </a:r>
            <a:r>
              <a:rPr lang="pt-BR" sz="1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</a:t>
            </a:r>
            <a:r>
              <a:rPr lang="pt-B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</a:t>
            </a:r>
            <a:r>
              <a:rPr lang="pt-BR" sz="1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O</a:t>
            </a:r>
            <a:r>
              <a:rPr lang="pt-BR" sz="1400" b="1" dirty="0">
                <a:solidFill>
                  <a:srgbClr val="0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  9 39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00"/>
                </a:solidFill>
                <a:latin typeface="Courier New"/>
              </a:rPr>
              <a:t>     </a:t>
            </a:r>
          </a:p>
          <a:p>
            <a:pPr marL="0" indent="0">
              <a:buNone/>
            </a:pPr>
            <a:r>
              <a:rPr lang="en-CA" sz="14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endParaRPr lang="en-CA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573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/>
              <a:t>Create the command by entering the following command: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/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CRTCMD CMD(HELLOCMD) PGM(HELLOCPP) SRCFILE(QLAB8)</a:t>
            </a:r>
          </a:p>
          <a:p>
            <a:pPr lvl="1"/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1600" dirty="0"/>
              <a:t>Note: QLAB8.file.ph-src is where your put your source files</a:t>
            </a:r>
          </a:p>
        </p:txBody>
      </p:sp>
    </p:spTree>
    <p:extLst>
      <p:ext uri="{BB962C8B-B14F-4D97-AF65-F5344CB8AC3E}">
        <p14:creationId xmlns:p14="http://schemas.microsoft.com/office/powerpoint/2010/main" val="336360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the Command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pic>
        <p:nvPicPr>
          <p:cNvPr id="1026" name="Picture 2" descr="C:\SenecaCollege\IBC233\IBC233-2015Smr\Labs\tmp\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336704" cy="4659694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F-SPEC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Review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r>
              <a:rPr lang="en-US" altLang="en-US" sz="2800" dirty="0">
                <a:effectLst/>
              </a:rPr>
              <a:t>File name – name of file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File Type -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en-US" sz="2400" dirty="0">
                <a:effectLst/>
              </a:rPr>
              <a:t> for a Display file</a:t>
            </a:r>
            <a:endParaRPr lang="en-US" altLang="en-US" dirty="0">
              <a:effectLst/>
            </a:endParaRPr>
          </a:p>
          <a:p>
            <a:pPr marL="457200" lvl="1" indent="0">
              <a:buNone/>
            </a:pPr>
            <a:r>
              <a:rPr lang="en-US" altLang="en-US" sz="2400" dirty="0">
                <a:effectLst/>
              </a:rPr>
              <a:t>		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sz="2400" dirty="0">
                <a:effectLst/>
              </a:rPr>
              <a:t>,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en-US" sz="2400" dirty="0">
                <a:effectLst/>
              </a:rPr>
              <a:t>, or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en-US" sz="2400" dirty="0">
                <a:effectLst/>
              </a:rPr>
              <a:t> for Database Objects</a:t>
            </a:r>
          </a:p>
          <a:p>
            <a:pPr marL="457200" lvl="1" indent="0">
              <a:buNone/>
            </a:pPr>
            <a:r>
              <a:rPr lang="en-US" altLang="en-US" sz="2400" dirty="0">
                <a:effectLst/>
              </a:rPr>
              <a:t>		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en-US" sz="2400" dirty="0">
                <a:effectLst/>
              </a:rPr>
              <a:t>, for Printer Files (reports)</a:t>
            </a: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File Designation </a:t>
            </a:r>
            <a:r>
              <a:rPr lang="en-US" altLang="en-US" sz="2400" dirty="0">
                <a:effectLst/>
              </a:rPr>
              <a:t>–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en-US" sz="2400" dirty="0">
                <a:effectLst/>
              </a:rPr>
              <a:t> for Full procedural file</a:t>
            </a:r>
            <a:endParaRPr lang="en-US" altLang="en-US" dirty="0">
              <a:effectLst/>
            </a:endParaRP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File Format -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en-US" sz="2400" dirty="0">
                <a:effectLst/>
              </a:rPr>
              <a:t> for Externally Described</a:t>
            </a:r>
            <a:endParaRPr lang="en-US" altLang="en-US" dirty="0">
              <a:effectLst/>
            </a:endParaRP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Record Address Type -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altLang="en-US" sz="2400" dirty="0">
                <a:effectLst/>
              </a:rPr>
              <a:t> if the object has a sort	</a:t>
            </a:r>
            <a:endParaRPr lang="en-US" altLang="en-US" dirty="0">
              <a:effectLst/>
            </a:endParaRPr>
          </a:p>
          <a:p>
            <a:pPr marL="342900" lvl="1" indent="-342900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US" altLang="en-US" dirty="0">
                <a:effectLst/>
              </a:rPr>
              <a:t>Device -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US" altLang="en-US" sz="2400" dirty="0">
                <a:effectLst/>
              </a:rPr>
              <a:t> for Database Object</a:t>
            </a:r>
            <a:endParaRPr lang="en-US" altLang="en-US" dirty="0">
              <a:effectLst/>
            </a:endParaRPr>
          </a:p>
          <a:p>
            <a:pPr marL="457200" lvl="1" indent="0">
              <a:buNone/>
            </a:pPr>
            <a:r>
              <a:rPr lang="en-US" altLang="en-US" sz="2400" dirty="0">
                <a:effectLst/>
              </a:rPr>
              <a:t>	        </a:t>
            </a:r>
            <a:r>
              <a:rPr lang="en-US" altLang="en-US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Workstn</a:t>
            </a:r>
            <a:r>
              <a:rPr lang="en-US" altLang="en-US" sz="2400" dirty="0">
                <a:effectLst/>
              </a:rPr>
              <a:t> for display files</a:t>
            </a:r>
          </a:p>
          <a:p>
            <a:pPr marL="457200" lvl="1" indent="0">
              <a:buNone/>
            </a:pPr>
            <a:r>
              <a:rPr lang="en-US" altLang="en-US" sz="2400" dirty="0">
                <a:effectLst/>
              </a:rPr>
              <a:t>	       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Printer</a:t>
            </a:r>
            <a:r>
              <a:rPr lang="en-US" altLang="en-US" sz="2400" dirty="0">
                <a:effectLst/>
              </a:rPr>
              <a:t> for reports</a:t>
            </a:r>
          </a:p>
          <a:p>
            <a:pPr>
              <a:buFontTx/>
              <a:buNone/>
            </a:pPr>
            <a:r>
              <a:rPr lang="en-US" alt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198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Verbs and Functions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Read filename;</a:t>
            </a:r>
          </a:p>
          <a:p>
            <a:pPr lvl="1"/>
            <a:r>
              <a:rPr lang="en-US" altLang="en-US" dirty="0">
                <a:effectLst/>
              </a:rPr>
              <a:t>reads a record from a database object</a:t>
            </a:r>
          </a:p>
          <a:p>
            <a:pPr lvl="1"/>
            <a:endParaRPr lang="en-US" altLang="en-US" dirty="0">
              <a:effectLst/>
            </a:endParaRPr>
          </a:p>
          <a:p>
            <a:r>
              <a:rPr lang="en-US" altLang="en-US" dirty="0">
                <a:effectLst/>
              </a:rPr>
              <a:t>%EOF(filename)</a:t>
            </a:r>
          </a:p>
          <a:p>
            <a:pPr lvl="1"/>
            <a:r>
              <a:rPr lang="en-US" altLang="en-US" dirty="0">
                <a:effectLst/>
              </a:rPr>
              <a:t>Checks for End of File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7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for display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fields </a:t>
            </a:r>
            <a:r>
              <a:rPr lang="en-CA" sz="2400" dirty="0"/>
              <a:t>in an display file – the fields that can be defined by referring to the fields specified in a previously created database/pf file. </a:t>
            </a:r>
          </a:p>
          <a:p>
            <a:pPr lvl="1"/>
            <a:r>
              <a:rPr lang="en-CA" sz="2400" dirty="0"/>
              <a:t>The field attributes referred to are the length, data type, and decimal positions of the field.</a:t>
            </a:r>
          </a:p>
          <a:p>
            <a:r>
              <a:rPr lang="en-CA" sz="2400" dirty="0"/>
              <a:t>You can specify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CA" sz="2400" dirty="0"/>
              <a:t> in this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29 </a:t>
            </a:r>
            <a:r>
              <a:rPr lang="en-CA" sz="2400" dirty="0"/>
              <a:t>in order to use the reference function.  </a:t>
            </a:r>
          </a:p>
          <a:p>
            <a:r>
              <a:rPr lang="en-CA" sz="2400" dirty="0"/>
              <a:t>Packed decimal and binary fields are not supported for display files. Therefore, </a:t>
            </a:r>
          </a:p>
          <a:p>
            <a:pPr lvl="1"/>
            <a:r>
              <a:rPr lang="en-CA" sz="2400" dirty="0"/>
              <a:t>when you refer to fields of these types, the data type assigned is zoned decimal with a keyboard shift as follows: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2712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r>
              <a:rPr lang="en-CA" dirty="0"/>
              <a:t>Creating a CLLE command</a:t>
            </a:r>
          </a:p>
          <a:p>
            <a:r>
              <a:rPr lang="en-CA" dirty="0"/>
              <a:t>RPGLE Programming with database files 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Reference Fields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5661248"/>
            <a:ext cx="8540750" cy="437927"/>
          </a:xfrm>
        </p:spPr>
        <p:txBody>
          <a:bodyPr/>
          <a:lstStyle/>
          <a:p>
            <a:r>
              <a:rPr lang="en-CA" sz="2000" dirty="0"/>
              <a:t>STUDENTS.PF data file was defined in Lab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  <p:pic>
        <p:nvPicPr>
          <p:cNvPr id="6147" name="Picture 3" descr="C:\SenecaCollege\IBC233\IBC233-2015Smr\Labs\tm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6" y="1556792"/>
            <a:ext cx="768732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6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21</a:t>
            </a:fld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 Command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9893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10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 Function: %SST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substring function in CL</a:t>
            </a:r>
          </a:p>
          <a:p>
            <a:r>
              <a:rPr lang="en-US" dirty="0"/>
              <a:t>%SST(&amp;variable  start  length)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 err="1"/>
              <a:t>Dcl</a:t>
            </a:r>
            <a:r>
              <a:rPr lang="en-US" dirty="0"/>
              <a:t> &amp;var1  *char  </a:t>
            </a:r>
            <a:r>
              <a:rPr lang="en-US" dirty="0" err="1"/>
              <a:t>len</a:t>
            </a:r>
            <a:r>
              <a:rPr lang="en-US" dirty="0"/>
              <a:t>(20) value('IBC233')</a:t>
            </a:r>
          </a:p>
          <a:p>
            <a:pPr>
              <a:buFont typeface="Arial" charset="0"/>
              <a:buNone/>
            </a:pPr>
            <a:r>
              <a:rPr lang="en-US" dirty="0" err="1"/>
              <a:t>Dcl</a:t>
            </a:r>
            <a:r>
              <a:rPr lang="en-US" dirty="0"/>
              <a:t> &amp;var2  *char  </a:t>
            </a:r>
            <a:r>
              <a:rPr lang="en-US" dirty="0" err="1"/>
              <a:t>len</a:t>
            </a:r>
            <a:r>
              <a:rPr lang="en-US" dirty="0"/>
              <a:t>(5)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 err="1"/>
              <a:t>Chgvar</a:t>
            </a:r>
            <a:r>
              <a:rPr lang="en-US" dirty="0"/>
              <a:t> &amp;var1  (%</a:t>
            </a:r>
            <a:r>
              <a:rPr lang="en-US" dirty="0" err="1"/>
              <a:t>sst</a:t>
            </a:r>
            <a:r>
              <a:rPr lang="en-US" dirty="0"/>
              <a:t>(&amp;var1 4 3))</a:t>
            </a:r>
          </a:p>
          <a:p>
            <a:pPr>
              <a:buFont typeface="Arial" charset="0"/>
              <a:buNone/>
            </a:pPr>
            <a:r>
              <a:rPr lang="en-US" dirty="0"/>
              <a:t>What is the value of &amp;var1?</a:t>
            </a:r>
          </a:p>
        </p:txBody>
      </p:sp>
    </p:spTree>
    <p:extLst>
      <p:ext uri="{BB962C8B-B14F-4D97-AF65-F5344CB8AC3E}">
        <p14:creationId xmlns:p14="http://schemas.microsoft.com/office/powerpoint/2010/main" val="44523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 Function: %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Used to remove trailing spaces from a character string in RPG!</a:t>
            </a:r>
          </a:p>
          <a:p>
            <a:pPr>
              <a:buFont typeface="Arial" charset="0"/>
              <a:buNone/>
            </a:pPr>
            <a:r>
              <a:rPr lang="en-US" sz="2800" dirty="0"/>
              <a:t>       </a:t>
            </a:r>
            <a:r>
              <a:rPr lang="en-US" sz="2800" dirty="0" err="1"/>
              <a:t>fname</a:t>
            </a:r>
            <a:r>
              <a:rPr lang="en-US" sz="2800" dirty="0"/>
              <a:t> = 'Cindy    ';</a:t>
            </a:r>
          </a:p>
          <a:p>
            <a:pPr>
              <a:buFont typeface="Arial" charset="0"/>
              <a:buNone/>
            </a:pPr>
            <a:r>
              <a:rPr lang="en-US" sz="2800" dirty="0"/>
              <a:t>	    </a:t>
            </a:r>
            <a:r>
              <a:rPr lang="en-US" sz="2800" dirty="0" err="1"/>
              <a:t>lname</a:t>
            </a:r>
            <a:r>
              <a:rPr lang="en-US" sz="2800" dirty="0"/>
              <a:t> = 'Laurin   ';</a:t>
            </a:r>
          </a:p>
          <a:p>
            <a:pPr>
              <a:buFont typeface="Arial" charset="0"/>
              <a:buNone/>
            </a:pPr>
            <a:endParaRPr lang="en-US" sz="1400" dirty="0"/>
          </a:p>
          <a:p>
            <a:pPr>
              <a:buFont typeface="Arial" charset="0"/>
              <a:buNone/>
            </a:pPr>
            <a:r>
              <a:rPr lang="en-US" sz="2800" dirty="0"/>
              <a:t>Then </a:t>
            </a:r>
          </a:p>
          <a:p>
            <a:pPr>
              <a:buFont typeface="Arial" charset="0"/>
              <a:buNone/>
            </a:pPr>
            <a:r>
              <a:rPr lang="en-US" sz="2800" dirty="0"/>
              <a:t>	  </a:t>
            </a:r>
            <a:r>
              <a:rPr lang="en-US" sz="2800" dirty="0" err="1"/>
              <a:t>fullname</a:t>
            </a:r>
            <a:r>
              <a:rPr lang="en-US" sz="2800" dirty="0"/>
              <a:t> = %</a:t>
            </a:r>
            <a:r>
              <a:rPr lang="en-US" sz="2800" dirty="0" err="1"/>
              <a:t>trimr</a:t>
            </a:r>
            <a:r>
              <a:rPr lang="en-US" sz="2800" dirty="0"/>
              <a:t>(</a:t>
            </a:r>
            <a:r>
              <a:rPr lang="en-US" sz="2800" dirty="0" err="1"/>
              <a:t>fname</a:t>
            </a:r>
            <a:r>
              <a:rPr lang="en-US" sz="2800" dirty="0"/>
              <a:t>) + </a:t>
            </a:r>
            <a:r>
              <a:rPr lang="en-US" sz="2800" dirty="0" err="1"/>
              <a:t>lname</a:t>
            </a:r>
            <a:r>
              <a:rPr lang="en-US" sz="2800" dirty="0"/>
              <a:t>;</a:t>
            </a:r>
          </a:p>
          <a:p>
            <a:pPr>
              <a:buFont typeface="Arial" charset="0"/>
              <a:buNone/>
            </a:pPr>
            <a:r>
              <a:rPr lang="en-US" sz="2800" dirty="0"/>
              <a:t>	  what would be the value of </a:t>
            </a:r>
            <a:r>
              <a:rPr lang="en-US" sz="2800" dirty="0" err="1"/>
              <a:t>fullname</a:t>
            </a:r>
            <a:r>
              <a:rPr lang="en-US" sz="2800" dirty="0"/>
              <a:t>?</a:t>
            </a:r>
          </a:p>
          <a:p>
            <a:pPr>
              <a:buFont typeface="Arial" charset="0"/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More built-in function on IBM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828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 Command: DSPOBJD - RTVOBJD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Shows/retrieves compile information about an object.</a:t>
            </a:r>
          </a:p>
          <a:p>
            <a:pPr lvl="1"/>
            <a:r>
              <a:rPr lang="en-US" sz="2400" dirty="0"/>
              <a:t>Date compiled</a:t>
            </a:r>
          </a:p>
          <a:p>
            <a:pPr lvl="1"/>
            <a:r>
              <a:rPr lang="en-US" sz="2400" dirty="0"/>
              <a:t>Version of the operating system used when the object was compiled.</a:t>
            </a:r>
          </a:p>
          <a:p>
            <a:pPr lvl="1"/>
            <a:endParaRPr lang="en-US" sz="2400" dirty="0"/>
          </a:p>
          <a:p>
            <a:r>
              <a:rPr lang="en-US" sz="2800" dirty="0"/>
              <a:t>QCMD *PGM object</a:t>
            </a:r>
          </a:p>
          <a:p>
            <a:pPr lvl="1"/>
            <a:r>
              <a:rPr lang="en-US" sz="2400" dirty="0"/>
              <a:t>A special object – it’s OS version of the object can reflect current operating system level.</a:t>
            </a:r>
          </a:p>
        </p:txBody>
      </p:sp>
    </p:spTree>
    <p:extLst>
      <p:ext uri="{BB962C8B-B14F-4D97-AF65-F5344CB8AC3E}">
        <p14:creationId xmlns:p14="http://schemas.microsoft.com/office/powerpoint/2010/main" val="389802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 Command: DSPCMD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information about a command including where the source code is!</a:t>
            </a:r>
          </a:p>
        </p:txBody>
      </p:sp>
    </p:spTree>
    <p:extLst>
      <p:ext uri="{BB962C8B-B14F-4D97-AF65-F5344CB8AC3E}">
        <p14:creationId xmlns:p14="http://schemas.microsoft.com/office/powerpoint/2010/main" val="330283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CL program (e.g. PARMCL) code:</a:t>
            </a:r>
          </a:p>
          <a:p>
            <a:pPr>
              <a:buFont typeface="Arial" charset="0"/>
              <a:buNone/>
            </a:pPr>
            <a:endParaRPr lang="en-US" sz="1800" dirty="0"/>
          </a:p>
          <a:p>
            <a:pPr>
              <a:buFont typeface="Arial" charset="0"/>
              <a:buNone/>
            </a:pPr>
            <a:r>
              <a:rPr lang="en-US" sz="2400" dirty="0"/>
              <a:t>     </a:t>
            </a:r>
            <a:r>
              <a:rPr lang="en-US" sz="2400" dirty="0" err="1"/>
              <a:t>pgm</a:t>
            </a:r>
            <a:r>
              <a:rPr lang="en-US" sz="2400" dirty="0"/>
              <a:t> (&amp;parm1  &amp;parm2)</a:t>
            </a:r>
          </a:p>
          <a:p>
            <a:pPr>
              <a:buFont typeface="Arial" charset="0"/>
              <a:buNone/>
            </a:pPr>
            <a:endParaRPr lang="en-US" sz="1800" dirty="0"/>
          </a:p>
          <a:p>
            <a:pPr>
              <a:buFont typeface="Arial" charset="0"/>
              <a:buNone/>
            </a:pPr>
            <a:r>
              <a:rPr lang="en-US" sz="2400" dirty="0"/>
              <a:t>      dcl &amp;parm1 *</a:t>
            </a:r>
            <a:r>
              <a:rPr lang="en-US" sz="2400" dirty="0" err="1"/>
              <a:t>dec</a:t>
            </a:r>
            <a:r>
              <a:rPr lang="en-US" sz="2400" dirty="0"/>
              <a:t> (5 2)</a:t>
            </a:r>
          </a:p>
          <a:p>
            <a:pPr>
              <a:buFont typeface="Arial" charset="0"/>
              <a:buNone/>
            </a:pPr>
            <a:r>
              <a:rPr lang="en-US" sz="2400" dirty="0"/>
              <a:t>      dcl &amp;parm2 *char 5</a:t>
            </a:r>
          </a:p>
          <a:p>
            <a:pPr>
              <a:buFont typeface="Arial" charset="0"/>
              <a:buNone/>
            </a:pPr>
            <a:endParaRPr lang="en-US" sz="1800" dirty="0"/>
          </a:p>
          <a:p>
            <a:r>
              <a:rPr lang="en-US" sz="2800" dirty="0"/>
              <a:t>To call this program</a:t>
            </a:r>
          </a:p>
          <a:p>
            <a:pPr>
              <a:buFont typeface="Arial" charset="0"/>
              <a:buNone/>
            </a:pPr>
            <a:r>
              <a:rPr lang="en-US" sz="2400" dirty="0"/>
              <a:t>	CALL PARMCL (X'10002F'  'TEST')</a:t>
            </a:r>
          </a:p>
        </p:txBody>
      </p:sp>
    </p:spTree>
    <p:extLst>
      <p:ext uri="{BB962C8B-B14F-4D97-AF65-F5344CB8AC3E}">
        <p14:creationId xmlns:p14="http://schemas.microsoft.com/office/powerpoint/2010/main" val="72299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 Commands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 command consists of a program with a compiled object. </a:t>
            </a:r>
          </a:p>
          <a:p>
            <a:endParaRPr lang="en-CA" sz="2000" dirty="0"/>
          </a:p>
          <a:p>
            <a:r>
              <a:rPr lang="en-US" dirty="0"/>
              <a:t>Command Source</a:t>
            </a:r>
          </a:p>
          <a:p>
            <a:pPr lvl="1"/>
            <a:r>
              <a:rPr lang="en-US" dirty="0"/>
              <a:t>Builds the command entry screen</a:t>
            </a:r>
          </a:p>
          <a:p>
            <a:pPr lvl="1"/>
            <a:r>
              <a:rPr lang="en-US" dirty="0"/>
              <a:t>Calls the compiled object</a:t>
            </a:r>
          </a:p>
          <a:p>
            <a:pPr lvl="1"/>
            <a:r>
              <a:rPr lang="en-US" dirty="0"/>
              <a:t>Interpreted</a:t>
            </a:r>
          </a:p>
        </p:txBody>
      </p:sp>
    </p:spTree>
    <p:extLst>
      <p:ext uri="{BB962C8B-B14F-4D97-AF65-F5344CB8AC3E}">
        <p14:creationId xmlns:p14="http://schemas.microsoft.com/office/powerpoint/2010/main" val="300224854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666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IBC233 - System i Business Computing</vt:lpstr>
      <vt:lpstr>Agenda</vt:lpstr>
      <vt:lpstr>CL Command Review</vt:lpstr>
      <vt:lpstr>Built-in Function: %SST</vt:lpstr>
      <vt:lpstr>Built-in Function: %trimr</vt:lpstr>
      <vt:lpstr>CL Command: DSPOBJD - RTVOBJD</vt:lpstr>
      <vt:lpstr>CL Command: DSPCMD</vt:lpstr>
      <vt:lpstr>Passing Parameters</vt:lpstr>
      <vt:lpstr>CL Commands</vt:lpstr>
      <vt:lpstr>Creating CL Commands</vt:lpstr>
      <vt:lpstr>Command Definition</vt:lpstr>
      <vt:lpstr>Syntax for Command Definition</vt:lpstr>
      <vt:lpstr>Example: HELLOCMD.cmd</vt:lpstr>
      <vt:lpstr>Example: HELLOCPP.clle</vt:lpstr>
      <vt:lpstr>Example: HELLODSP.dspf</vt:lpstr>
      <vt:lpstr>Run the Command</vt:lpstr>
      <vt:lpstr>F-SPEC Review</vt:lpstr>
      <vt:lpstr>RPG Verbs and Functions </vt:lpstr>
      <vt:lpstr>Reference for display files</vt:lpstr>
      <vt:lpstr>Example of Reference Fields 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8-2174</cp:keywords>
  <cp:lastModifiedBy>Wei Song</cp:lastModifiedBy>
  <cp:revision>122</cp:revision>
  <cp:lastPrinted>2001-07-23T19:37:02Z</cp:lastPrinted>
  <dcterms:created xsi:type="dcterms:W3CDTF">2001-03-26T00:24:34Z</dcterms:created>
  <dcterms:modified xsi:type="dcterms:W3CDTF">2019-05-12T23:44:56Z</dcterms:modified>
</cp:coreProperties>
</file>