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27"/>
  </p:notesMasterIdLst>
  <p:handoutMasterIdLst>
    <p:handoutMasterId r:id="rId28"/>
  </p:handoutMasterIdLst>
  <p:sldIdLst>
    <p:sldId id="266" r:id="rId2"/>
    <p:sldId id="271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278" r:id="rId25"/>
    <p:sldId id="277" r:id="rId26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25" autoAdjust="0"/>
    <p:restoredTop sz="94660"/>
  </p:normalViewPr>
  <p:slideViewPr>
    <p:cSldViewPr>
      <p:cViewPr varScale="1">
        <p:scale>
          <a:sx n="85" d="100"/>
          <a:sy n="85" d="100"/>
        </p:scale>
        <p:origin x="53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4AFC7-BA5D-4B2B-BEB5-A638D2D2B18C}" type="slidenum">
              <a:rPr lang="en-CA" altLang="en-US"/>
              <a:pPr>
                <a:defRPr/>
              </a:pPr>
              <a:t>1</a:t>
            </a:fld>
            <a:endParaRPr lang="en-CA" alt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844824"/>
            <a:ext cx="7772400" cy="1368152"/>
          </a:xfrm>
        </p:spPr>
        <p:txBody>
          <a:bodyPr/>
          <a:lstStyle/>
          <a:p>
            <a:pPr eaLnBrk="1" hangingPunct="1">
              <a:defRPr/>
            </a:pPr>
            <a:r>
              <a:rPr lang="en-CA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IBC233 - System </a:t>
            </a:r>
            <a:r>
              <a:rPr lang="en-CA" sz="4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i</a:t>
            </a:r>
            <a:r>
              <a:rPr lang="en-CA" sz="4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 Business Computing</a:t>
            </a:r>
            <a:endParaRPr lang="en-CA" altLang="en-US" sz="4000" dirty="0">
              <a:solidFill>
                <a:schemeClr val="tx1"/>
              </a:solidFill>
              <a:latin typeface="Tahoma (Headings)"/>
            </a:endParaRP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17032"/>
            <a:ext cx="6400800" cy="172819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Week 9 :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Menus, Security and Report Writer</a:t>
            </a:r>
            <a:endParaRPr lang="en-CA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latin typeface="Arial" charset="0"/>
              </a:rPr>
              <a:t>Pre-Defined Object Authorities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*ALL</a:t>
            </a:r>
            <a:r>
              <a:rPr lang="en-GB" altLang="en-US" sz="2800" dirty="0">
                <a:latin typeface="Arial" charset="0"/>
              </a:rPr>
              <a:t>:  the user can do almost anything to the object.</a:t>
            </a:r>
          </a:p>
          <a:p>
            <a:r>
              <a:rPr lang="en-GB" altLang="en-US" sz="2800" dirty="0">
                <a:latin typeface="Arial" charset="0"/>
              </a:rPr>
              <a:t> </a:t>
            </a:r>
            <a:r>
              <a:rPr lang="en-GB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*CHANGE</a:t>
            </a:r>
            <a:r>
              <a:rPr lang="en-GB" altLang="en-US" sz="2800" dirty="0">
                <a:latin typeface="Arial" charset="0"/>
              </a:rPr>
              <a:t>: operational authority, data authorities</a:t>
            </a:r>
          </a:p>
          <a:p>
            <a:r>
              <a:rPr lang="en-GB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*USE</a:t>
            </a:r>
            <a:r>
              <a:rPr lang="en-GB" altLang="en-US" sz="2800" dirty="0">
                <a:latin typeface="Arial" charset="0"/>
              </a:rPr>
              <a:t>: the user can use the object but not change it</a:t>
            </a:r>
          </a:p>
          <a:p>
            <a:r>
              <a:rPr lang="en-GB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*EXCLUDE</a:t>
            </a:r>
            <a:r>
              <a:rPr lang="en-GB" altLang="en-US" sz="2800" dirty="0">
                <a:latin typeface="Arial" charset="0"/>
              </a:rPr>
              <a:t>: nothing is permitted</a:t>
            </a:r>
            <a:endParaRPr lang="en-GB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047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latin typeface="Arial Narrow" pitchFamily="34" charset="0"/>
              </a:rPr>
              <a:t>How Do You give others Authority to Your Objects?</a:t>
            </a:r>
            <a:endParaRPr lang="en-GB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sz="900" dirty="0">
              <a:latin typeface="Arial" charset="0"/>
            </a:endParaRPr>
          </a:p>
          <a:p>
            <a:r>
              <a:rPr lang="en-GB" altLang="en-US" b="1" dirty="0">
                <a:latin typeface="Arial" charset="0"/>
              </a:rPr>
              <a:t>GRTOBJAUT</a:t>
            </a:r>
            <a:r>
              <a:rPr lang="en-GB" altLang="en-US" dirty="0">
                <a:latin typeface="Arial" charset="0"/>
              </a:rPr>
              <a:t>: Grant object authority</a:t>
            </a:r>
            <a:br>
              <a:rPr lang="en-GB" altLang="en-US" dirty="0">
                <a:latin typeface="Arial" charset="0"/>
              </a:rPr>
            </a:br>
            <a:endParaRPr lang="en-GB" altLang="en-US" sz="1800" dirty="0">
              <a:latin typeface="Arial" charset="0"/>
            </a:endParaRPr>
          </a:p>
          <a:p>
            <a:r>
              <a:rPr lang="en-GB" altLang="en-US" b="1" dirty="0">
                <a:latin typeface="Arial" charset="0"/>
              </a:rPr>
              <a:t>RVKOBJAUT</a:t>
            </a:r>
            <a:r>
              <a:rPr lang="en-GB" altLang="en-US" dirty="0">
                <a:latin typeface="Arial" charset="0"/>
              </a:rPr>
              <a:t>: Revoke Object authority</a:t>
            </a:r>
            <a:br>
              <a:rPr lang="en-GB" altLang="en-US" dirty="0">
                <a:latin typeface="Arial" charset="0"/>
              </a:rPr>
            </a:br>
            <a:endParaRPr lang="en-GB" altLang="en-US" sz="1800" dirty="0">
              <a:latin typeface="Arial" charset="0"/>
            </a:endParaRPr>
          </a:p>
          <a:p>
            <a:r>
              <a:rPr lang="en-GB" altLang="en-US" b="1" dirty="0">
                <a:latin typeface="Arial" charset="0"/>
              </a:rPr>
              <a:t>EDTOBJAUT</a:t>
            </a:r>
            <a:r>
              <a:rPr lang="en-GB" altLang="en-US" dirty="0">
                <a:latin typeface="Arial" charset="0"/>
              </a:rPr>
              <a:t>: Edit object authority</a:t>
            </a:r>
          </a:p>
          <a:p>
            <a:endParaRPr lang="en-GB" altLang="en-US" sz="1800" dirty="0">
              <a:latin typeface="Arial" charset="0"/>
            </a:endParaRPr>
          </a:p>
          <a:p>
            <a:r>
              <a:rPr lang="en-GB" altLang="en-US" dirty="0"/>
              <a:t>e.g. </a:t>
            </a:r>
            <a:r>
              <a:rPr lang="en-GB" altLang="en-US" sz="2400" dirty="0"/>
              <a:t>to allow </a:t>
            </a:r>
            <a:r>
              <a:rPr lang="en-CA" altLang="en-US" sz="2400" dirty="0"/>
              <a:t>instructor to read/run your programs:</a:t>
            </a:r>
            <a:endParaRPr lang="en-GB" altLang="en-US" dirty="0"/>
          </a:p>
          <a:p>
            <a:pPr marL="400050" lvl="1" indent="0">
              <a:buNone/>
            </a:pPr>
            <a:endParaRPr lang="en-GB" altLang="en-US" sz="2000" dirty="0"/>
          </a:p>
          <a:p>
            <a:pPr marL="400050" lvl="1" indent="0">
              <a:buNone/>
            </a:pPr>
            <a:r>
              <a:rPr lang="en-GB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GRTOBJAUT OBJ(DT233C01/*ALL) OBJTYPE(*ALL) USER(WSONG)</a:t>
            </a:r>
          </a:p>
        </p:txBody>
      </p:sp>
    </p:spTree>
    <p:extLst>
      <p:ext uri="{BB962C8B-B14F-4D97-AF65-F5344CB8AC3E}">
        <p14:creationId xmlns:p14="http://schemas.microsoft.com/office/powerpoint/2010/main" val="3329786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latin typeface="Arial" charset="0"/>
              </a:rPr>
              <a:t>GRTOBJAUT-</a:t>
            </a:r>
            <a:r>
              <a:rPr lang="en-GB" altLang="en-US" sz="3200">
                <a:latin typeface="Arial" charset="0"/>
              </a:rPr>
              <a:t>grant object authority</a:t>
            </a:r>
            <a:endParaRPr lang="en-GB" altLang="en-US">
              <a:latin typeface="Arial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>
                <a:latin typeface="Arial" charset="0"/>
              </a:rPr>
              <a:t>Allows you to grant authority to one or more objects in a library</a:t>
            </a:r>
          </a:p>
          <a:p>
            <a:r>
              <a:rPr lang="en-GB" altLang="en-US" dirty="0">
                <a:latin typeface="Arial" charset="0"/>
              </a:rPr>
              <a:t>can specify individual users or an authorization list</a:t>
            </a:r>
            <a:br>
              <a:rPr lang="en-GB" altLang="en-US" dirty="0">
                <a:latin typeface="Arial" charset="0"/>
              </a:rPr>
            </a:br>
            <a:br>
              <a:rPr lang="en-GB" altLang="en-US" dirty="0">
                <a:latin typeface="Arial" charset="0"/>
              </a:rPr>
            </a:br>
            <a:r>
              <a:rPr lang="en-GB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Remember, you must also give authority to library where the object is stored.</a:t>
            </a:r>
          </a:p>
        </p:txBody>
      </p:sp>
    </p:spTree>
    <p:extLst>
      <p:ext uri="{BB962C8B-B14F-4D97-AF65-F5344CB8AC3E}">
        <p14:creationId xmlns:p14="http://schemas.microsoft.com/office/powerpoint/2010/main" val="1474561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latin typeface="Arial Narrow" pitchFamily="34" charset="0"/>
              </a:rPr>
              <a:t>EDTOBJAUT-edit object authority</a:t>
            </a:r>
            <a:endParaRPr lang="en-GB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>
                <a:latin typeface="Arial" charset="0"/>
              </a:rPr>
              <a:t>An all-encompassing command</a:t>
            </a:r>
          </a:p>
          <a:p>
            <a:pPr lvl="1"/>
            <a:r>
              <a:rPr lang="en-US" altLang="en-US" dirty="0">
                <a:latin typeface="Arial" charset="0"/>
              </a:rPr>
              <a:t>Specify individual authorities</a:t>
            </a:r>
          </a:p>
          <a:p>
            <a:pPr lvl="1"/>
            <a:r>
              <a:rPr lang="en-US" altLang="en-US" dirty="0">
                <a:latin typeface="Arial" charset="0"/>
              </a:rPr>
              <a:t>Specify Group Profile authorities</a:t>
            </a:r>
          </a:p>
          <a:p>
            <a:pPr lvl="1"/>
            <a:r>
              <a:rPr lang="en-US" altLang="en-US" dirty="0">
                <a:latin typeface="Arial" charset="0"/>
              </a:rPr>
              <a:t>Specify Authorization List authorities</a:t>
            </a:r>
          </a:p>
          <a:p>
            <a:pPr lvl="1"/>
            <a:r>
              <a:rPr lang="en-US" altLang="en-US" dirty="0">
                <a:latin typeface="Arial" charset="0"/>
              </a:rPr>
              <a:t>*PUBLIC is everyone else</a:t>
            </a:r>
            <a:endParaRPr lang="en-GB" altLang="en-US" dirty="0"/>
          </a:p>
          <a:p>
            <a:r>
              <a:rPr lang="en-GB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EA</a:t>
            </a:r>
            <a:r>
              <a:rPr lang="en-GB" altLang="en-US" b="1" dirty="0">
                <a:latin typeface="Arial" charset="0"/>
              </a:rPr>
              <a:t> </a:t>
            </a:r>
            <a:r>
              <a:rPr lang="en-GB" altLang="en-US" dirty="0">
                <a:latin typeface="Arial" charset="0"/>
              </a:rPr>
              <a:t>is the PDM short form option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90072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43000"/>
          </a:xfrm>
        </p:spPr>
        <p:txBody>
          <a:bodyPr/>
          <a:lstStyle/>
          <a:p>
            <a:r>
              <a:rPr lang="en-GB" altLang="en-US" sz="4000" dirty="0">
                <a:latin typeface="Arial" charset="0"/>
              </a:rPr>
              <a:t>RVKOBJAUT</a:t>
            </a:r>
            <a:r>
              <a:rPr lang="en-GB" altLang="en-US" dirty="0">
                <a:latin typeface="Arial" charset="0"/>
              </a:rPr>
              <a:t>-</a:t>
            </a:r>
            <a:r>
              <a:rPr lang="en-GB" altLang="en-US" sz="3200" dirty="0">
                <a:latin typeface="Arial" charset="0"/>
              </a:rPr>
              <a:t>revoke object authority</a:t>
            </a:r>
            <a:endParaRPr lang="en-GB" altLang="en-US" dirty="0">
              <a:latin typeface="Arial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7772400" cy="4953000"/>
          </a:xfrm>
        </p:spPr>
        <p:txBody>
          <a:bodyPr/>
          <a:lstStyle/>
          <a:p>
            <a:r>
              <a:rPr lang="en-GB" altLang="en-US" dirty="0">
                <a:latin typeface="Arial" charset="0"/>
              </a:rPr>
              <a:t>Allows you to revoke authority from one or more objects in a library</a:t>
            </a:r>
          </a:p>
          <a:p>
            <a:r>
              <a:rPr lang="en-GB" altLang="en-US" dirty="0">
                <a:latin typeface="Arial" charset="0"/>
              </a:rPr>
              <a:t>can specify individual users or an authorization list</a:t>
            </a:r>
          </a:p>
          <a:p>
            <a:r>
              <a:rPr lang="en-GB" altLang="en-US" dirty="0">
                <a:latin typeface="Arial" charset="0"/>
              </a:rPr>
              <a:t>You must revoke the authority that was given in the first place e.g. if * change authority was given, then *change authority must be revoked (</a:t>
            </a:r>
            <a:r>
              <a:rPr lang="en-GB" altLang="en-US" b="1" dirty="0">
                <a:latin typeface="Arial" charset="0"/>
              </a:rPr>
              <a:t>applies to individual users, not lists</a:t>
            </a:r>
            <a:r>
              <a:rPr lang="en-GB" altLang="en-US" dirty="0">
                <a:latin typeface="Arial" charset="0"/>
              </a:rPr>
              <a:t>)</a:t>
            </a:r>
            <a:br>
              <a:rPr lang="en-GB" altLang="en-US" dirty="0">
                <a:latin typeface="Arial" charset="0"/>
              </a:rPr>
            </a:br>
            <a:endParaRPr lang="en-GB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644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latin typeface="Arial" charset="0"/>
              </a:rPr>
              <a:t>Security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Each object has 2 types of authorities</a:t>
            </a:r>
            <a:r>
              <a:rPr lang="en-GB" altLang="en-US" dirty="0">
                <a:latin typeface="Arial" charset="0"/>
              </a:rPr>
              <a:t>:</a:t>
            </a:r>
            <a:br>
              <a:rPr lang="en-GB" altLang="en-US" dirty="0">
                <a:latin typeface="Arial" charset="0"/>
              </a:rPr>
            </a:br>
            <a:endParaRPr lang="en-GB" altLang="en-US" sz="1800" dirty="0">
              <a:latin typeface="Arial" charset="0"/>
            </a:endParaRPr>
          </a:p>
          <a:p>
            <a:pPr lvl="1"/>
            <a:r>
              <a:rPr lang="en-GB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object authorities</a:t>
            </a:r>
            <a:endParaRPr lang="en-GB" altLang="en-US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lvl="1"/>
            <a:r>
              <a:rPr lang="en-GB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data authorities</a:t>
            </a:r>
            <a:r>
              <a:rPr lang="en-GB" altLang="en-US" dirty="0">
                <a:latin typeface="Arial" charset="0"/>
              </a:rPr>
              <a:t>: </a:t>
            </a:r>
            <a:br>
              <a:rPr lang="en-GB" altLang="en-US" dirty="0">
                <a:latin typeface="Arial" charset="0"/>
              </a:rPr>
            </a:br>
            <a:endParaRPr lang="en-GB" altLang="en-US" sz="1800" dirty="0">
              <a:latin typeface="Arial" charset="0"/>
            </a:endParaRPr>
          </a:p>
          <a:p>
            <a:pPr marL="457200" lvl="1" indent="0">
              <a:buNone/>
            </a:pPr>
            <a:r>
              <a:rPr lang="en-GB" altLang="en-US" dirty="0">
                <a:latin typeface="Arial" charset="0"/>
              </a:rPr>
              <a:t>data can be the information in a physical file, the objects in a library, the spool files in an output queue, messages in a message queue, </a:t>
            </a:r>
            <a:r>
              <a:rPr lang="en-GB" altLang="en-US" dirty="0" err="1">
                <a:latin typeface="Arial" charset="0"/>
              </a:rPr>
              <a:t>etc</a:t>
            </a:r>
            <a:endParaRPr lang="en-GB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398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276225"/>
            <a:ext cx="7772400" cy="1143000"/>
          </a:xfrm>
        </p:spPr>
        <p:txBody>
          <a:bodyPr/>
          <a:lstStyle/>
          <a:p>
            <a:r>
              <a:rPr lang="en-GB" altLang="en-US">
                <a:latin typeface="Arial" charset="0"/>
              </a:rPr>
              <a:t>Object Authorities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6600" y="1311275"/>
            <a:ext cx="7772400" cy="4784725"/>
          </a:xfrm>
        </p:spPr>
        <p:txBody>
          <a:bodyPr/>
          <a:lstStyle/>
          <a:p>
            <a:r>
              <a:rPr lang="en-GB" altLang="en-US" b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Opr</a:t>
            </a:r>
            <a:r>
              <a:rPr lang="en-GB" altLang="en-US" dirty="0">
                <a:latin typeface="Arial" charset="0"/>
              </a:rPr>
              <a:t>: look at object </a:t>
            </a:r>
            <a:r>
              <a:rPr lang="en-GB" altLang="en-US" dirty="0" err="1">
                <a:latin typeface="Arial" charset="0"/>
              </a:rPr>
              <a:t>desc</a:t>
            </a:r>
            <a:r>
              <a:rPr lang="en-GB" altLang="en-US" dirty="0">
                <a:latin typeface="Arial" charset="0"/>
              </a:rPr>
              <a:t>; do whatever data authority permits.</a:t>
            </a:r>
          </a:p>
          <a:p>
            <a:r>
              <a:rPr lang="en-GB" altLang="en-US" b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Mgt</a:t>
            </a:r>
            <a:r>
              <a:rPr lang="en-GB" altLang="en-US" dirty="0">
                <a:latin typeface="Arial" charset="0"/>
              </a:rPr>
              <a:t>: Move, rename, </a:t>
            </a:r>
            <a:r>
              <a:rPr lang="en-GB" altLang="en-US" dirty="0" err="1">
                <a:latin typeface="Arial" charset="0"/>
              </a:rPr>
              <a:t>crtdupobj</a:t>
            </a:r>
            <a:r>
              <a:rPr lang="en-GB" altLang="en-US" dirty="0">
                <a:latin typeface="Arial" charset="0"/>
              </a:rPr>
              <a:t>, </a:t>
            </a:r>
            <a:r>
              <a:rPr lang="en-GB" altLang="en-US" dirty="0" err="1">
                <a:latin typeface="Arial" charset="0"/>
              </a:rPr>
              <a:t>grtobjaut</a:t>
            </a:r>
            <a:r>
              <a:rPr lang="en-GB" altLang="en-US" dirty="0">
                <a:latin typeface="Arial" charset="0"/>
              </a:rPr>
              <a:t>, add members</a:t>
            </a:r>
          </a:p>
          <a:p>
            <a:r>
              <a:rPr lang="en-GB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Exist</a:t>
            </a:r>
            <a:r>
              <a:rPr lang="en-GB" altLang="en-US" dirty="0">
                <a:latin typeface="Arial" charset="0"/>
              </a:rPr>
              <a:t>: delete, save and restore operations</a:t>
            </a:r>
          </a:p>
          <a:p>
            <a:r>
              <a:rPr lang="en-GB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Alter</a:t>
            </a:r>
            <a:r>
              <a:rPr lang="en-GB" altLang="en-US" dirty="0">
                <a:latin typeface="Arial" charset="0"/>
              </a:rPr>
              <a:t>: add, clear, change file attributes, </a:t>
            </a:r>
            <a:r>
              <a:rPr lang="en-GB" altLang="en-US" dirty="0" err="1">
                <a:latin typeface="Arial" charset="0"/>
              </a:rPr>
              <a:t>chgpf</a:t>
            </a:r>
            <a:endParaRPr lang="en-GB" altLang="en-US" dirty="0">
              <a:latin typeface="Arial" charset="0"/>
            </a:endParaRPr>
          </a:p>
          <a:p>
            <a:r>
              <a:rPr lang="en-GB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Ref</a:t>
            </a:r>
            <a:r>
              <a:rPr lang="en-GB" altLang="en-US" dirty="0">
                <a:latin typeface="Arial" charset="0"/>
              </a:rPr>
              <a:t>: specify the object as parent file</a:t>
            </a:r>
          </a:p>
        </p:txBody>
      </p:sp>
    </p:spTree>
    <p:extLst>
      <p:ext uri="{BB962C8B-B14F-4D97-AF65-F5344CB8AC3E}">
        <p14:creationId xmlns:p14="http://schemas.microsoft.com/office/powerpoint/2010/main" val="3498172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latin typeface="Arial" charset="0"/>
              </a:rPr>
              <a:t>Data Authorities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>
                <a:solidFill>
                  <a:srgbClr val="0000CC"/>
                </a:solidFill>
                <a:latin typeface="Arial" charset="0"/>
              </a:rPr>
              <a:t>Read</a:t>
            </a:r>
          </a:p>
          <a:p>
            <a:r>
              <a:rPr lang="en-GB" altLang="en-US" dirty="0">
                <a:solidFill>
                  <a:srgbClr val="0000CC"/>
                </a:solidFill>
                <a:latin typeface="Arial" charset="0"/>
              </a:rPr>
              <a:t>Add</a:t>
            </a:r>
          </a:p>
          <a:p>
            <a:r>
              <a:rPr lang="en-GB" altLang="en-US" dirty="0">
                <a:solidFill>
                  <a:srgbClr val="0000CC"/>
                </a:solidFill>
                <a:latin typeface="Arial" charset="0"/>
              </a:rPr>
              <a:t>Update</a:t>
            </a:r>
          </a:p>
          <a:p>
            <a:r>
              <a:rPr lang="en-GB" altLang="en-US" dirty="0">
                <a:solidFill>
                  <a:srgbClr val="0000CC"/>
                </a:solidFill>
                <a:latin typeface="Arial" charset="0"/>
              </a:rPr>
              <a:t>Delete</a:t>
            </a:r>
          </a:p>
          <a:p>
            <a:r>
              <a:rPr lang="en-GB" altLang="en-US" dirty="0">
                <a:solidFill>
                  <a:srgbClr val="0000CC"/>
                </a:solidFill>
                <a:latin typeface="Arial" charset="0"/>
              </a:rPr>
              <a:t>Execute </a:t>
            </a:r>
            <a:r>
              <a:rPr lang="en-GB" altLang="en-US" dirty="0">
                <a:latin typeface="Arial" charset="0"/>
              </a:rPr>
              <a:t>e.g. a </a:t>
            </a:r>
            <a:r>
              <a:rPr lang="en-GB" altLang="en-US" dirty="0" err="1">
                <a:latin typeface="Arial" charset="0"/>
              </a:rPr>
              <a:t>pgm</a:t>
            </a:r>
            <a:r>
              <a:rPr lang="en-GB" altLang="en-US" dirty="0">
                <a:latin typeface="Arial" charset="0"/>
              </a:rPr>
              <a:t>, a </a:t>
            </a:r>
            <a:r>
              <a:rPr lang="en-GB" altLang="en-US" dirty="0" err="1">
                <a:latin typeface="Arial" charset="0"/>
              </a:rPr>
              <a:t>qrydfn</a:t>
            </a:r>
            <a:r>
              <a:rPr lang="en-GB" altLang="en-US" dirty="0">
                <a:latin typeface="Arial" charset="0"/>
              </a:rPr>
              <a:t>, a </a:t>
            </a:r>
            <a:r>
              <a:rPr lang="en-GB" altLang="en-US" dirty="0" err="1">
                <a:latin typeface="Arial" charset="0"/>
              </a:rPr>
              <a:t>dfu</a:t>
            </a:r>
            <a:endParaRPr lang="en-GB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533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GB" altLang="en-US">
                <a:latin typeface="Arial" charset="0"/>
              </a:rPr>
              <a:t>An Authorization List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772400" cy="5181600"/>
          </a:xfrm>
        </p:spPr>
        <p:txBody>
          <a:bodyPr/>
          <a:lstStyle/>
          <a:p>
            <a:r>
              <a:rPr lang="en-GB" altLang="en-US" sz="2800">
                <a:latin typeface="Arial" charset="0"/>
              </a:rPr>
              <a:t>A Security object which lists users and their respective authorities.</a:t>
            </a:r>
          </a:p>
          <a:p>
            <a:r>
              <a:rPr lang="en-GB" altLang="en-US" sz="2800">
                <a:latin typeface="Arial" charset="0"/>
              </a:rPr>
              <a:t>This list can be used to grant the users on the list, the authority listed, to a particular object or objects.</a:t>
            </a:r>
          </a:p>
          <a:p>
            <a:r>
              <a:rPr lang="en-GB" altLang="en-US" sz="2800">
                <a:latin typeface="Arial" charset="0"/>
              </a:rPr>
              <a:t>For example, if </a:t>
            </a:r>
            <a:r>
              <a:rPr lang="en-GB" altLang="en-US" sz="2800" b="1">
                <a:latin typeface="Arial" charset="0"/>
              </a:rPr>
              <a:t>LAURIN</a:t>
            </a:r>
            <a:r>
              <a:rPr lang="en-GB" altLang="en-US" sz="2800">
                <a:latin typeface="Arial" charset="0"/>
              </a:rPr>
              <a:t> is on an authorization list with </a:t>
            </a:r>
            <a:r>
              <a:rPr lang="en-GB" altLang="en-US" sz="2800" b="1">
                <a:latin typeface="Arial" charset="0"/>
              </a:rPr>
              <a:t>*all</a:t>
            </a:r>
            <a:r>
              <a:rPr lang="en-GB" altLang="en-US" sz="2800">
                <a:latin typeface="Arial" charset="0"/>
              </a:rPr>
              <a:t> authority, then </a:t>
            </a:r>
            <a:r>
              <a:rPr lang="en-GB" altLang="en-US" sz="2800" b="1">
                <a:latin typeface="Arial" charset="0"/>
              </a:rPr>
              <a:t>LAURIN</a:t>
            </a:r>
            <a:r>
              <a:rPr lang="en-GB" altLang="en-US" sz="2800">
                <a:latin typeface="Arial" charset="0"/>
              </a:rPr>
              <a:t> will have </a:t>
            </a:r>
            <a:r>
              <a:rPr lang="en-GB" altLang="en-US" sz="2800" b="1">
                <a:latin typeface="Arial" charset="0"/>
              </a:rPr>
              <a:t>*all</a:t>
            </a:r>
            <a:r>
              <a:rPr lang="en-GB" altLang="en-US" sz="2800">
                <a:latin typeface="Arial" charset="0"/>
              </a:rPr>
              <a:t> authority to any object secured by the list.</a:t>
            </a:r>
          </a:p>
          <a:p>
            <a:r>
              <a:rPr lang="en-GB" altLang="en-US" sz="2800">
                <a:latin typeface="Arial" charset="0"/>
              </a:rPr>
              <a:t>Helpful for authorizing a lot of users in one easy step.  E.g. IBCPRF</a:t>
            </a:r>
            <a:endParaRPr lang="en-GB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917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Group Profile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Not as flexible as an authorization list</a:t>
            </a:r>
          </a:p>
          <a:p>
            <a:r>
              <a:rPr lang="en-US" altLang="en-US" dirty="0"/>
              <a:t>Step1: create a User Profile </a:t>
            </a:r>
          </a:p>
          <a:p>
            <a:r>
              <a:rPr lang="en-US" altLang="en-US" dirty="0"/>
              <a:t>Step2: change 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user profiles in the group to reference the first user profile</a:t>
            </a:r>
          </a:p>
          <a:p>
            <a:r>
              <a:rPr lang="en-US" altLang="en-US" dirty="0"/>
              <a:t>Step3: give object and data authority to the first user profile and everyone in the group gets the same authority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01041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015A7ED-C4DA-4E0D-9F47-DF9F2C1F32C7}" type="slidenum">
              <a:rPr lang="en-CA" altLang="en-US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CA" altLang="en-US" sz="1000">
              <a:latin typeface="Arial" pitchFamily="34" charset="0"/>
            </a:endParaRPr>
          </a:p>
        </p:txBody>
      </p:sp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pPr eaLnBrk="1" hangingPunct="1">
              <a:defRPr/>
            </a:pPr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268760"/>
            <a:ext cx="8540750" cy="4830415"/>
          </a:xfrm>
        </p:spPr>
        <p:txBody>
          <a:bodyPr/>
          <a:lstStyle/>
          <a:p>
            <a:r>
              <a:rPr lang="en-US" altLang="en-US" dirty="0"/>
              <a:t>Menus</a:t>
            </a:r>
          </a:p>
          <a:p>
            <a:r>
              <a:rPr lang="en-US" altLang="en-US" dirty="0"/>
              <a:t>Security</a:t>
            </a:r>
          </a:p>
          <a:p>
            <a:r>
              <a:rPr lang="en-US" altLang="en-US" dirty="0"/>
              <a:t>Report Designer</a:t>
            </a:r>
          </a:p>
          <a:p>
            <a:pPr eaLnBrk="1" hangingPunct="1">
              <a:buFont typeface="Arial" charset="0"/>
              <a:buChar char="►"/>
              <a:defRPr/>
            </a:pPr>
            <a:endParaRPr lang="en-CA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Authorization Hierarchy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Owner</a:t>
            </a:r>
          </a:p>
          <a:p>
            <a:r>
              <a:rPr lang="en-US" altLang="en-US" dirty="0"/>
              <a:t>Explicit Authority</a:t>
            </a:r>
          </a:p>
          <a:p>
            <a:r>
              <a:rPr lang="en-US" altLang="en-US" dirty="0"/>
              <a:t>Authorization List</a:t>
            </a:r>
          </a:p>
          <a:p>
            <a:r>
              <a:rPr lang="en-US" altLang="en-US" dirty="0"/>
              <a:t>Group Profile</a:t>
            </a:r>
          </a:p>
          <a:p>
            <a:r>
              <a:rPr lang="en-US" altLang="en-US" dirty="0"/>
              <a:t>*PUBLIC</a:t>
            </a:r>
          </a:p>
        </p:txBody>
      </p:sp>
    </p:spTree>
    <p:extLst>
      <p:ext uri="{BB962C8B-B14F-4D97-AF65-F5344CB8AC3E}">
        <p14:creationId xmlns:p14="http://schemas.microsoft.com/office/powerpoint/2010/main" val="1064804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Special Authorities - Commands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Gives authorities to specific classes of commands</a:t>
            </a:r>
          </a:p>
        </p:txBody>
      </p:sp>
    </p:spTree>
    <p:extLst>
      <p:ext uri="{BB962C8B-B14F-4D97-AF65-F5344CB8AC3E}">
        <p14:creationId xmlns:p14="http://schemas.microsoft.com/office/powerpoint/2010/main" val="481519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Special Authorizations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2750573"/>
              </p:ext>
            </p:extLst>
          </p:nvPr>
        </p:nvGraphicFramePr>
        <p:xfrm>
          <a:off x="755576" y="1700808"/>
          <a:ext cx="7772400" cy="424847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97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4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128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Special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Authorization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Needed for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267">
                <a:tc>
                  <a:txBody>
                    <a:bodyPr/>
                    <a:lstStyle/>
                    <a:p>
                      <a:r>
                        <a:rPr lang="en-US" dirty="0"/>
                        <a:t>*ALLOBJ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  <a:r>
                        <a:rPr lang="en-US" baseline="0" dirty="0"/>
                        <a:t> Profile has authority to all objects on the system 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319">
                <a:tc>
                  <a:txBody>
                    <a:bodyPr/>
                    <a:lstStyle/>
                    <a:p>
                      <a:r>
                        <a:rPr lang="en-US" dirty="0"/>
                        <a:t>*AUDIT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  <a:r>
                        <a:rPr lang="en-US" baseline="0" dirty="0"/>
                        <a:t> Profile has authority to view database journals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267">
                <a:tc>
                  <a:txBody>
                    <a:bodyPr/>
                    <a:lstStyle/>
                    <a:p>
                      <a:r>
                        <a:rPr lang="en-US" dirty="0"/>
                        <a:t>*JOBCTL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  <a:r>
                        <a:rPr lang="en-US" baseline="0" dirty="0"/>
                        <a:t> Profile has authority to manage jobs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267">
                <a:tc>
                  <a:txBody>
                    <a:bodyPr/>
                    <a:lstStyle/>
                    <a:p>
                      <a:r>
                        <a:rPr lang="en-US" dirty="0"/>
                        <a:t>*SAVSYS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  <a:r>
                        <a:rPr lang="en-US" baseline="0" dirty="0"/>
                        <a:t> Profile has authority to backup and restore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5267">
                <a:tc>
                  <a:txBody>
                    <a:bodyPr/>
                    <a:lstStyle/>
                    <a:p>
                      <a:r>
                        <a:rPr lang="en-US" dirty="0"/>
                        <a:t>*IOSYSCFG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Profile has IO </a:t>
                      </a:r>
                      <a:r>
                        <a:rPr lang="en-US" dirty="0" err="1"/>
                        <a:t>configuations</a:t>
                      </a:r>
                      <a:r>
                        <a:rPr lang="en-US" baseline="0" dirty="0"/>
                        <a:t> authority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267">
                <a:tc>
                  <a:txBody>
                    <a:bodyPr/>
                    <a:lstStyle/>
                    <a:p>
                      <a:r>
                        <a:rPr lang="en-US" dirty="0"/>
                        <a:t>*SECADM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Profile can manage User Profiles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5267">
                <a:tc>
                  <a:txBody>
                    <a:bodyPr/>
                    <a:lstStyle/>
                    <a:p>
                      <a:r>
                        <a:rPr lang="en-US" dirty="0"/>
                        <a:t>*SERVICE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  <a:r>
                        <a:rPr lang="en-US" baseline="0" dirty="0"/>
                        <a:t> Profile has authority to service the operating system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5267">
                <a:tc>
                  <a:txBody>
                    <a:bodyPr/>
                    <a:lstStyle/>
                    <a:p>
                      <a:r>
                        <a:rPr lang="en-US" dirty="0"/>
                        <a:t>*SPLCTL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  <a:r>
                        <a:rPr lang="en-US" baseline="0" dirty="0"/>
                        <a:t> Profile has spool control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6587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Report Designer</a:t>
            </a:r>
          </a:p>
        </p:txBody>
      </p:sp>
      <p:sp>
        <p:nvSpPr>
          <p:cNvPr id="25603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Very Similar to Screen Designer! </a:t>
            </a:r>
          </a:p>
        </p:txBody>
      </p:sp>
    </p:spTree>
    <p:extLst>
      <p:ext uri="{BB962C8B-B14F-4D97-AF65-F5344CB8AC3E}">
        <p14:creationId xmlns:p14="http://schemas.microsoft.com/office/powerpoint/2010/main" val="4244758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US" altLang="en-US" sz="4000" dirty="0"/>
              <a:t>Report Designer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r>
              <a:rPr lang="en-CA" sz="2800" dirty="0"/>
              <a:t>To create the print file, add a member to QDDSSRC in your library. Make sure the TYPE is 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PRTF</a:t>
            </a:r>
            <a:r>
              <a:rPr lang="en-CA" sz="2800" dirty="0"/>
              <a:t>. </a:t>
            </a:r>
          </a:p>
          <a:p>
            <a:endParaRPr lang="en-CA" sz="2800" dirty="0"/>
          </a:p>
          <a:p>
            <a:r>
              <a:rPr lang="en-CA" sz="2800" dirty="0"/>
              <a:t>SPACEB – Space Before</a:t>
            </a:r>
          </a:p>
          <a:p>
            <a:pPr lvl="1"/>
            <a:r>
              <a:rPr lang="en-CA" sz="2400" dirty="0"/>
              <a:t>SPACEB(1) -  specifies that the printer device is to space 1 line before it prints the next line or lines.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24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110653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CA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27EC2-6CCF-4C21-8DD1-BBFDBD343E16}" type="slidenum">
              <a:rPr lang="en-CA" altLang="en-US"/>
              <a:pPr>
                <a:defRPr/>
              </a:pPr>
              <a:t>25</a:t>
            </a:fld>
            <a:endParaRPr lang="en-CA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To Create a Menu...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>
                <a:latin typeface="Arial Narrow" pitchFamily="34" charset="0"/>
              </a:rPr>
              <a:t>STRSDA - Start SDA, Option 2- Design a Menu</a:t>
            </a:r>
          </a:p>
          <a:p>
            <a:r>
              <a:rPr lang="en-GB" altLang="en-US" dirty="0">
                <a:latin typeface="Arial Narrow" pitchFamily="34" charset="0"/>
              </a:rPr>
              <a:t>Enter Source File name and menu name</a:t>
            </a:r>
          </a:p>
          <a:p>
            <a:r>
              <a:rPr lang="en-GB" altLang="en-US" dirty="0">
                <a:latin typeface="Arial Narrow" pitchFamily="34" charset="0"/>
              </a:rPr>
              <a:t>Work with menu image and commands = Y</a:t>
            </a:r>
          </a:p>
          <a:p>
            <a:r>
              <a:rPr lang="en-GB" altLang="en-US" dirty="0">
                <a:latin typeface="Arial Narrow" pitchFamily="34" charset="0"/>
              </a:rPr>
              <a:t>Specify constants and field attributes</a:t>
            </a:r>
          </a:p>
          <a:p>
            <a:r>
              <a:rPr lang="en-GB" altLang="en-US" dirty="0">
                <a:latin typeface="Arial Narrow" pitchFamily="34" charset="0"/>
              </a:rPr>
              <a:t>Press F10 and enter commands</a:t>
            </a:r>
          </a:p>
          <a:p>
            <a:r>
              <a:rPr lang="en-GB" altLang="en-US" dirty="0">
                <a:latin typeface="Arial Narrow" pitchFamily="34" charset="0"/>
              </a:rPr>
              <a:t>exit SDA and save</a:t>
            </a:r>
          </a:p>
        </p:txBody>
      </p:sp>
    </p:spTree>
    <p:extLst>
      <p:ext uri="{BB962C8B-B14F-4D97-AF65-F5344CB8AC3E}">
        <p14:creationId xmlns:p14="http://schemas.microsoft.com/office/powerpoint/2010/main" val="17742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SDA-Created Menus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>
                <a:latin typeface="Arial Narrow" pitchFamily="34" charset="0"/>
              </a:rPr>
              <a:t>Menus consist of 3 parts:</a:t>
            </a:r>
            <a:br>
              <a:rPr lang="en-GB" altLang="en-US" dirty="0">
                <a:latin typeface="Arial Narrow" pitchFamily="34" charset="0"/>
              </a:rPr>
            </a:br>
            <a:endParaRPr lang="en-GB" altLang="en-US" sz="1100" dirty="0">
              <a:latin typeface="Arial Narrow" pitchFamily="34" charset="0"/>
            </a:endParaRPr>
          </a:p>
          <a:p>
            <a:pPr lvl="1"/>
            <a:r>
              <a:rPr lang="en-GB" altLang="en-US" dirty="0">
                <a:latin typeface="Arial Narrow" pitchFamily="34" charset="0"/>
              </a:rPr>
              <a:t>the screen layout (the display file) - *FILE</a:t>
            </a:r>
          </a:p>
          <a:p>
            <a:pPr lvl="1"/>
            <a:r>
              <a:rPr lang="en-GB" altLang="en-US" dirty="0">
                <a:latin typeface="Arial Narrow" pitchFamily="34" charset="0"/>
              </a:rPr>
              <a:t>the Commands (stored in a Message file with an object type of *MSGF) </a:t>
            </a:r>
          </a:p>
          <a:p>
            <a:pPr lvl="1"/>
            <a:r>
              <a:rPr lang="en-GB" altLang="en-US" dirty="0">
                <a:latin typeface="Arial Narrow" pitchFamily="34" charset="0"/>
              </a:rPr>
              <a:t>the Menu that ties it all together. (an object type of *MENU). Source for the menu is stored, by convention in the source physical file, QDDSSRC.</a:t>
            </a:r>
          </a:p>
          <a:p>
            <a:pPr lvl="1"/>
            <a:r>
              <a:rPr lang="en-GB" altLang="en-US" dirty="0">
                <a:latin typeface="Arial Narrow" pitchFamily="34" charset="0"/>
              </a:rPr>
              <a:t>Therefore,  3 objects and 2 source members are created. </a:t>
            </a:r>
          </a:p>
          <a:p>
            <a:endParaRPr lang="en-GB" altLang="en-US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896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latin typeface="Arial" charset="0"/>
              </a:rPr>
              <a:t>Testing Menus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>
                <a:latin typeface="Arial" charset="0"/>
              </a:rPr>
              <a:t>GO    menu_name</a:t>
            </a:r>
            <a:br>
              <a:rPr lang="en-GB" altLang="en-US">
                <a:latin typeface="Arial" charset="0"/>
              </a:rPr>
            </a:br>
            <a:br>
              <a:rPr lang="en-GB" altLang="en-US">
                <a:latin typeface="Arial" charset="0"/>
              </a:rPr>
            </a:br>
            <a:r>
              <a:rPr lang="en-GB" altLang="en-US">
                <a:latin typeface="Arial" charset="0"/>
              </a:rPr>
              <a:t>e.g.  GO STUMNU</a:t>
            </a:r>
          </a:p>
        </p:txBody>
      </p:sp>
    </p:spTree>
    <p:extLst>
      <p:ext uri="{BB962C8B-B14F-4D97-AF65-F5344CB8AC3E}">
        <p14:creationId xmlns:p14="http://schemas.microsoft.com/office/powerpoint/2010/main" val="1724431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latin typeface="Arial Narrow" pitchFamily="34" charset="0"/>
              </a:rPr>
              <a:t>Remember!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>
                <a:latin typeface="Arial Narrow" pitchFamily="34" charset="0"/>
              </a:rPr>
              <a:t>Enclose constants in quotations</a:t>
            </a:r>
          </a:p>
          <a:p>
            <a:r>
              <a:rPr lang="en-GB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Do NOT use the Backspace, Insert or Delete keys </a:t>
            </a:r>
            <a:r>
              <a:rPr lang="en-GB" altLang="en-US" dirty="0">
                <a:latin typeface="Arial Narrow" pitchFamily="34" charset="0"/>
              </a:rPr>
              <a:t>when designing your screen!!!</a:t>
            </a:r>
          </a:p>
          <a:p>
            <a:r>
              <a:rPr lang="en-GB" altLang="en-US" dirty="0">
                <a:latin typeface="Arial Narrow" pitchFamily="34" charset="0"/>
              </a:rPr>
              <a:t>Use the arrow keys or mouse to move around</a:t>
            </a:r>
          </a:p>
          <a:p>
            <a:r>
              <a:rPr lang="en-GB" altLang="en-US" dirty="0">
                <a:latin typeface="Arial Narrow" pitchFamily="34" charset="0"/>
              </a:rPr>
              <a:t>If it’s really bad, delete the field and start over!</a:t>
            </a:r>
          </a:p>
        </p:txBody>
      </p:sp>
    </p:spTree>
    <p:extLst>
      <p:ext uri="{BB962C8B-B14F-4D97-AF65-F5344CB8AC3E}">
        <p14:creationId xmlns:p14="http://schemas.microsoft.com/office/powerpoint/2010/main" val="3946214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latin typeface="Arial Narrow" pitchFamily="34" charset="0"/>
              </a:rPr>
              <a:t>SDA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889001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latin typeface="Arial Narrow" pitchFamily="34" charset="0"/>
              </a:rPr>
              <a:t>System </a:t>
            </a:r>
            <a:r>
              <a:rPr lang="en-GB" altLang="en-US" dirty="0" err="1">
                <a:latin typeface="Arial Narrow" pitchFamily="34" charset="0"/>
              </a:rPr>
              <a:t>i</a:t>
            </a:r>
            <a:r>
              <a:rPr lang="en-GB" altLang="en-US" dirty="0">
                <a:latin typeface="Arial Narrow" pitchFamily="34" charset="0"/>
              </a:rPr>
              <a:t> Security</a:t>
            </a:r>
            <a:endParaRPr lang="en-GB" alt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>
                <a:latin typeface="Arial Narrow" pitchFamily="34" charset="0"/>
              </a:rPr>
              <a:t>To use an object, you must have authority to it.</a:t>
            </a:r>
          </a:p>
          <a:p>
            <a:r>
              <a:rPr lang="en-GB" altLang="en-US" dirty="0">
                <a:latin typeface="Arial Narrow" pitchFamily="34" charset="0"/>
              </a:rPr>
              <a:t>Having authority to a library (*lib object) does not automatically give you authority to the objects in the library.</a:t>
            </a:r>
          </a:p>
          <a:p>
            <a:r>
              <a:rPr lang="en-GB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You must have authority to a library before you can use objects </a:t>
            </a:r>
            <a:r>
              <a:rPr lang="en-GB" altLang="en-US" dirty="0">
                <a:latin typeface="Arial Narrow" pitchFamily="34" charset="0"/>
              </a:rPr>
              <a:t>in a library even if you have authority to those objects.</a:t>
            </a:r>
          </a:p>
        </p:txBody>
      </p:sp>
    </p:spTree>
    <p:extLst>
      <p:ext uri="{BB962C8B-B14F-4D97-AF65-F5344CB8AC3E}">
        <p14:creationId xmlns:p14="http://schemas.microsoft.com/office/powerpoint/2010/main" val="3295208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latin typeface="Arial" charset="0"/>
              </a:rPr>
              <a:t>Who has Authority?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>
                <a:latin typeface="Arial" charset="0"/>
              </a:rPr>
              <a:t>When an object is created, it automatically has 2 authorised users:</a:t>
            </a:r>
          </a:p>
          <a:p>
            <a:pPr lvl="1"/>
            <a:r>
              <a:rPr lang="en-GB" altLang="en-US" dirty="0">
                <a:latin typeface="Arial" charset="0"/>
              </a:rPr>
              <a:t>The owner</a:t>
            </a:r>
          </a:p>
          <a:p>
            <a:pPr lvl="1"/>
            <a:r>
              <a:rPr lang="en-GB" altLang="en-US" dirty="0">
                <a:latin typeface="Arial" charset="0"/>
              </a:rPr>
              <a:t>Everybody else i.e. *PUBLIC</a:t>
            </a:r>
          </a:p>
        </p:txBody>
      </p:sp>
    </p:spTree>
    <p:extLst>
      <p:ext uri="{BB962C8B-B14F-4D97-AF65-F5344CB8AC3E}">
        <p14:creationId xmlns:p14="http://schemas.microsoft.com/office/powerpoint/2010/main" val="3284821765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4787</TotalTime>
  <Words>775</Words>
  <Application>Microsoft Office PowerPoint</Application>
  <PresentationFormat>On-screen Show (4:3)</PresentationFormat>
  <Paragraphs>130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Arial Narrow</vt:lpstr>
      <vt:lpstr>Tahoma</vt:lpstr>
      <vt:lpstr>Tahoma (Body)</vt:lpstr>
      <vt:lpstr>Tahoma (Headings)</vt:lpstr>
      <vt:lpstr>Times New Roman</vt:lpstr>
      <vt:lpstr>Wingdings</vt:lpstr>
      <vt:lpstr>Compass</vt:lpstr>
      <vt:lpstr>IBC233 - System i Business Computing</vt:lpstr>
      <vt:lpstr>Agenda</vt:lpstr>
      <vt:lpstr>To Create a Menu...</vt:lpstr>
      <vt:lpstr>SDA-Created Menus</vt:lpstr>
      <vt:lpstr>Testing Menus</vt:lpstr>
      <vt:lpstr>Remember!</vt:lpstr>
      <vt:lpstr>SDA Demonstration</vt:lpstr>
      <vt:lpstr>System i Security</vt:lpstr>
      <vt:lpstr>Who has Authority?</vt:lpstr>
      <vt:lpstr>Pre-Defined Object Authorities</vt:lpstr>
      <vt:lpstr>How Do You give others Authority to Your Objects?</vt:lpstr>
      <vt:lpstr>GRTOBJAUT-grant object authority</vt:lpstr>
      <vt:lpstr>EDTOBJAUT-edit object authority</vt:lpstr>
      <vt:lpstr>RVKOBJAUT-revoke object authority</vt:lpstr>
      <vt:lpstr>Security</vt:lpstr>
      <vt:lpstr>Object Authorities</vt:lpstr>
      <vt:lpstr>Data Authorities</vt:lpstr>
      <vt:lpstr>An Authorization List</vt:lpstr>
      <vt:lpstr>Group Profile</vt:lpstr>
      <vt:lpstr>Authorization Hierarchy</vt:lpstr>
      <vt:lpstr>Special Authorities - Commands</vt:lpstr>
      <vt:lpstr>Special Authorizations</vt:lpstr>
      <vt:lpstr>Report Designer</vt:lpstr>
      <vt:lpstr>Report Designer</vt:lpstr>
      <vt:lpstr>Thank You!</vt:lpstr>
    </vt:vector>
  </TitlesOfParts>
  <Company>Compaq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12: Serialization</dc:title>
  <dc:creator>Wei Song</dc:creator>
  <cp:keywords>Lec 9-2174</cp:keywords>
  <cp:lastModifiedBy>Wei Song</cp:lastModifiedBy>
  <cp:revision>102</cp:revision>
  <cp:lastPrinted>2001-07-23T19:37:02Z</cp:lastPrinted>
  <dcterms:created xsi:type="dcterms:W3CDTF">2001-03-26T00:24:34Z</dcterms:created>
  <dcterms:modified xsi:type="dcterms:W3CDTF">2019-05-12T23:44:04Z</dcterms:modified>
</cp:coreProperties>
</file>