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77"/>
  </p:notesMasterIdLst>
  <p:handoutMasterIdLst>
    <p:handoutMasterId r:id="rId78"/>
  </p:handoutMasterIdLst>
  <p:sldIdLst>
    <p:sldId id="266" r:id="rId2"/>
    <p:sldId id="278"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300" r:id="rId25"/>
    <p:sldId id="301" r:id="rId26"/>
    <p:sldId id="302" r:id="rId27"/>
    <p:sldId id="303" r:id="rId28"/>
    <p:sldId id="304" r:id="rId29"/>
    <p:sldId id="305" r:id="rId30"/>
    <p:sldId id="306" r:id="rId31"/>
    <p:sldId id="307" r:id="rId32"/>
    <p:sldId id="308" r:id="rId33"/>
    <p:sldId id="309" r:id="rId34"/>
    <p:sldId id="310" r:id="rId35"/>
    <p:sldId id="311" r:id="rId36"/>
    <p:sldId id="312" r:id="rId37"/>
    <p:sldId id="313" r:id="rId38"/>
    <p:sldId id="314" r:id="rId39"/>
    <p:sldId id="315" r:id="rId40"/>
    <p:sldId id="316" r:id="rId41"/>
    <p:sldId id="317" r:id="rId42"/>
    <p:sldId id="318" r:id="rId43"/>
    <p:sldId id="319" r:id="rId44"/>
    <p:sldId id="320" r:id="rId45"/>
    <p:sldId id="321" r:id="rId46"/>
    <p:sldId id="322" r:id="rId47"/>
    <p:sldId id="323" r:id="rId48"/>
    <p:sldId id="324" r:id="rId49"/>
    <p:sldId id="325" r:id="rId50"/>
    <p:sldId id="326" r:id="rId51"/>
    <p:sldId id="327" r:id="rId52"/>
    <p:sldId id="328" r:id="rId53"/>
    <p:sldId id="329" r:id="rId54"/>
    <p:sldId id="330" r:id="rId55"/>
    <p:sldId id="331" r:id="rId56"/>
    <p:sldId id="332" r:id="rId57"/>
    <p:sldId id="333" r:id="rId58"/>
    <p:sldId id="334" r:id="rId59"/>
    <p:sldId id="335"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48" r:id="rId73"/>
    <p:sldId id="349" r:id="rId74"/>
    <p:sldId id="350" r:id="rId75"/>
    <p:sldId id="277" r:id="rId76"/>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70" d="100"/>
          <a:sy n="70" d="100"/>
        </p:scale>
        <p:origin x="-2530" y="-509"/>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8.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www.webopedia.com/TERM/C/C_plus_plus.html" TargetMode="External"/><Relationship Id="rId13" Type="http://schemas.openxmlformats.org/officeDocument/2006/relationships/hyperlink" Target="http://www.webopedia.com/TERM/S/server.html" TargetMode="External"/><Relationship Id="rId18" Type="http://schemas.openxmlformats.org/officeDocument/2006/relationships/hyperlink" Target="http://www.webopedia.com/TERM/P/PHP.html" TargetMode="External"/><Relationship Id="rId3" Type="http://schemas.openxmlformats.org/officeDocument/2006/relationships/hyperlink" Target="http://www.webopedia.com/TERM/H/high_level_language.html" TargetMode="External"/><Relationship Id="rId21" Type="http://schemas.openxmlformats.org/officeDocument/2006/relationships/hyperlink" Target="http://www.webopedia.com/TERM/P/Python.html" TargetMode="External"/><Relationship Id="rId7" Type="http://schemas.openxmlformats.org/officeDocument/2006/relationships/hyperlink" Target="http://www.webopedia.com/TERM/C/C.html" TargetMode="External"/><Relationship Id="rId12" Type="http://schemas.openxmlformats.org/officeDocument/2006/relationships/hyperlink" Target="http://www.webopedia.com/TERM/B/browser.html" TargetMode="External"/><Relationship Id="rId17" Type="http://schemas.openxmlformats.org/officeDocument/2006/relationships/hyperlink" Target="http://www.webopedia.com/TERM/J/JSP.html" TargetMode="External"/><Relationship Id="rId2" Type="http://schemas.openxmlformats.org/officeDocument/2006/relationships/slide" Target="../slides/slide39.xml"/><Relationship Id="rId16" Type="http://schemas.openxmlformats.org/officeDocument/2006/relationships/hyperlink" Target="http://www.webopedia.com/TERM/A/active_server_pages.html" TargetMode="External"/><Relationship Id="rId20" Type="http://schemas.openxmlformats.org/officeDocument/2006/relationships/hyperlink" Target="http://www.webopedia.com/TERM/T/TCL.html" TargetMode="External"/><Relationship Id="rId1" Type="http://schemas.openxmlformats.org/officeDocument/2006/relationships/notesMaster" Target="../notesMasters/notesMaster1.xml"/><Relationship Id="rId6" Type="http://schemas.openxmlformats.org/officeDocument/2006/relationships/hyperlink" Target="http://www.webopedia.com/TERM/C/compiler.html" TargetMode="External"/><Relationship Id="rId11" Type="http://schemas.openxmlformats.org/officeDocument/2006/relationships/hyperlink" Target="http://www.webopedia.com/TERM/C/client.html" TargetMode="External"/><Relationship Id="rId5" Type="http://schemas.openxmlformats.org/officeDocument/2006/relationships/hyperlink" Target="http://www.webopedia.com/TERM/R/runtime.html" TargetMode="External"/><Relationship Id="rId15" Type="http://schemas.openxmlformats.org/officeDocument/2006/relationships/hyperlink" Target="http://www.webopedia.com/TERM/J/JavaScript.html" TargetMode="External"/><Relationship Id="rId10" Type="http://schemas.openxmlformats.org/officeDocument/2006/relationships/hyperlink" Target="http://www.webopedia.com/TERM/D/dynamic.html" TargetMode="External"/><Relationship Id="rId19" Type="http://schemas.openxmlformats.org/officeDocument/2006/relationships/hyperlink" Target="http://www.webopedia.com/TERM/P/Perl.html" TargetMode="External"/><Relationship Id="rId4" Type="http://schemas.openxmlformats.org/officeDocument/2006/relationships/hyperlink" Target="http://www.webopedia.com/TERM/I/interpreter.html" TargetMode="External"/><Relationship Id="rId9" Type="http://schemas.openxmlformats.org/officeDocument/2006/relationships/hyperlink" Target="http://www.webopedia.com/TERM/H/HTML.html" TargetMode="External"/><Relationship Id="rId14" Type="http://schemas.openxmlformats.org/officeDocument/2006/relationships/hyperlink" Target="http://www.webopedia.com/TERM/D/database.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tech.faadooindians.com/internet/internet-architecture/"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slideshare.net/waqarbutt74/services-provided-by-the-internet-13135007"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Firefox:</a:t>
            </a:r>
            <a:r>
              <a:rPr lang="en-US" baseline="0" dirty="0" smtClean="0"/>
              <a:t> </a:t>
            </a:r>
          </a:p>
          <a:p>
            <a:r>
              <a:rPr lang="en-US" baseline="0" dirty="0" smtClean="0"/>
              <a:t>Web console contains browser console</a:t>
            </a:r>
          </a:p>
          <a:p>
            <a:endParaRPr lang="en-US" baseline="0" dirty="0" smtClean="0"/>
          </a:p>
          <a:p>
            <a:r>
              <a:rPr lang="en-US" dirty="0" smtClean="0"/>
              <a:t>The console is also where the browser writes error messages. It writes them there so that the </a:t>
            </a:r>
            <a:r>
              <a:rPr lang="en-US" dirty="0" err="1" smtClean="0"/>
              <a:t>muggles</a:t>
            </a:r>
            <a:r>
              <a:rPr lang="en-US" dirty="0" smtClean="0"/>
              <a:t> won't see them and worry about them, but the wizards and witches of the web (such as yourselves) can easily see them. As of this writing, here's how you can find them: </a:t>
            </a:r>
          </a:p>
          <a:p>
            <a:r>
              <a:rPr lang="en-US" dirty="0" smtClean="0"/>
              <a:t>Firefox: Tools &gt; Web Developer &gt; Error Console. Or, much easier, use the keyboard shortcut: command-shift-J on a Mac. </a:t>
            </a:r>
          </a:p>
          <a:p>
            <a:r>
              <a:rPr lang="en-US" dirty="0" smtClean="0"/>
              <a:t>Safari: Develop &gt; Show Error Console. Or, use the keyboard shortcut: option-command-C </a:t>
            </a:r>
          </a:p>
          <a:p>
            <a:r>
              <a:rPr lang="en-US" dirty="0" smtClean="0"/>
              <a:t>Chrome: View &gt; Developer &gt; JavaScript Console. Or, use the keyboard shortcut: option-command-j </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37</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smtClean="0">
                <a:hlinkClick r:id="rId3"/>
              </a:rPr>
              <a:t>high-level programming language</a:t>
            </a:r>
            <a:r>
              <a:rPr lang="en-US" dirty="0" smtClean="0"/>
              <a:t> that is </a:t>
            </a:r>
            <a:r>
              <a:rPr lang="en-US" dirty="0" smtClean="0">
                <a:hlinkClick r:id="rId4"/>
              </a:rPr>
              <a:t>interpreted</a:t>
            </a:r>
            <a:r>
              <a:rPr lang="en-US" dirty="0" smtClean="0"/>
              <a:t> by another program at </a:t>
            </a:r>
            <a:r>
              <a:rPr lang="en-US" dirty="0" smtClean="0">
                <a:hlinkClick r:id="rId5"/>
              </a:rPr>
              <a:t>runtime</a:t>
            </a:r>
            <a:r>
              <a:rPr lang="en-US" dirty="0" smtClean="0"/>
              <a:t> rather than </a:t>
            </a:r>
            <a:r>
              <a:rPr lang="en-US" dirty="0" smtClean="0">
                <a:hlinkClick r:id="rId6"/>
              </a:rPr>
              <a:t>compiled</a:t>
            </a:r>
            <a:r>
              <a:rPr lang="en-US" dirty="0" smtClean="0"/>
              <a:t> by the computer's processor as other programming languages (such as </a:t>
            </a:r>
            <a:r>
              <a:rPr lang="en-US" dirty="0" smtClean="0">
                <a:hlinkClick r:id="rId7"/>
              </a:rPr>
              <a:t>C</a:t>
            </a:r>
            <a:r>
              <a:rPr lang="en-US" dirty="0" smtClean="0"/>
              <a:t> and </a:t>
            </a:r>
            <a:r>
              <a:rPr lang="en-US" dirty="0" smtClean="0">
                <a:hlinkClick r:id="rId8"/>
              </a:rPr>
              <a:t>C++</a:t>
            </a:r>
            <a:r>
              <a:rPr lang="en-US" dirty="0" smtClean="0"/>
              <a:t>) are. </a:t>
            </a:r>
          </a:p>
          <a:p>
            <a:r>
              <a:rPr lang="en-US" dirty="0" smtClean="0"/>
              <a:t>Scripting languages, which can be embedded within </a:t>
            </a:r>
            <a:r>
              <a:rPr lang="en-US" dirty="0" smtClean="0">
                <a:hlinkClick r:id="rId9"/>
              </a:rPr>
              <a:t>HTML</a:t>
            </a:r>
            <a:r>
              <a:rPr lang="en-US" dirty="0" smtClean="0"/>
              <a:t>, commonly are used to add functionality to a Web page, such as different menu styles or graphic displays or to serve </a:t>
            </a:r>
            <a:r>
              <a:rPr lang="en-US" dirty="0" smtClean="0">
                <a:hlinkClick r:id="rId10"/>
              </a:rPr>
              <a:t>dynamic</a:t>
            </a:r>
            <a:r>
              <a:rPr lang="en-US" dirty="0" smtClean="0"/>
              <a:t> advertisements. These types of languages are </a:t>
            </a:r>
            <a:r>
              <a:rPr lang="en-US" dirty="0" smtClean="0">
                <a:hlinkClick r:id="rId11"/>
              </a:rPr>
              <a:t>client</a:t>
            </a:r>
            <a:r>
              <a:rPr lang="en-US" dirty="0" smtClean="0"/>
              <a:t>-side scripting languages, affecting the data that the end user sees in a </a:t>
            </a:r>
            <a:r>
              <a:rPr lang="en-US" dirty="0" smtClean="0">
                <a:hlinkClick r:id="rId12"/>
              </a:rPr>
              <a:t>browser</a:t>
            </a:r>
            <a:r>
              <a:rPr lang="en-US" dirty="0" smtClean="0"/>
              <a:t> window. Other scripting languages are </a:t>
            </a:r>
            <a:r>
              <a:rPr lang="en-US" dirty="0" smtClean="0">
                <a:hlinkClick r:id="rId13"/>
              </a:rPr>
              <a:t>server</a:t>
            </a:r>
            <a:r>
              <a:rPr lang="en-US" dirty="0" smtClean="0"/>
              <a:t>-side scripting languages that manipulate the data, usually in a </a:t>
            </a:r>
            <a:r>
              <a:rPr lang="en-US" dirty="0" smtClean="0">
                <a:hlinkClick r:id="rId14"/>
              </a:rPr>
              <a:t>database</a:t>
            </a:r>
            <a:r>
              <a:rPr lang="en-US" dirty="0" smtClean="0"/>
              <a:t>, on the server.</a:t>
            </a:r>
          </a:p>
          <a:p>
            <a:r>
              <a:rPr lang="en-US" dirty="0" smtClean="0"/>
              <a:t>Scripting languages came about largely because of the development of the Internet as a communications tool. </a:t>
            </a:r>
            <a:r>
              <a:rPr lang="en-US" dirty="0" smtClean="0">
                <a:hlinkClick r:id="rId15"/>
              </a:rPr>
              <a:t>JavaScript</a:t>
            </a:r>
            <a:r>
              <a:rPr lang="en-US" dirty="0" smtClean="0"/>
              <a:t>, </a:t>
            </a:r>
            <a:r>
              <a:rPr lang="en-US" dirty="0" smtClean="0">
                <a:hlinkClick r:id="rId16"/>
              </a:rPr>
              <a:t>ASP</a:t>
            </a:r>
            <a:r>
              <a:rPr lang="en-US" dirty="0" smtClean="0"/>
              <a:t>, </a:t>
            </a:r>
            <a:r>
              <a:rPr lang="en-US" dirty="0" smtClean="0">
                <a:hlinkClick r:id="rId17"/>
              </a:rPr>
              <a:t>JSP</a:t>
            </a:r>
            <a:r>
              <a:rPr lang="en-US" dirty="0" smtClean="0"/>
              <a:t>, </a:t>
            </a:r>
            <a:r>
              <a:rPr lang="en-US" dirty="0" smtClean="0">
                <a:hlinkClick r:id="rId18"/>
              </a:rPr>
              <a:t>PHP</a:t>
            </a:r>
            <a:r>
              <a:rPr lang="en-US" dirty="0" smtClean="0"/>
              <a:t>, </a:t>
            </a:r>
            <a:r>
              <a:rPr lang="en-US" dirty="0" smtClean="0">
                <a:hlinkClick r:id="rId19"/>
              </a:rPr>
              <a:t>Perl</a:t>
            </a:r>
            <a:r>
              <a:rPr lang="en-US" dirty="0" smtClean="0"/>
              <a:t>, </a:t>
            </a:r>
            <a:r>
              <a:rPr lang="en-US" dirty="0" err="1" smtClean="0">
                <a:hlinkClick r:id="rId20"/>
              </a:rPr>
              <a:t>Tcl</a:t>
            </a:r>
            <a:r>
              <a:rPr lang="en-US" dirty="0" smtClean="0"/>
              <a:t> and </a:t>
            </a:r>
            <a:r>
              <a:rPr lang="en-US" dirty="0" smtClean="0">
                <a:hlinkClick r:id="rId21"/>
              </a:rPr>
              <a:t>Python</a:t>
            </a:r>
            <a:r>
              <a:rPr lang="en-US" dirty="0" smtClean="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38</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a:t>
            </a:r>
            <a:r>
              <a:rPr lang="en-US" dirty="0" smtClean="0">
                <a:hlinkClick r:id="rId3"/>
              </a:rPr>
              <a:t>high-level programming language</a:t>
            </a:r>
            <a:r>
              <a:rPr lang="en-US" dirty="0" smtClean="0"/>
              <a:t> that is </a:t>
            </a:r>
            <a:r>
              <a:rPr lang="en-US" dirty="0" smtClean="0">
                <a:hlinkClick r:id="rId4"/>
              </a:rPr>
              <a:t>interpreted</a:t>
            </a:r>
            <a:r>
              <a:rPr lang="en-US" dirty="0" smtClean="0"/>
              <a:t> by another program at </a:t>
            </a:r>
            <a:r>
              <a:rPr lang="en-US" dirty="0" smtClean="0">
                <a:hlinkClick r:id="rId5"/>
              </a:rPr>
              <a:t>runtime</a:t>
            </a:r>
            <a:r>
              <a:rPr lang="en-US" dirty="0" smtClean="0"/>
              <a:t> rather than </a:t>
            </a:r>
            <a:r>
              <a:rPr lang="en-US" dirty="0" smtClean="0">
                <a:hlinkClick r:id="rId6"/>
              </a:rPr>
              <a:t>compiled</a:t>
            </a:r>
            <a:r>
              <a:rPr lang="en-US" dirty="0" smtClean="0"/>
              <a:t> by the computer's processor as other programming languages (such as </a:t>
            </a:r>
            <a:r>
              <a:rPr lang="en-US" dirty="0" smtClean="0">
                <a:hlinkClick r:id="rId7"/>
              </a:rPr>
              <a:t>C</a:t>
            </a:r>
            <a:r>
              <a:rPr lang="en-US" dirty="0" smtClean="0"/>
              <a:t> and </a:t>
            </a:r>
            <a:r>
              <a:rPr lang="en-US" dirty="0" smtClean="0">
                <a:hlinkClick r:id="rId8"/>
              </a:rPr>
              <a:t>C++</a:t>
            </a:r>
            <a:r>
              <a:rPr lang="en-US" dirty="0" smtClean="0"/>
              <a:t>) are. </a:t>
            </a:r>
          </a:p>
          <a:p>
            <a:r>
              <a:rPr lang="en-US" dirty="0" smtClean="0"/>
              <a:t>Scripting languages, which can be embedded within </a:t>
            </a:r>
            <a:r>
              <a:rPr lang="en-US" dirty="0" smtClean="0">
                <a:hlinkClick r:id="rId9"/>
              </a:rPr>
              <a:t>HTML</a:t>
            </a:r>
            <a:r>
              <a:rPr lang="en-US" dirty="0" smtClean="0"/>
              <a:t>, commonly are used to add functionality to a Web page, such as different menu styles or graphic displays or to serve </a:t>
            </a:r>
            <a:r>
              <a:rPr lang="en-US" dirty="0" smtClean="0">
                <a:hlinkClick r:id="rId10"/>
              </a:rPr>
              <a:t>dynamic</a:t>
            </a:r>
            <a:r>
              <a:rPr lang="en-US" dirty="0" smtClean="0"/>
              <a:t> advertisements. These types of languages are </a:t>
            </a:r>
            <a:r>
              <a:rPr lang="en-US" dirty="0" smtClean="0">
                <a:hlinkClick r:id="rId11"/>
              </a:rPr>
              <a:t>client</a:t>
            </a:r>
            <a:r>
              <a:rPr lang="en-US" dirty="0" smtClean="0"/>
              <a:t>-side scripting languages, affecting the data that the end user sees in a </a:t>
            </a:r>
            <a:r>
              <a:rPr lang="en-US" dirty="0" smtClean="0">
                <a:hlinkClick r:id="rId12"/>
              </a:rPr>
              <a:t>browser</a:t>
            </a:r>
            <a:r>
              <a:rPr lang="en-US" dirty="0" smtClean="0"/>
              <a:t> window. Other scripting languages are </a:t>
            </a:r>
            <a:r>
              <a:rPr lang="en-US" dirty="0" smtClean="0">
                <a:hlinkClick r:id="rId13"/>
              </a:rPr>
              <a:t>server</a:t>
            </a:r>
            <a:r>
              <a:rPr lang="en-US" dirty="0" smtClean="0"/>
              <a:t>-side scripting languages that manipulate the data, usually in a </a:t>
            </a:r>
            <a:r>
              <a:rPr lang="en-US" dirty="0" smtClean="0">
                <a:hlinkClick r:id="rId14"/>
              </a:rPr>
              <a:t>database</a:t>
            </a:r>
            <a:r>
              <a:rPr lang="en-US" dirty="0" smtClean="0"/>
              <a:t>, on the server.</a:t>
            </a:r>
          </a:p>
          <a:p>
            <a:r>
              <a:rPr lang="en-US" dirty="0" smtClean="0"/>
              <a:t>Scripting languages came about largely because of the development of the Internet as a communications tool. </a:t>
            </a:r>
            <a:r>
              <a:rPr lang="en-US" dirty="0" smtClean="0">
                <a:hlinkClick r:id="rId15"/>
              </a:rPr>
              <a:t>JavaScript</a:t>
            </a:r>
            <a:r>
              <a:rPr lang="en-US" dirty="0" smtClean="0"/>
              <a:t>, </a:t>
            </a:r>
            <a:r>
              <a:rPr lang="en-US" dirty="0" smtClean="0">
                <a:hlinkClick r:id="rId16"/>
              </a:rPr>
              <a:t>ASP</a:t>
            </a:r>
            <a:r>
              <a:rPr lang="en-US" dirty="0" smtClean="0"/>
              <a:t>, </a:t>
            </a:r>
            <a:r>
              <a:rPr lang="en-US" dirty="0" smtClean="0">
                <a:hlinkClick r:id="rId17"/>
              </a:rPr>
              <a:t>JSP</a:t>
            </a:r>
            <a:r>
              <a:rPr lang="en-US" dirty="0" smtClean="0"/>
              <a:t>, </a:t>
            </a:r>
            <a:r>
              <a:rPr lang="en-US" dirty="0" smtClean="0">
                <a:hlinkClick r:id="rId18"/>
              </a:rPr>
              <a:t>PHP</a:t>
            </a:r>
            <a:r>
              <a:rPr lang="en-US" dirty="0" smtClean="0"/>
              <a:t>, </a:t>
            </a:r>
            <a:r>
              <a:rPr lang="en-US" dirty="0" smtClean="0">
                <a:hlinkClick r:id="rId19"/>
              </a:rPr>
              <a:t>Perl</a:t>
            </a:r>
            <a:r>
              <a:rPr lang="en-US" dirty="0" smtClean="0"/>
              <a:t>, </a:t>
            </a:r>
            <a:r>
              <a:rPr lang="en-US" dirty="0" err="1" smtClean="0">
                <a:hlinkClick r:id="rId20"/>
              </a:rPr>
              <a:t>Tcl</a:t>
            </a:r>
            <a:r>
              <a:rPr lang="en-US" dirty="0" smtClean="0"/>
              <a:t> and </a:t>
            </a:r>
            <a:r>
              <a:rPr lang="en-US" dirty="0" smtClean="0">
                <a:hlinkClick r:id="rId21"/>
              </a:rPr>
              <a:t>Python</a:t>
            </a:r>
            <a:r>
              <a:rPr lang="en-US" dirty="0" smtClean="0"/>
              <a:t> are examples of scripting languages.</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Primitive Data Types: string, number, </a:t>
            </a:r>
            <a:r>
              <a:rPr lang="en-US" dirty="0" err="1" smtClean="0"/>
              <a:t>boolean</a:t>
            </a:r>
            <a:r>
              <a:rPr lang="en-US" dirty="0" smtClean="0"/>
              <a:t>, undefined,</a:t>
            </a:r>
            <a:r>
              <a:rPr lang="en-US" baseline="0" dirty="0" smtClean="0"/>
              <a:t> null</a:t>
            </a:r>
            <a:endParaRPr lang="en-US" dirty="0" smtClean="0"/>
          </a:p>
          <a:p>
            <a:endParaRPr lang="en-US" dirty="0" smtClean="0"/>
          </a:p>
          <a:p>
            <a:r>
              <a:rPr lang="en-US" dirty="0" smtClean="0"/>
              <a:t>Object</a:t>
            </a:r>
            <a:r>
              <a:rPr lang="en-US" baseline="0" dirty="0" smtClean="0"/>
              <a:t> include </a:t>
            </a:r>
            <a:r>
              <a:rPr lang="en-US" dirty="0" smtClean="0"/>
              <a:t>function and array, but </a:t>
            </a:r>
          </a:p>
          <a:p>
            <a:endParaRPr lang="en-US" dirty="0" smtClean="0"/>
          </a:p>
          <a:p>
            <a:r>
              <a:rPr lang="en-US" baseline="0" dirty="0" err="1" smtClean="0"/>
              <a:t>typeof</a:t>
            </a:r>
            <a:r>
              <a:rPr lang="en-US" baseline="0" dirty="0" smtClean="0"/>
              <a:t>(function(){}) // results: function</a:t>
            </a:r>
          </a:p>
          <a:p>
            <a:r>
              <a:rPr lang="en-US" baseline="0" dirty="0" err="1" smtClean="0"/>
              <a:t>typeof</a:t>
            </a:r>
            <a:r>
              <a:rPr lang="en-US" baseline="0" dirty="0" smtClean="0"/>
              <a:t>([]) // </a:t>
            </a:r>
            <a:r>
              <a:rPr lang="en-US" baseline="0" dirty="0" err="1" smtClean="0"/>
              <a:t>relsuts</a:t>
            </a:r>
            <a:r>
              <a:rPr lang="en-US" baseline="0" dirty="0" smtClean="0"/>
              <a:t>: object </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smtClean="0"/>
              <a:t>Teaching and learning are two-way communication.</a:t>
            </a:r>
          </a:p>
          <a:p>
            <a:pPr lvl="1" eaLnBrk="1" hangingPunct="1"/>
            <a:r>
              <a:rPr lang="en-CA" dirty="0" smtClean="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9</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http://tech.faadooindians.com/internet/internet-architecture/</a:t>
            </a:r>
            <a:endParaRPr lang="en-US" dirty="0" smtClean="0"/>
          </a:p>
          <a:p>
            <a:endParaRPr lang="en-US" dirty="0" smtClean="0"/>
          </a:p>
          <a:p>
            <a:r>
              <a:rPr lang="en-US" dirty="0" smtClean="0"/>
              <a:t>the </a:t>
            </a:r>
            <a:r>
              <a:rPr lang="en-US" i="1" dirty="0" smtClean="0"/>
              <a:t>Internet</a:t>
            </a:r>
            <a:r>
              <a:rPr lang="en-US" dirty="0" smtClean="0"/>
              <a:t> architecture is by definition a meta-network, a constantly changing collection of thousands of individual networks intercommunicating with a common protocol.</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12</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hlinkClick r:id="rId3"/>
              </a:rPr>
              <a:t>http://www.slideshare.net/waqarbutt74/services-provided-by-the-internet-13135007</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The </a:t>
            </a:r>
            <a:r>
              <a:rPr lang="en-US" sz="1200" b="1" i="0" kern="1200" baseline="0" dirty="0" smtClean="0">
                <a:solidFill>
                  <a:schemeClr val="tx1"/>
                </a:solidFill>
                <a:latin typeface="+mn-lt"/>
                <a:ea typeface="+mn-ea"/>
                <a:cs typeface="+mn-cs"/>
              </a:rPr>
              <a:t>Hypertext Transfer Protocol</a:t>
            </a:r>
            <a:r>
              <a:rPr lang="en-US" sz="1200" b="0" i="0" kern="1200" dirty="0" smtClean="0">
                <a:solidFill>
                  <a:schemeClr val="tx1"/>
                </a:solidFill>
                <a:latin typeface="+mn-lt"/>
                <a:ea typeface="+mn-ea"/>
                <a:cs typeface="+mn-cs"/>
              </a:rPr>
              <a:t> (HTTP) is an application protocol for distributed, collaborative, hypermedia information systems.[1] HTTP is the foundation of data communication for the World Wide Web.</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The Hypertext Transfer Protocol (HTTP) is an application protocol for distributed, collaborative, hypermedia information systems.[1] HTTP is the foundation of data communication for the World Wide Web.</a:t>
            </a:r>
          </a:p>
          <a:p>
            <a:r>
              <a:rPr lang="en-US" sz="1200" b="0" i="0" kern="1200" dirty="0" smtClean="0">
                <a:solidFill>
                  <a:schemeClr val="tx1"/>
                </a:solidFill>
                <a:latin typeface="+mn-lt"/>
                <a:ea typeface="+mn-ea"/>
                <a:cs typeface="+mn-cs"/>
              </a:rPr>
              <a:t>Hypertext is structured text that uses logical links (hyperlinks) between nodes containing text. HTTP is the protocol to exchange or transfer hypertext.</a:t>
            </a:r>
          </a:p>
          <a:p>
            <a:r>
              <a:rPr lang="en-US" sz="1200" b="0" i="0" kern="1200" dirty="0" smtClean="0">
                <a:solidFill>
                  <a:schemeClr val="tx1"/>
                </a:solidFill>
                <a:latin typeface="+mn-lt"/>
                <a:ea typeface="+mn-ea"/>
                <a:cs typeface="+mn-cs"/>
              </a:rPr>
              <a:t>The standards development of HTTP was coordinated by the Internet Engineering Task Force (IETF) and the World Wide Web Consortium (W3C), culminating in the publication of a series of Requests for Comments (RFCs), most notably RFC 2616 (June 1999), which defines HTTP/1.1, the version of HTTP in common use.</a:t>
            </a:r>
          </a:p>
          <a:p>
            <a:endParaRPr lang="en-US"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76CF3DBB-8FCE-431D-B8A6-0151B8E52038}" type="slidenum">
              <a:rPr lang="en-US" smtClean="0"/>
              <a:pPr/>
              <a:t>20</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server-side usually consists of three parts: a server, an application, and a database</a:t>
            </a:r>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smtClean="0"/>
              <a:t>FPS –</a:t>
            </a:r>
            <a:r>
              <a:rPr lang="en-CA" baseline="0" dirty="0" smtClean="0"/>
              <a:t> first person</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29</a:t>
            </a:fld>
            <a:endParaRPr lang="en-US" altLang="en-US"/>
          </a:p>
        </p:txBody>
      </p:sp>
    </p:spTree>
    <p:extLst>
      <p:ext uri="{BB962C8B-B14F-4D97-AF65-F5344CB8AC3E}">
        <p14:creationId xmlns:p14="http://schemas.microsoft.com/office/powerpoint/2010/main" val="3714706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 Word about Scopes</a:t>
            </a:r>
          </a:p>
          <a:p>
            <a:r>
              <a:rPr lang="en-US" dirty="0" smtClean="0"/>
              <a:t>When you run code in Scratchpad, it runs in a sandbox that has access to everything on your page, but keeps you from accidentally leaking variables onto your page. This is very similar to how the Web Console works. If you </a:t>
            </a:r>
            <a:r>
              <a:rPr lang="en-US" i="1" dirty="0" smtClean="0"/>
              <a:t>want</a:t>
            </a:r>
            <a:r>
              <a:rPr lang="en-US" dirty="0" smtClean="0"/>
              <a:t> to put a variable onto your page, just set it on window. window.foo=1 will give your page a variable </a:t>
            </a:r>
            <a:r>
              <a:rPr lang="en-US" dirty="0" err="1" smtClean="0"/>
              <a:t>foo</a:t>
            </a:r>
            <a:r>
              <a:rPr lang="en-US" dirty="0" smtClean="0"/>
              <a:t> that is accessible to scripts on the page.</a:t>
            </a:r>
          </a:p>
          <a:p>
            <a:r>
              <a:rPr lang="en-US" dirty="0" smtClean="0"/>
              <a:t>Scratchpad, unlike Web Console, follows you around as you switch tabs. </a:t>
            </a:r>
            <a:r>
              <a:rPr lang="en-US" b="1" dirty="0" smtClean="0">
                <a:solidFill>
                  <a:srgbClr val="0000CC"/>
                </a:solidFill>
              </a:rPr>
              <a:t>When you execute code, it runs against the current tab in your browser</a:t>
            </a:r>
            <a:r>
              <a:rPr lang="en-US" dirty="0" smtClean="0"/>
              <a:t>. This makes it easy to try the same code against your development and staging servers, for example.</a:t>
            </a:r>
          </a:p>
          <a:p>
            <a:endParaRPr lang="en-US" dirty="0" smtClean="0"/>
          </a:p>
          <a:p>
            <a:r>
              <a:rPr lang="en-US" b="1" dirty="0" smtClean="0"/>
              <a:t>Trying New Code with Scratchpad</a:t>
            </a:r>
          </a:p>
          <a:p>
            <a:r>
              <a:rPr lang="en-US" dirty="0" smtClean="0"/>
              <a:t>Scratchpad is a great way to try out code in </a:t>
            </a:r>
            <a:r>
              <a:rPr lang="en-US" b="1" dirty="0" smtClean="0"/>
              <a:t>a live browser environment</a:t>
            </a:r>
            <a:r>
              <a:rPr lang="en-US" dirty="0" smtClean="0"/>
              <a:t>. For example, imagine you have a function called </a:t>
            </a:r>
            <a:r>
              <a:rPr lang="en-US" dirty="0" err="1" smtClean="0"/>
              <a:t>calculatePosition</a:t>
            </a:r>
            <a:r>
              <a:rPr lang="en-US" dirty="0" smtClean="0"/>
              <a:t>, and it’s just not working quite right. </a:t>
            </a:r>
            <a:r>
              <a:rPr lang="en-US" i="0" u="sng" dirty="0" smtClean="0"/>
              <a:t>Load up your page</a:t>
            </a:r>
            <a:r>
              <a:rPr lang="en-US" dirty="0" smtClean="0"/>
              <a:t>, copy the function into Scratchpad and type out a couple lines of code that </a:t>
            </a:r>
            <a:r>
              <a:rPr lang="en-US" u="sng" dirty="0" smtClean="0"/>
              <a:t>make use of </a:t>
            </a:r>
            <a:r>
              <a:rPr lang="en-US" u="sng" dirty="0" err="1" smtClean="0"/>
              <a:t>calculatePosition</a:t>
            </a:r>
            <a:r>
              <a:rPr lang="en-US" dirty="0" smtClean="0"/>
              <a:t>. You very quickly get into a flow of tweaking the function and re-running the code.</a:t>
            </a:r>
          </a:p>
          <a:p>
            <a:r>
              <a:rPr lang="en-US" dirty="0" smtClean="0"/>
              <a:t>Once you have the result you want, just copy the code back into your main file. This whole time, you didn’t have to reload the page even once.</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wei.song@senecacollege.ca" TargetMode="External"/><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 Id="rId5" Type="http://schemas.openxmlformats.org/officeDocument/2006/relationships/image" Target="../media/image1.jpeg"/><Relationship Id="rId4" Type="http://schemas.openxmlformats.org/officeDocument/2006/relationships/hyperlink" Target="http://scs.senecac.on.ca/~wei.song/#timetabl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eveloper.cdn.mozilla.net/media/uploads/demos/l/i/littleworkshop/the-planetarium/demo_package/index.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alistapart.com/article/responsive-web-design" TargetMode="External"/><Relationship Id="rId5" Type="http://schemas.openxmlformats.org/officeDocument/2006/relationships/hyperlink" Target="https://developer.mozilla.org/en-US/demos/detail/css-tricks/launch" TargetMode="External"/><Relationship Id="rId4" Type="http://schemas.openxmlformats.org/officeDocument/2006/relationships/hyperlink" Target="https://developer.mozilla.org/en-US/demos/detail/bananabread"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ict.senecacollege.ca/course/bti220"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scs.senecac.on.ca/page/academic-honesty-policy" TargetMode="External"/><Relationship Id="rId4" Type="http://schemas.openxmlformats.org/officeDocument/2006/relationships/hyperlink" Target="https://scs.senecac.on.ca/~wei.song/bti220/bti220.html#standard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hyperlink" Target="https://developer.mozilla.org/en-US/docs/Tool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jsfiddle.net/" TargetMode="External"/><Relationship Id="rId5" Type="http://schemas.openxmlformats.org/officeDocument/2006/relationships/hyperlink" Target="http://www.jslint.com/" TargetMode="External"/><Relationship Id="rId4" Type="http://schemas.openxmlformats.org/officeDocument/2006/relationships/hyperlink" Target="https://developer.chrome.com/devtool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developer.mozilla.org/en-US/docs/Glossary/Falsy"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developer.mozilla.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www.webplatform.org/" TargetMode="External"/><Relationship Id="rId4" Type="http://schemas.openxmlformats.org/officeDocument/2006/relationships/hyperlink" Target="http://www.w3.org/community/webed/wiki/Main_Page" TargetMode="External"/></Relationships>
</file>

<file path=ppt/slides/_rels/slide40.xml.rels><?xml version="1.0" encoding="UTF-8" standalone="yes"?>
<Relationships xmlns="http://schemas.openxmlformats.org/package/2006/relationships"><Relationship Id="rId2" Type="http://schemas.openxmlformats.org/officeDocument/2006/relationships/hyperlink" Target="Douglas%20Crockford's%20Javascript" TargetMode="Externa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developer.mozilla.org/en-US/docs/Web/JavaScript/Reference/Lexical_grammar#Keyword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scs.senecac.on.ca/~wei.song/"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scs.senecac.on.ca/~wei.song/int222/code/lecture2/evaluating-arithmetic-expressions.j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hyperlink" Target="https://scs.senecac.on.ca/~wei.song/int222/code/lecture2/programming-constructs.js"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3" Type="http://schemas.openxmlformats.org/officeDocument/2006/relationships/hyperlink" Target="http://www.w3.org/community/webed/wiki/Main_Page" TargetMode="External"/><Relationship Id="rId2" Type="http://schemas.openxmlformats.org/officeDocument/2006/relationships/hyperlink" Target="http://developer.mozilla.org/" TargetMode="External"/><Relationship Id="rId1" Type="http://schemas.openxmlformats.org/officeDocument/2006/relationships/slideLayout" Target="../slideLayouts/slideLayout2.xml"/><Relationship Id="rId4" Type="http://schemas.openxmlformats.org/officeDocument/2006/relationships/hyperlink" Target="http://www.webplatform.or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685800" y="1844824"/>
            <a:ext cx="7772400" cy="1368152"/>
          </a:xfrm>
        </p:spPr>
        <p:txBody>
          <a:bodyPr/>
          <a:lstStyle/>
          <a:p>
            <a:pPr eaLnBrk="1" hangingPunct="1">
              <a:defRPr/>
            </a:pPr>
            <a:r>
              <a:rPr lang="en-CA" sz="4000" dirty="0" smtClean="0">
                <a:solidFill>
                  <a:schemeClr val="tx1"/>
                </a:solidFill>
                <a:effectLst>
                  <a:outerShdw blurRad="38100" dist="38100" dir="2700000" algn="tl">
                    <a:srgbClr val="000000">
                      <a:alpha val="43137"/>
                    </a:srgbClr>
                  </a:outerShdw>
                </a:effectLst>
                <a:latin typeface="Tahoma (Headings)"/>
              </a:rPr>
              <a:t>BTI220 - </a:t>
            </a:r>
            <a:r>
              <a:rPr lang="en-CA" sz="4000" dirty="0">
                <a:solidFill>
                  <a:schemeClr val="tx1"/>
                </a:solidFill>
                <a:effectLst>
                  <a:outerShdw blurRad="38100" dist="38100" dir="2700000" algn="tl">
                    <a:srgbClr val="000000">
                      <a:alpha val="43137"/>
                    </a:srgbClr>
                  </a:outerShdw>
                </a:effectLst>
                <a:latin typeface="Tahoma (Headings)"/>
              </a:rPr>
              <a:t>Internet Architecture and Development</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smtClean="0">
                <a:effectLst>
                  <a:outerShdw blurRad="38100" dist="38100" dir="2700000" algn="tl">
                    <a:srgbClr val="000000">
                      <a:alpha val="43137"/>
                    </a:srgbClr>
                  </a:outerShdw>
                </a:effectLst>
                <a:latin typeface="Tahoma (Body)"/>
              </a:rPr>
              <a:t>Week </a:t>
            </a:r>
            <a:r>
              <a:rPr lang="en-US" dirty="0">
                <a:effectLst>
                  <a:outerShdw blurRad="38100" dist="38100" dir="2700000" algn="tl">
                    <a:srgbClr val="000000">
                      <a:alpha val="43137"/>
                    </a:srgbClr>
                  </a:outerShdw>
                </a:effectLst>
                <a:latin typeface="Tahoma (Body)"/>
              </a:rPr>
              <a:t>1: </a:t>
            </a:r>
            <a:r>
              <a:rPr lang="en-US" dirty="0" smtClean="0">
                <a:effectLst>
                  <a:outerShdw blurRad="38100" dist="38100" dir="2700000" algn="tl">
                    <a:srgbClr val="000000">
                      <a:alpha val="43137"/>
                    </a:srgbClr>
                  </a:outerShdw>
                </a:effectLst>
                <a:latin typeface="Tahoma (Body)"/>
              </a:rPr>
              <a:t>Course </a:t>
            </a:r>
            <a:r>
              <a:rPr lang="en-US" dirty="0">
                <a:effectLst>
                  <a:outerShdw blurRad="38100" dist="38100" dir="2700000" algn="tl">
                    <a:srgbClr val="000000">
                      <a:alpha val="43137"/>
                    </a:srgbClr>
                  </a:outerShdw>
                </a:effectLst>
                <a:latin typeface="Tahoma (Body)"/>
              </a:rPr>
              <a:t>Introduction and Internet Basics</a:t>
            </a:r>
            <a:endParaRPr lang="en-CA" altLang="en-US" dirty="0" smtClean="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Communication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Blackboard / </a:t>
            </a:r>
            <a:endParaRPr lang="en-US" sz="2800" dirty="0" smtClean="0">
              <a:solidFill>
                <a:srgbClr val="FF0000"/>
              </a:solidFill>
            </a:endParaRPr>
          </a:p>
          <a:p>
            <a:pPr lvl="1"/>
            <a:r>
              <a:rPr lang="en-US" sz="2400" dirty="0" smtClean="0"/>
              <a:t>Announcements, marks, …</a:t>
            </a:r>
          </a:p>
          <a:p>
            <a:pPr>
              <a:buFont typeface="Wingdings" panose="05000000000000000000" pitchFamily="2" charset="2"/>
              <a:buChar char="Ø"/>
            </a:pPr>
            <a:r>
              <a:rPr lang="en-US" sz="2800" dirty="0" smtClean="0"/>
              <a:t>My web site:</a:t>
            </a:r>
          </a:p>
          <a:p>
            <a:pPr marL="1200150" lvl="3" indent="-342900">
              <a:buNone/>
            </a:pPr>
            <a:r>
              <a:rPr lang="en-US" dirty="0" smtClean="0">
                <a:hlinkClick r:id="rId2"/>
              </a:rPr>
              <a:t>https</a:t>
            </a:r>
            <a:r>
              <a:rPr lang="en-US" dirty="0">
                <a:hlinkClick r:id="rId2"/>
              </a:rPr>
              <a:t>://scs.senecac.on.ca/~</a:t>
            </a:r>
            <a:r>
              <a:rPr lang="en-US" dirty="0" smtClean="0">
                <a:hlinkClick r:id="rId2"/>
              </a:rPr>
              <a:t>wei.song/</a:t>
            </a:r>
            <a:endParaRPr lang="en-US" dirty="0" smtClean="0"/>
          </a:p>
          <a:p>
            <a:pPr>
              <a:buFont typeface="Wingdings" panose="05000000000000000000" pitchFamily="2" charset="2"/>
              <a:buChar char="Ø"/>
            </a:pPr>
            <a:r>
              <a:rPr lang="en-US" sz="2800" dirty="0" smtClean="0"/>
              <a:t>Email:</a:t>
            </a:r>
          </a:p>
          <a:p>
            <a:pPr lvl="2">
              <a:buNone/>
            </a:pPr>
            <a:r>
              <a:rPr lang="en-US" sz="2000" dirty="0" smtClean="0">
                <a:hlinkClick r:id="rId3"/>
              </a:rPr>
              <a:t>wei.song@senecacollege.ca</a:t>
            </a:r>
            <a:endParaRPr lang="en-US" sz="2000" dirty="0" smtClean="0"/>
          </a:p>
          <a:p>
            <a:pPr>
              <a:buFont typeface="Wingdings" panose="05000000000000000000" pitchFamily="2" charset="2"/>
              <a:buChar char="Ø"/>
            </a:pPr>
            <a:r>
              <a:rPr lang="en-US" sz="2800" dirty="0" smtClean="0"/>
              <a:t>Student help hours:</a:t>
            </a:r>
          </a:p>
          <a:p>
            <a:pPr lvl="2">
              <a:buNone/>
            </a:pPr>
            <a:r>
              <a:rPr lang="en-CA" sz="2000" dirty="0" smtClean="0">
                <a:latin typeface="Arial" charset="0"/>
                <a:hlinkClick r:id="rId4"/>
              </a:rPr>
              <a:t>http://scs.senecac.on.ca/~wei.song/#timetable</a:t>
            </a:r>
            <a:endParaRPr lang="en-CA" sz="2000" dirty="0" smtClean="0">
              <a:latin typeface="Arial" charset="0"/>
            </a:endParaRPr>
          </a:p>
          <a:p>
            <a:pPr>
              <a:buFont typeface="Wingdings" panose="05000000000000000000" pitchFamily="2" charset="2"/>
              <a:buChar char="Ø"/>
            </a:pPr>
            <a:r>
              <a:rPr lang="en-CA" sz="2800" dirty="0" smtClean="0"/>
              <a:t>Office room: Tel -2099</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pic>
        <p:nvPicPr>
          <p:cNvPr id="1026" name="Picture 2" descr="C:\tmp\5.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800" y="1657602"/>
            <a:ext cx="2016224" cy="403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270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smtClean="0">
                <a:effectLst>
                  <a:outerShdw blurRad="38100" dist="38100" dir="2700000" algn="tl">
                    <a:srgbClr val="000000">
                      <a:alpha val="43137"/>
                    </a:srgbClr>
                  </a:outerShdw>
                </a:effectLst>
              </a:rPr>
              <a:t>BTI220 </a:t>
            </a:r>
            <a:r>
              <a:rPr lang="en-CA" sz="4000" dirty="0" err="1" smtClean="0">
                <a:effectLst>
                  <a:outerShdw blurRad="38100" dist="38100" dir="2700000" algn="tl">
                    <a:srgbClr val="000000">
                      <a:alpha val="43137"/>
                    </a:srgbClr>
                  </a:outerShdw>
                </a:effectLst>
              </a:rPr>
              <a:t>Zenit</a:t>
            </a:r>
            <a:r>
              <a:rPr lang="en-CA" sz="4000" dirty="0" smtClean="0">
                <a:effectLst>
                  <a:outerShdw blurRad="38100" dist="38100" dir="2700000" algn="tl">
                    <a:srgbClr val="000000">
                      <a:alpha val="43137"/>
                    </a:srgbClr>
                  </a:outerShdw>
                </a:effectLst>
              </a:rPr>
              <a:t> Account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268760"/>
            <a:ext cx="8540750" cy="4830415"/>
          </a:xfrm>
        </p:spPr>
        <p:txBody>
          <a:bodyPr/>
          <a:lstStyle/>
          <a:p>
            <a:r>
              <a:rPr lang="en-CA" sz="2300" dirty="0" smtClean="0"/>
              <a:t>Your </a:t>
            </a:r>
            <a:r>
              <a:rPr lang="en-CA" sz="2300" dirty="0"/>
              <a:t>instructor will issue each student registered in the </a:t>
            </a:r>
            <a:r>
              <a:rPr lang="en-CA" sz="2300" dirty="0"/>
              <a:t>BTI220 course </a:t>
            </a:r>
            <a:r>
              <a:rPr lang="en-CA" sz="2300" dirty="0"/>
              <a:t>an account/password on </a:t>
            </a:r>
            <a:r>
              <a:rPr lang="en-CA" sz="2300" dirty="0" smtClean="0"/>
              <a:t>zenit.senecac.on.ca for submitting your labs and assignments.</a:t>
            </a:r>
          </a:p>
          <a:p>
            <a:r>
              <a:rPr lang="en-CA" sz="2300" dirty="0"/>
              <a:t>zenit.senecac.on.ca is a secure Linux server running an Apache web server.</a:t>
            </a:r>
          </a:p>
          <a:p>
            <a:r>
              <a:rPr lang="en-CA" sz="2300" dirty="0" smtClean="0"/>
              <a:t>Your </a:t>
            </a:r>
            <a:r>
              <a:rPr lang="en-CA" sz="2300" dirty="0"/>
              <a:t>account on </a:t>
            </a:r>
            <a:r>
              <a:rPr lang="en-CA" sz="2300" dirty="0" err="1"/>
              <a:t>zenit</a:t>
            </a:r>
            <a:r>
              <a:rPr lang="en-CA" sz="2300" dirty="0"/>
              <a:t> has </a:t>
            </a:r>
            <a:r>
              <a:rPr lang="en-CA" sz="2300" dirty="0" err="1"/>
              <a:t>sftp</a:t>
            </a:r>
            <a:r>
              <a:rPr lang="en-CA" sz="2300" dirty="0"/>
              <a:t> and SSH access. </a:t>
            </a:r>
            <a:endParaRPr lang="en-CA" sz="2300" dirty="0" smtClean="0"/>
          </a:p>
          <a:p>
            <a:r>
              <a:rPr lang="en-CA" sz="2300" dirty="0" smtClean="0"/>
              <a:t>The account and password can be found in the Grade section of the Blackboard.</a:t>
            </a:r>
          </a:p>
          <a:p>
            <a:r>
              <a:rPr lang="en-CA" sz="2300" dirty="0" smtClean="0"/>
              <a:t>You must abide </a:t>
            </a:r>
            <a:r>
              <a:rPr lang="en-CA" sz="2300" dirty="0"/>
              <a:t>by all the rules and regulations set forth in the "</a:t>
            </a:r>
            <a:r>
              <a:rPr lang="en-CA" sz="2300" dirty="0" smtClean="0"/>
              <a:t>Seneca </a:t>
            </a:r>
            <a:r>
              <a:rPr lang="en-CA" sz="2300" dirty="0"/>
              <a:t>College Acceptable Account Use Policy</a:t>
            </a:r>
            <a:r>
              <a:rPr lang="en-CA" sz="2300" dirty="0" smtClean="0"/>
              <a:t>".</a:t>
            </a:r>
          </a:p>
          <a:p>
            <a:r>
              <a:rPr lang="en-CA" sz="2300" dirty="0"/>
              <a:t>Sharing your username/password with others </a:t>
            </a:r>
            <a:r>
              <a:rPr lang="en-CA" sz="2300" dirty="0" smtClean="0"/>
              <a:t>will </a:t>
            </a:r>
            <a:r>
              <a:rPr lang="en-CA" sz="2300" dirty="0"/>
              <a:t>be considered an act of </a:t>
            </a:r>
            <a:r>
              <a:rPr lang="en-CA" sz="2300" dirty="0" smtClean="0"/>
              <a:t>cheating.</a:t>
            </a:r>
          </a:p>
          <a:p>
            <a:r>
              <a:rPr lang="en-CA" sz="2300" dirty="0" smtClean="0"/>
              <a:t>Secure your account and don’t change the password.</a:t>
            </a:r>
            <a:endParaRPr lang="en-CA" sz="23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spTree>
    <p:extLst>
      <p:ext uri="{BB962C8B-B14F-4D97-AF65-F5344CB8AC3E}">
        <p14:creationId xmlns:p14="http://schemas.microsoft.com/office/powerpoint/2010/main" val="46404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Internet Architecture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24745"/>
            <a:ext cx="8540750" cy="2232248"/>
          </a:xfrm>
        </p:spPr>
        <p:txBody>
          <a:bodyPr>
            <a:normAutofit/>
          </a:bodyPr>
          <a:lstStyle/>
          <a:p>
            <a:pPr>
              <a:buFont typeface="Wingdings" panose="05000000000000000000" pitchFamily="2" charset="2"/>
              <a:buChar char="Ø"/>
            </a:pPr>
            <a:r>
              <a:rPr lang="en-CA" sz="2400" dirty="0"/>
              <a:t>The internet is a collection of networks connected to each other. The networks are connected together to form the single entity that we know as the Internet.</a:t>
            </a:r>
            <a:endParaRPr lang="en-US" sz="2400" dirty="0"/>
          </a:p>
          <a:p>
            <a:pPr>
              <a:buFont typeface="Wingdings" panose="05000000000000000000" pitchFamily="2" charset="2"/>
              <a:buChar char="Ø"/>
            </a:pPr>
            <a:r>
              <a:rPr lang="en-US" sz="2400" dirty="0" smtClean="0"/>
              <a:t>The Internet architecture is described in its name, a short form of the two words - interconnected networks.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pic>
        <p:nvPicPr>
          <p:cNvPr id="5" name="Picture 2" descr="D:\SenecaCollege\INT222-2014Winter\Lectures\images\Internet_map.jpg"/>
          <p:cNvPicPr>
            <a:picLocks noChangeAspect="1" noChangeArrowheads="1"/>
          </p:cNvPicPr>
          <p:nvPr/>
        </p:nvPicPr>
        <p:blipFill>
          <a:blip r:embed="rId3" cstate="print"/>
          <a:srcRect/>
          <a:stretch>
            <a:fillRect/>
          </a:stretch>
        </p:blipFill>
        <p:spPr bwMode="auto">
          <a:xfrm>
            <a:off x="2242715" y="3232788"/>
            <a:ext cx="4492889" cy="3148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7583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dirty="0">
                <a:effectLst>
                  <a:outerShdw blurRad="38100" dist="38100" dir="2700000" algn="tl">
                    <a:srgbClr val="000000">
                      <a:alpha val="43137"/>
                    </a:srgbClr>
                  </a:outerShdw>
                </a:effectLst>
              </a:rPr>
              <a:t>Elements of </a:t>
            </a:r>
            <a:r>
              <a:rPr lang="en-CA" dirty="0" smtClean="0">
                <a:effectLst>
                  <a:outerShdw blurRad="38100" dist="38100" dir="2700000" algn="tl">
                    <a:srgbClr val="000000">
                      <a:alpha val="43137"/>
                    </a:srgbClr>
                  </a:outerShdw>
                </a:effectLst>
              </a:rPr>
              <a:t>Networks</a:t>
            </a:r>
            <a:endParaRPr lang="en-CA"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79512" y="1124745"/>
            <a:ext cx="8712968" cy="2880320"/>
          </a:xfrm>
        </p:spPr>
        <p:txBody>
          <a:bodyPr/>
          <a:lstStyle/>
          <a:p>
            <a:pPr>
              <a:buFont typeface="Wingdings" panose="05000000000000000000" pitchFamily="2" charset="2"/>
              <a:buChar char="Ø"/>
            </a:pPr>
            <a:r>
              <a:rPr lang="en-US" sz="2200" dirty="0"/>
              <a:t>Communication links:</a:t>
            </a:r>
          </a:p>
          <a:p>
            <a:pPr lvl="1"/>
            <a:r>
              <a:rPr lang="en-US" sz="2000" dirty="0"/>
              <a:t>point-to-point (e.g., A-to-B)</a:t>
            </a:r>
          </a:p>
          <a:p>
            <a:pPr lvl="1"/>
            <a:r>
              <a:rPr lang="en-US" sz="2000" dirty="0"/>
              <a:t>broadcast (e.g.,: Ethernet LAN)</a:t>
            </a:r>
          </a:p>
          <a:p>
            <a:pPr>
              <a:buFont typeface="Wingdings" panose="05000000000000000000" pitchFamily="2" charset="2"/>
              <a:buChar char="Ø"/>
            </a:pPr>
            <a:r>
              <a:rPr lang="en-US" sz="2200" dirty="0"/>
              <a:t>Host: computer running applications which use network (e.g. H1)</a:t>
            </a:r>
          </a:p>
          <a:p>
            <a:pPr>
              <a:buFont typeface="Wingdings" panose="05000000000000000000" pitchFamily="2" charset="2"/>
              <a:buChar char="Ø"/>
            </a:pPr>
            <a:r>
              <a:rPr lang="en-US" sz="2200" dirty="0"/>
              <a:t>Router: computer routing packet from input line to output line. (e.g. C)</a:t>
            </a:r>
          </a:p>
          <a:p>
            <a:pPr>
              <a:buFont typeface="Wingdings" panose="05000000000000000000" pitchFamily="2" charset="2"/>
              <a:buChar char="Ø"/>
            </a:pPr>
            <a:r>
              <a:rPr lang="en-US" sz="2200" dirty="0"/>
              <a:t>Gateway : a router directly connects networks (e.g. A)</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pic>
        <p:nvPicPr>
          <p:cNvPr id="5" name="Picture 2" descr="C:\tmp\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05064"/>
            <a:ext cx="6912371" cy="2304829"/>
          </a:xfrm>
          <a:prstGeom prst="rect">
            <a:avLst/>
          </a:prstGeom>
          <a:noFill/>
          <a:effectLst>
            <a:outerShdw blurRad="50800" dist="762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2308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Internet Protocol Suite</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400" dirty="0">
                <a:effectLst/>
              </a:rPr>
              <a:t>Communications </a:t>
            </a:r>
            <a:r>
              <a:rPr lang="en-CA" sz="2400" dirty="0" smtClean="0">
                <a:effectLst/>
              </a:rPr>
              <a:t>protocol</a:t>
            </a:r>
          </a:p>
          <a:p>
            <a:pPr lvl="1"/>
            <a:r>
              <a:rPr lang="en-CA" sz="2000" dirty="0">
                <a:effectLst/>
              </a:rPr>
              <a:t>a formal description of message formats  </a:t>
            </a:r>
          </a:p>
          <a:p>
            <a:pPr lvl="1"/>
            <a:r>
              <a:rPr lang="en-CA" sz="2000" dirty="0">
                <a:effectLst/>
              </a:rPr>
              <a:t>the rules for exchanging those messages </a:t>
            </a:r>
          </a:p>
          <a:p>
            <a:pPr>
              <a:buFont typeface="Wingdings" panose="05000000000000000000" pitchFamily="2" charset="2"/>
              <a:buChar char="Ø"/>
            </a:pPr>
            <a:r>
              <a:rPr lang="en-CA" sz="2400" dirty="0" smtClean="0">
                <a:effectLst/>
              </a:rPr>
              <a:t>Internet </a:t>
            </a:r>
            <a:r>
              <a:rPr lang="en-CA" sz="2400" dirty="0">
                <a:effectLst/>
              </a:rPr>
              <a:t>Protocol Layers</a:t>
            </a:r>
            <a:endParaRPr lang="en-CA" sz="2400" dirty="0" smtClean="0">
              <a:effectLst/>
            </a:endParaRPr>
          </a:p>
          <a:p>
            <a:pPr lvl="1"/>
            <a:r>
              <a:rPr lang="en-CA" sz="2000" dirty="0" smtClean="0">
                <a:effectLst>
                  <a:outerShdw blurRad="38100" dist="38100" dir="2700000" algn="tl">
                    <a:srgbClr val="000000">
                      <a:alpha val="43137"/>
                    </a:srgbClr>
                  </a:outerShdw>
                </a:effectLst>
              </a:rPr>
              <a:t>Application </a:t>
            </a:r>
            <a:r>
              <a:rPr lang="en-CA" sz="2000" dirty="0">
                <a:effectLst>
                  <a:outerShdw blurRad="38100" dist="38100" dir="2700000" algn="tl">
                    <a:srgbClr val="000000">
                      <a:alpha val="43137"/>
                    </a:srgbClr>
                  </a:outerShdw>
                </a:effectLst>
              </a:rPr>
              <a:t>layer </a:t>
            </a:r>
            <a:r>
              <a:rPr lang="en-CA" sz="2000" dirty="0">
                <a:effectLst/>
              </a:rPr>
              <a:t>					   		(e.g. </a:t>
            </a:r>
            <a:r>
              <a:rPr lang="en-CA" sz="2000" dirty="0">
                <a:solidFill>
                  <a:srgbClr val="0000CC"/>
                </a:solidFill>
                <a:effectLst>
                  <a:outerShdw blurRad="38100" dist="38100" dir="2700000" algn="tl">
                    <a:srgbClr val="000000">
                      <a:alpha val="43137"/>
                    </a:srgbClr>
                  </a:outerShdw>
                </a:effectLst>
              </a:rPr>
              <a:t>HTTP</a:t>
            </a:r>
            <a:r>
              <a:rPr lang="en-CA" sz="2000" dirty="0">
                <a:effectLst/>
              </a:rPr>
              <a:t>, FTP, Telnet, SMTP, DNS)</a:t>
            </a:r>
          </a:p>
          <a:p>
            <a:pPr lvl="1"/>
            <a:r>
              <a:rPr lang="en-CA" sz="2000" dirty="0">
                <a:effectLst/>
              </a:rPr>
              <a:t>Transport layer </a:t>
            </a:r>
          </a:p>
          <a:p>
            <a:pPr lvl="2"/>
            <a:r>
              <a:rPr lang="en-CA" sz="1800" dirty="0">
                <a:solidFill>
                  <a:srgbClr val="0000CC"/>
                </a:solidFill>
                <a:effectLst>
                  <a:outerShdw blurRad="38100" dist="38100" dir="2700000" algn="tl">
                    <a:srgbClr val="000000">
                      <a:alpha val="43137"/>
                    </a:srgbClr>
                  </a:outerShdw>
                </a:effectLst>
              </a:rPr>
              <a:t>TCP</a:t>
            </a:r>
            <a:r>
              <a:rPr lang="en-CA" sz="1800" dirty="0">
                <a:effectLst/>
              </a:rPr>
              <a:t> (Transmission Control Protocol),</a:t>
            </a:r>
          </a:p>
          <a:p>
            <a:pPr lvl="2"/>
            <a:r>
              <a:rPr lang="en-CA" sz="1800" dirty="0">
                <a:effectLst/>
              </a:rPr>
              <a:t>UDP (User Datagram Protocol</a:t>
            </a:r>
            <a:r>
              <a:rPr lang="en-CA" sz="1800" dirty="0" smtClean="0">
                <a:effectLst/>
              </a:rPr>
              <a:t>)</a:t>
            </a:r>
          </a:p>
          <a:p>
            <a:pPr lvl="3"/>
            <a:r>
              <a:rPr lang="en-CA" sz="1800" dirty="0">
                <a:effectLst/>
              </a:rPr>
              <a:t>Applications that do not require the reliability of a </a:t>
            </a:r>
            <a:r>
              <a:rPr lang="en-CA" sz="1800" dirty="0" smtClean="0">
                <a:effectLst/>
              </a:rPr>
              <a:t>connection </a:t>
            </a:r>
            <a:endParaRPr lang="en-CA" sz="1800" dirty="0">
              <a:effectLst/>
            </a:endParaRPr>
          </a:p>
          <a:p>
            <a:pPr lvl="1"/>
            <a:r>
              <a:rPr lang="en-CA" sz="2000" dirty="0">
                <a:effectLst/>
              </a:rPr>
              <a:t>Network layer : </a:t>
            </a:r>
            <a:r>
              <a:rPr lang="en-CA" sz="2000" dirty="0">
                <a:solidFill>
                  <a:srgbClr val="0000CC"/>
                </a:solidFill>
                <a:effectLst>
                  <a:outerShdw blurRad="38100" dist="38100" dir="2700000" algn="tl">
                    <a:srgbClr val="000000">
                      <a:alpha val="43137"/>
                    </a:srgbClr>
                  </a:outerShdw>
                </a:effectLst>
              </a:rPr>
              <a:t>IP</a:t>
            </a:r>
            <a:r>
              <a:rPr lang="en-CA" sz="2000" dirty="0">
                <a:effectLst/>
              </a:rPr>
              <a:t> (Internet Protocol)</a:t>
            </a:r>
          </a:p>
          <a:p>
            <a:pPr lvl="1"/>
            <a:r>
              <a:rPr lang="en-CA" sz="2000" dirty="0">
                <a:effectLst/>
              </a:rPr>
              <a:t>Physical and data link layers</a:t>
            </a:r>
          </a:p>
          <a:p>
            <a:pPr marL="1314450" lvl="3" indent="0">
              <a:buNone/>
            </a:pPr>
            <a:r>
              <a:rPr lang="en-CA" sz="1800" dirty="0" smtClean="0">
                <a:effectLst/>
              </a:rPr>
              <a:t>e.g</a:t>
            </a:r>
            <a:r>
              <a:rPr lang="en-CA" sz="1800" dirty="0">
                <a:effectLst/>
              </a:rPr>
              <a:t>. Ethernet, token </a:t>
            </a:r>
            <a:r>
              <a:rPr lang="en-CA" sz="1800" dirty="0" smtClean="0">
                <a:effectLst/>
              </a:rPr>
              <a:t>ring</a:t>
            </a:r>
            <a:endParaRPr lang="en-CA" sz="1800" dirty="0">
              <a:effectLst/>
            </a:endParaRP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14</a:t>
            </a:fld>
            <a:endParaRPr lang="en-CA" altLang="en-US"/>
          </a:p>
        </p:txBody>
      </p:sp>
    </p:spTree>
    <p:extLst>
      <p:ext uri="{BB962C8B-B14F-4D97-AF65-F5344CB8AC3E}">
        <p14:creationId xmlns:p14="http://schemas.microsoft.com/office/powerpoint/2010/main" val="39304108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normAutofit/>
          </a:bodyPr>
          <a:lstStyle/>
          <a:p>
            <a:r>
              <a:rPr lang="en-US" sz="4000" dirty="0" smtClean="0">
                <a:effectLst>
                  <a:outerShdw blurRad="38100" dist="38100" dir="2700000" algn="tl">
                    <a:srgbClr val="000000">
                      <a:alpha val="43137"/>
                    </a:srgbClr>
                  </a:outerShdw>
                </a:effectLst>
              </a:rPr>
              <a:t>Internet Application Protocols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4114800" cy="4525963"/>
          </a:xfrm>
        </p:spPr>
        <p:txBody>
          <a:bodyPr>
            <a:normAutofit fontScale="70000" lnSpcReduction="20000"/>
          </a:bodyPr>
          <a:lstStyle/>
          <a:p>
            <a:pPr>
              <a:buFont typeface="Wingdings" panose="05000000000000000000" pitchFamily="2" charset="2"/>
              <a:buChar char="Ø"/>
            </a:pPr>
            <a:r>
              <a:rPr lang="en-US" dirty="0" smtClean="0"/>
              <a:t>Remote login category</a:t>
            </a:r>
          </a:p>
          <a:p>
            <a:pPr lvl="1"/>
            <a:r>
              <a:rPr lang="en-US" dirty="0" smtClean="0"/>
              <a:t>Telnet</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SSH</a:t>
            </a:r>
            <a:r>
              <a:rPr lang="en-US" b="1" dirty="0" smtClean="0"/>
              <a:t>, Secure Shell</a:t>
            </a:r>
          </a:p>
          <a:p>
            <a:pPr>
              <a:buFont typeface="Wingdings" panose="05000000000000000000" pitchFamily="2" charset="2"/>
              <a:buChar char="Ø"/>
            </a:pPr>
            <a:r>
              <a:rPr lang="en-US" sz="3100" dirty="0" smtClean="0"/>
              <a:t>File</a:t>
            </a:r>
            <a:r>
              <a:rPr lang="en-US" dirty="0" smtClean="0"/>
              <a:t> transfer category</a:t>
            </a:r>
          </a:p>
          <a:p>
            <a:pPr lvl="1"/>
            <a:r>
              <a:rPr lang="en-US" dirty="0" smtClean="0"/>
              <a:t>FTP, File Transfer Protocol</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SFTP</a:t>
            </a:r>
            <a:r>
              <a:rPr lang="en-US" dirty="0" smtClean="0"/>
              <a:t>, </a:t>
            </a:r>
            <a:r>
              <a:rPr lang="en-US" dirty="0"/>
              <a:t>Secure File </a:t>
            </a:r>
            <a:r>
              <a:rPr lang="en-US" dirty="0" smtClean="0"/>
              <a:t>Transfer Protocol</a:t>
            </a:r>
          </a:p>
          <a:p>
            <a:pPr>
              <a:buFont typeface="Wingdings" panose="05000000000000000000" pitchFamily="2" charset="2"/>
              <a:buChar char="Ø"/>
            </a:pPr>
            <a:r>
              <a:rPr lang="en-US" dirty="0" smtClean="0"/>
              <a:t>Support services category</a:t>
            </a:r>
          </a:p>
          <a:p>
            <a:pPr lvl="1"/>
            <a:r>
              <a:rPr lang="en-US" sz="2900" kern="1200" dirty="0">
                <a:solidFill>
                  <a:srgbClr val="0000CC"/>
                </a:solidFill>
                <a:effectLst>
                  <a:outerShdw blurRad="38100" dist="38100" dir="2700000" algn="tl">
                    <a:srgbClr val="000000">
                      <a:alpha val="43137"/>
                    </a:srgbClr>
                  </a:outerShdw>
                </a:effectLst>
                <a:latin typeface="Tahoma" pitchFamily="34" charset="0"/>
                <a:ea typeface="+mn-ea"/>
                <a:cs typeface="+mn-cs"/>
              </a:rPr>
              <a:t>DNS</a:t>
            </a:r>
            <a:r>
              <a:rPr lang="en-US" dirty="0" smtClean="0"/>
              <a:t>, Domain Name System</a:t>
            </a:r>
          </a:p>
          <a:p>
            <a:pPr lvl="1"/>
            <a:r>
              <a:rPr lang="en-US" dirty="0" smtClean="0"/>
              <a:t>SNMP, Simple Network Management Protocol</a:t>
            </a:r>
          </a:p>
          <a:p>
            <a:pPr lvl="1"/>
            <a:r>
              <a:rPr lang="en-US" dirty="0" smtClean="0"/>
              <a:t>CMOT, Common Management Information Protocol</a:t>
            </a:r>
          </a:p>
          <a:p>
            <a:endParaRPr lang="en-US" dirty="0"/>
          </a:p>
        </p:txBody>
      </p:sp>
      <p:sp>
        <p:nvSpPr>
          <p:cNvPr id="5" name="TextBox 4"/>
          <p:cNvSpPr txBox="1"/>
          <p:nvPr/>
        </p:nvSpPr>
        <p:spPr>
          <a:xfrm>
            <a:off x="4267200" y="1524000"/>
            <a:ext cx="4724400" cy="5078313"/>
          </a:xfrm>
          <a:prstGeom prst="rect">
            <a:avLst/>
          </a:prstGeom>
          <a:noFill/>
        </p:spPr>
        <p:txBody>
          <a:bodyPr wrap="square" rtlCol="0">
            <a:spAutoFit/>
          </a:bodyPr>
          <a:lstStyle/>
          <a:p>
            <a:pPr marL="342900" indent="-342900">
              <a:buFont typeface="Wingdings" panose="05000000000000000000" pitchFamily="2" charset="2"/>
              <a:buChar char="Ø"/>
            </a:pPr>
            <a:r>
              <a:rPr lang="en-US" sz="2200" dirty="0" smtClean="0"/>
              <a:t>Electronic mail category</a:t>
            </a:r>
          </a:p>
          <a:p>
            <a:pPr marL="569913" lvl="1" indent="-284163">
              <a:buFont typeface="Calibri" pitchFamily="34" charset="0"/>
              <a:buChar char="–"/>
            </a:pPr>
            <a:r>
              <a:rPr lang="en-US" sz="2000" dirty="0" smtClean="0">
                <a:solidFill>
                  <a:srgbClr val="0000CC"/>
                </a:solidFill>
                <a:effectLst>
                  <a:outerShdw blurRad="38100" dist="38100" dir="2700000" algn="tl">
                    <a:srgbClr val="000000">
                      <a:alpha val="43137"/>
                    </a:srgbClr>
                  </a:outerShdw>
                </a:effectLst>
              </a:rPr>
              <a:t>SMTP</a:t>
            </a:r>
            <a:r>
              <a:rPr lang="en-US" sz="2000" dirty="0" smtClean="0"/>
              <a:t>, Simple Mail Transfer Protocol</a:t>
            </a:r>
          </a:p>
          <a:p>
            <a:pPr marL="569913" lvl="1" indent="-284163">
              <a:buFont typeface="Calibri" pitchFamily="34" charset="0"/>
              <a:buChar char="–"/>
            </a:pPr>
            <a:r>
              <a:rPr lang="en-US" sz="2000" dirty="0" smtClean="0"/>
              <a:t>IMAP, Internet Message Access Protocol</a:t>
            </a:r>
          </a:p>
          <a:p>
            <a:pPr marL="569913" lvl="1" indent="-284163">
              <a:buFont typeface="Calibri" pitchFamily="34" charset="0"/>
              <a:buChar char="–"/>
            </a:pPr>
            <a:r>
              <a:rPr lang="en-US" sz="2000" dirty="0" smtClean="0"/>
              <a:t>POP, Post Office Protocol</a:t>
            </a:r>
          </a:p>
          <a:p>
            <a:pPr marL="342900" indent="-342900">
              <a:buFont typeface="Wingdings" panose="05000000000000000000" pitchFamily="2" charset="2"/>
              <a:buChar char="Ø"/>
            </a:pPr>
            <a:r>
              <a:rPr lang="en-US" sz="2200" dirty="0" smtClean="0"/>
              <a:t>Other protocols</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HTTP</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HyperText</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Transfer</a:t>
            </a:r>
            <a:r>
              <a:rPr lang="en-US" sz="2000" b="1" dirty="0" smtClean="0">
                <a:solidFill>
                  <a:srgbClr val="0000CC"/>
                </a:solidFill>
              </a:rPr>
              <a:t> </a:t>
            </a:r>
            <a:r>
              <a:rPr lang="en-US" sz="2000" dirty="0">
                <a:solidFill>
                  <a:srgbClr val="0000CC"/>
                </a:solidFill>
                <a:effectLst>
                  <a:outerShdw blurRad="38100" dist="38100" dir="2700000" algn="tl">
                    <a:srgbClr val="000000">
                      <a:alpha val="43137"/>
                    </a:srgbClr>
                  </a:outerShdw>
                </a:effectLst>
              </a:rPr>
              <a:t>Protocol</a:t>
            </a:r>
          </a:p>
          <a:p>
            <a:pPr marL="574675" lvl="1" indent="-288925">
              <a:buFont typeface="Calibri" pitchFamily="34" charset="0"/>
              <a:buChar char="─"/>
            </a:pPr>
            <a:r>
              <a:rPr lang="en-US" sz="2000" dirty="0" smtClean="0"/>
              <a:t>HL7, Health Level Seven</a:t>
            </a:r>
          </a:p>
          <a:p>
            <a:pPr marL="574675" lvl="1" indent="-288925">
              <a:buFont typeface="Calibri" pitchFamily="34" charset="0"/>
              <a:buChar char="─"/>
            </a:pPr>
            <a:r>
              <a:rPr lang="en-US" sz="2000" dirty="0" smtClean="0"/>
              <a:t>LDAP, Lightweight Directory Access Protocol</a:t>
            </a:r>
          </a:p>
          <a:p>
            <a:pPr marL="574675" lvl="1" indent="-288925">
              <a:buFont typeface="Calibri" pitchFamily="34" charset="0"/>
              <a:buChar char="─"/>
            </a:pPr>
            <a:r>
              <a:rPr lang="en-US" sz="2000" dirty="0" smtClean="0"/>
              <a:t>NFS, Network File System</a:t>
            </a:r>
          </a:p>
          <a:p>
            <a:pPr marL="574675" lvl="1" indent="-288925">
              <a:buFont typeface="Calibri" pitchFamily="34" charset="0"/>
              <a:buChar char="─"/>
            </a:pPr>
            <a:r>
              <a:rPr lang="en-US" sz="2000" dirty="0">
                <a:solidFill>
                  <a:srgbClr val="0000CC"/>
                </a:solidFill>
                <a:effectLst>
                  <a:outerShdw blurRad="38100" dist="38100" dir="2700000" algn="tl">
                    <a:srgbClr val="000000">
                      <a:alpha val="43137"/>
                    </a:srgbClr>
                  </a:outerShdw>
                </a:effectLst>
              </a:rPr>
              <a:t>DHCP</a:t>
            </a:r>
            <a:r>
              <a:rPr lang="en-US" sz="2000" dirty="0" smtClean="0"/>
              <a:t>, Dynamic Host Configuration Protocol</a:t>
            </a:r>
          </a:p>
          <a:p>
            <a:pPr marL="574675" lvl="1" indent="-288925">
              <a:buFont typeface="Calibri" pitchFamily="34" charset="0"/>
              <a:buChar char="─"/>
            </a:pPr>
            <a:r>
              <a:rPr lang="en-US" sz="2000" dirty="0" smtClean="0"/>
              <a:t>IRC, Internet Relay Chat</a:t>
            </a:r>
          </a:p>
          <a:p>
            <a:pPr marL="574675" lvl="1" indent="-288925">
              <a:buFont typeface="Calibri" pitchFamily="34" charset="0"/>
              <a:buChar char="─"/>
            </a:pPr>
            <a:r>
              <a:rPr lang="en-US" sz="2000" dirty="0" smtClean="0"/>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462610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Services </a:t>
            </a:r>
            <a:r>
              <a:rPr lang="en-US" sz="4000" dirty="0">
                <a:effectLst>
                  <a:outerShdw blurRad="38100" dist="38100" dir="2700000" algn="tl">
                    <a:srgbClr val="000000">
                      <a:alpha val="43137"/>
                    </a:srgbClr>
                  </a:outerShdw>
                </a:effectLst>
              </a:rPr>
              <a:t>P</a:t>
            </a:r>
            <a:r>
              <a:rPr lang="en-US" sz="4000" dirty="0" smtClean="0">
                <a:effectLst>
                  <a:outerShdw blurRad="38100" dist="38100" dir="2700000" algn="tl">
                    <a:srgbClr val="000000">
                      <a:alpha val="43137"/>
                    </a:srgbClr>
                  </a:outerShdw>
                </a:effectLst>
              </a:rPr>
              <a:t>rovided by the Internet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70000" lnSpcReduction="20000"/>
          </a:bodyPr>
          <a:lstStyle/>
          <a:p>
            <a:pPr>
              <a:buFont typeface="Wingdings" panose="05000000000000000000" pitchFamily="2" charset="2"/>
              <a:buChar char="Ø"/>
            </a:pPr>
            <a:r>
              <a:rPr lang="en-US" dirty="0" smtClean="0">
                <a:solidFill>
                  <a:srgbClr val="0000CC"/>
                </a:solidFill>
                <a:effectLst>
                  <a:outerShdw blurRad="38100" dist="38100" dir="2700000" algn="tl">
                    <a:srgbClr val="000000">
                      <a:alpha val="43137"/>
                    </a:srgbClr>
                  </a:outerShdw>
                </a:effectLst>
              </a:rPr>
              <a:t>World Wide Web</a:t>
            </a:r>
            <a:endParaRPr lang="en-US" dirty="0" smtClean="0">
              <a:effectLst>
                <a:outerShdw blurRad="38100" dist="38100" dir="2700000" algn="tl">
                  <a:srgbClr val="000000">
                    <a:alpha val="43137"/>
                  </a:srgbClr>
                </a:outerShdw>
              </a:effectLst>
            </a:endParaRPr>
          </a:p>
          <a:p>
            <a:pPr lvl="1">
              <a:lnSpc>
                <a:spcPct val="120000"/>
              </a:lnSpc>
            </a:pPr>
            <a:r>
              <a:rPr lang="en-CA" sz="2600" dirty="0"/>
              <a:t>Abbreviation: WWW or </a:t>
            </a:r>
            <a:r>
              <a:rPr lang="en-CA" sz="2600" dirty="0" smtClean="0"/>
              <a:t>W3,</a:t>
            </a:r>
          </a:p>
          <a:p>
            <a:pPr lvl="1">
              <a:lnSpc>
                <a:spcPct val="120000"/>
              </a:lnSpc>
            </a:pPr>
            <a:r>
              <a:rPr lang="en-CA" sz="2600" dirty="0" smtClean="0"/>
              <a:t>Commonly </a:t>
            </a:r>
            <a:r>
              <a:rPr lang="en-CA" sz="2600" dirty="0"/>
              <a:t>known as the </a:t>
            </a:r>
            <a:r>
              <a:rPr lang="en-CA" sz="2600" dirty="0" smtClean="0"/>
              <a:t>Web.</a:t>
            </a:r>
            <a:endParaRPr lang="en-US" sz="2600" dirty="0" smtClean="0"/>
          </a:p>
          <a:p>
            <a:pPr lvl="1">
              <a:lnSpc>
                <a:spcPct val="120000"/>
              </a:lnSpc>
            </a:pPr>
            <a:r>
              <a:rPr lang="en-US" sz="2600" dirty="0" smtClean="0"/>
              <a:t>It </a:t>
            </a:r>
            <a:r>
              <a:rPr lang="en-US" sz="2600" dirty="0"/>
              <a:t>is a collection of web pages connected </a:t>
            </a:r>
            <a:r>
              <a:rPr lang="en-US" sz="2600" dirty="0" smtClean="0"/>
              <a:t>through </a:t>
            </a:r>
            <a:r>
              <a:rPr lang="en-US" sz="2600" b="1" dirty="0" smtClean="0"/>
              <a:t>hyperlinks</a:t>
            </a:r>
            <a:r>
              <a:rPr lang="en-US" sz="2600" dirty="0" smtClean="0"/>
              <a:t>  and  </a:t>
            </a:r>
            <a:r>
              <a:rPr lang="en-US" sz="2600" b="1" dirty="0" smtClean="0"/>
              <a:t>URL</a:t>
            </a:r>
            <a:r>
              <a:rPr lang="en-US" sz="2600" dirty="0" smtClean="0"/>
              <a:t>s.</a:t>
            </a:r>
          </a:p>
          <a:p>
            <a:pPr lvl="1">
              <a:lnSpc>
                <a:spcPct val="120000"/>
              </a:lnSpc>
            </a:pPr>
            <a:r>
              <a:rPr lang="en-CA" dirty="0"/>
              <a:t>With a web browser, one can view web pages that may contain text, images, videos, and other multimedia and navigate between them via hyperlinks.</a:t>
            </a:r>
          </a:p>
          <a:p>
            <a:pPr lvl="1">
              <a:lnSpc>
                <a:spcPct val="120000"/>
              </a:lnSpc>
            </a:pPr>
            <a:r>
              <a:rPr lang="en-US" dirty="0" smtClean="0"/>
              <a:t>It is governed by the Hyper Text Transfer Protocol (</a:t>
            </a:r>
            <a:r>
              <a:rPr lang="en-US" b="1" dirty="0" smtClean="0"/>
              <a:t>HTTP</a:t>
            </a:r>
            <a:r>
              <a:rPr lang="en-US" dirty="0" smtClean="0"/>
              <a:t>) that deals with the linking of files, documents and other resources of the web.</a:t>
            </a:r>
          </a:p>
          <a:p>
            <a:pPr lvl="1"/>
            <a:endParaRPr lang="en-US" sz="1400" dirty="0" smtClean="0">
              <a:solidFill>
                <a:srgbClr val="0000CC"/>
              </a:solidFill>
            </a:endParaRPr>
          </a:p>
          <a:p>
            <a:pPr>
              <a:buFont typeface="Wingdings" panose="05000000000000000000" pitchFamily="2" charset="2"/>
              <a:buChar char="Ø"/>
            </a:pPr>
            <a:r>
              <a:rPr lang="en-US" dirty="0" smtClean="0"/>
              <a:t>Other services:</a:t>
            </a:r>
          </a:p>
          <a:p>
            <a:pPr lvl="1"/>
            <a:r>
              <a:rPr lang="en-US" dirty="0" smtClean="0"/>
              <a:t>Electronic Mail (email), Mailing List, File Transfer Protocol (FTP), Instant Messaging, News Groups, Chat Rooms</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1701964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Client Server Model</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24745"/>
            <a:ext cx="8540750" cy="3960440"/>
          </a:xfrm>
        </p:spPr>
        <p:txBody>
          <a:bodyPr/>
          <a:lstStyle/>
          <a:p>
            <a:pPr>
              <a:buFont typeface="Wingdings" panose="05000000000000000000" pitchFamily="2" charset="2"/>
              <a:buChar char="Ø"/>
            </a:pPr>
            <a:r>
              <a:rPr lang="en-CA" sz="2800" dirty="0"/>
              <a:t>The www uses a client-server </a:t>
            </a:r>
            <a:r>
              <a:rPr lang="en-CA" sz="2800" dirty="0" smtClean="0"/>
              <a:t>model</a:t>
            </a:r>
          </a:p>
          <a:p>
            <a:pPr lvl="1"/>
            <a:r>
              <a:rPr lang="en-CA" sz="2400" dirty="0"/>
              <a:t>client software (web browser) requests an html page</a:t>
            </a:r>
          </a:p>
          <a:p>
            <a:pPr lvl="1"/>
            <a:r>
              <a:rPr lang="en-CA" sz="2400" dirty="0"/>
              <a:t>the request is sent as a message to the particular web server</a:t>
            </a:r>
          </a:p>
          <a:p>
            <a:pPr lvl="1"/>
            <a:r>
              <a:rPr lang="en-CA" sz="2400" dirty="0"/>
              <a:t>requested page is sent as a message from the server to the client</a:t>
            </a:r>
          </a:p>
          <a:p>
            <a:pPr lvl="1"/>
            <a:r>
              <a:rPr lang="en-CA" sz="2400" dirty="0"/>
              <a:t>the client software interprets and displays the html page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17</a:t>
            </a:fld>
            <a:endParaRPr lang="en-CA" altLang="en-US" dirty="0"/>
          </a:p>
        </p:txBody>
      </p:sp>
      <p:pic>
        <p:nvPicPr>
          <p:cNvPr id="5" name="Picture 6"/>
          <p:cNvPicPr>
            <a:picLocks noChangeAspect="1" noChangeArrowheads="1"/>
          </p:cNvPicPr>
          <p:nvPr/>
        </p:nvPicPr>
        <p:blipFill>
          <a:blip r:embed="rId2" cstate="print"/>
          <a:srcRect/>
          <a:stretch>
            <a:fillRect/>
          </a:stretch>
        </p:blipFill>
        <p:spPr bwMode="auto">
          <a:xfrm>
            <a:off x="2123728" y="4221088"/>
            <a:ext cx="5110424" cy="2105311"/>
          </a:xfrm>
          <a:prstGeom prst="rect">
            <a:avLst/>
          </a:prstGeom>
          <a:noFill/>
          <a:ln w="9525">
            <a:noFill/>
            <a:miter lim="800000"/>
            <a:headEnd/>
            <a:tailEnd/>
          </a:ln>
          <a:effectLst/>
        </p:spPr>
      </p:pic>
    </p:spTree>
    <p:extLst>
      <p:ext uri="{BB962C8B-B14F-4D97-AF65-F5344CB8AC3E}">
        <p14:creationId xmlns:p14="http://schemas.microsoft.com/office/powerpoint/2010/main" val="3132017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Uniform Resource Locators (URL)</a:t>
            </a:r>
          </a:p>
        </p:txBody>
      </p:sp>
      <p:sp>
        <p:nvSpPr>
          <p:cNvPr id="3" name="Content Placeholder 2"/>
          <p:cNvSpPr>
            <a:spLocks noGrp="1"/>
          </p:cNvSpPr>
          <p:nvPr>
            <p:ph idx="1"/>
          </p:nvPr>
        </p:nvSpPr>
        <p:spPr>
          <a:xfrm>
            <a:off x="323528" y="1196752"/>
            <a:ext cx="8640960" cy="4902423"/>
          </a:xfrm>
        </p:spPr>
        <p:txBody>
          <a:bodyPr/>
          <a:lstStyle/>
          <a:p>
            <a:r>
              <a:rPr lang="en-CA" sz="2800" dirty="0"/>
              <a:t>Also known as a web address. It is a reference (an address) to a resource on the Internet</a:t>
            </a:r>
            <a:r>
              <a:rPr lang="en-US" sz="2800" dirty="0"/>
              <a:t>. </a:t>
            </a:r>
          </a:p>
          <a:p>
            <a:pPr marL="400050" lvl="1" indent="0">
              <a:buNone/>
            </a:pPr>
            <a:endParaRPr lang="en-US" sz="1400" dirty="0" smtClean="0"/>
          </a:p>
          <a:p>
            <a:pPr marL="0" indent="0">
              <a:buNone/>
            </a:pPr>
            <a:r>
              <a:rPr lang="en-US" sz="2700" b="1" dirty="0">
                <a:effectLst>
                  <a:outerShdw blurRad="38100" dist="38100" dir="2700000" algn="tl">
                    <a:srgbClr val="000000">
                      <a:alpha val="43137"/>
                    </a:srgbClr>
                  </a:outerShdw>
                </a:effectLst>
                <a:latin typeface="Arial Narrow" panose="020B0606020202030204" pitchFamily="34" charset="0"/>
              </a:rPr>
              <a:t>https://</a:t>
            </a:r>
            <a:r>
              <a:rPr lang="en-US" sz="2700" b="1" dirty="0" smtClean="0">
                <a:solidFill>
                  <a:srgbClr val="0000CC"/>
                </a:solidFill>
                <a:effectLst>
                  <a:outerShdw blurRad="38100" dist="38100" dir="2700000" algn="tl">
                    <a:srgbClr val="000000">
                      <a:alpha val="43137"/>
                    </a:srgbClr>
                  </a:outerShdw>
                </a:effectLst>
                <a:latin typeface="Arial Narrow" panose="020B0606020202030204" pitchFamily="34" charset="0"/>
              </a:rPr>
              <a:t>scs.senecac.on.ca:</a:t>
            </a:r>
            <a:r>
              <a:rPr lang="en-US" sz="2700" b="1" dirty="0" smtClean="0">
                <a:solidFill>
                  <a:srgbClr val="7030A0"/>
                </a:solidFill>
                <a:effectLst>
                  <a:outerShdw blurRad="38100" dist="38100" dir="2700000" algn="tl">
                    <a:srgbClr val="000000">
                      <a:alpha val="43137"/>
                    </a:srgbClr>
                  </a:outerShdw>
                </a:effectLst>
                <a:latin typeface="Arial Narrow" panose="020B0606020202030204" pitchFamily="34" charset="0"/>
              </a:rPr>
              <a:t>443</a:t>
            </a:r>
            <a:r>
              <a:rPr lang="en-US" sz="2700" b="1" dirty="0" smtClean="0">
                <a:effectLst>
                  <a:outerShdw blurRad="38100" dist="38100" dir="2700000" algn="tl">
                    <a:srgbClr val="000000">
                      <a:alpha val="43137"/>
                    </a:srgbClr>
                  </a:outerShdw>
                </a:effectLst>
                <a:latin typeface="Arial Narrow" panose="020B0606020202030204" pitchFamily="34" charset="0"/>
              </a:rPr>
              <a:t>/~wei.song/index.html</a:t>
            </a:r>
            <a:r>
              <a:rPr lang="en-US" sz="2700" b="1" dirty="0" smtClean="0">
                <a:solidFill>
                  <a:srgbClr val="0000CC"/>
                </a:solidFill>
                <a:effectLst>
                  <a:outerShdw blurRad="38100" dist="38100" dir="2700000" algn="tl">
                    <a:srgbClr val="000000">
                      <a:alpha val="43137"/>
                    </a:srgbClr>
                  </a:outerShdw>
                </a:effectLst>
                <a:latin typeface="Arial Narrow" panose="020B0606020202030204" pitchFamily="34" charset="0"/>
              </a:rPr>
              <a:t>#timetable</a:t>
            </a:r>
          </a:p>
          <a:p>
            <a:pPr lvl="1"/>
            <a:r>
              <a:rPr lang="en-US" sz="2400" dirty="0" smtClean="0"/>
              <a:t>protocol </a:t>
            </a:r>
            <a:r>
              <a:rPr lang="en-US" sz="2400" dirty="0"/>
              <a:t>= https://</a:t>
            </a:r>
          </a:p>
          <a:p>
            <a:pPr lvl="1"/>
            <a:r>
              <a:rPr lang="en-US" sz="2400" dirty="0" smtClean="0"/>
              <a:t>domain / host </a:t>
            </a:r>
            <a:r>
              <a:rPr lang="en-US" sz="2400" dirty="0"/>
              <a:t>= </a:t>
            </a:r>
            <a:r>
              <a:rPr lang="en-US" sz="2400" dirty="0" smtClean="0"/>
              <a:t>scs.senecac.on.ca</a:t>
            </a:r>
            <a:endParaRPr lang="en-US" sz="2400" dirty="0"/>
          </a:p>
          <a:p>
            <a:pPr lvl="1"/>
            <a:r>
              <a:rPr lang="en-US" sz="2400" dirty="0"/>
              <a:t>p</a:t>
            </a:r>
            <a:r>
              <a:rPr lang="en-US" sz="2400" dirty="0" smtClean="0"/>
              <a:t>ort = 443, default for HTTPS</a:t>
            </a:r>
          </a:p>
          <a:p>
            <a:pPr lvl="1"/>
            <a:r>
              <a:rPr lang="en-US" sz="2400" dirty="0"/>
              <a:t>f</a:t>
            </a:r>
            <a:r>
              <a:rPr lang="en-US" sz="2400" dirty="0" smtClean="0"/>
              <a:t>ile / </a:t>
            </a:r>
            <a:r>
              <a:rPr lang="en-US" sz="2400" dirty="0"/>
              <a:t>resource ID = </a:t>
            </a:r>
            <a:r>
              <a:rPr lang="en-US" sz="2400" dirty="0" smtClean="0"/>
              <a:t>~</a:t>
            </a:r>
            <a:r>
              <a:rPr lang="en-US" sz="2400" dirty="0" err="1" smtClean="0"/>
              <a:t>wei.song</a:t>
            </a:r>
            <a:r>
              <a:rPr lang="en-US" sz="2400" dirty="0" smtClean="0"/>
              <a:t>/index.html</a:t>
            </a:r>
          </a:p>
          <a:p>
            <a:pPr lvl="1"/>
            <a:r>
              <a:rPr lang="en-US" sz="2400" dirty="0"/>
              <a:t>r</a:t>
            </a:r>
            <a:r>
              <a:rPr lang="en-US" sz="2400" dirty="0" smtClean="0"/>
              <a:t>eference = #timetable</a:t>
            </a:r>
          </a:p>
          <a:p>
            <a:pPr lvl="1"/>
            <a:endParaRPr lang="en-US" sz="1400" dirty="0"/>
          </a:p>
          <a:p>
            <a:r>
              <a:rPr lang="en-US" sz="2800" dirty="0"/>
              <a:t>URLs are typically transmitted via HTTP</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18</a:t>
            </a:fld>
            <a:endParaRPr lang="en-CA" altLang="en-US" dirty="0"/>
          </a:p>
        </p:txBody>
      </p:sp>
    </p:spTree>
    <p:extLst>
      <p:ext uri="{BB962C8B-B14F-4D97-AF65-F5344CB8AC3E}">
        <p14:creationId xmlns:p14="http://schemas.microsoft.com/office/powerpoint/2010/main" val="4029731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DNS (Domain Name </a:t>
            </a:r>
            <a:r>
              <a:rPr lang="en-CA" sz="4000" dirty="0" smtClean="0">
                <a:effectLst>
                  <a:outerShdw blurRad="38100" dist="38100" dir="2700000" algn="tl">
                    <a:srgbClr val="000000">
                      <a:alpha val="43137"/>
                    </a:srgbClr>
                  </a:outerShdw>
                </a:effectLst>
              </a:rPr>
              <a:t>System/Server</a:t>
            </a:r>
            <a:r>
              <a:rPr lang="en-CA" sz="4000" dirty="0">
                <a:effectLst>
                  <a:outerShdw blurRad="38100" dist="38100" dir="2700000" algn="tl">
                    <a:srgbClr val="000000">
                      <a:alpha val="43137"/>
                    </a:srgbClr>
                  </a:outerShdw>
                </a:effectLst>
              </a:rPr>
              <a:t>)</a:t>
            </a:r>
          </a:p>
        </p:txBody>
      </p:sp>
      <p:sp>
        <p:nvSpPr>
          <p:cNvPr id="3" name="Content Placeholder 2"/>
          <p:cNvSpPr>
            <a:spLocks noGrp="1"/>
          </p:cNvSpPr>
          <p:nvPr>
            <p:ph idx="1"/>
          </p:nvPr>
        </p:nvSpPr>
        <p:spPr>
          <a:xfrm>
            <a:off x="301625" y="1196752"/>
            <a:ext cx="8540750" cy="5112568"/>
          </a:xfrm>
        </p:spPr>
        <p:txBody>
          <a:bodyPr/>
          <a:lstStyle/>
          <a:p>
            <a:pPr>
              <a:buFont typeface="Wingdings" panose="05000000000000000000" pitchFamily="2" charset="2"/>
              <a:buChar char="Ø"/>
            </a:pPr>
            <a:r>
              <a:rPr lang="en-CA" sz="2400" dirty="0">
                <a:effectLst>
                  <a:outerShdw blurRad="38100" dist="38100" dir="2700000" algn="tl">
                    <a:srgbClr val="000000">
                      <a:alpha val="43137"/>
                    </a:srgbClr>
                  </a:outerShdw>
                </a:effectLst>
              </a:rPr>
              <a:t>DNS</a:t>
            </a:r>
            <a:r>
              <a:rPr lang="en-CA" sz="2400" dirty="0"/>
              <a:t> is used to give names to </a:t>
            </a:r>
            <a:r>
              <a:rPr lang="en-CA" sz="2400" dirty="0">
                <a:effectLst>
                  <a:outerShdw blurRad="38100" dist="38100" dir="2700000" algn="tl">
                    <a:srgbClr val="000000">
                      <a:alpha val="43137"/>
                    </a:srgbClr>
                  </a:outerShdw>
                </a:effectLst>
              </a:rPr>
              <a:t>IP </a:t>
            </a:r>
            <a:r>
              <a:rPr lang="en-CA" sz="2400" dirty="0" smtClean="0">
                <a:effectLst>
                  <a:outerShdw blurRad="38100" dist="38100" dir="2700000" algn="tl">
                    <a:srgbClr val="000000">
                      <a:alpha val="43137"/>
                    </a:srgbClr>
                  </a:outerShdw>
                </a:effectLst>
              </a:rPr>
              <a:t>addresses</a:t>
            </a:r>
            <a:r>
              <a:rPr lang="en-CA" sz="2400" dirty="0" smtClean="0"/>
              <a:t>. </a:t>
            </a:r>
            <a:r>
              <a:rPr lang="en-CA" sz="2400" dirty="0"/>
              <a:t>DNS servers (name servers) associate the domain names with the IP address</a:t>
            </a:r>
          </a:p>
          <a:p>
            <a:pPr>
              <a:buFont typeface="Wingdings" panose="05000000000000000000" pitchFamily="2" charset="2"/>
              <a:buChar char="Ø"/>
            </a:pPr>
            <a:r>
              <a:rPr lang="en-CA" sz="2000" dirty="0"/>
              <a:t>e</a:t>
            </a:r>
            <a:r>
              <a:rPr lang="en-CA" sz="2000" dirty="0" smtClean="0"/>
              <a:t>.g. </a:t>
            </a:r>
          </a:p>
          <a:p>
            <a:pPr marL="400050" lvl="1" indent="0">
              <a:buNone/>
            </a:pPr>
            <a:r>
              <a:rPr lang="en-CA" sz="2000" dirty="0" smtClean="0"/>
              <a:t>  zenit.senecac.on.ca is used to identify IP address 142.204.140.203.</a:t>
            </a:r>
          </a:p>
          <a:p>
            <a:pPr>
              <a:buFont typeface="Wingdings" panose="05000000000000000000" pitchFamily="2" charset="2"/>
              <a:buChar char="Ø"/>
            </a:pPr>
            <a:r>
              <a:rPr lang="en-CA" sz="2400" dirty="0" smtClean="0"/>
              <a:t>In </a:t>
            </a:r>
            <a:r>
              <a:rPr lang="en-CA" sz="2400" dirty="0"/>
              <a:t>addition to ".ca", other common domains include </a:t>
            </a:r>
          </a:p>
          <a:p>
            <a:pPr lvl="1"/>
            <a:r>
              <a:rPr lang="en-CA" sz="1800" dirty="0"/>
              <a:t>.com - commercial</a:t>
            </a:r>
          </a:p>
          <a:p>
            <a:pPr lvl="1"/>
            <a:r>
              <a:rPr lang="en-CA" sz="1800" dirty="0"/>
              <a:t>.</a:t>
            </a:r>
            <a:r>
              <a:rPr lang="en-CA" sz="1800" dirty="0" err="1"/>
              <a:t>edu</a:t>
            </a:r>
            <a:r>
              <a:rPr lang="en-CA" sz="1800" dirty="0"/>
              <a:t> - educational</a:t>
            </a:r>
          </a:p>
          <a:p>
            <a:pPr lvl="1"/>
            <a:r>
              <a:rPr lang="en-CA" sz="1800" dirty="0"/>
              <a:t>.</a:t>
            </a:r>
            <a:r>
              <a:rPr lang="en-CA" sz="1800" dirty="0" err="1"/>
              <a:t>gov</a:t>
            </a:r>
            <a:r>
              <a:rPr lang="en-CA" sz="1800" dirty="0"/>
              <a:t> - governmental</a:t>
            </a:r>
          </a:p>
          <a:p>
            <a:pPr lvl="1"/>
            <a:r>
              <a:rPr lang="en-CA" sz="1800" dirty="0" err="1"/>
              <a:t>.net</a:t>
            </a:r>
            <a:r>
              <a:rPr lang="en-CA" sz="1800" dirty="0"/>
              <a:t> - </a:t>
            </a:r>
            <a:r>
              <a:rPr lang="en-CA" sz="1800" dirty="0" err="1"/>
              <a:t>isp</a:t>
            </a:r>
            <a:endParaRPr lang="en-CA" sz="1800" dirty="0"/>
          </a:p>
          <a:p>
            <a:pPr lvl="1"/>
            <a:r>
              <a:rPr lang="en-CA" sz="1800" dirty="0"/>
              <a:t>.org - non-profit</a:t>
            </a:r>
          </a:p>
          <a:p>
            <a:pPr lvl="1"/>
            <a:r>
              <a:rPr lang="en-CA" sz="1800" dirty="0"/>
              <a:t>and many more</a:t>
            </a:r>
          </a:p>
          <a:p>
            <a:pPr>
              <a:buFont typeface="Wingdings" panose="05000000000000000000" pitchFamily="2" charset="2"/>
              <a:buChar char="Ø"/>
            </a:pPr>
            <a:r>
              <a:rPr lang="en-CA" sz="2400" dirty="0"/>
              <a:t>ICANN </a:t>
            </a:r>
            <a:r>
              <a:rPr lang="en-CA" sz="2000" dirty="0"/>
              <a:t>- Internet Corporation for Assigned Names and Numbers- oversees assignment of names and IP addresses and certifies domain name registrars to manage the process. </a:t>
            </a:r>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19</a:t>
            </a:fld>
            <a:endParaRPr lang="en-CA" altLang="en-US"/>
          </a:p>
        </p:txBody>
      </p:sp>
    </p:spTree>
    <p:extLst>
      <p:ext uri="{BB962C8B-B14F-4D97-AF65-F5344CB8AC3E}">
        <p14:creationId xmlns:p14="http://schemas.microsoft.com/office/powerpoint/2010/main" val="9482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smtClean="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a:buClr>
                <a:srgbClr val="5F5F5F"/>
              </a:buClr>
              <a:buFont typeface="Wingdings" panose="05000000000000000000" pitchFamily="2" charset="2"/>
              <a:buChar char="Ø"/>
            </a:pPr>
            <a:r>
              <a:rPr lang="en-CA" dirty="0" smtClean="0">
                <a:effectLst/>
              </a:rPr>
              <a:t>Course </a:t>
            </a:r>
            <a:r>
              <a:rPr lang="en-CA" dirty="0">
                <a:effectLst/>
              </a:rPr>
              <a:t>introduction</a:t>
            </a:r>
          </a:p>
          <a:p>
            <a:pPr lvl="0">
              <a:buClr>
                <a:srgbClr val="5F5F5F"/>
              </a:buClr>
              <a:buFont typeface="Wingdings" panose="05000000000000000000" pitchFamily="2" charset="2"/>
              <a:buChar char="Ø"/>
            </a:pPr>
            <a:r>
              <a:rPr lang="en-CA" dirty="0" smtClean="0">
                <a:solidFill>
                  <a:prstClr val="black"/>
                </a:solidFill>
              </a:rPr>
              <a:t>Internet architecture</a:t>
            </a:r>
          </a:p>
          <a:p>
            <a:pPr lvl="0">
              <a:buClr>
                <a:srgbClr val="5F5F5F"/>
              </a:buClr>
              <a:buFont typeface="Wingdings" panose="05000000000000000000" pitchFamily="2" charset="2"/>
              <a:buChar char="Ø"/>
            </a:pPr>
            <a:r>
              <a:rPr lang="en-CA" dirty="0" smtClean="0">
                <a:solidFill>
                  <a:prstClr val="black"/>
                </a:solidFill>
              </a:rPr>
              <a:t>Web client-side programming</a:t>
            </a:r>
          </a:p>
          <a:p>
            <a:pPr lvl="0">
              <a:buClr>
                <a:srgbClr val="5F5F5F"/>
              </a:buClr>
              <a:buFont typeface="Wingdings" panose="05000000000000000000" pitchFamily="2" charset="2"/>
              <a:buChar char="Ø"/>
            </a:pPr>
            <a:r>
              <a:rPr lang="en-CA" dirty="0" smtClean="0">
                <a:solidFill>
                  <a:prstClr val="black"/>
                </a:solidFill>
              </a:rPr>
              <a:t>Basic introduction to JavaScript</a:t>
            </a:r>
            <a:endParaRPr lang="en-CA" dirty="0">
              <a:solidFill>
                <a:prstClr val="black"/>
              </a:solidFill>
            </a:endParaRPr>
          </a:p>
          <a:p>
            <a:pPr eaLnBrk="1" hangingPunct="1">
              <a:buFont typeface="Wingdings" panose="05000000000000000000" pitchFamily="2" charset="2"/>
              <a:buChar char="Ø"/>
              <a:defRPr/>
            </a:pPr>
            <a:endParaRPr lang="en-CA" altLang="en-US" dirty="0" smtClean="0"/>
          </a:p>
        </p:txBody>
      </p:sp>
    </p:spTree>
    <p:extLst>
      <p:ext uri="{BB962C8B-B14F-4D97-AF65-F5344CB8AC3E}">
        <p14:creationId xmlns:p14="http://schemas.microsoft.com/office/powerpoint/2010/main" val="271072422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Hypertext </a:t>
            </a:r>
            <a:r>
              <a:rPr lang="en-US" sz="4000" dirty="0">
                <a:effectLst>
                  <a:outerShdw blurRad="38100" dist="38100" dir="2700000" algn="tl">
                    <a:srgbClr val="000000">
                      <a:alpha val="43137"/>
                    </a:srgbClr>
                  </a:outerShdw>
                </a:effectLst>
              </a:rPr>
              <a:t>Transfer Protocol</a:t>
            </a:r>
            <a:r>
              <a:rPr lang="en-US" sz="4000" dirty="0" smtClean="0">
                <a:effectLst>
                  <a:outerShdw blurRad="38100" dist="38100" dir="2700000" algn="tl">
                    <a:srgbClr val="000000">
                      <a:alpha val="43137"/>
                    </a:srgbClr>
                  </a:outerShdw>
                </a:effectLst>
              </a:rPr>
              <a:t> </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noAutofit/>
          </a:bodyPr>
          <a:lstStyle/>
          <a:p>
            <a:pPr>
              <a:buFont typeface="Wingdings" panose="05000000000000000000" pitchFamily="2" charset="2"/>
              <a:buChar char="Ø"/>
            </a:pPr>
            <a:r>
              <a:rPr lang="en-US" sz="2400" dirty="0" smtClean="0">
                <a:solidFill>
                  <a:srgbClr val="000099"/>
                </a:solidFill>
                <a:effectLst>
                  <a:outerShdw blurRad="38100" dist="38100" dir="2700000" algn="tl">
                    <a:srgbClr val="000000">
                      <a:alpha val="43137"/>
                    </a:srgbClr>
                  </a:outerShdw>
                </a:effectLst>
              </a:rPr>
              <a:t>HTTP, the Hypertext Transfer Protocol</a:t>
            </a:r>
            <a:r>
              <a:rPr lang="en-US" sz="2400" dirty="0" smtClean="0">
                <a:effectLst/>
              </a:rPr>
              <a:t>, is the application-layer protocol that is used to transfer data on the (World Wide) </a:t>
            </a:r>
            <a:r>
              <a:rPr lang="en-US" sz="2400" dirty="0" smtClean="0">
                <a:solidFill>
                  <a:srgbClr val="000099"/>
                </a:solidFill>
                <a:effectLst/>
              </a:rPr>
              <a:t>Web</a:t>
            </a:r>
            <a:r>
              <a:rPr lang="en-US" sz="2400" dirty="0" smtClean="0">
                <a:effectLst/>
              </a:rPr>
              <a:t>. </a:t>
            </a:r>
          </a:p>
          <a:p>
            <a:pPr>
              <a:buFont typeface="Wingdings" panose="05000000000000000000" pitchFamily="2" charset="2"/>
              <a:buChar char="Ø"/>
            </a:pPr>
            <a:r>
              <a:rPr lang="en-US" sz="2400" dirty="0" smtClean="0">
                <a:effectLst/>
              </a:rPr>
              <a:t>HTTP comprises the rules governing the</a:t>
            </a:r>
            <a:r>
              <a:rPr lang="en-US" sz="2400" dirty="0" smtClean="0">
                <a:effectLst>
                  <a:outerShdw blurRad="38100" dist="38100" dir="2700000" algn="tl">
                    <a:srgbClr val="000000">
                      <a:alpha val="43137"/>
                    </a:srgbClr>
                  </a:outerShdw>
                </a:effectLst>
              </a:rPr>
              <a:t> format and content </a:t>
            </a:r>
            <a:r>
              <a:rPr lang="en-US" sz="2400" dirty="0" smtClean="0">
                <a:effectLst/>
              </a:rPr>
              <a:t>of the conversation between </a:t>
            </a:r>
            <a:r>
              <a:rPr lang="en-US" sz="2400" dirty="0" smtClean="0">
                <a:effectLst>
                  <a:outerShdw blurRad="38100" dist="38100" dir="2700000" algn="tl">
                    <a:srgbClr val="000000">
                      <a:alpha val="43137"/>
                    </a:srgbClr>
                  </a:outerShdw>
                </a:effectLst>
              </a:rPr>
              <a:t>a web client and server</a:t>
            </a:r>
            <a:r>
              <a:rPr lang="en-US" sz="2400" dirty="0" smtClean="0">
                <a:effectLst/>
              </a:rPr>
              <a:t>. </a:t>
            </a:r>
          </a:p>
          <a:p>
            <a:pPr>
              <a:buFont typeface="Wingdings" panose="05000000000000000000" pitchFamily="2" charset="2"/>
              <a:buChar char="Ø"/>
            </a:pPr>
            <a:r>
              <a:rPr lang="en-CA" sz="2400" dirty="0" smtClean="0">
                <a:effectLst/>
              </a:rPr>
              <a:t>HTTP </a:t>
            </a:r>
            <a:r>
              <a:rPr lang="en-CA" sz="2400" dirty="0" smtClean="0"/>
              <a:t>functions as a </a:t>
            </a:r>
            <a:r>
              <a:rPr lang="en-CA" sz="2400" dirty="0" smtClean="0">
                <a:effectLst>
                  <a:outerShdw blurRad="38100" dist="38100" dir="2700000" algn="tl">
                    <a:srgbClr val="000000">
                      <a:alpha val="43137"/>
                    </a:srgbClr>
                  </a:outerShdw>
                </a:effectLst>
              </a:rPr>
              <a:t>request-response</a:t>
            </a:r>
            <a:r>
              <a:rPr lang="en-CA" sz="2400" dirty="0" smtClean="0"/>
              <a:t> protocol in the client-server computing model. </a:t>
            </a:r>
            <a:endParaRPr lang="en-US" sz="2400" dirty="0" smtClean="0"/>
          </a:p>
          <a:p>
            <a:pPr lvl="1"/>
            <a:r>
              <a:rPr lang="en-US" sz="2000" dirty="0" smtClean="0"/>
              <a:t>It </a:t>
            </a:r>
            <a:r>
              <a:rPr lang="en-US" sz="2000" dirty="0"/>
              <a:t>follows a classical </a:t>
            </a:r>
            <a:r>
              <a:rPr lang="en-US" sz="2000" dirty="0">
                <a:effectLst>
                  <a:outerShdw blurRad="38100" dist="38100" dir="2700000" algn="tl">
                    <a:srgbClr val="000000">
                      <a:alpha val="43137"/>
                    </a:srgbClr>
                  </a:outerShdw>
                </a:effectLst>
              </a:rPr>
              <a:t>client-server model</a:t>
            </a:r>
            <a:r>
              <a:rPr lang="en-US" sz="2000" dirty="0"/>
              <a:t>, with a client opening a connection, making a request then waiting for a response until it receives it</a:t>
            </a:r>
            <a:r>
              <a:rPr lang="en-US" sz="2000" dirty="0" smtClean="0"/>
              <a:t>.</a:t>
            </a:r>
          </a:p>
          <a:p>
            <a:pPr>
              <a:buFont typeface="Wingdings" panose="05000000000000000000" pitchFamily="2" charset="2"/>
              <a:buChar char="Ø"/>
            </a:pPr>
            <a:r>
              <a:rPr lang="en-US" sz="2400" dirty="0" smtClean="0"/>
              <a:t>HTTP is </a:t>
            </a:r>
            <a:r>
              <a:rPr lang="en-US" sz="2400" dirty="0" smtClean="0">
                <a:solidFill>
                  <a:srgbClr val="000099"/>
                </a:solidFill>
                <a:effectLst>
                  <a:outerShdw blurRad="38100" dist="38100" dir="2700000" algn="tl">
                    <a:srgbClr val="000000">
                      <a:alpha val="43137"/>
                    </a:srgbClr>
                  </a:outerShdw>
                </a:effectLst>
              </a:rPr>
              <a:t>stateless</a:t>
            </a:r>
            <a:r>
              <a:rPr lang="en-US" sz="2400" dirty="0" smtClean="0"/>
              <a:t>.</a:t>
            </a:r>
          </a:p>
          <a:p>
            <a:pPr lvl="1"/>
            <a:r>
              <a:rPr lang="en-US" sz="2000" dirty="0" smtClean="0"/>
              <a:t>The </a:t>
            </a:r>
            <a:r>
              <a:rPr lang="en-US" sz="2000" dirty="0"/>
              <a:t>server doesn't keep any data (state) between two requests</a:t>
            </a:r>
            <a:r>
              <a:rPr lang="en-US" sz="20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dirty="0"/>
          </a:p>
        </p:txBody>
      </p:sp>
    </p:spTree>
    <p:extLst>
      <p:ext uri="{BB962C8B-B14F-4D97-AF65-F5344CB8AC3E}">
        <p14:creationId xmlns:p14="http://schemas.microsoft.com/office/powerpoint/2010/main" val="147209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3999" cy="1143000"/>
          </a:xfrm>
        </p:spPr>
        <p:txBody>
          <a:bodyPr>
            <a:normAutofit/>
          </a:bodyPr>
          <a:lstStyle/>
          <a:p>
            <a:r>
              <a:rPr lang="en-US" sz="3800" dirty="0" smtClean="0">
                <a:effectLst>
                  <a:outerShdw blurRad="38100" dist="38100" dir="2700000" algn="tl">
                    <a:srgbClr val="000000">
                      <a:alpha val="43137"/>
                    </a:srgbClr>
                  </a:outerShdw>
                </a:effectLst>
              </a:rPr>
              <a:t>HTTP Request and Response Messages</a:t>
            </a:r>
            <a:endParaRPr lang="en-US" sz="3800" dirty="0">
              <a:effectLst>
                <a:outerShdw blurRad="38100" dist="38100" dir="2700000" algn="tl">
                  <a:srgbClr val="000000">
                    <a:alpha val="43137"/>
                  </a:srgbClr>
                </a:outerShdw>
              </a:effectLst>
            </a:endParaRPr>
          </a:p>
        </p:txBody>
      </p:sp>
      <p:pic>
        <p:nvPicPr>
          <p:cNvPr id="4" name="Picture 6"/>
          <p:cNvPicPr>
            <a:picLocks noChangeAspect="1" noChangeArrowheads="1"/>
          </p:cNvPicPr>
          <p:nvPr/>
        </p:nvPicPr>
        <p:blipFill>
          <a:blip r:embed="rId2" cstate="print"/>
          <a:srcRect/>
          <a:stretch>
            <a:fillRect/>
          </a:stretch>
        </p:blipFill>
        <p:spPr bwMode="auto">
          <a:xfrm>
            <a:off x="533401" y="1828800"/>
            <a:ext cx="8077200" cy="43592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25677084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3600" dirty="0" smtClean="0">
                <a:effectLst>
                  <a:outerShdw blurRad="38100" dist="38100" dir="2700000" algn="tl">
                    <a:srgbClr val="000000">
                      <a:alpha val="43137"/>
                    </a:srgbClr>
                  </a:outerShdw>
                </a:effectLst>
              </a:rPr>
              <a:t>HTTP Request</a:t>
            </a:r>
            <a:endParaRPr lang="en-US" sz="36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US" sz="2800" dirty="0"/>
              <a:t>HTTP </a:t>
            </a:r>
            <a:r>
              <a:rPr lang="en-US" sz="2800" dirty="0" smtClean="0"/>
              <a:t>request example: sending </a:t>
            </a:r>
            <a:r>
              <a:rPr lang="en-US" sz="2800" dirty="0"/>
              <a:t>the </a:t>
            </a:r>
            <a:r>
              <a:rPr lang="en-US" sz="2800" dirty="0" smtClean="0"/>
              <a:t>form result to a server:</a:t>
            </a:r>
          </a:p>
          <a:p>
            <a:pPr lvl="2">
              <a:buNone/>
            </a:pPr>
            <a:r>
              <a:rPr lang="en-US" sz="1800" dirty="0" smtClean="0">
                <a:solidFill>
                  <a:srgbClr val="0000CC"/>
                </a:solidFill>
                <a:latin typeface="Lucida Console" pitchFamily="49" charset="0"/>
              </a:rPr>
              <a:t>POST</a:t>
            </a:r>
            <a:r>
              <a:rPr lang="en-US" sz="1800" dirty="0" smtClean="0">
                <a:latin typeface="Lucida Console" pitchFamily="49" charset="0"/>
              </a:rPr>
              <a:t> </a:t>
            </a:r>
            <a:r>
              <a:rPr lang="en-US" sz="1800" dirty="0" smtClean="0">
                <a:solidFill>
                  <a:srgbClr val="0000CC"/>
                </a:solidFill>
                <a:latin typeface="Lucida Console" pitchFamily="49" charset="0"/>
              </a:rPr>
              <a:t>/contact_form.php </a:t>
            </a:r>
            <a:r>
              <a:rPr lang="en-US" sz="1800" dirty="0" smtClean="0">
                <a:latin typeface="Lucida Console" pitchFamily="49" charset="0"/>
              </a:rPr>
              <a:t>HTTP/1.1 </a:t>
            </a:r>
          </a:p>
          <a:p>
            <a:pPr lvl="2">
              <a:buNone/>
            </a:pPr>
            <a:r>
              <a:rPr lang="en-US" sz="1800" dirty="0" smtClean="0">
                <a:latin typeface="Lucida Console" pitchFamily="49" charset="0"/>
              </a:rPr>
              <a:t>Host: developer.mozilla.org </a:t>
            </a:r>
          </a:p>
          <a:p>
            <a:pPr lvl="2">
              <a:buNone/>
            </a:pPr>
            <a:r>
              <a:rPr lang="en-US" sz="1800" dirty="0" smtClean="0">
                <a:latin typeface="Lucida Console" pitchFamily="49" charset="0"/>
              </a:rPr>
              <a:t>Content-Length: 64 </a:t>
            </a:r>
          </a:p>
          <a:p>
            <a:pPr lvl="2">
              <a:buNone/>
            </a:pPr>
            <a:r>
              <a:rPr lang="en-US" sz="1800" dirty="0" smtClean="0">
                <a:latin typeface="Lucida Console" pitchFamily="49" charset="0"/>
              </a:rPr>
              <a:t>Content-Type: </a:t>
            </a:r>
            <a:r>
              <a:rPr lang="en-US" sz="1600" dirty="0" smtClean="0">
                <a:latin typeface="Lucida Console" pitchFamily="49" charset="0"/>
              </a:rPr>
              <a:t>application/x-www-form-</a:t>
            </a:r>
            <a:r>
              <a:rPr lang="en-US" sz="1600" dirty="0" err="1" smtClean="0">
                <a:latin typeface="Lucida Console" pitchFamily="49" charset="0"/>
              </a:rPr>
              <a:t>urlencoded</a:t>
            </a:r>
            <a:r>
              <a:rPr lang="en-US" sz="1800" dirty="0" smtClean="0">
                <a:latin typeface="Lucida Console" pitchFamily="49" charset="0"/>
              </a:rPr>
              <a:t> </a:t>
            </a:r>
          </a:p>
          <a:p>
            <a:pPr lvl="2">
              <a:buNone/>
            </a:pPr>
            <a:endParaRPr lang="en-US" sz="1800" dirty="0">
              <a:latin typeface="Lucida Console" pitchFamily="49" charset="0"/>
            </a:endParaRPr>
          </a:p>
          <a:p>
            <a:pPr lvl="2">
              <a:buNone/>
            </a:pPr>
            <a:r>
              <a:rPr lang="en-US" sz="1800" dirty="0" smtClean="0">
                <a:latin typeface="Lucida Console" pitchFamily="49" charset="0"/>
              </a:rPr>
              <a:t>name=Joe%20User&amp;request=Send%20me%20one%20of%20your%20catalogue</a:t>
            </a:r>
          </a:p>
          <a:p>
            <a:pPr lvl="2">
              <a:buNone/>
            </a:pPr>
            <a:endParaRPr lang="en-US" sz="1800" dirty="0">
              <a:latin typeface="Lucida Console" pitchFamily="49" charset="0"/>
            </a:endParaRPr>
          </a:p>
          <a:p>
            <a:pPr>
              <a:buFont typeface="Wingdings" panose="05000000000000000000" pitchFamily="2" charset="2"/>
              <a:buChar char="Ø"/>
            </a:pPr>
            <a:r>
              <a:rPr lang="en-US" sz="2800" dirty="0">
                <a:effectLst/>
              </a:rPr>
              <a:t>HTTP </a:t>
            </a:r>
            <a:r>
              <a:rPr lang="en-US" sz="2800" dirty="0" smtClean="0">
                <a:effectLst/>
              </a:rPr>
              <a:t>request methods</a:t>
            </a:r>
          </a:p>
          <a:p>
            <a:pPr lvl="1"/>
            <a:r>
              <a:rPr lang="en-US" sz="2400" dirty="0" smtClean="0">
                <a:solidFill>
                  <a:srgbClr val="3333CC"/>
                </a:solidFill>
                <a:effectLst>
                  <a:outerShdw blurRad="38100" dist="38100" dir="2700000" algn="tl">
                    <a:srgbClr val="000000">
                      <a:alpha val="43137"/>
                    </a:srgbClr>
                  </a:outerShdw>
                </a:effectLst>
              </a:rPr>
              <a:t>GET, POST</a:t>
            </a:r>
          </a:p>
          <a:p>
            <a:pPr lvl="1"/>
            <a:r>
              <a:rPr lang="en-US" sz="2400" dirty="0" smtClean="0"/>
              <a:t>PUT, DELETE, HEAD, TRACE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28043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normAutofit/>
          </a:bodyPr>
          <a:lstStyle/>
          <a:p>
            <a:r>
              <a:rPr lang="en-US" sz="4000" dirty="0" smtClean="0">
                <a:effectLst>
                  <a:outerShdw blurRad="38100" dist="38100" dir="2700000" algn="tl">
                    <a:srgbClr val="000000">
                      <a:alpha val="43137"/>
                    </a:srgbClr>
                  </a:outerShdw>
                </a:effectLst>
              </a:rPr>
              <a:t>HTTP Response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328592"/>
          </a:xfrm>
        </p:spPr>
        <p:txBody>
          <a:bodyPr>
            <a:normAutofit fontScale="92500" lnSpcReduction="20000"/>
          </a:bodyPr>
          <a:lstStyle/>
          <a:p>
            <a:pPr>
              <a:buFont typeface="Wingdings" panose="05000000000000000000" pitchFamily="2" charset="2"/>
              <a:buChar char="Ø"/>
            </a:pPr>
            <a:r>
              <a:rPr lang="en-US" sz="2800" dirty="0" smtClean="0"/>
              <a:t>HTTP response example: successful </a:t>
            </a:r>
            <a:r>
              <a:rPr lang="en-US" sz="2800" dirty="0"/>
              <a:t>reception of a web page</a:t>
            </a:r>
            <a:r>
              <a:rPr lang="en-US" sz="2800" dirty="0" smtClean="0"/>
              <a:t>:</a:t>
            </a:r>
          </a:p>
          <a:p>
            <a:pPr lvl="2">
              <a:buNone/>
            </a:pPr>
            <a:r>
              <a:rPr lang="en-US" sz="1800" dirty="0" smtClean="0">
                <a:latin typeface="Lucida Console" pitchFamily="49" charset="0"/>
              </a:rPr>
              <a:t>HTTP/1.1 </a:t>
            </a:r>
            <a:r>
              <a:rPr lang="en-US" sz="1800" dirty="0" smtClean="0">
                <a:solidFill>
                  <a:srgbClr val="0000CC"/>
                </a:solidFill>
                <a:effectLst>
                  <a:outerShdw blurRad="38100" dist="38100" dir="2700000" algn="tl">
                    <a:srgbClr val="000000">
                      <a:alpha val="43137"/>
                    </a:srgbClr>
                  </a:outerShdw>
                </a:effectLst>
                <a:latin typeface="Lucida Console" pitchFamily="49" charset="0"/>
              </a:rPr>
              <a:t>200 OK </a:t>
            </a:r>
          </a:p>
          <a:p>
            <a:pPr lvl="2">
              <a:buNone/>
            </a:pPr>
            <a:r>
              <a:rPr lang="en-US" sz="1800" dirty="0" smtClean="0">
                <a:latin typeface="Lucida Console" pitchFamily="49" charset="0"/>
              </a:rPr>
              <a:t>Date: Sat, 09 Oct 2010 14:28:02 GMT </a:t>
            </a:r>
          </a:p>
          <a:p>
            <a:pPr lvl="2">
              <a:buNone/>
            </a:pPr>
            <a:r>
              <a:rPr lang="en-US" sz="1800" dirty="0" smtClean="0">
                <a:latin typeface="Lucida Console" pitchFamily="49" charset="0"/>
              </a:rPr>
              <a:t>Server: Apache </a:t>
            </a:r>
          </a:p>
          <a:p>
            <a:pPr lvl="2">
              <a:buNone/>
            </a:pPr>
            <a:r>
              <a:rPr lang="en-US" sz="1800" dirty="0" smtClean="0">
                <a:latin typeface="Lucida Console" pitchFamily="49" charset="0"/>
              </a:rPr>
              <a:t>Last-Modified: Tue, 01 Dec 2009 20:18:22 GMT </a:t>
            </a:r>
          </a:p>
          <a:p>
            <a:pPr lvl="2">
              <a:buNone/>
            </a:pPr>
            <a:r>
              <a:rPr lang="en-US" sz="1800" dirty="0" err="1" smtClean="0">
                <a:latin typeface="Lucida Console" pitchFamily="49" charset="0"/>
              </a:rPr>
              <a:t>ETag</a:t>
            </a:r>
            <a:r>
              <a:rPr lang="en-US" sz="1800" dirty="0" smtClean="0">
                <a:latin typeface="Lucida Console" pitchFamily="49" charset="0"/>
              </a:rPr>
              <a:t>: "51142bc1-7449-479b075b2891b" </a:t>
            </a:r>
          </a:p>
          <a:p>
            <a:pPr lvl="2">
              <a:buNone/>
            </a:pPr>
            <a:r>
              <a:rPr lang="en-US" sz="1800" dirty="0" smtClean="0">
                <a:latin typeface="Lucida Console" pitchFamily="49" charset="0"/>
              </a:rPr>
              <a:t>Accept-Ranges: bytes </a:t>
            </a:r>
          </a:p>
          <a:p>
            <a:pPr lvl="2">
              <a:buNone/>
            </a:pPr>
            <a:r>
              <a:rPr lang="en-US" sz="1800" dirty="0" smtClean="0">
                <a:latin typeface="Lucida Console" pitchFamily="49" charset="0"/>
              </a:rPr>
              <a:t>Content-Length: 29769 </a:t>
            </a:r>
          </a:p>
          <a:p>
            <a:pPr lvl="2">
              <a:buNone/>
            </a:pPr>
            <a:r>
              <a:rPr lang="en-US" sz="1800" dirty="0" smtClean="0">
                <a:latin typeface="Lucida Console" pitchFamily="49" charset="0"/>
              </a:rPr>
              <a:t>Content-Type: text/html </a:t>
            </a:r>
          </a:p>
          <a:p>
            <a:pPr lvl="2">
              <a:buNone/>
            </a:pPr>
            <a:endParaRPr lang="en-US" sz="1800" dirty="0">
              <a:latin typeface="Lucida Console" pitchFamily="49" charset="0"/>
            </a:endParaRPr>
          </a:p>
          <a:p>
            <a:pPr lvl="2">
              <a:buNone/>
            </a:pPr>
            <a:r>
              <a:rPr lang="en-US" sz="1800" dirty="0" smtClean="0">
                <a:latin typeface="Lucida Console" pitchFamily="49" charset="0"/>
              </a:rPr>
              <a:t>&lt;!DOCTYPE html... </a:t>
            </a:r>
            <a:r>
              <a:rPr lang="en-US" sz="1400" b="1" i="1" dirty="0" smtClean="0">
                <a:latin typeface="Lucida Console" pitchFamily="49" charset="0"/>
              </a:rPr>
              <a:t>(here comes the 29769 bytes of the requested web page)</a:t>
            </a:r>
          </a:p>
          <a:p>
            <a:pPr>
              <a:buFont typeface="Wingdings" panose="05000000000000000000" pitchFamily="2" charset="2"/>
              <a:buChar char="Ø"/>
            </a:pPr>
            <a:r>
              <a:rPr lang="en-US" sz="2400" dirty="0">
                <a:effectLst/>
              </a:rPr>
              <a:t>HTTP Response Status </a:t>
            </a:r>
            <a:r>
              <a:rPr lang="en-US" sz="2400" dirty="0" smtClean="0">
                <a:effectLst/>
              </a:rPr>
              <a:t>Codes</a:t>
            </a:r>
          </a:p>
          <a:p>
            <a:pPr lvl="1"/>
            <a:r>
              <a:rPr lang="en-US" sz="2000" dirty="0" smtClean="0">
                <a:effectLst/>
              </a:rPr>
              <a:t>1xx - information</a:t>
            </a:r>
          </a:p>
          <a:p>
            <a:pPr lvl="1"/>
            <a:r>
              <a:rPr lang="en-US" sz="2000" dirty="0" smtClean="0">
                <a:effectLst/>
              </a:rPr>
              <a:t>2xx – success. </a:t>
            </a:r>
            <a:r>
              <a:rPr lang="en-US" sz="2000" dirty="0">
                <a:effectLst/>
              </a:rPr>
              <a:t>e</a:t>
            </a:r>
            <a:r>
              <a:rPr lang="en-US" sz="2000" dirty="0" smtClean="0">
                <a:effectLst/>
              </a:rPr>
              <a:t>.g. 200 = request succeeded.</a:t>
            </a:r>
          </a:p>
          <a:p>
            <a:pPr lvl="1"/>
            <a:r>
              <a:rPr lang="en-US" sz="2000" dirty="0" smtClean="0">
                <a:effectLst/>
              </a:rPr>
              <a:t>3xx - redirection</a:t>
            </a:r>
          </a:p>
          <a:p>
            <a:pPr lvl="1"/>
            <a:r>
              <a:rPr lang="en-US" sz="2000" dirty="0" smtClean="0">
                <a:effectLst/>
              </a:rPr>
              <a:t>4xx – client error. e.g. 403 = forbidden page</a:t>
            </a:r>
          </a:p>
          <a:p>
            <a:pPr lvl="1"/>
            <a:r>
              <a:rPr lang="en-US" sz="2000" dirty="0" smtClean="0">
                <a:effectLst/>
              </a:rPr>
              <a:t>5xx – server error. e.g. 500 = internal server error.</a:t>
            </a:r>
            <a:endParaRPr lang="en-US" sz="20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83648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HTTP </a:t>
            </a:r>
            <a:r>
              <a:rPr lang="en-US" sz="4000" dirty="0" smtClean="0">
                <a:effectLst>
                  <a:outerShdw blurRad="38100" dist="38100" dir="2700000" algn="tl">
                    <a:srgbClr val="000000">
                      <a:alpha val="43137"/>
                    </a:srgbClr>
                  </a:outerShdw>
                </a:effectLst>
              </a:rPr>
              <a:t>Secure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Autofit/>
          </a:bodyPr>
          <a:lstStyle/>
          <a:p>
            <a:pPr>
              <a:buFont typeface="Wingdings" panose="05000000000000000000" pitchFamily="2" charset="2"/>
              <a:buChar char="Ø"/>
            </a:pPr>
            <a:r>
              <a:rPr lang="en-US" sz="2800" dirty="0"/>
              <a:t>Hypertext Transfer Protocol </a:t>
            </a:r>
            <a:r>
              <a:rPr lang="en-US" sz="2800" dirty="0">
                <a:solidFill>
                  <a:srgbClr val="000099"/>
                </a:solidFill>
                <a:effectLst>
                  <a:outerShdw blurRad="38100" dist="38100" dir="2700000" algn="tl">
                    <a:srgbClr val="000000">
                      <a:alpha val="43137"/>
                    </a:srgbClr>
                  </a:outerShdw>
                </a:effectLst>
              </a:rPr>
              <a:t>Secure (HTTPS) </a:t>
            </a:r>
            <a:r>
              <a:rPr lang="en-US" sz="2800" dirty="0"/>
              <a:t>is a communications protocol for secure communication over a computer network, with especially wide deployment on the Internet. </a:t>
            </a:r>
            <a:endParaRPr lang="en-US" sz="2800" dirty="0" smtClean="0"/>
          </a:p>
          <a:p>
            <a:pPr>
              <a:buFont typeface="Wingdings" panose="05000000000000000000" pitchFamily="2" charset="2"/>
              <a:buChar char="Ø"/>
            </a:pPr>
            <a:endParaRPr lang="en-US" sz="400" dirty="0"/>
          </a:p>
          <a:p>
            <a:pPr>
              <a:buFont typeface="Wingdings" panose="05000000000000000000" pitchFamily="2" charset="2"/>
              <a:buChar char="Ø"/>
            </a:pPr>
            <a:r>
              <a:rPr lang="en-US" sz="2800" dirty="0"/>
              <a:t>Technically, it is </a:t>
            </a:r>
            <a:r>
              <a:rPr lang="en-US" sz="2800" dirty="0">
                <a:effectLst>
                  <a:outerShdw blurRad="38100" dist="38100" dir="2700000" algn="tl">
                    <a:srgbClr val="000000">
                      <a:alpha val="43137"/>
                    </a:srgbClr>
                  </a:outerShdw>
                </a:effectLst>
              </a:rPr>
              <a:t>not a protocol</a:t>
            </a:r>
            <a:r>
              <a:rPr lang="en-US" sz="2800" dirty="0"/>
              <a:t> in and of itself; rather, it is the result of simply layering the HTTP on top of the SSL(Secure Sockets Layer) / TLS(Transport Layer Security) protocol, thus adding the security capabilities of SSL/TLS to standard HTTP communications.</a:t>
            </a:r>
          </a:p>
        </p:txBody>
      </p:sp>
      <p:pic>
        <p:nvPicPr>
          <p:cNvPr id="11266" name="Picture 2" descr="D:\SenecaCollege\INT222-2014Winter\Lectures\for-lecture1\https.jpg"/>
          <p:cNvPicPr>
            <a:picLocks noChangeAspect="1" noChangeArrowheads="1"/>
          </p:cNvPicPr>
          <p:nvPr/>
        </p:nvPicPr>
        <p:blipFill>
          <a:blip r:embed="rId2" cstate="print"/>
          <a:srcRect/>
          <a:stretch>
            <a:fillRect/>
          </a:stretch>
        </p:blipFill>
        <p:spPr bwMode="auto">
          <a:xfrm>
            <a:off x="7239000" y="152400"/>
            <a:ext cx="1727200" cy="1389611"/>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381837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400200"/>
          </a:xfrm>
        </p:spPr>
        <p:txBody>
          <a:bodyPr/>
          <a:lstStyle/>
          <a:p>
            <a:r>
              <a:rPr lang="en-CA" sz="4000" dirty="0">
                <a:effectLst>
                  <a:outerShdw blurRad="38100" dist="38100" dir="2700000" algn="tl">
                    <a:srgbClr val="000000">
                      <a:alpha val="43137"/>
                    </a:srgbClr>
                  </a:outerShdw>
                </a:effectLst>
              </a:rPr>
              <a:t>Standards &amp; the World Wide Web Consortium (W3C)</a:t>
            </a:r>
          </a:p>
        </p:txBody>
      </p:sp>
      <p:sp>
        <p:nvSpPr>
          <p:cNvPr id="3" name="Content Placeholder 2"/>
          <p:cNvSpPr>
            <a:spLocks noGrp="1"/>
          </p:cNvSpPr>
          <p:nvPr>
            <p:ph idx="1"/>
          </p:nvPr>
        </p:nvSpPr>
        <p:spPr>
          <a:xfrm>
            <a:off x="301625" y="1844824"/>
            <a:ext cx="8540750" cy="4254351"/>
          </a:xfrm>
        </p:spPr>
        <p:txBody>
          <a:bodyPr/>
          <a:lstStyle/>
          <a:p>
            <a:pPr>
              <a:buFont typeface="Wingdings" panose="05000000000000000000" pitchFamily="2" charset="2"/>
              <a:buChar char="Ø"/>
            </a:pPr>
            <a:r>
              <a:rPr lang="en-CA" dirty="0"/>
              <a:t>The World Wide Web Consortium (W3C): </a:t>
            </a:r>
          </a:p>
          <a:p>
            <a:pPr lvl="1"/>
            <a:r>
              <a:rPr lang="en-CA" dirty="0"/>
              <a:t>main international standards organization for the World Wide Web. </a:t>
            </a:r>
          </a:p>
          <a:p>
            <a:pPr lvl="1"/>
            <a:r>
              <a:rPr lang="en-CA" dirty="0"/>
              <a:t>in order to continue the development of the web, and its languages</a:t>
            </a:r>
          </a:p>
          <a:p>
            <a:pPr lvl="1"/>
            <a:r>
              <a:rPr lang="en-CA" dirty="0"/>
              <a:t>Founded: October 1994</a:t>
            </a:r>
          </a:p>
          <a:p>
            <a:endParaRPr lang="en-CA" sz="1800" dirty="0"/>
          </a:p>
          <a:p>
            <a:pPr>
              <a:buFont typeface="Wingdings" panose="05000000000000000000" pitchFamily="2" charset="2"/>
              <a:buChar char="Ø"/>
            </a:pPr>
            <a:r>
              <a:rPr lang="en-CA" dirty="0"/>
              <a:t>Founder: Tim Berners-Lee</a:t>
            </a:r>
          </a:p>
          <a:p>
            <a:endParaRPr lang="en-CA"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25</a:t>
            </a:fld>
            <a:endParaRPr lang="en-CA" altLang="en-US"/>
          </a:p>
        </p:txBody>
      </p:sp>
    </p:spTree>
    <p:extLst>
      <p:ext uri="{BB962C8B-B14F-4D97-AF65-F5344CB8AC3E}">
        <p14:creationId xmlns:p14="http://schemas.microsoft.com/office/powerpoint/2010/main" val="24041460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Web </a:t>
            </a:r>
            <a:r>
              <a:rPr lang="en-US" sz="4000" dirty="0">
                <a:effectLst>
                  <a:outerShdw blurRad="38100" dist="38100" dir="2700000" algn="tl">
                    <a:srgbClr val="000000">
                      <a:alpha val="43137"/>
                    </a:srgbClr>
                  </a:outerShdw>
                </a:effectLst>
              </a:rPr>
              <a:t>Application</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altLang="en-US" sz="2800" dirty="0"/>
              <a:t>A </a:t>
            </a:r>
            <a:r>
              <a:rPr lang="en-US" altLang="en-US" sz="2800" dirty="0">
                <a:solidFill>
                  <a:srgbClr val="3333CC"/>
                </a:solidFill>
                <a:effectLst>
                  <a:outerShdw blurRad="38100" dist="38100" dir="2700000" algn="tl">
                    <a:srgbClr val="000000">
                      <a:alpha val="43137"/>
                    </a:srgbClr>
                  </a:outerShdw>
                </a:effectLst>
              </a:rPr>
              <a:t>web application </a:t>
            </a:r>
            <a:r>
              <a:rPr lang="en-US" altLang="en-US" sz="2800" dirty="0"/>
              <a:t>or </a:t>
            </a:r>
            <a:r>
              <a:rPr lang="en-US" altLang="en-US" sz="2800" dirty="0">
                <a:solidFill>
                  <a:srgbClr val="3333CC"/>
                </a:solidFill>
                <a:effectLst>
                  <a:outerShdw blurRad="38100" dist="38100" dir="2700000" algn="tl">
                    <a:srgbClr val="000000">
                      <a:alpha val="43137"/>
                    </a:srgbClr>
                  </a:outerShdw>
                </a:effectLst>
              </a:rPr>
              <a:t>web app</a:t>
            </a:r>
            <a:r>
              <a:rPr lang="en-US" altLang="en-US" sz="2800" b="1" dirty="0"/>
              <a:t>:</a:t>
            </a:r>
          </a:p>
          <a:p>
            <a:pPr lvl="1"/>
            <a:r>
              <a:rPr lang="en-CA" altLang="en-US" sz="2400" dirty="0"/>
              <a:t>A distributed application that uses </a:t>
            </a:r>
            <a:r>
              <a:rPr lang="en-CA" altLang="en-US" sz="2400" dirty="0" smtClean="0"/>
              <a:t>Web-based technologies </a:t>
            </a:r>
            <a:r>
              <a:rPr lang="en-CA" altLang="en-US" sz="2400" dirty="0"/>
              <a:t>(and generally relies on </a:t>
            </a:r>
            <a:r>
              <a:rPr lang="en-CA" altLang="en-US" sz="2400" dirty="0" smtClean="0"/>
              <a:t>Web browsers </a:t>
            </a:r>
            <a:r>
              <a:rPr lang="en-CA" altLang="en-US" sz="2400" dirty="0"/>
              <a:t>for the presentation of user-interfaces) </a:t>
            </a:r>
            <a:r>
              <a:rPr lang="en-CA" altLang="en-US" sz="2400" dirty="0" smtClean="0"/>
              <a:t>is typically </a:t>
            </a:r>
            <a:r>
              <a:rPr lang="en-CA" altLang="en-US" sz="2400" dirty="0"/>
              <a:t>considered a Web application</a:t>
            </a:r>
            <a:r>
              <a:rPr lang="en-CA" altLang="en-US" sz="2400" dirty="0" smtClean="0"/>
              <a:t>.</a:t>
            </a:r>
          </a:p>
          <a:p>
            <a:pPr lvl="1"/>
            <a:r>
              <a:rPr lang="en-US" altLang="en-US" sz="2400" dirty="0" smtClean="0">
                <a:effectLst/>
              </a:rPr>
              <a:t>Update </a:t>
            </a:r>
            <a:r>
              <a:rPr lang="en-US" altLang="en-US" sz="2400" dirty="0">
                <a:effectLst/>
              </a:rPr>
              <a:t>and maintain web applications </a:t>
            </a:r>
            <a:r>
              <a:rPr lang="en-US" altLang="en-US" sz="2400" dirty="0">
                <a:effectLst>
                  <a:outerShdw blurRad="38100" dist="38100" dir="2700000" algn="tl">
                    <a:srgbClr val="000000">
                      <a:alpha val="43137"/>
                    </a:srgbClr>
                  </a:outerShdw>
                </a:effectLst>
              </a:rPr>
              <a:t>without distributing and installing software </a:t>
            </a:r>
            <a:r>
              <a:rPr lang="en-US" altLang="en-US" sz="2400" dirty="0">
                <a:effectLst/>
              </a:rPr>
              <a:t>on potentially thousands of client computers</a:t>
            </a:r>
          </a:p>
          <a:p>
            <a:pPr lvl="1"/>
            <a:r>
              <a:rPr lang="en-US" altLang="en-US" sz="2000" dirty="0"/>
              <a:t>inherent support for cross-platform compatibility. </a:t>
            </a:r>
            <a:endParaRPr lang="en-US" altLang="en-US" sz="2000" dirty="0" smtClean="0"/>
          </a:p>
          <a:p>
            <a:pPr>
              <a:buFont typeface="Wingdings" panose="05000000000000000000" pitchFamily="2" charset="2"/>
              <a:buChar char="Ø"/>
            </a:pPr>
            <a:r>
              <a:rPr lang="en-US" altLang="en-US" sz="2400" dirty="0"/>
              <a:t>Common web applications include:</a:t>
            </a:r>
          </a:p>
          <a:p>
            <a:pPr lvl="1"/>
            <a:r>
              <a:rPr lang="en-CA" altLang="en-US" sz="2000" dirty="0" smtClean="0"/>
              <a:t>Webmail, online </a:t>
            </a:r>
            <a:r>
              <a:rPr lang="en-CA" altLang="en-US" sz="2000" dirty="0"/>
              <a:t>retail sales, </a:t>
            </a:r>
            <a:r>
              <a:rPr lang="en-CA" altLang="en-US" sz="2000" dirty="0" smtClean="0"/>
              <a:t>online auctions, wikis and more</a:t>
            </a:r>
            <a:r>
              <a:rPr lang="en-CA" altLang="en-US" sz="2000" dirty="0"/>
              <a:t>…</a:t>
            </a:r>
          </a:p>
          <a:p>
            <a:pPr>
              <a:buFont typeface="Wingdings" panose="05000000000000000000" pitchFamily="2" charset="2"/>
              <a:buChar char="Ø"/>
            </a:pPr>
            <a:endParaRPr lang="en-US" alt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34770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Front-end Web Application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The rising popularity of so-called </a:t>
            </a:r>
            <a:r>
              <a:rPr lang="en-US" sz="2800" dirty="0" smtClean="0">
                <a:solidFill>
                  <a:srgbClr val="000099"/>
                </a:solidFill>
                <a:effectLst>
                  <a:outerShdw blurRad="38100" dist="38100" dir="2700000" algn="tl">
                    <a:srgbClr val="000000">
                      <a:alpha val="43137"/>
                    </a:srgbClr>
                  </a:outerShdw>
                </a:effectLst>
              </a:rPr>
              <a:t>“modern” web apps</a:t>
            </a:r>
            <a:r>
              <a:rPr lang="en-US" sz="2800" dirty="0" smtClean="0"/>
              <a:t> means that web developers are focusing on writing more and more </a:t>
            </a:r>
            <a:r>
              <a:rPr lang="en-US" sz="2800" dirty="0" smtClean="0">
                <a:solidFill>
                  <a:srgbClr val="000099"/>
                </a:solidFill>
                <a:effectLst>
                  <a:outerShdw blurRad="38100" dist="38100" dir="2700000" algn="tl">
                    <a:srgbClr val="000000">
                      <a:alpha val="43137"/>
                    </a:srgbClr>
                  </a:outerShdw>
                </a:effectLst>
              </a:rPr>
              <a:t>front-end</a:t>
            </a:r>
            <a:r>
              <a:rPr lang="en-US" sz="2800" dirty="0" smtClean="0"/>
              <a:t>, or </a:t>
            </a:r>
            <a:r>
              <a:rPr lang="en-US" sz="2800" dirty="0" smtClean="0">
                <a:solidFill>
                  <a:srgbClr val="000099"/>
                </a:solidFill>
                <a:effectLst>
                  <a:outerShdw blurRad="38100" dist="38100" dir="2700000" algn="tl">
                    <a:srgbClr val="000000">
                      <a:alpha val="43137"/>
                    </a:srgbClr>
                  </a:outerShdw>
                </a:effectLst>
              </a:rPr>
              <a:t>client-side</a:t>
            </a:r>
            <a:r>
              <a:rPr lang="en-US" sz="2800" dirty="0" smtClean="0"/>
              <a:t> code. </a:t>
            </a:r>
          </a:p>
          <a:p>
            <a:pPr>
              <a:buFont typeface="Wingdings" panose="05000000000000000000" pitchFamily="2" charset="2"/>
              <a:buChar char="Ø"/>
            </a:pPr>
            <a:endParaRPr lang="en-US" sz="1050" dirty="0" smtClean="0"/>
          </a:p>
          <a:p>
            <a:pPr>
              <a:buFont typeface="Wingdings" panose="05000000000000000000" pitchFamily="2" charset="2"/>
              <a:buChar char="Ø"/>
            </a:pPr>
            <a:r>
              <a:rPr lang="en-US" sz="2800" dirty="0" smtClean="0"/>
              <a:t>Although back-end, or server-side code still plays an important factor, the fact is that web developers are working more directly with </a:t>
            </a:r>
            <a:r>
              <a:rPr lang="en-US" sz="2800" dirty="0" smtClean="0">
                <a:effectLst>
                  <a:outerShdw blurRad="38100" dist="38100" dir="2700000" algn="tl">
                    <a:srgbClr val="000000">
                      <a:alpha val="43137"/>
                    </a:srgbClr>
                  </a:outerShdw>
                </a:effectLst>
              </a:rPr>
              <a:t>HTML5</a:t>
            </a:r>
            <a:r>
              <a:rPr lang="en-US" sz="2800" dirty="0" smtClean="0"/>
              <a:t>, </a:t>
            </a:r>
            <a:r>
              <a:rPr lang="en-US" sz="2800" dirty="0" smtClean="0">
                <a:effectLst>
                  <a:outerShdw blurRad="38100" dist="38100" dir="2700000" algn="tl">
                    <a:srgbClr val="000000">
                      <a:alpha val="43137"/>
                    </a:srgbClr>
                  </a:outerShdw>
                </a:effectLst>
              </a:rPr>
              <a:t>CSS3</a:t>
            </a:r>
            <a:r>
              <a:rPr lang="en-US" sz="2800" dirty="0" smtClean="0"/>
              <a:t>, </a:t>
            </a:r>
            <a:r>
              <a:rPr lang="en-US" sz="2800" dirty="0" smtClean="0">
                <a:effectLst>
                  <a:outerShdw blurRad="38100" dist="38100" dir="2700000" algn="tl">
                    <a:srgbClr val="000000">
                      <a:alpha val="43137"/>
                    </a:srgbClr>
                  </a:outerShdw>
                </a:effectLst>
              </a:rPr>
              <a:t>JavaScript </a:t>
            </a:r>
            <a:r>
              <a:rPr lang="en-US" sz="2800" dirty="0" smtClean="0"/>
              <a:t>and the </a:t>
            </a:r>
            <a:r>
              <a:rPr lang="en-US" sz="2800" dirty="0" smtClean="0">
                <a:effectLst>
                  <a:outerShdw blurRad="38100" dist="38100" dir="2700000" algn="tl">
                    <a:srgbClr val="000000">
                      <a:alpha val="43137"/>
                    </a:srgbClr>
                  </a:outerShdw>
                </a:effectLst>
              </a:rPr>
              <a:t>DOM</a:t>
            </a:r>
            <a:r>
              <a:rPr lang="en-US" sz="2800" dirty="0" smtClean="0"/>
              <a: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dirty="0"/>
          </a:p>
        </p:txBody>
      </p:sp>
    </p:spTree>
    <p:extLst>
      <p:ext uri="{BB962C8B-B14F-4D97-AF65-F5344CB8AC3E}">
        <p14:creationId xmlns:p14="http://schemas.microsoft.com/office/powerpoint/2010/main" val="42359102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Front-end Web Application</a:t>
            </a:r>
          </a:p>
        </p:txBody>
      </p:sp>
      <p:sp>
        <p:nvSpPr>
          <p:cNvPr id="3" name="Content Placeholder 2"/>
          <p:cNvSpPr>
            <a:spLocks noGrp="1"/>
          </p:cNvSpPr>
          <p:nvPr>
            <p:ph idx="1"/>
          </p:nvPr>
        </p:nvSpPr>
        <p:spPr/>
        <p:txBody>
          <a:bodyPr>
            <a:normAutofit fontScale="85000" lnSpcReduction="20000"/>
          </a:bodyPr>
          <a:lstStyle/>
          <a:p>
            <a:pPr>
              <a:buFont typeface="Wingdings" panose="05000000000000000000" pitchFamily="2" charset="2"/>
              <a:buChar char="Ø"/>
            </a:pPr>
            <a:r>
              <a:rPr lang="en-US" sz="3300" dirty="0" smtClean="0"/>
              <a:t>The four pillars of  front-end web development:</a:t>
            </a:r>
          </a:p>
          <a:p>
            <a:pPr>
              <a:buFont typeface="Wingdings" panose="05000000000000000000" pitchFamily="2" charset="2"/>
              <a:buChar char="Ø"/>
            </a:pPr>
            <a:endParaRPr lang="en-US" sz="1600" baseline="0" dirty="0" smtClean="0"/>
          </a:p>
          <a:p>
            <a:pPr marL="463550" lvl="1" indent="273050" defTabSz="457200">
              <a:defRPr/>
            </a:pPr>
            <a:r>
              <a:rPr lang="en-US" dirty="0" err="1">
                <a:effectLst>
                  <a:outerShdw blurRad="38100" dist="38100" dir="2700000" algn="tl">
                    <a:srgbClr val="000000">
                      <a:alpha val="43137"/>
                    </a:srgbClr>
                  </a:outerShdw>
                </a:effectLst>
                <a:latin typeface="Helvetica Neue"/>
                <a:cs typeface="Helvetica Neue"/>
              </a:rPr>
              <a:t>HyperText</a:t>
            </a:r>
            <a:r>
              <a:rPr lang="en-US" dirty="0">
                <a:effectLst>
                  <a:outerShdw blurRad="38100" dist="38100" dir="2700000" algn="tl">
                    <a:srgbClr val="000000">
                      <a:alpha val="43137"/>
                    </a:srgbClr>
                  </a:outerShdw>
                </a:effectLst>
                <a:latin typeface="Helvetica Neue"/>
                <a:cs typeface="Helvetica Neue"/>
              </a:rPr>
              <a:t> Markup Language (HTML5) </a:t>
            </a:r>
          </a:p>
          <a:p>
            <a:pPr lvl="2" defTabSz="457200">
              <a:buFont typeface="Courier New" panose="02070309020205020404" pitchFamily="49" charset="0"/>
              <a:buChar char="o"/>
              <a:defRPr/>
            </a:pPr>
            <a:r>
              <a:rPr lang="en-CA" dirty="0">
                <a:effectLst/>
                <a:latin typeface="Helvetica Neue"/>
                <a:cs typeface="Helvetica Neue"/>
              </a:rPr>
              <a:t>The main language for creating web pages</a:t>
            </a:r>
            <a:endParaRPr lang="en-US" dirty="0">
              <a:effectLst/>
              <a:latin typeface="Helvetica Neue"/>
              <a:cs typeface="Helvetica Neue"/>
            </a:endParaRPr>
          </a:p>
          <a:p>
            <a:pPr lvl="2" defTabSz="457200">
              <a:buFont typeface="Courier New" panose="02070309020205020404" pitchFamily="49" charset="0"/>
              <a:buChar char="o"/>
              <a:defRPr/>
            </a:pPr>
            <a:r>
              <a:rPr lang="en-US" dirty="0" smtClean="0">
                <a:solidFill>
                  <a:srgbClr val="0000CC"/>
                </a:solidFill>
                <a:effectLst>
                  <a:outerShdw blurRad="38100" dist="38100" dir="2700000" algn="tl">
                    <a:srgbClr val="000000">
                      <a:alpha val="43137"/>
                    </a:srgbClr>
                  </a:outerShdw>
                </a:effectLst>
                <a:latin typeface="Helvetica Neue"/>
                <a:cs typeface="Helvetica Neue"/>
              </a:rPr>
              <a:t>Content </a:t>
            </a:r>
            <a:r>
              <a:rPr lang="en-US" dirty="0" smtClean="0">
                <a:effectLst/>
                <a:latin typeface="Helvetica Neue"/>
                <a:cs typeface="Helvetica Neue"/>
              </a:rPr>
              <a:t>and</a:t>
            </a:r>
            <a:r>
              <a:rPr lang="en-US" dirty="0" smtClean="0">
                <a:solidFill>
                  <a:srgbClr val="0000CC"/>
                </a:solidFill>
                <a:effectLst/>
                <a:latin typeface="Helvetica Neue"/>
                <a:cs typeface="Helvetica Neue"/>
              </a:rPr>
              <a:t> </a:t>
            </a:r>
            <a:r>
              <a:rPr lang="en-US" dirty="0" smtClean="0">
                <a:solidFill>
                  <a:srgbClr val="0000CC"/>
                </a:solidFill>
                <a:effectLst>
                  <a:outerShdw blurRad="38100" dist="38100" dir="2700000" algn="tl">
                    <a:srgbClr val="000000">
                      <a:alpha val="43137"/>
                    </a:srgbClr>
                  </a:outerShdw>
                </a:effectLst>
                <a:latin typeface="Helvetica Neue"/>
                <a:cs typeface="Helvetica Neue"/>
              </a:rPr>
              <a:t>structure</a:t>
            </a:r>
            <a:r>
              <a:rPr lang="en-US" dirty="0" smtClean="0">
                <a:latin typeface="Helvetica Neue"/>
                <a:cs typeface="Helvetica Neue"/>
              </a:rPr>
              <a:t> of </a:t>
            </a:r>
            <a:r>
              <a:rPr lang="en-US" dirty="0">
                <a:latin typeface="Helvetica Neue"/>
                <a:cs typeface="Helvetica Neue"/>
              </a:rPr>
              <a:t>the </a:t>
            </a:r>
            <a:r>
              <a:rPr lang="en-US" dirty="0" smtClean="0">
                <a:latin typeface="Helvetica Neue"/>
                <a:cs typeface="Helvetica Neue"/>
              </a:rPr>
              <a:t>Document</a:t>
            </a:r>
            <a:endParaRPr lang="en-US" dirty="0"/>
          </a:p>
          <a:p>
            <a:pPr lvl="1"/>
            <a:r>
              <a:rPr lang="en-US" dirty="0" smtClean="0">
                <a:effectLst>
                  <a:outerShdw blurRad="38100" dist="38100" dir="2700000" algn="tl">
                    <a:srgbClr val="000000">
                      <a:alpha val="43137"/>
                    </a:srgbClr>
                  </a:outerShdw>
                </a:effectLst>
                <a:latin typeface="Helvetica Neue"/>
                <a:cs typeface="Helvetica Neue"/>
              </a:rPr>
              <a:t>Cascading </a:t>
            </a:r>
            <a:r>
              <a:rPr lang="en-US" dirty="0">
                <a:effectLst>
                  <a:outerShdw blurRad="38100" dist="38100" dir="2700000" algn="tl">
                    <a:srgbClr val="000000">
                      <a:alpha val="43137"/>
                    </a:srgbClr>
                  </a:outerShdw>
                </a:effectLst>
                <a:latin typeface="Helvetica Neue"/>
                <a:cs typeface="Helvetica Neue"/>
              </a:rPr>
              <a:t>Style Sheets (CSS) </a:t>
            </a:r>
          </a:p>
          <a:p>
            <a:pPr lvl="2">
              <a:buFont typeface="Courier New" panose="02070309020205020404" pitchFamily="49" charset="0"/>
              <a:buChar char="o"/>
            </a:pPr>
            <a:r>
              <a:rPr lang="en-CA" dirty="0">
                <a:latin typeface="Helvetica Neue"/>
                <a:cs typeface="Helvetica Neue"/>
              </a:rPr>
              <a:t>Used for describing the </a:t>
            </a:r>
            <a:r>
              <a:rPr lang="en-CA" dirty="0" err="1" smtClean="0">
                <a:latin typeface="Helvetica Neue"/>
                <a:cs typeface="Helvetica Neue"/>
              </a:rPr>
              <a:t>appreance</a:t>
            </a:r>
            <a:r>
              <a:rPr lang="en-CA" dirty="0" smtClean="0">
                <a:latin typeface="Helvetica Neue"/>
                <a:cs typeface="Helvetica Neue"/>
              </a:rPr>
              <a:t> and </a:t>
            </a:r>
            <a:r>
              <a:rPr lang="en-CA" dirty="0">
                <a:latin typeface="Helvetica Neue"/>
                <a:cs typeface="Helvetica Neue"/>
              </a:rPr>
              <a:t>formatting of a web page</a:t>
            </a:r>
            <a:endParaRPr lang="en-US" dirty="0" smtClean="0">
              <a:latin typeface="Helvetica Neue"/>
              <a:cs typeface="Helvetica Neue"/>
            </a:endParaRPr>
          </a:p>
          <a:p>
            <a:pPr lvl="2">
              <a:buFont typeface="Courier New" panose="02070309020205020404" pitchFamily="49" charset="0"/>
              <a:buChar char="o"/>
            </a:pPr>
            <a:r>
              <a:rPr lang="en-US" dirty="0">
                <a:solidFill>
                  <a:srgbClr val="0000CC"/>
                </a:solidFill>
                <a:effectLst>
                  <a:outerShdw blurRad="38100" dist="38100" dir="2700000" algn="tl">
                    <a:srgbClr val="000000">
                      <a:alpha val="43137"/>
                    </a:srgbClr>
                  </a:outerShdw>
                </a:effectLst>
                <a:latin typeface="Helvetica Neue"/>
                <a:cs typeface="Helvetica Neue"/>
              </a:rPr>
              <a:t>Presentation</a:t>
            </a:r>
            <a:r>
              <a:rPr lang="en-US" dirty="0" smtClean="0">
                <a:latin typeface="Helvetica Neue"/>
                <a:cs typeface="Helvetica Neue"/>
              </a:rPr>
              <a:t> or </a:t>
            </a:r>
            <a:r>
              <a:rPr lang="en-US" dirty="0">
                <a:solidFill>
                  <a:srgbClr val="0000CC"/>
                </a:solidFill>
                <a:effectLst>
                  <a:outerShdw blurRad="38100" dist="38100" dir="2700000" algn="tl">
                    <a:srgbClr val="000000">
                      <a:alpha val="43137"/>
                    </a:srgbClr>
                  </a:outerShdw>
                </a:effectLst>
                <a:latin typeface="Helvetica Neue"/>
                <a:cs typeface="Helvetica Neue"/>
              </a:rPr>
              <a:t>style</a:t>
            </a:r>
            <a:r>
              <a:rPr lang="en-US" dirty="0" smtClean="0">
                <a:latin typeface="Helvetica Neue"/>
                <a:cs typeface="Helvetica Neue"/>
              </a:rPr>
              <a:t> web pages</a:t>
            </a:r>
          </a:p>
          <a:p>
            <a:pPr lvl="1" indent="-279400" defTabSz="457200">
              <a:defRPr/>
            </a:pPr>
            <a:r>
              <a:rPr lang="en-US" dirty="0">
                <a:effectLst>
                  <a:outerShdw blurRad="38100" dist="38100" dir="2700000" algn="tl">
                    <a:srgbClr val="000000">
                      <a:alpha val="43137"/>
                    </a:srgbClr>
                  </a:outerShdw>
                </a:effectLst>
                <a:latin typeface="Helvetica Neue"/>
                <a:cs typeface="Helvetica Neue"/>
              </a:rPr>
              <a:t>JavaScript (JS)</a:t>
            </a:r>
          </a:p>
          <a:p>
            <a:pPr lvl="2" defTabSz="457200">
              <a:buFont typeface="Courier New" panose="02070309020205020404" pitchFamily="49" charset="0"/>
              <a:buChar char="o"/>
              <a:defRPr/>
            </a:pPr>
            <a:r>
              <a:rPr lang="en-CA" dirty="0">
                <a:effectLst/>
                <a:latin typeface="Helvetica Neue"/>
                <a:cs typeface="Helvetica Neue"/>
              </a:rPr>
              <a:t>Allows client-side scripts to interact with the user</a:t>
            </a:r>
            <a:endParaRPr lang="en-US" dirty="0">
              <a:effectLst/>
              <a:latin typeface="Helvetica Neue"/>
              <a:cs typeface="Helvetica Neue"/>
            </a:endParaRPr>
          </a:p>
          <a:p>
            <a:pPr lvl="2" defTabSz="457200">
              <a:buFont typeface="Courier New" panose="02070309020205020404" pitchFamily="49" charset="0"/>
              <a:buChar char="o"/>
              <a:defRPr/>
            </a:pPr>
            <a:r>
              <a:rPr lang="en-US" dirty="0">
                <a:solidFill>
                  <a:srgbClr val="0000CC"/>
                </a:solidFill>
                <a:effectLst>
                  <a:outerShdw blurRad="38100" dist="38100" dir="2700000" algn="tl">
                    <a:srgbClr val="000000">
                      <a:alpha val="43137"/>
                    </a:srgbClr>
                  </a:outerShdw>
                </a:effectLst>
                <a:latin typeface="Helvetica Neue"/>
                <a:cs typeface="Helvetica Neue"/>
              </a:rPr>
              <a:t>Behavior</a:t>
            </a:r>
            <a:r>
              <a:rPr lang="en-US" dirty="0">
                <a:latin typeface="Helvetica Neue"/>
                <a:cs typeface="Helvetica Neue"/>
              </a:rPr>
              <a:t> and </a:t>
            </a:r>
            <a:r>
              <a:rPr lang="en-US" dirty="0">
                <a:solidFill>
                  <a:srgbClr val="0000CC"/>
                </a:solidFill>
                <a:effectLst>
                  <a:outerShdw blurRad="38100" dist="38100" dir="2700000" algn="tl">
                    <a:srgbClr val="000000">
                      <a:alpha val="43137"/>
                    </a:srgbClr>
                  </a:outerShdw>
                </a:effectLst>
                <a:latin typeface="Helvetica Neue"/>
                <a:cs typeface="Helvetica Neue"/>
              </a:rPr>
              <a:t>State</a:t>
            </a:r>
            <a:r>
              <a:rPr lang="en-US" dirty="0">
                <a:latin typeface="Helvetica Neue"/>
                <a:cs typeface="Helvetica Neue"/>
              </a:rPr>
              <a:t> of the frontend</a:t>
            </a:r>
            <a:endParaRPr lang="en-US" dirty="0"/>
          </a:p>
          <a:p>
            <a:pPr lvl="1"/>
            <a:r>
              <a:rPr lang="en-US" dirty="0">
                <a:effectLst>
                  <a:outerShdw blurRad="38100" dist="38100" dir="2700000" algn="tl">
                    <a:srgbClr val="000000">
                      <a:alpha val="43137"/>
                    </a:srgbClr>
                  </a:outerShdw>
                </a:effectLst>
                <a:latin typeface="Helvetica Neue"/>
                <a:cs typeface="Helvetica Neue"/>
              </a:rPr>
              <a:t>Document Object Model (DOM)</a:t>
            </a:r>
          </a:p>
          <a:p>
            <a:pPr lvl="2">
              <a:buFont typeface="Courier New" panose="02070309020205020404" pitchFamily="49" charset="0"/>
              <a:buChar char="o"/>
            </a:pPr>
            <a:r>
              <a:rPr lang="en-US" dirty="0" smtClean="0"/>
              <a:t>2-way programming </a:t>
            </a:r>
            <a:r>
              <a:rPr lang="en-US" dirty="0">
                <a:solidFill>
                  <a:srgbClr val="0000CC"/>
                </a:solidFill>
                <a:effectLst>
                  <a:outerShdw blurRad="38100" dist="38100" dir="2700000" algn="tl">
                    <a:srgbClr val="000000">
                      <a:alpha val="43137"/>
                    </a:srgbClr>
                  </a:outerShdw>
                </a:effectLst>
                <a:latin typeface="Helvetica Neue"/>
                <a:cs typeface="Helvetica Neue"/>
              </a:rPr>
              <a:t>API</a:t>
            </a:r>
            <a:r>
              <a:rPr lang="en-US" baseline="0" dirty="0" smtClean="0"/>
              <a:t> for JavaScript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27079324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Front-end Web Apps Demos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hlinkClick r:id="rId3"/>
              </a:rPr>
              <a:t>The Planetarium</a:t>
            </a:r>
          </a:p>
          <a:p>
            <a:pPr lvl="1">
              <a:buNone/>
            </a:pPr>
            <a:r>
              <a:rPr lang="en-US" sz="2400" dirty="0" smtClean="0"/>
              <a:t>Beautiful Web Introduction to the solar system</a:t>
            </a:r>
            <a:endParaRPr lang="en-US" sz="2400" dirty="0" smtClean="0">
              <a:hlinkClick r:id="rId3"/>
            </a:endParaRPr>
          </a:p>
          <a:p>
            <a:pPr>
              <a:buFont typeface="Wingdings" panose="05000000000000000000" pitchFamily="2" charset="2"/>
              <a:buChar char="Ø"/>
            </a:pPr>
            <a:r>
              <a:rPr lang="en-US" sz="2800" dirty="0" smtClean="0">
                <a:hlinkClick r:id="rId4"/>
              </a:rPr>
              <a:t>BananBread</a:t>
            </a:r>
            <a:endParaRPr lang="en-US" sz="2800" dirty="0" smtClean="0"/>
          </a:p>
          <a:p>
            <a:pPr lvl="1">
              <a:buNone/>
            </a:pPr>
            <a:r>
              <a:rPr lang="en-US" sz="2400" dirty="0" smtClean="0"/>
              <a:t>Web FPS shooter</a:t>
            </a:r>
          </a:p>
          <a:p>
            <a:pPr>
              <a:buFont typeface="Wingdings" panose="05000000000000000000" pitchFamily="2" charset="2"/>
              <a:buChar char="Ø"/>
            </a:pPr>
            <a:r>
              <a:rPr lang="en-US" sz="2800" dirty="0" smtClean="0">
                <a:hlinkClick r:id="rId5"/>
              </a:rPr>
              <a:t>CSS Tricks</a:t>
            </a:r>
          </a:p>
          <a:p>
            <a:pPr lvl="1">
              <a:buNone/>
            </a:pPr>
            <a:r>
              <a:rPr lang="en-US" sz="2400" dirty="0" smtClean="0"/>
              <a:t>Web Animation (using data from 3d body tracking)</a:t>
            </a:r>
          </a:p>
          <a:p>
            <a:pPr>
              <a:buFont typeface="Wingdings" panose="05000000000000000000" pitchFamily="2" charset="2"/>
              <a:buChar char="Ø"/>
            </a:pPr>
            <a:r>
              <a:rPr lang="en-US" sz="2800" dirty="0">
                <a:hlinkClick r:id="rId6"/>
              </a:rPr>
              <a:t>Responsive </a:t>
            </a:r>
            <a:r>
              <a:rPr lang="en-US" sz="2800" dirty="0" smtClean="0">
                <a:hlinkClick r:id="rId6"/>
              </a:rPr>
              <a:t>Web Application</a:t>
            </a:r>
            <a:endParaRPr lang="en-US" sz="2800" dirty="0" smtClean="0"/>
          </a:p>
          <a:p>
            <a:pPr marL="457200" lvl="1" indent="0">
              <a:buNone/>
            </a:pPr>
            <a:r>
              <a:rPr lang="en-US" sz="2400" dirty="0" smtClean="0"/>
              <a:t>For multi-media types:</a:t>
            </a:r>
          </a:p>
          <a:p>
            <a:pPr lvl="2">
              <a:buFont typeface="Courier New" panose="02070309020205020404" pitchFamily="49" charset="0"/>
              <a:buChar char="o"/>
            </a:pPr>
            <a:r>
              <a:rPr lang="en-US" sz="2000" dirty="0" smtClean="0"/>
              <a:t> Screen (mobile, desktop), print, projection, </a:t>
            </a:r>
            <a:r>
              <a:rPr lang="en-US" sz="2000" dirty="0" err="1" smtClean="0"/>
              <a:t>tty</a:t>
            </a:r>
            <a:r>
              <a:rPr lang="en-US" sz="2000" dirty="0" smtClean="0"/>
              <a:t>, …</a:t>
            </a:r>
          </a:p>
          <a:p>
            <a:pPr>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1871345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4205064"/>
          </a:xfrm>
        </p:spPr>
        <p:txBody>
          <a:bodyPr>
            <a:normAutofit fontScale="92500"/>
          </a:bodyPr>
          <a:lstStyle/>
          <a:p>
            <a:pPr>
              <a:buFont typeface="Wingdings" panose="05000000000000000000" pitchFamily="2" charset="2"/>
              <a:buChar char="Ø"/>
            </a:pPr>
            <a:r>
              <a:rPr lang="en-US" sz="3000" dirty="0" smtClean="0"/>
              <a:t>Course outline</a:t>
            </a:r>
          </a:p>
          <a:p>
            <a:pPr lvl="1">
              <a:buNone/>
            </a:pPr>
            <a:r>
              <a:rPr lang="en-US" sz="2200" dirty="0">
                <a:hlinkClick r:id="rId3"/>
              </a:rPr>
              <a:t>https://</a:t>
            </a:r>
            <a:r>
              <a:rPr lang="en-US" sz="2200" dirty="0" smtClean="0">
                <a:hlinkClick r:id="rId3"/>
              </a:rPr>
              <a:t>ict.senecacollege.ca/course/bti220</a:t>
            </a:r>
            <a:r>
              <a:rPr lang="en-US" sz="2200" dirty="0" smtClean="0"/>
              <a:t> </a:t>
            </a:r>
            <a:endParaRPr lang="en-US" sz="2200" dirty="0" smtClean="0"/>
          </a:p>
          <a:p>
            <a:pPr>
              <a:buFont typeface="Wingdings" panose="05000000000000000000" pitchFamily="2" charset="2"/>
              <a:buChar char="Ø"/>
            </a:pPr>
            <a:r>
              <a:rPr lang="en-US" sz="3000" dirty="0" smtClean="0"/>
              <a:t>Course standards</a:t>
            </a:r>
          </a:p>
          <a:p>
            <a:pPr marL="400050" lvl="1" indent="0">
              <a:buNone/>
            </a:pPr>
            <a:r>
              <a:rPr lang="en-US" sz="2200" dirty="0">
                <a:hlinkClick r:id="rId4"/>
              </a:rPr>
              <a:t>https://scs.senecac.on.ca/~</a:t>
            </a:r>
            <a:r>
              <a:rPr lang="en-US" sz="2200" dirty="0" smtClean="0">
                <a:hlinkClick r:id="rId4"/>
              </a:rPr>
              <a:t>wei.song/bti220/bti220.html#standards</a:t>
            </a:r>
            <a:r>
              <a:rPr lang="en-US" sz="2200" dirty="0" smtClean="0"/>
              <a:t> </a:t>
            </a:r>
            <a:endParaRPr lang="en-US" sz="2200" dirty="0" smtClean="0"/>
          </a:p>
          <a:p>
            <a:pPr>
              <a:buFont typeface="Wingdings" panose="05000000000000000000" pitchFamily="2" charset="2"/>
              <a:buChar char="Ø"/>
            </a:pPr>
            <a:r>
              <a:rPr lang="en-US" sz="3000" dirty="0" smtClean="0"/>
              <a:t>Academic Honesty Policy</a:t>
            </a:r>
          </a:p>
          <a:p>
            <a:pPr lvl="1">
              <a:buNone/>
            </a:pPr>
            <a:r>
              <a:rPr lang="en-US" sz="2200" dirty="0" smtClean="0">
                <a:hlinkClick r:id="rId5"/>
              </a:rPr>
              <a:t>https://scs.senecac.on.ca/page/academic-honesty-policy</a:t>
            </a:r>
            <a:endParaRPr lang="en-US" sz="2200" dirty="0" smtClean="0"/>
          </a:p>
          <a:p>
            <a:pPr>
              <a:buFont typeface="Wingdings" panose="05000000000000000000" pitchFamily="2" charset="2"/>
              <a:buChar char="Ø"/>
            </a:pPr>
            <a:r>
              <a:rPr lang="en-US" sz="3000" dirty="0" smtClean="0"/>
              <a:t>In this course, you will learn web client side (front-end) development concepts and techniques, including </a:t>
            </a:r>
            <a:r>
              <a:rPr lang="en-US" sz="3000" dirty="0" smtClean="0">
                <a:solidFill>
                  <a:srgbClr val="000099"/>
                </a:solidFill>
                <a:effectLst>
                  <a:outerShdw blurRad="38100" dist="38100" dir="2700000" algn="tl">
                    <a:srgbClr val="000000">
                      <a:alpha val="43137"/>
                    </a:srgbClr>
                  </a:outerShdw>
                </a:effectLst>
              </a:rPr>
              <a:t>JavaScript</a:t>
            </a:r>
            <a:r>
              <a:rPr lang="en-US" sz="3000" dirty="0" smtClean="0"/>
              <a:t>, </a:t>
            </a:r>
            <a:r>
              <a:rPr lang="en-US" sz="3000" dirty="0">
                <a:solidFill>
                  <a:srgbClr val="000099"/>
                </a:solidFill>
                <a:effectLst>
                  <a:outerShdw blurRad="38100" dist="38100" dir="2700000" algn="tl">
                    <a:srgbClr val="000000">
                      <a:alpha val="43137"/>
                    </a:srgbClr>
                  </a:outerShdw>
                </a:effectLst>
              </a:rPr>
              <a:t>HTML</a:t>
            </a:r>
            <a:r>
              <a:rPr lang="en-US" sz="3000" dirty="0" smtClean="0"/>
              <a:t>, </a:t>
            </a:r>
            <a:r>
              <a:rPr lang="en-US" sz="3000" dirty="0">
                <a:solidFill>
                  <a:srgbClr val="000099"/>
                </a:solidFill>
                <a:effectLst>
                  <a:outerShdw blurRad="38100" dist="38100" dir="2700000" algn="tl">
                    <a:srgbClr val="000000">
                      <a:alpha val="43137"/>
                    </a:srgbClr>
                  </a:outerShdw>
                </a:effectLst>
              </a:rPr>
              <a:t>CSS</a:t>
            </a:r>
            <a:r>
              <a:rPr lang="en-US" sz="3000" dirty="0" smtClean="0"/>
              <a:t>, </a:t>
            </a:r>
            <a:r>
              <a:rPr lang="en-US" sz="3000" dirty="0"/>
              <a:t>and </a:t>
            </a:r>
            <a:r>
              <a:rPr lang="en-US" sz="3000" dirty="0">
                <a:solidFill>
                  <a:srgbClr val="000099"/>
                </a:solidFill>
                <a:effectLst>
                  <a:outerShdw blurRad="38100" dist="38100" dir="2700000" algn="tl">
                    <a:srgbClr val="000000">
                      <a:alpha val="43137"/>
                    </a:srgbClr>
                  </a:outerShdw>
                </a:effectLst>
              </a:rPr>
              <a:t>DOM</a:t>
            </a:r>
          </a:p>
          <a:p>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619735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effectLst>
                  <a:outerShdw blurRad="38100" dist="38100" dir="2700000" algn="tl">
                    <a:srgbClr val="000000">
                      <a:alpha val="43137"/>
                    </a:srgbClr>
                  </a:outerShdw>
                </a:effectLst>
              </a:rPr>
              <a:t>Let’s start with JavaScript</a:t>
            </a:r>
            <a:endParaRPr lang="en-US" sz="4800" dirty="0">
              <a:effectLst>
                <a:outerShdw blurRad="38100" dist="38100" dir="2700000" algn="tl">
                  <a:srgbClr val="000000">
                    <a:alpha val="43137"/>
                  </a:srgbClr>
                </a:outerShdw>
              </a:effectLst>
            </a:endParaRPr>
          </a:p>
        </p:txBody>
      </p:sp>
      <p:sp>
        <p:nvSpPr>
          <p:cNvPr id="3" name="Subtitle 2"/>
          <p:cNvSpPr>
            <a:spLocks noGrp="1"/>
          </p:cNvSpPr>
          <p:nvPr>
            <p:ph type="subTitle" idx="1"/>
          </p:nvPr>
        </p:nvSpPr>
        <p:spPr/>
        <p:txBody>
          <a:bodyPr/>
          <a:lstStyle/>
          <a:p>
            <a:r>
              <a:rPr lang="en-US" dirty="0" smtClean="0"/>
              <a:t> </a:t>
            </a:r>
            <a:endParaRPr lang="en-US" dirty="0"/>
          </a:p>
        </p:txBody>
      </p:sp>
    </p:spTree>
    <p:extLst>
      <p:ext uri="{BB962C8B-B14F-4D97-AF65-F5344CB8AC3E}">
        <p14:creationId xmlns:p14="http://schemas.microsoft.com/office/powerpoint/2010/main" val="21291460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0"/>
            <a:ext cx="8540750" cy="1143000"/>
          </a:xfrm>
        </p:spPr>
        <p:txBody>
          <a:bodyPr/>
          <a:lstStyle/>
          <a:p>
            <a:r>
              <a:rPr lang="en-US" sz="4000" dirty="0" smtClean="0"/>
              <a:t>Firefox Developer Tool: Scratchpad</a:t>
            </a:r>
            <a:endParaRPr lang="en-US" sz="4000" dirty="0"/>
          </a:p>
        </p:txBody>
      </p:sp>
      <p:sp>
        <p:nvSpPr>
          <p:cNvPr id="3" name="Content Placeholder 2"/>
          <p:cNvSpPr>
            <a:spLocks noGrp="1"/>
          </p:cNvSpPr>
          <p:nvPr>
            <p:ph idx="1"/>
          </p:nvPr>
        </p:nvSpPr>
        <p:spPr>
          <a:xfrm>
            <a:off x="301624" y="1268760"/>
            <a:ext cx="8590855" cy="5040560"/>
          </a:xfrm>
        </p:spPr>
        <p:txBody>
          <a:bodyPr>
            <a:normAutofit fontScale="62500" lnSpcReduction="20000"/>
          </a:bodyPr>
          <a:lstStyle/>
          <a:p>
            <a:pPr>
              <a:spcAft>
                <a:spcPts val="600"/>
              </a:spcAft>
              <a:buFont typeface="Wingdings" panose="05000000000000000000" pitchFamily="2" charset="2"/>
              <a:buChar char="Ø"/>
            </a:pPr>
            <a:r>
              <a:rPr lang="en-US" sz="3800" dirty="0" smtClean="0"/>
              <a:t>Why use Scratchpad?</a:t>
            </a:r>
          </a:p>
          <a:p>
            <a:pPr lvl="1">
              <a:spcAft>
                <a:spcPts val="600"/>
              </a:spcAft>
            </a:pPr>
            <a:r>
              <a:rPr lang="en-US" sz="3100" dirty="0" smtClean="0"/>
              <a:t>JavaScript always runs inside a host environment (mostly the browser). </a:t>
            </a:r>
          </a:p>
          <a:p>
            <a:pPr>
              <a:spcAft>
                <a:spcPts val="600"/>
              </a:spcAft>
              <a:buFont typeface="Wingdings" panose="05000000000000000000" pitchFamily="2" charset="2"/>
              <a:buChar char="Ø"/>
            </a:pPr>
            <a:r>
              <a:rPr lang="en-US" sz="3800" dirty="0" smtClean="0"/>
              <a:t>Starting Scratchpad</a:t>
            </a:r>
          </a:p>
          <a:p>
            <a:pPr lvl="1">
              <a:spcAft>
                <a:spcPts val="600"/>
              </a:spcAft>
            </a:pPr>
            <a:r>
              <a:rPr lang="en-US" sz="3200" dirty="0" smtClean="0"/>
              <a:t>Go to the “Web Developer” menu. Then select “Scratchpad” from that menu, and you’ll get a text editor window. </a:t>
            </a:r>
          </a:p>
          <a:p>
            <a:pPr lvl="1">
              <a:spcAft>
                <a:spcPts val="600"/>
              </a:spcAft>
            </a:pPr>
            <a:r>
              <a:rPr lang="en-CA" sz="3200" dirty="0" smtClean="0"/>
              <a:t>Hint </a:t>
            </a:r>
            <a:r>
              <a:rPr lang="en-CA" sz="3200" dirty="0"/>
              <a:t>for Mac users: look for the “Web Developer” menu under “Tools</a:t>
            </a:r>
            <a:r>
              <a:rPr lang="en-CA" sz="3200" dirty="0" smtClean="0"/>
              <a:t>”.</a:t>
            </a:r>
            <a:endParaRPr lang="en-US" sz="3200" dirty="0" smtClean="0"/>
          </a:p>
          <a:p>
            <a:pPr lvl="1">
              <a:spcAft>
                <a:spcPts val="600"/>
              </a:spcAft>
            </a:pPr>
            <a:r>
              <a:rPr lang="en-US" sz="3200" dirty="0" smtClean="0"/>
              <a:t>Shortcut: </a:t>
            </a:r>
            <a:r>
              <a:rPr lang="en-US" sz="3200" dirty="0" smtClean="0">
                <a:solidFill>
                  <a:srgbClr val="000099"/>
                </a:solidFill>
                <a:effectLst>
                  <a:outerShdw blurRad="38100" dist="38100" dir="2700000" algn="tl">
                    <a:srgbClr val="000000">
                      <a:alpha val="43137"/>
                    </a:srgbClr>
                  </a:outerShdw>
                </a:effectLst>
              </a:rPr>
              <a:t>Shift+F4</a:t>
            </a:r>
          </a:p>
          <a:p>
            <a:pPr lvl="0">
              <a:spcAft>
                <a:spcPts val="600"/>
              </a:spcAft>
              <a:buFont typeface="Wingdings" panose="05000000000000000000" pitchFamily="2" charset="2"/>
              <a:buChar char="Ø"/>
            </a:pPr>
            <a:r>
              <a:rPr lang="en-US" sz="3800" dirty="0" smtClean="0"/>
              <a:t>More on Developer tools:</a:t>
            </a:r>
          </a:p>
          <a:p>
            <a:pPr lvl="1">
              <a:spcAft>
                <a:spcPts val="600"/>
              </a:spcAft>
              <a:buFont typeface="Wingdings" panose="05000000000000000000" pitchFamily="2" charset="2"/>
              <a:buChar char="q"/>
            </a:pPr>
            <a:r>
              <a:rPr lang="en-CA" sz="3200" dirty="0">
                <a:hlinkClick r:id="rId3"/>
              </a:rPr>
              <a:t>Firefox </a:t>
            </a:r>
            <a:r>
              <a:rPr lang="en-CA" sz="3200" dirty="0" smtClean="0">
                <a:hlinkClick r:id="rId3"/>
              </a:rPr>
              <a:t>developer tools</a:t>
            </a:r>
            <a:endParaRPr lang="en-CA" sz="3200" dirty="0" smtClean="0"/>
          </a:p>
          <a:p>
            <a:pPr lvl="1">
              <a:spcAft>
                <a:spcPts val="600"/>
              </a:spcAft>
              <a:buFont typeface="Wingdings" panose="05000000000000000000" pitchFamily="2" charset="2"/>
              <a:buChar char="q"/>
            </a:pPr>
            <a:r>
              <a:rPr lang="en-CA" sz="3200" dirty="0" smtClean="0">
                <a:hlinkClick r:id="rId4"/>
              </a:rPr>
              <a:t>Chrome </a:t>
            </a:r>
            <a:r>
              <a:rPr lang="en-CA" sz="3200" dirty="0">
                <a:hlinkClick r:id="rId4"/>
              </a:rPr>
              <a:t>developer </a:t>
            </a:r>
            <a:r>
              <a:rPr lang="en-CA" sz="3200" dirty="0" smtClean="0">
                <a:hlinkClick r:id="rId4"/>
              </a:rPr>
              <a:t>tools</a:t>
            </a:r>
            <a:endParaRPr lang="en-CA" sz="3200" dirty="0" smtClean="0"/>
          </a:p>
          <a:p>
            <a:pPr lvl="1">
              <a:spcAft>
                <a:spcPts val="600"/>
              </a:spcAft>
              <a:buFont typeface="Wingdings" panose="05000000000000000000" pitchFamily="2" charset="2"/>
              <a:buChar char="q"/>
            </a:pPr>
            <a:r>
              <a:rPr lang="en-CA" sz="3200" dirty="0" smtClean="0">
                <a:hlinkClick r:id="rId5"/>
              </a:rPr>
              <a:t>JSLint</a:t>
            </a:r>
            <a:r>
              <a:rPr lang="en-CA" sz="3200" dirty="0" smtClean="0"/>
              <a:t> – JavaScript code analysis tool</a:t>
            </a:r>
          </a:p>
          <a:p>
            <a:pPr lvl="1">
              <a:spcAft>
                <a:spcPts val="600"/>
              </a:spcAft>
              <a:buFont typeface="Wingdings" panose="05000000000000000000" pitchFamily="2" charset="2"/>
              <a:buChar char="q"/>
            </a:pPr>
            <a:r>
              <a:rPr lang="en-CA" sz="3200" dirty="0" smtClean="0">
                <a:hlinkClick r:id="rId6"/>
              </a:rPr>
              <a:t>JSFiddle</a:t>
            </a:r>
            <a:r>
              <a:rPr lang="en-CA" sz="3200" dirty="0"/>
              <a:t> - an online playground for web developers</a:t>
            </a:r>
            <a:endParaRPr lang="en-US" sz="3200"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750778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Scratchpad</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How to run a script:</a:t>
            </a:r>
          </a:p>
          <a:p>
            <a:pPr marL="514350" indent="-514350">
              <a:buFont typeface="+mj-lt"/>
              <a:buAutoNum type="arabicPeriod"/>
            </a:pPr>
            <a:r>
              <a:rPr lang="en-CA" sz="2800" dirty="0"/>
              <a:t>Enter some code </a:t>
            </a:r>
          </a:p>
          <a:p>
            <a:pPr marL="514350" indent="-514350">
              <a:buFont typeface="+mj-lt"/>
              <a:buAutoNum type="arabicPeriod"/>
            </a:pPr>
            <a:r>
              <a:rPr lang="en-CA" sz="2800" dirty="0"/>
              <a:t>Select a portion of the code </a:t>
            </a:r>
          </a:p>
          <a:p>
            <a:pPr marL="514350" indent="-514350">
              <a:buFont typeface="+mj-lt"/>
              <a:buAutoNum type="arabicPeriod"/>
            </a:pPr>
            <a:r>
              <a:rPr lang="en-CA" sz="2800" dirty="0"/>
              <a:t>Choose one of the three commands from the Execute</a:t>
            </a:r>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32</a:t>
            </a:fld>
            <a:endParaRPr lang="en-CA" altLang="en-US"/>
          </a:p>
        </p:txBody>
      </p:sp>
    </p:spTree>
    <p:extLst>
      <p:ext uri="{BB962C8B-B14F-4D97-AF65-F5344CB8AC3E}">
        <p14:creationId xmlns:p14="http://schemas.microsoft.com/office/powerpoint/2010/main" val="21360925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Input and output</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JavaScript does not include input and output facilities. Its host environment (e.g. a browser) provides </a:t>
            </a:r>
            <a:r>
              <a:rPr lang="en-CA" dirty="0" smtClean="0"/>
              <a:t>3 popup Boxes (Modal windows) :</a:t>
            </a:r>
          </a:p>
          <a:p>
            <a:pPr lvl="2">
              <a:buFont typeface="Arial" panose="020B0604020202020204" pitchFamily="34" charset="0"/>
              <a:buChar char="•"/>
            </a:pPr>
            <a:r>
              <a:rPr lang="en-CA" dirty="0" smtClean="0"/>
              <a:t>alert()</a:t>
            </a:r>
          </a:p>
          <a:p>
            <a:pPr lvl="2">
              <a:buFont typeface="Arial" panose="020B0604020202020204" pitchFamily="34" charset="0"/>
              <a:buChar char="•"/>
            </a:pPr>
            <a:r>
              <a:rPr lang="en-CA" dirty="0" smtClean="0"/>
              <a:t>prompt()</a:t>
            </a:r>
          </a:p>
          <a:p>
            <a:pPr lvl="2">
              <a:buFont typeface="Arial" panose="020B0604020202020204" pitchFamily="34" charset="0"/>
              <a:buChar char="•"/>
            </a:pPr>
            <a:r>
              <a:rPr lang="en-CA" dirty="0" smtClean="0"/>
              <a:t>confirm()</a:t>
            </a:r>
          </a:p>
          <a:p>
            <a:pPr marL="400050" lvl="1" indent="0">
              <a:buNone/>
            </a:pPr>
            <a:r>
              <a:rPr lang="en-CA" dirty="0"/>
              <a:t>a</a:t>
            </a:r>
            <a:r>
              <a:rPr lang="en-CA" dirty="0" smtClean="0"/>
              <a:t>s well as</a:t>
            </a:r>
          </a:p>
          <a:p>
            <a:pPr lvl="2">
              <a:buFont typeface="Arial" panose="020B0604020202020204" pitchFamily="34" charset="0"/>
              <a:buChar char="•"/>
            </a:pPr>
            <a:r>
              <a:rPr lang="en-CA" dirty="0" smtClean="0"/>
              <a:t>console.log()</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33</a:t>
            </a:fld>
            <a:endParaRPr lang="en-CA" altLang="en-US"/>
          </a:p>
        </p:txBody>
      </p:sp>
    </p:spTree>
    <p:extLst>
      <p:ext uri="{BB962C8B-B14F-4D97-AF65-F5344CB8AC3E}">
        <p14:creationId xmlns:p14="http://schemas.microsoft.com/office/powerpoint/2010/main" val="33101182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alert()</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Alert </a:t>
            </a:r>
            <a:r>
              <a:rPr lang="en-CA" sz="2800" dirty="0" smtClean="0"/>
              <a:t>box, popups a modal window, and user need to click on “OK” to continue.</a:t>
            </a:r>
          </a:p>
          <a:p>
            <a:pPr>
              <a:buFont typeface="Wingdings" panose="05000000000000000000" pitchFamily="2" charset="2"/>
              <a:buChar char="Ø"/>
            </a:pPr>
            <a:r>
              <a:rPr lang="en-US" sz="2800" dirty="0"/>
              <a:t>Outputs info.</a:t>
            </a:r>
          </a:p>
          <a:p>
            <a:pPr>
              <a:buFont typeface="Wingdings" panose="05000000000000000000" pitchFamily="2" charset="2"/>
              <a:buChar char="Ø"/>
            </a:pPr>
            <a:r>
              <a:rPr lang="en-US" sz="2800" dirty="0"/>
              <a:t>Example code:</a:t>
            </a:r>
          </a:p>
          <a:p>
            <a:pPr marL="400050" lvl="1" indent="0">
              <a:buNone/>
            </a:pPr>
            <a:r>
              <a:rPr lang="en-CA" sz="2400" dirty="0" err="1" smtClean="0"/>
              <a:t>window.alert</a:t>
            </a:r>
            <a:r>
              <a:rPr lang="en-CA" sz="2400" dirty="0" smtClean="0"/>
              <a:t>(“Welcome to </a:t>
            </a:r>
            <a:r>
              <a:rPr lang="en-CA" sz="2400" dirty="0" smtClean="0"/>
              <a:t>BTI220!”);</a:t>
            </a:r>
            <a:endParaRPr lang="en-CA" sz="2400" dirty="0" smtClean="0"/>
          </a:p>
          <a:p>
            <a:pPr>
              <a:buFont typeface="Wingdings" panose="05000000000000000000" pitchFamily="2" charset="2"/>
              <a:buChar char="Ø"/>
            </a:pPr>
            <a:r>
              <a:rPr lang="en-CA" sz="2800" dirty="0" smtClean="0"/>
              <a:t>Same as:</a:t>
            </a:r>
            <a:endParaRPr lang="en-CA" sz="2800" dirty="0"/>
          </a:p>
          <a:p>
            <a:pPr marL="400050" lvl="1" indent="0">
              <a:buNone/>
            </a:pPr>
            <a:r>
              <a:rPr lang="en-CA" sz="2400" dirty="0"/>
              <a:t>alert(“Welcome to </a:t>
            </a:r>
            <a:r>
              <a:rPr lang="en-CA" sz="2400" dirty="0" smtClean="0"/>
              <a:t>BTI220!”);</a:t>
            </a:r>
            <a:endParaRPr lang="en-CA" sz="2400" dirty="0"/>
          </a:p>
          <a:p>
            <a:pPr marL="400050" lvl="1" indent="0">
              <a:buNone/>
            </a:pPr>
            <a:endParaRPr lang="en-CA" dirty="0"/>
          </a:p>
          <a:p>
            <a:pPr>
              <a:buFont typeface="Wingdings" panose="05000000000000000000" pitchFamily="2" charset="2"/>
              <a:buChar char="Ø"/>
            </a:pPr>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34</a:t>
            </a:fld>
            <a:endParaRPr lang="en-CA" altLang="en-US"/>
          </a:p>
        </p:txBody>
      </p:sp>
    </p:spTree>
    <p:extLst>
      <p:ext uri="{BB962C8B-B14F-4D97-AF65-F5344CB8AC3E}">
        <p14:creationId xmlns:p14="http://schemas.microsoft.com/office/powerpoint/2010/main" val="796714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a:t>
            </a:r>
            <a:r>
              <a:rPr lang="en-CA" sz="4000" dirty="0" smtClean="0">
                <a:effectLst>
                  <a:outerShdw blurRad="38100" dist="38100" dir="2700000" algn="tl">
                    <a:srgbClr val="000000">
                      <a:alpha val="43137"/>
                    </a:srgbClr>
                  </a:outerShdw>
                </a:effectLst>
              </a:rPr>
              <a:t>onfirm()</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smtClean="0"/>
              <a:t>Confirm box, needs user to verify or accept something.</a:t>
            </a:r>
          </a:p>
          <a:p>
            <a:pPr>
              <a:buFont typeface="Wingdings" panose="05000000000000000000" pitchFamily="2" charset="2"/>
              <a:buChar char="Ø"/>
            </a:pPr>
            <a:r>
              <a:rPr lang="en-CA" sz="2800" dirty="0" smtClean="0"/>
              <a:t>Returns a </a:t>
            </a:r>
            <a:r>
              <a:rPr lang="en-CA" sz="2800" dirty="0" err="1" smtClean="0"/>
              <a:t>boolean</a:t>
            </a:r>
            <a:r>
              <a:rPr lang="en-CA" sz="2800" dirty="0" smtClean="0"/>
              <a:t> value: </a:t>
            </a:r>
            <a:r>
              <a:rPr lang="en-CA" sz="2800" dirty="0" smtClean="0">
                <a:solidFill>
                  <a:srgbClr val="000099"/>
                </a:solidFill>
                <a:effectLst>
                  <a:outerShdw blurRad="38100" dist="38100" dir="2700000" algn="tl">
                    <a:srgbClr val="000000">
                      <a:alpha val="43137"/>
                    </a:srgbClr>
                  </a:outerShdw>
                </a:effectLst>
              </a:rPr>
              <a:t>true </a:t>
            </a:r>
            <a:r>
              <a:rPr lang="en-CA" sz="2800" dirty="0" smtClean="0"/>
              <a:t>or </a:t>
            </a:r>
            <a:r>
              <a:rPr lang="en-CA" sz="2800" dirty="0" smtClean="0">
                <a:effectLst>
                  <a:outerShdw blurRad="38100" dist="38100" dir="2700000" algn="tl">
                    <a:srgbClr val="000000">
                      <a:alpha val="43137"/>
                    </a:srgbClr>
                  </a:outerShdw>
                </a:effectLst>
              </a:rPr>
              <a:t>false</a:t>
            </a:r>
          </a:p>
          <a:p>
            <a:pPr>
              <a:buFont typeface="Wingdings" panose="05000000000000000000" pitchFamily="2" charset="2"/>
              <a:buChar char="Ø"/>
            </a:pPr>
            <a:r>
              <a:rPr lang="en-CA" sz="2800" dirty="0" smtClean="0"/>
              <a:t>Example </a:t>
            </a:r>
            <a:r>
              <a:rPr lang="en-CA" sz="2800" dirty="0"/>
              <a:t>code</a:t>
            </a:r>
            <a:r>
              <a:rPr lang="en-CA" sz="2800" dirty="0" smtClean="0"/>
              <a:t>:</a:t>
            </a:r>
          </a:p>
          <a:p>
            <a:pPr marL="800100" lvl="2" indent="0">
              <a:buNone/>
            </a:pPr>
            <a:r>
              <a:rPr lang="en-CA" sz="2000" dirty="0"/>
              <a:t>var result = confirm("Are you OK?");</a:t>
            </a:r>
          </a:p>
          <a:p>
            <a:pPr marL="800100" lvl="2" indent="0">
              <a:buNone/>
            </a:pPr>
            <a:r>
              <a:rPr lang="en-CA" sz="2000" dirty="0"/>
              <a:t>if (result) {</a:t>
            </a:r>
          </a:p>
          <a:p>
            <a:pPr marL="800100" lvl="2" indent="0">
              <a:buNone/>
            </a:pPr>
            <a:r>
              <a:rPr lang="en-CA" sz="2000" dirty="0"/>
              <a:t>    alert("You pressed OK!");</a:t>
            </a:r>
          </a:p>
          <a:p>
            <a:pPr marL="800100" lvl="2" indent="0">
              <a:buNone/>
            </a:pPr>
            <a:r>
              <a:rPr lang="en-CA" sz="2000" dirty="0"/>
              <a:t>} else {</a:t>
            </a:r>
          </a:p>
          <a:p>
            <a:pPr marL="800100" lvl="2" indent="0">
              <a:buNone/>
            </a:pPr>
            <a:r>
              <a:rPr lang="en-CA" sz="2000" dirty="0"/>
              <a:t>    alert("You pressed Cancel!");</a:t>
            </a:r>
          </a:p>
          <a:p>
            <a:pPr marL="800100" lvl="2" indent="0">
              <a:buNone/>
            </a:pPr>
            <a:r>
              <a:rPr lang="en-CA" sz="2000" dirty="0"/>
              <a:t>} </a:t>
            </a: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35</a:t>
            </a:fld>
            <a:endParaRPr lang="en-CA" altLang="en-US"/>
          </a:p>
        </p:txBody>
      </p:sp>
    </p:spTree>
    <p:extLst>
      <p:ext uri="{BB962C8B-B14F-4D97-AF65-F5344CB8AC3E}">
        <p14:creationId xmlns:p14="http://schemas.microsoft.com/office/powerpoint/2010/main" val="11774337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prompt()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556792"/>
            <a:ext cx="8540750" cy="4859015"/>
          </a:xfrm>
        </p:spPr>
        <p:txBody>
          <a:bodyPr>
            <a:normAutofit fontScale="70000" lnSpcReduction="20000"/>
          </a:bodyPr>
          <a:lstStyle/>
          <a:p>
            <a:pPr>
              <a:lnSpc>
                <a:spcPct val="120000"/>
              </a:lnSpc>
              <a:buFont typeface="Wingdings" panose="05000000000000000000" pitchFamily="2" charset="2"/>
              <a:buChar char="Ø"/>
            </a:pPr>
            <a:r>
              <a:rPr lang="en-US" dirty="0" smtClean="0"/>
              <a:t>Prompt box, displays a dialog box (Modal window) that prompts the user for input.</a:t>
            </a:r>
          </a:p>
          <a:p>
            <a:pPr>
              <a:lnSpc>
                <a:spcPct val="120000"/>
              </a:lnSpc>
              <a:buFont typeface="Wingdings" panose="05000000000000000000" pitchFamily="2" charset="2"/>
              <a:buChar char="Ø"/>
            </a:pPr>
            <a:r>
              <a:rPr lang="en-US" dirty="0" smtClean="0"/>
              <a:t>Returns a string entered by the user input; or return the value </a:t>
            </a:r>
            <a:r>
              <a:rPr lang="en-US" dirty="0" smtClean="0">
                <a:solidFill>
                  <a:srgbClr val="000099"/>
                </a:solidFill>
                <a:effectLst>
                  <a:outerShdw blurRad="38100" dist="38100" dir="2700000" algn="tl">
                    <a:srgbClr val="000000">
                      <a:alpha val="43137"/>
                    </a:srgbClr>
                  </a:outerShdw>
                </a:effectLst>
              </a:rPr>
              <a:t>null</a:t>
            </a:r>
            <a:r>
              <a:rPr lang="en-US" dirty="0" smtClean="0"/>
              <a:t>.</a:t>
            </a:r>
          </a:p>
          <a:p>
            <a:pPr>
              <a:lnSpc>
                <a:spcPct val="120000"/>
              </a:lnSpc>
              <a:buFont typeface="Wingdings" panose="05000000000000000000" pitchFamily="2" charset="2"/>
              <a:buChar char="Ø"/>
            </a:pPr>
            <a:r>
              <a:rPr lang="en-US" dirty="0" smtClean="0"/>
              <a:t>Example code:</a:t>
            </a:r>
          </a:p>
          <a:p>
            <a:pPr lvl="1" indent="-6350">
              <a:lnSpc>
                <a:spcPct val="120000"/>
              </a:lnSpc>
              <a:buNone/>
            </a:pPr>
            <a:r>
              <a:rPr lang="en-CA" sz="2000" b="1" dirty="0">
                <a:latin typeface="Lucida Console" pitchFamily="49" charset="0"/>
              </a:rPr>
              <a:t>var cl = prompt("Enter your favorite color", "green");</a:t>
            </a:r>
          </a:p>
          <a:p>
            <a:pPr lvl="1" indent="-6350">
              <a:lnSpc>
                <a:spcPct val="120000"/>
              </a:lnSpc>
              <a:buNone/>
            </a:pPr>
            <a:r>
              <a:rPr lang="en-CA" sz="2000" b="1" dirty="0">
                <a:latin typeface="Lucida Console" pitchFamily="49" charset="0"/>
              </a:rPr>
              <a:t>if (cl != "") {</a:t>
            </a:r>
          </a:p>
          <a:p>
            <a:pPr lvl="1" indent="-6350">
              <a:lnSpc>
                <a:spcPct val="120000"/>
              </a:lnSpc>
              <a:buNone/>
            </a:pPr>
            <a:r>
              <a:rPr lang="en-CA" sz="2000" b="1" dirty="0">
                <a:latin typeface="Lucida Console" pitchFamily="49" charset="0"/>
              </a:rPr>
              <a:t>		  alert(cl);</a:t>
            </a:r>
          </a:p>
          <a:p>
            <a:pPr lvl="1" indent="-6350">
              <a:lnSpc>
                <a:spcPct val="120000"/>
              </a:lnSpc>
              <a:buNone/>
            </a:pPr>
            <a:r>
              <a:rPr lang="en-CA" sz="2000" b="1" dirty="0">
                <a:latin typeface="Lucida Console" pitchFamily="49" charset="0"/>
              </a:rPr>
              <a:t>}</a:t>
            </a:r>
          </a:p>
          <a:p>
            <a:pPr lvl="1" indent="-6350">
              <a:lnSpc>
                <a:spcPct val="120000"/>
              </a:lnSpc>
              <a:buNone/>
            </a:pPr>
            <a:endParaRPr lang="en-CA" sz="2000" b="1" dirty="0">
              <a:latin typeface="Lucida Console" pitchFamily="49" charset="0"/>
            </a:endParaRPr>
          </a:p>
          <a:p>
            <a:pPr lvl="1" indent="-6350">
              <a:lnSpc>
                <a:spcPct val="120000"/>
              </a:lnSpc>
              <a:buNone/>
            </a:pPr>
            <a:r>
              <a:rPr lang="en-CA" sz="2000" b="1" dirty="0">
                <a:latin typeface="Lucida Console" pitchFamily="49" charset="0"/>
              </a:rPr>
              <a:t>if(!cl) </a:t>
            </a:r>
            <a:r>
              <a:rPr lang="en-CA" sz="2000" b="1" dirty="0" smtClean="0">
                <a:latin typeface="Lucida Console" pitchFamily="49" charset="0"/>
              </a:rPr>
              <a:t>{ // </a:t>
            </a:r>
            <a:r>
              <a:rPr lang="en-CA" sz="2000" b="1" dirty="0" smtClean="0">
                <a:latin typeface="Lucida Console" pitchFamily="49" charset="0"/>
                <a:hlinkClick r:id="rId2"/>
              </a:rPr>
              <a:t>JavaScript </a:t>
            </a:r>
            <a:r>
              <a:rPr lang="en-CA" sz="2000" b="1" dirty="0" err="1" smtClean="0">
                <a:solidFill>
                  <a:srgbClr val="000099"/>
                </a:solidFill>
                <a:effectLst>
                  <a:outerShdw blurRad="38100" dist="38100" dir="2700000" algn="tl">
                    <a:srgbClr val="000000">
                      <a:alpha val="43137"/>
                    </a:srgbClr>
                  </a:outerShdw>
                </a:effectLst>
                <a:latin typeface="Lucida Console" pitchFamily="49" charset="0"/>
                <a:hlinkClick r:id="rId2"/>
              </a:rPr>
              <a:t>Falsy</a:t>
            </a:r>
            <a:endParaRPr lang="en-CA" sz="2000" b="1" dirty="0">
              <a:solidFill>
                <a:srgbClr val="000099"/>
              </a:solidFill>
              <a:effectLst>
                <a:outerShdw blurRad="38100" dist="38100" dir="2700000" algn="tl">
                  <a:srgbClr val="000000">
                    <a:alpha val="43137"/>
                  </a:srgbClr>
                </a:outerShdw>
              </a:effectLst>
              <a:latin typeface="Lucida Console" pitchFamily="49" charset="0"/>
            </a:endParaRPr>
          </a:p>
          <a:p>
            <a:pPr lvl="1" indent="-6350">
              <a:lnSpc>
                <a:spcPct val="120000"/>
              </a:lnSpc>
              <a:buNone/>
            </a:pPr>
            <a:r>
              <a:rPr lang="en-CA" sz="2000" b="1" dirty="0">
                <a:latin typeface="Lucida Console" pitchFamily="49" charset="0"/>
              </a:rPr>
              <a:t>    alert("No color entered.")</a:t>
            </a:r>
          </a:p>
          <a:p>
            <a:pPr lvl="1" indent="-6350">
              <a:lnSpc>
                <a:spcPct val="120000"/>
              </a:lnSpc>
              <a:buNone/>
            </a:pPr>
            <a:r>
              <a:rPr lang="en-CA" sz="2000" b="1" dirty="0">
                <a:latin typeface="Lucida Console" pitchFamily="49" charset="0"/>
              </a:rPr>
              <a:t>}</a:t>
            </a:r>
            <a:r>
              <a:rPr lang="en-US" sz="2000" b="1" dirty="0" smtClean="0">
                <a:latin typeface="Lucida Console" pitchFamily="49" charset="0"/>
              </a:rPr>
              <a:t/>
            </a:r>
            <a:br>
              <a:rPr lang="en-US" sz="2000" b="1" dirty="0" smtClean="0">
                <a:latin typeface="Lucida Console" pitchFamily="49" charset="0"/>
              </a:rPr>
            </a:br>
            <a:r>
              <a:rPr lang="en-US" sz="2000" b="1" dirty="0" smtClean="0">
                <a:latin typeface="Lucida Console" pitchFamily="49" charset="0"/>
              </a:rPr>
              <a:t/>
            </a:r>
            <a:br>
              <a:rPr lang="en-US" sz="2000" b="1" dirty="0" smtClean="0">
                <a:latin typeface="Lucida Console" pitchFamily="49" charset="0"/>
              </a:rPr>
            </a:br>
            <a:r>
              <a:rPr lang="en-US" sz="2000" b="1" dirty="0" smtClean="0">
                <a:latin typeface="Lucida Console" pitchFamily="49" charset="0"/>
              </a:rPr>
              <a:t>1+2; </a:t>
            </a:r>
            <a:r>
              <a:rPr lang="en-US" sz="1800" dirty="0" smtClean="0">
                <a:latin typeface="Lucida Console" pitchFamily="49" charset="0"/>
              </a:rPr>
              <a:t>// Inspect/display executes the selected code, </a:t>
            </a:r>
          </a:p>
          <a:p>
            <a:pPr lvl="1" indent="-6350">
              <a:buNone/>
            </a:pPr>
            <a:r>
              <a:rPr lang="en-US" sz="1800" dirty="0" smtClean="0">
                <a:latin typeface="Lucida Console" pitchFamily="49" charset="0"/>
              </a:rPr>
              <a:t>     //and </a:t>
            </a:r>
            <a:r>
              <a:rPr lang="en-US" sz="1800" dirty="0" err="1" smtClean="0">
                <a:latin typeface="Lucida Console" pitchFamily="49" charset="0"/>
              </a:rPr>
              <a:t>prt</a:t>
            </a:r>
            <a:r>
              <a:rPr lang="en-US" sz="1800" dirty="0" smtClean="0">
                <a:latin typeface="Lucida Console" pitchFamily="49" charset="0"/>
              </a:rPr>
              <a:t> the result right into your editor</a:t>
            </a:r>
            <a:r>
              <a:rPr lang="en-US" dirty="0" smtClean="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98582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console.log()</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Shows a message in</a:t>
            </a:r>
            <a:r>
              <a:rPr lang="en-US" sz="2800" baseline="0" dirty="0" smtClean="0"/>
              <a:t> web console.</a:t>
            </a:r>
          </a:p>
          <a:p>
            <a:pPr>
              <a:buFont typeface="Wingdings" panose="05000000000000000000" pitchFamily="2" charset="2"/>
              <a:buChar char="Ø"/>
            </a:pPr>
            <a:r>
              <a:rPr lang="en-US" sz="2800" dirty="0" smtClean="0"/>
              <a:t>Outputs info.</a:t>
            </a:r>
          </a:p>
          <a:p>
            <a:pPr>
              <a:buFont typeface="Wingdings" panose="05000000000000000000" pitchFamily="2" charset="2"/>
              <a:buChar char="Ø"/>
            </a:pPr>
            <a:r>
              <a:rPr lang="en-US" sz="2800" dirty="0" smtClean="0"/>
              <a:t>Example code:</a:t>
            </a:r>
          </a:p>
          <a:p>
            <a:pPr marL="342900" lvl="1" indent="-1588">
              <a:buNone/>
            </a:pPr>
            <a:r>
              <a:rPr lang="en-US" sz="2000" dirty="0" smtClean="0">
                <a:latin typeface="Lucida Console" pitchFamily="49" charset="0"/>
              </a:rPr>
              <a:t>var </a:t>
            </a:r>
            <a:r>
              <a:rPr lang="en-US" sz="2000" dirty="0" err="1" smtClean="0">
                <a:latin typeface="Lucida Console" pitchFamily="49" charset="0"/>
              </a:rPr>
              <a:t>anObject</a:t>
            </a:r>
            <a:r>
              <a:rPr lang="en-US" sz="2000" dirty="0" smtClean="0">
                <a:latin typeface="Lucida Console" pitchFamily="49" charset="0"/>
              </a:rPr>
              <a:t> = { </a:t>
            </a:r>
            <a:r>
              <a:rPr lang="en-US" sz="2000" dirty="0" err="1" smtClean="0">
                <a:latin typeface="Lucida Console" pitchFamily="49" charset="0"/>
              </a:rPr>
              <a:t>str</a:t>
            </a:r>
            <a:r>
              <a:rPr lang="en-US" sz="2000" dirty="0" smtClean="0">
                <a:latin typeface="Lucida Console" pitchFamily="49" charset="0"/>
              </a:rPr>
              <a:t>: "Some text", id: 5 }; </a:t>
            </a:r>
          </a:p>
          <a:p>
            <a:pPr marL="342900" lvl="1" indent="-1588">
              <a:buNone/>
            </a:pPr>
            <a:endParaRPr lang="en-US" sz="1000" dirty="0" smtClean="0">
              <a:latin typeface="Lucida Console" pitchFamily="49" charset="0"/>
            </a:endParaRPr>
          </a:p>
          <a:p>
            <a:pPr marL="342900" lvl="1" indent="-1588">
              <a:buNone/>
            </a:pPr>
            <a:r>
              <a:rPr lang="en-US" sz="2000" dirty="0" smtClean="0">
                <a:latin typeface="Lucida Console" pitchFamily="49" charset="0"/>
              </a:rPr>
              <a:t>console.log(</a:t>
            </a:r>
            <a:r>
              <a:rPr lang="en-US" sz="2000" dirty="0" err="1" smtClean="0">
                <a:latin typeface="Lucida Console" pitchFamily="49" charset="0"/>
              </a:rPr>
              <a:t>anObject</a:t>
            </a:r>
            <a:r>
              <a:rPr lang="en-US" sz="2000" dirty="0" smtClean="0">
                <a:latin typeface="Lucida Console" pitchFamily="49" charset="0"/>
              </a:rPr>
              <a:t>);</a:t>
            </a:r>
          </a:p>
          <a:p>
            <a:endParaRPr lang="en-US" sz="2800" dirty="0" smtClean="0"/>
          </a:p>
          <a:p>
            <a:pPr>
              <a:buFont typeface="Wingdings" panose="05000000000000000000" pitchFamily="2" charset="2"/>
              <a:buChar char="Ø"/>
            </a:pPr>
            <a:r>
              <a:rPr lang="en-US" sz="2800" dirty="0" smtClean="0"/>
              <a:t>View log:</a:t>
            </a:r>
          </a:p>
          <a:p>
            <a:pPr lvl="1"/>
            <a:r>
              <a:rPr lang="en-US" sz="2400" dirty="0" smtClean="0">
                <a:solidFill>
                  <a:srgbClr val="000099"/>
                </a:solidFill>
                <a:effectLst>
                  <a:outerShdw blurRad="38100" dist="38100" dir="2700000" algn="tl">
                    <a:srgbClr val="000000">
                      <a:alpha val="43137"/>
                    </a:srgbClr>
                  </a:outerShdw>
                </a:effectLst>
              </a:rPr>
              <a:t>Ctrl + Shift + J  </a:t>
            </a:r>
            <a:r>
              <a:rPr lang="en-US" sz="2400" dirty="0" smtClean="0"/>
              <a:t>to open browser console.</a:t>
            </a:r>
          </a:p>
          <a:p>
            <a:pPr lvl="1"/>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40336922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124744"/>
            <a:ext cx="8496944" cy="5199856"/>
          </a:xfrm>
        </p:spPr>
        <p:txBody>
          <a:bodyPr>
            <a:noAutofit/>
          </a:bodyPr>
          <a:lstStyle/>
          <a:p>
            <a:pPr>
              <a:spcBef>
                <a:spcPts val="300"/>
              </a:spcBef>
              <a:spcAft>
                <a:spcPts val="300"/>
              </a:spcAft>
              <a:buFont typeface="Wingdings" panose="05000000000000000000" pitchFamily="2" charset="2"/>
              <a:buChar char="Ø"/>
            </a:pPr>
            <a:r>
              <a:rPr lang="en-CA" sz="2600" dirty="0"/>
              <a:t>JavaScript (sometimes shortened to </a:t>
            </a:r>
            <a:r>
              <a:rPr lang="en-CA" sz="2600" dirty="0">
                <a:solidFill>
                  <a:srgbClr val="000099"/>
                </a:solidFill>
                <a:effectLst>
                  <a:outerShdw blurRad="38100" dist="38100" dir="2700000" algn="tl">
                    <a:srgbClr val="000000">
                      <a:alpha val="43137"/>
                    </a:srgbClr>
                  </a:outerShdw>
                </a:effectLst>
              </a:rPr>
              <a:t>JS</a:t>
            </a:r>
            <a:r>
              <a:rPr lang="en-CA" sz="2600" dirty="0"/>
              <a:t>) is a lightweight, interpreted, high-level language used along with html code. </a:t>
            </a:r>
            <a:endParaRPr lang="en-CA" sz="2600" dirty="0" smtClean="0"/>
          </a:p>
          <a:p>
            <a:pPr>
              <a:spcBef>
                <a:spcPts val="300"/>
              </a:spcBef>
              <a:spcAft>
                <a:spcPts val="300"/>
              </a:spcAft>
              <a:buFont typeface="Wingdings" panose="05000000000000000000" pitchFamily="2" charset="2"/>
              <a:buChar char="Ø"/>
            </a:pPr>
            <a:r>
              <a:rPr lang="en-CA" sz="2600" dirty="0" smtClean="0"/>
              <a:t>The </a:t>
            </a:r>
            <a:r>
              <a:rPr lang="en-CA" sz="2600" dirty="0"/>
              <a:t>language syntax is somewhat similar but not the same as the C language. Today, JavaScript is the scripting language for Web pages.</a:t>
            </a:r>
          </a:p>
          <a:p>
            <a:pPr>
              <a:spcBef>
                <a:spcPts val="300"/>
              </a:spcBef>
              <a:spcAft>
                <a:spcPts val="300"/>
              </a:spcAft>
              <a:buFont typeface="Wingdings" panose="05000000000000000000" pitchFamily="2" charset="2"/>
              <a:buChar char="Ø"/>
            </a:pPr>
            <a:r>
              <a:rPr lang="en-CA" sz="2600" dirty="0"/>
              <a:t>JavaScript is not Java</a:t>
            </a:r>
          </a:p>
          <a:p>
            <a:pPr>
              <a:spcBef>
                <a:spcPts val="300"/>
              </a:spcBef>
              <a:spcAft>
                <a:spcPts val="300"/>
              </a:spcAft>
              <a:buFont typeface="Wingdings" panose="05000000000000000000" pitchFamily="2" charset="2"/>
              <a:buChar char="Ø"/>
            </a:pPr>
            <a:r>
              <a:rPr lang="en-CA" sz="2600" dirty="0"/>
              <a:t>An interpreted language interprets and executes each statement - one-by-one - in the order they appear</a:t>
            </a:r>
            <a:r>
              <a:rPr lang="en-CA" sz="2600" dirty="0" smtClean="0"/>
              <a:t>.</a:t>
            </a:r>
          </a:p>
          <a:p>
            <a:pPr>
              <a:spcBef>
                <a:spcPts val="300"/>
              </a:spcBef>
              <a:spcAft>
                <a:spcPts val="300"/>
              </a:spcAft>
              <a:buFont typeface="Wingdings" panose="05000000000000000000" pitchFamily="2" charset="2"/>
              <a:buChar char="Ø"/>
            </a:pPr>
            <a:r>
              <a:rPr lang="en-US" sz="2600" dirty="0" smtClean="0"/>
              <a:t>JavaScript </a:t>
            </a:r>
            <a:r>
              <a:rPr lang="en-US" sz="2600" dirty="0"/>
              <a:t>always runs inside a  host environment (mostly the browser). </a:t>
            </a:r>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28465570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Introduction to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24744"/>
            <a:ext cx="8229600" cy="5199856"/>
          </a:xfrm>
        </p:spPr>
        <p:txBody>
          <a:bodyPr>
            <a:noAutofit/>
          </a:bodyPr>
          <a:lstStyle/>
          <a:p>
            <a:pPr>
              <a:spcBef>
                <a:spcPts val="300"/>
              </a:spcBef>
              <a:spcAft>
                <a:spcPts val="300"/>
              </a:spcAft>
              <a:buFont typeface="Wingdings" panose="05000000000000000000" pitchFamily="2" charset="2"/>
              <a:buChar char="Ø"/>
            </a:pPr>
            <a:r>
              <a:rPr lang="en-CA" sz="2600" dirty="0"/>
              <a:t>Netscape originally developed JavaScript under the name "Mocha" then "</a:t>
            </a:r>
            <a:r>
              <a:rPr lang="en-CA" sz="2600" dirty="0" err="1"/>
              <a:t>LiveScript</a:t>
            </a:r>
            <a:r>
              <a:rPr lang="en-CA" sz="2600" dirty="0"/>
              <a:t>" and finally renamed to JavaScript.</a:t>
            </a:r>
          </a:p>
          <a:p>
            <a:pPr>
              <a:spcBef>
                <a:spcPts val="300"/>
              </a:spcBef>
              <a:spcAft>
                <a:spcPts val="300"/>
              </a:spcAft>
              <a:buFont typeface="Wingdings" panose="05000000000000000000" pitchFamily="2" charset="2"/>
              <a:buChar char="Ø"/>
            </a:pPr>
            <a:r>
              <a:rPr lang="en-CA" sz="2600" dirty="0" smtClean="0"/>
              <a:t>The </a:t>
            </a:r>
            <a:r>
              <a:rPr lang="en-CA" sz="2600" dirty="0"/>
              <a:t>JavaScript standard is based on the European Computer Manufacturers Association (</a:t>
            </a:r>
            <a:r>
              <a:rPr lang="en-CA" sz="2600" dirty="0">
                <a:solidFill>
                  <a:srgbClr val="000099"/>
                </a:solidFill>
                <a:effectLst>
                  <a:outerShdw blurRad="38100" dist="38100" dir="2700000" algn="tl">
                    <a:srgbClr val="000000">
                      <a:alpha val="43137"/>
                    </a:srgbClr>
                  </a:outerShdw>
                </a:effectLst>
              </a:rPr>
              <a:t>ECMAScript</a:t>
            </a:r>
            <a:r>
              <a:rPr lang="en-CA" sz="2600" dirty="0"/>
              <a:t>). As of 2012, all modern browsers fully support ECMAScript 5.1</a:t>
            </a:r>
            <a:r>
              <a:rPr lang="en-CA" sz="2600" dirty="0" smtClean="0"/>
              <a:t>.</a:t>
            </a:r>
          </a:p>
          <a:p>
            <a:pPr>
              <a:spcBef>
                <a:spcPts val="300"/>
              </a:spcBef>
              <a:spcAft>
                <a:spcPts val="300"/>
              </a:spcAft>
              <a:buFont typeface="Wingdings" panose="05000000000000000000" pitchFamily="2" charset="2"/>
              <a:buChar char="Ø"/>
            </a:pPr>
            <a:r>
              <a:rPr lang="en-US" sz="2600" dirty="0" smtClean="0"/>
              <a:t>JavaScript </a:t>
            </a:r>
            <a:r>
              <a:rPr lang="en-US" sz="2600" dirty="0"/>
              <a:t>is </a:t>
            </a:r>
            <a:r>
              <a:rPr lang="en-US" sz="2600" dirty="0" smtClean="0"/>
              <a:t>useful for </a:t>
            </a:r>
            <a:r>
              <a:rPr lang="en-US" sz="2600" dirty="0"/>
              <a:t>making dynamic web pages</a:t>
            </a:r>
            <a:r>
              <a:rPr lang="en-US" sz="2600" dirty="0" smtClean="0"/>
              <a:t>,</a:t>
            </a:r>
            <a:r>
              <a:rPr lang="en-CA" sz="2800" dirty="0"/>
              <a:t> </a:t>
            </a:r>
            <a:r>
              <a:rPr lang="en-CA" sz="2800" dirty="0" smtClean="0"/>
              <a:t>validating </a:t>
            </a:r>
            <a:r>
              <a:rPr lang="en-CA" sz="2800" dirty="0"/>
              <a:t>user input and </a:t>
            </a:r>
            <a:r>
              <a:rPr lang="en-CA" sz="2800" dirty="0" smtClean="0"/>
              <a:t>changing </a:t>
            </a:r>
            <a:r>
              <a:rPr lang="en-CA" sz="2800" dirty="0"/>
              <a:t>the way the web page responds to events on the web page.</a:t>
            </a:r>
            <a:endParaRPr lang="en-US" sz="2600" dirty="0"/>
          </a:p>
          <a:p>
            <a:pPr>
              <a:spcBef>
                <a:spcPts val="300"/>
              </a:spcBef>
              <a:spcAft>
                <a:spcPts val="300"/>
              </a:spcAft>
              <a:buFont typeface="Wingdings" panose="05000000000000000000" pitchFamily="2" charset="2"/>
              <a:buChar char="Ø"/>
            </a:pPr>
            <a:r>
              <a:rPr lang="en-CA" sz="2600" dirty="0"/>
              <a:t>JavaScript statements can be stored in an external file with a </a:t>
            </a:r>
            <a:r>
              <a:rPr lang="en-CA" sz="2600" dirty="0">
                <a:solidFill>
                  <a:srgbClr val="000099"/>
                </a:solidFill>
                <a:effectLst>
                  <a:outerShdw blurRad="38100" dist="38100" dir="2700000" algn="tl">
                    <a:srgbClr val="000000">
                      <a:alpha val="43137"/>
                    </a:srgbClr>
                  </a:outerShdw>
                </a:effectLst>
              </a:rPr>
              <a:t>.</a:t>
            </a:r>
            <a:r>
              <a:rPr lang="en-CA" sz="2600" dirty="0" err="1">
                <a:solidFill>
                  <a:srgbClr val="000099"/>
                </a:solidFill>
                <a:effectLst>
                  <a:outerShdw blurRad="38100" dist="38100" dir="2700000" algn="tl">
                    <a:srgbClr val="000000">
                      <a:alpha val="43137"/>
                    </a:srgbClr>
                  </a:outerShdw>
                </a:effectLst>
              </a:rPr>
              <a:t>js</a:t>
            </a:r>
            <a:r>
              <a:rPr lang="en-CA" sz="2600" dirty="0">
                <a:solidFill>
                  <a:srgbClr val="000099"/>
                </a:solidFill>
                <a:effectLst>
                  <a:outerShdw blurRad="38100" dist="38100" dir="2700000" algn="tl">
                    <a:srgbClr val="000000">
                      <a:alpha val="43137"/>
                    </a:srgbClr>
                  </a:outerShdw>
                </a:effectLst>
              </a:rPr>
              <a:t> </a:t>
            </a:r>
            <a:r>
              <a:rPr lang="en-CA" sz="2600" dirty="0"/>
              <a:t>file extension or embedded within HTML </a:t>
            </a:r>
            <a:r>
              <a:rPr lang="en-CA" sz="2600" dirty="0" smtClean="0"/>
              <a:t>code</a:t>
            </a:r>
            <a:r>
              <a:rPr lang="en-US" sz="2600" dirty="0" smtClean="0"/>
              <a:t>.</a:t>
            </a:r>
          </a:p>
          <a:p>
            <a:pPr>
              <a:spcBef>
                <a:spcPts val="300"/>
              </a:spcBef>
              <a:spcAft>
                <a:spcPts val="300"/>
              </a:spcAft>
              <a:buFont typeface="Wingdings" panose="05000000000000000000" pitchFamily="2" charset="2"/>
              <a:buChar char="Ø"/>
            </a:pPr>
            <a:endParaRPr lang="en-US" sz="2600" dirty="0"/>
          </a:p>
          <a:p>
            <a:pPr>
              <a:lnSpc>
                <a:spcPct val="80000"/>
              </a:lnSpc>
              <a:spcBef>
                <a:spcPts val="600"/>
              </a:spcBef>
              <a:spcAft>
                <a:spcPts val="600"/>
              </a:spcAft>
              <a:buFont typeface="Wingdings" panose="05000000000000000000" pitchFamily="2" charset="2"/>
              <a:buChar char="Ø"/>
            </a:pP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779064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4680519"/>
          </a:xfrm>
        </p:spPr>
        <p:txBody>
          <a:bodyPr>
            <a:normAutofit fontScale="85000" lnSpcReduction="20000"/>
          </a:bodyPr>
          <a:lstStyle/>
          <a:p>
            <a:pPr>
              <a:buFont typeface="Wingdings" panose="05000000000000000000" pitchFamily="2" charset="2"/>
              <a:buChar char="Ø"/>
            </a:pPr>
            <a:r>
              <a:rPr lang="en-CA" dirty="0"/>
              <a:t>No text book. </a:t>
            </a:r>
            <a:endParaRPr lang="en-CA" dirty="0" smtClean="0"/>
          </a:p>
          <a:p>
            <a:pPr>
              <a:buFont typeface="Wingdings" panose="05000000000000000000" pitchFamily="2" charset="2"/>
              <a:buChar char="Ø"/>
            </a:pPr>
            <a:endParaRPr lang="en-CA" sz="1600" dirty="0"/>
          </a:p>
          <a:p>
            <a:pPr>
              <a:buFont typeface="Wingdings" panose="05000000000000000000" pitchFamily="2" charset="2"/>
              <a:buChar char="Ø"/>
            </a:pPr>
            <a:r>
              <a:rPr lang="en-CA" dirty="0" smtClean="0"/>
              <a:t>Reference </a:t>
            </a:r>
            <a:r>
              <a:rPr lang="en-CA" dirty="0"/>
              <a:t>material:</a:t>
            </a:r>
          </a:p>
          <a:p>
            <a:pPr lvl="1"/>
            <a:r>
              <a:rPr lang="en-CA" dirty="0" smtClean="0"/>
              <a:t> </a:t>
            </a:r>
            <a:r>
              <a:rPr lang="en-CA" dirty="0" smtClean="0">
                <a:solidFill>
                  <a:srgbClr val="000099"/>
                </a:solidFill>
                <a:effectLst>
                  <a:outerShdw blurRad="38100" dist="38100" dir="2700000" algn="tl">
                    <a:srgbClr val="000000">
                      <a:alpha val="43137"/>
                    </a:srgbClr>
                  </a:outerShdw>
                </a:effectLst>
              </a:rPr>
              <a:t>Mozilla </a:t>
            </a:r>
            <a:r>
              <a:rPr lang="en-CA" dirty="0">
                <a:solidFill>
                  <a:srgbClr val="000099"/>
                </a:solidFill>
                <a:effectLst>
                  <a:outerShdw blurRad="38100" dist="38100" dir="2700000" algn="tl">
                    <a:srgbClr val="000000">
                      <a:alpha val="43137"/>
                    </a:srgbClr>
                  </a:outerShdw>
                </a:effectLst>
              </a:rPr>
              <a:t>Developer </a:t>
            </a:r>
            <a:r>
              <a:rPr lang="en-CA" dirty="0" smtClean="0">
                <a:solidFill>
                  <a:srgbClr val="000099"/>
                </a:solidFill>
                <a:effectLst>
                  <a:outerShdw blurRad="38100" dist="38100" dir="2700000" algn="tl">
                    <a:srgbClr val="000000">
                      <a:alpha val="43137"/>
                    </a:srgbClr>
                  </a:outerShdw>
                </a:effectLst>
              </a:rPr>
              <a:t>Network (MDN) </a:t>
            </a:r>
            <a:r>
              <a:rPr lang="en-CA" dirty="0"/>
              <a:t>start page</a:t>
            </a:r>
          </a:p>
          <a:p>
            <a:pPr marL="857250" lvl="2" indent="0">
              <a:buNone/>
            </a:pPr>
            <a:r>
              <a:rPr lang="en-CA" sz="2600" dirty="0" smtClean="0"/>
              <a:t>by </a:t>
            </a:r>
            <a:r>
              <a:rPr lang="en-CA" sz="2600" dirty="0"/>
              <a:t>the Mozilla Developer Network and individual contributors </a:t>
            </a:r>
          </a:p>
          <a:p>
            <a:pPr marL="857250" lvl="2" indent="0">
              <a:buNone/>
            </a:pPr>
            <a:r>
              <a:rPr lang="en-CA" sz="2600" dirty="0">
                <a:hlinkClick r:id="rId3"/>
              </a:rPr>
              <a:t>http://</a:t>
            </a:r>
            <a:r>
              <a:rPr lang="en-CA" sz="2600" dirty="0" smtClean="0">
                <a:hlinkClick r:id="rId3"/>
              </a:rPr>
              <a:t>developer.mozilla.org</a:t>
            </a:r>
            <a:endParaRPr lang="en-CA" sz="2600" dirty="0" smtClean="0"/>
          </a:p>
          <a:p>
            <a:pPr marL="857250" lvl="2" indent="0">
              <a:buNone/>
            </a:pPr>
            <a:endParaRPr lang="en-CA" sz="1100" dirty="0"/>
          </a:p>
          <a:p>
            <a:pPr lvl="1"/>
            <a:r>
              <a:rPr lang="en-CA" dirty="0" smtClean="0"/>
              <a:t> Web </a:t>
            </a:r>
            <a:r>
              <a:rPr lang="en-CA" dirty="0"/>
              <a:t>Education Community Group Wiki </a:t>
            </a:r>
          </a:p>
          <a:p>
            <a:pPr marL="857250" lvl="2" indent="0">
              <a:buNone/>
            </a:pPr>
            <a:r>
              <a:rPr lang="en-CA" sz="2600" dirty="0"/>
              <a:t>by the W3C Web Education Community Group </a:t>
            </a:r>
          </a:p>
          <a:p>
            <a:pPr marL="857250" lvl="2" indent="0">
              <a:buNone/>
            </a:pPr>
            <a:r>
              <a:rPr lang="en-CA" sz="2600" dirty="0">
                <a:hlinkClick r:id="rId4"/>
              </a:rPr>
              <a:t>http://</a:t>
            </a:r>
            <a:r>
              <a:rPr lang="en-CA" sz="2600" dirty="0" smtClean="0">
                <a:hlinkClick r:id="rId4"/>
              </a:rPr>
              <a:t>www.w3.org/community/webed/wiki/Main_Page</a:t>
            </a:r>
            <a:endParaRPr lang="en-CA" sz="2600" dirty="0" smtClean="0"/>
          </a:p>
          <a:p>
            <a:pPr marL="857250" lvl="2" indent="0">
              <a:buNone/>
            </a:pPr>
            <a:endParaRPr lang="en-CA" sz="1100" dirty="0"/>
          </a:p>
          <a:p>
            <a:pPr lvl="1"/>
            <a:r>
              <a:rPr lang="en-CA" dirty="0" smtClean="0"/>
              <a:t> Your </a:t>
            </a:r>
            <a:r>
              <a:rPr lang="en-CA" dirty="0"/>
              <a:t>Web, Documented </a:t>
            </a:r>
          </a:p>
          <a:p>
            <a:pPr marL="857250" lvl="2" indent="0">
              <a:buNone/>
            </a:pPr>
            <a:r>
              <a:rPr lang="en-CA" sz="2900" dirty="0"/>
              <a:t>by the W3C and the Web Platform stewards </a:t>
            </a:r>
          </a:p>
          <a:p>
            <a:pPr marL="857250" lvl="2" indent="0">
              <a:buNone/>
            </a:pPr>
            <a:r>
              <a:rPr lang="en-CA" sz="2900" dirty="0">
                <a:hlinkClick r:id="rId5"/>
              </a:rPr>
              <a:t>http://www.webplatform.org</a:t>
            </a:r>
            <a:r>
              <a:rPr lang="en-CA" sz="2900" dirty="0" smtClean="0">
                <a:hlinkClick r:id="rId5"/>
              </a:rPr>
              <a:t>/</a:t>
            </a:r>
            <a:endParaRPr lang="en-CA" sz="2900" dirty="0" smtClean="0"/>
          </a:p>
          <a:p>
            <a:pPr marL="857250" lvl="2" indent="0">
              <a:buNone/>
            </a:pPr>
            <a:endParaRPr lang="en-CA"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2646066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About JavaScript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4953000"/>
          </a:xfrm>
        </p:spPr>
        <p:txBody>
          <a:bodyPr>
            <a:normAutofit fontScale="92500"/>
          </a:bodyPr>
          <a:lstStyle/>
          <a:p>
            <a:pPr>
              <a:buFont typeface="Wingdings" panose="05000000000000000000" pitchFamily="2" charset="2"/>
              <a:buChar char="Ø"/>
            </a:pPr>
            <a:r>
              <a:rPr lang="en-US" dirty="0" smtClean="0"/>
              <a:t>JavaScript is one of the world's most popular programming languages .</a:t>
            </a:r>
          </a:p>
          <a:p>
            <a:pPr lvl="1"/>
            <a:r>
              <a:rPr lang="en-US" dirty="0" smtClean="0"/>
              <a:t>The role as the scripting language of the WWW.</a:t>
            </a:r>
          </a:p>
          <a:p>
            <a:pPr lvl="1"/>
            <a:r>
              <a:rPr lang="en-CA" dirty="0" smtClean="0"/>
              <a:t>simple and easy to learn</a:t>
            </a:r>
          </a:p>
          <a:p>
            <a:pPr>
              <a:buFont typeface="Wingdings" panose="05000000000000000000" pitchFamily="2" charset="2"/>
              <a:buChar char="Ø"/>
            </a:pPr>
            <a:r>
              <a:rPr lang="en-US" dirty="0" smtClean="0"/>
              <a:t>JavaScript is the world's </a:t>
            </a:r>
            <a:r>
              <a:rPr lang="en-US" dirty="0" smtClean="0">
                <a:hlinkClick r:id="rId2" action="ppaction://hlinkfile"/>
              </a:rPr>
              <a:t>most misunderstood programming language</a:t>
            </a:r>
            <a:r>
              <a:rPr lang="en-US" dirty="0" smtClean="0"/>
              <a:t>.</a:t>
            </a:r>
          </a:p>
          <a:p>
            <a:pPr lvl="1"/>
            <a:r>
              <a:rPr lang="en-CA" dirty="0" smtClean="0"/>
              <a:t>The name, typecasting, used by amateurs, object-oriented,…</a:t>
            </a:r>
          </a:p>
          <a:p>
            <a:pPr>
              <a:buFont typeface="Wingdings" panose="05000000000000000000" pitchFamily="2" charset="2"/>
              <a:buChar char="Ø"/>
            </a:pPr>
            <a:r>
              <a:rPr lang="en-US" dirty="0" smtClean="0">
                <a:effectLst/>
              </a:rPr>
              <a:t>JavaScript is, in the future, the most important language you will learn(? Dart?)</a:t>
            </a:r>
            <a:endParaRPr lang="en-CA" dirty="0" smtClean="0">
              <a:effectLst/>
            </a:endParaRP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spTree>
    <p:extLst>
      <p:ext uri="{BB962C8B-B14F-4D97-AF65-F5344CB8AC3E}">
        <p14:creationId xmlns:p14="http://schemas.microsoft.com/office/powerpoint/2010/main" val="293693161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Basic JavaScript Rules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040560"/>
          </a:xfrm>
        </p:spPr>
        <p:txBody>
          <a:bodyPr/>
          <a:lstStyle/>
          <a:p>
            <a:pPr marL="457200" indent="-457200">
              <a:buFont typeface="+mj-lt"/>
              <a:buAutoNum type="arabicPeriod"/>
            </a:pPr>
            <a:r>
              <a:rPr lang="en-CA" sz="2400" dirty="0"/>
              <a:t>JavaScript is </a:t>
            </a:r>
            <a:r>
              <a:rPr lang="en-CA" sz="2400" dirty="0" smtClean="0"/>
              <a:t>case-sensitive</a:t>
            </a:r>
            <a:endParaRPr lang="en-CA" sz="2400" dirty="0"/>
          </a:p>
          <a:p>
            <a:pPr lvl="1"/>
            <a:r>
              <a:rPr lang="en-CA" sz="1800" dirty="0"/>
              <a:t>When writing a JavaScript script, be aware of upper and lower case characters. </a:t>
            </a:r>
            <a:r>
              <a:rPr lang="en-CA" sz="1800" dirty="0" err="1"/>
              <a:t>CustomerCount</a:t>
            </a:r>
            <a:r>
              <a:rPr lang="en-CA" sz="1800" dirty="0"/>
              <a:t> is not the same as </a:t>
            </a:r>
            <a:r>
              <a:rPr lang="en-CA" sz="1800" dirty="0" err="1"/>
              <a:t>Customercount</a:t>
            </a:r>
            <a:r>
              <a:rPr lang="en-CA" sz="1800" dirty="0"/>
              <a:t> nor is it the same as </a:t>
            </a:r>
            <a:r>
              <a:rPr lang="en-CA" sz="1800" dirty="0" err="1"/>
              <a:t>customerCount</a:t>
            </a:r>
            <a:endParaRPr lang="en-CA" sz="1800" dirty="0"/>
          </a:p>
          <a:p>
            <a:pPr marL="457200" indent="-457200">
              <a:buFont typeface="+mj-lt"/>
              <a:buAutoNum type="arabicPeriod"/>
            </a:pPr>
            <a:r>
              <a:rPr lang="en-CA" sz="2400" dirty="0"/>
              <a:t>JavaScript </a:t>
            </a:r>
            <a:r>
              <a:rPr lang="en-CA" sz="2400" dirty="0" smtClean="0"/>
              <a:t>statement</a:t>
            </a:r>
            <a:endParaRPr lang="en-CA" sz="2400" dirty="0"/>
          </a:p>
          <a:p>
            <a:pPr lvl="1"/>
            <a:r>
              <a:rPr lang="en-CA" sz="1800" dirty="0"/>
              <a:t>A JavaScript typically consists of a series of statements. A statement is a single line of instruction to the computer made up of objects, expressions, variables, and events/</a:t>
            </a:r>
            <a:r>
              <a:rPr lang="en-CA" sz="1800" dirty="0" err="1"/>
              <a:t>eventhandlers</a:t>
            </a:r>
            <a:r>
              <a:rPr lang="en-CA" sz="1800" dirty="0"/>
              <a:t>.</a:t>
            </a:r>
          </a:p>
          <a:p>
            <a:pPr lvl="1"/>
            <a:r>
              <a:rPr lang="en-CA" sz="1800" dirty="0"/>
              <a:t>Every statement has the same structure</a:t>
            </a:r>
            <a:r>
              <a:rPr lang="en-CA" sz="1800" dirty="0" smtClean="0"/>
              <a:t>:</a:t>
            </a:r>
            <a:endParaRPr lang="en-CA" sz="1800" dirty="0"/>
          </a:p>
          <a:p>
            <a:pPr lvl="2"/>
            <a:r>
              <a:rPr lang="en-CA" sz="1400" dirty="0"/>
              <a:t>    A statement starts on its own line (recommended but not required)</a:t>
            </a:r>
          </a:p>
          <a:p>
            <a:pPr lvl="2"/>
            <a:r>
              <a:rPr lang="en-CA" sz="1400" dirty="0"/>
              <a:t>    The first item in a statement is a command</a:t>
            </a:r>
          </a:p>
          <a:p>
            <a:pPr lvl="2"/>
            <a:r>
              <a:rPr lang="en-CA" sz="1400" dirty="0"/>
              <a:t>    The second part following the command is some information about that command</a:t>
            </a:r>
          </a:p>
          <a:p>
            <a:pPr lvl="2"/>
            <a:r>
              <a:rPr lang="en-CA" sz="1400" dirty="0"/>
              <a:t>    The last part of a statement is a terminating semi-colon</a:t>
            </a:r>
            <a:r>
              <a:rPr lang="en-CA" sz="1400" dirty="0" smtClean="0"/>
              <a:t>;</a:t>
            </a:r>
            <a:endParaRPr lang="en-CA" dirty="0"/>
          </a:p>
          <a:p>
            <a:pPr marL="457200" indent="-457200">
              <a:buFont typeface="+mj-lt"/>
              <a:buAutoNum type="arabicPeriod"/>
            </a:pPr>
            <a:r>
              <a:rPr lang="en-CA" sz="2400" dirty="0"/>
              <a:t>Command </a:t>
            </a:r>
            <a:r>
              <a:rPr lang="en-CA" sz="2400" dirty="0" smtClean="0"/>
              <a:t>block</a:t>
            </a:r>
            <a:endParaRPr lang="en-CA" sz="2400" dirty="0"/>
          </a:p>
          <a:p>
            <a:pPr lvl="1"/>
            <a:r>
              <a:rPr lang="en-CA" sz="1800" dirty="0"/>
              <a:t>A Command block is a group of statements that is treated as a single entity and are grouped within braces - the curly brackets - {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41</a:t>
            </a:fld>
            <a:endParaRPr lang="en-CA" altLang="en-US"/>
          </a:p>
        </p:txBody>
      </p:sp>
    </p:spTree>
    <p:extLst>
      <p:ext uri="{BB962C8B-B14F-4D97-AF65-F5344CB8AC3E}">
        <p14:creationId xmlns:p14="http://schemas.microsoft.com/office/powerpoint/2010/main" val="3262054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Basic JavaScript Rules</a:t>
            </a:r>
            <a:endParaRPr lang="en-CA"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5040560"/>
          </a:xfrm>
        </p:spPr>
        <p:txBody>
          <a:bodyPr/>
          <a:lstStyle/>
          <a:p>
            <a:r>
              <a:rPr lang="en-CA" sz="2400" dirty="0"/>
              <a:t>Matching Pairs</a:t>
            </a:r>
          </a:p>
          <a:p>
            <a:pPr lvl="1"/>
            <a:r>
              <a:rPr lang="en-CA" sz="2000" dirty="0" smtClean="0"/>
              <a:t>Opening </a:t>
            </a:r>
            <a:r>
              <a:rPr lang="en-CA" sz="2000" dirty="0"/>
              <a:t>and closing symbols need to work in pairs. For example, if you use the left brace { to indicate the start of a command block, then you must use the right brace } to end the command block. The same matching pairs applies to single '......' and double "......." quotes to designate text strings</a:t>
            </a:r>
            <a:r>
              <a:rPr lang="en-CA" sz="2000" dirty="0" smtClean="0"/>
              <a:t>.</a:t>
            </a:r>
            <a:endParaRPr lang="en-CA" sz="2000" dirty="0"/>
          </a:p>
          <a:p>
            <a:r>
              <a:rPr lang="en-CA" sz="2400" dirty="0"/>
              <a:t>The use of white </a:t>
            </a:r>
            <a:r>
              <a:rPr lang="en-CA" sz="2400" dirty="0" smtClean="0"/>
              <a:t>Space</a:t>
            </a:r>
            <a:endParaRPr lang="en-CA" sz="2400" dirty="0"/>
          </a:p>
          <a:p>
            <a:pPr lvl="1"/>
            <a:r>
              <a:rPr lang="en-CA" sz="2000" dirty="0"/>
              <a:t>JavaScript ignores extras spaces however it is recommended that you use them to make your scripts easier to read</a:t>
            </a:r>
            <a:r>
              <a:rPr lang="en-CA" sz="2000" dirty="0" smtClean="0"/>
              <a:t>.</a:t>
            </a:r>
            <a:endParaRPr lang="en-CA" sz="2000" dirty="0"/>
          </a:p>
          <a:p>
            <a:r>
              <a:rPr lang="en-CA" sz="2400" dirty="0"/>
              <a:t>The use of </a:t>
            </a:r>
            <a:r>
              <a:rPr lang="en-CA" sz="2400" dirty="0" smtClean="0"/>
              <a:t>comments</a:t>
            </a:r>
            <a:endParaRPr lang="en-CA" sz="2400" dirty="0"/>
          </a:p>
          <a:p>
            <a:pPr lvl="1"/>
            <a:r>
              <a:rPr lang="en-CA" sz="2000" dirty="0"/>
              <a:t>While comments are not required as part of the JavaScript language, it is recommended that you include comments in your scripts</a:t>
            </a:r>
            <a:r>
              <a:rPr lang="en-CA" sz="2000" dirty="0" smtClean="0"/>
              <a:t>.</a:t>
            </a:r>
            <a:endParaRPr lang="en-CA" sz="2000" dirty="0"/>
          </a:p>
          <a:p>
            <a:pPr lvl="1"/>
            <a:r>
              <a:rPr lang="en-CA" sz="2000" dirty="0"/>
              <a:t>JavaScript uses the symbols /* to designate a comment */</a:t>
            </a:r>
          </a:p>
          <a:p>
            <a:pPr lvl="1"/>
            <a:r>
              <a:rPr lang="en-CA" sz="2000" dirty="0"/>
              <a:t>JavaScript also uses the // for short comments.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42</a:t>
            </a:fld>
            <a:endParaRPr lang="en-CA" altLang="en-US"/>
          </a:p>
        </p:txBody>
      </p:sp>
    </p:spTree>
    <p:extLst>
      <p:ext uri="{BB962C8B-B14F-4D97-AF65-F5344CB8AC3E}">
        <p14:creationId xmlns:p14="http://schemas.microsoft.com/office/powerpoint/2010/main" val="4199052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data types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normAutofit fontScale="92500" lnSpcReduction="20000"/>
          </a:bodyPr>
          <a:lstStyle/>
          <a:p>
            <a:r>
              <a:rPr lang="en-US" dirty="0" smtClean="0"/>
              <a:t>There are 3 main (primitive) data types: </a:t>
            </a:r>
          </a:p>
          <a:p>
            <a:pPr lvl="1"/>
            <a:r>
              <a:rPr lang="en-US" dirty="0" smtClean="0">
                <a:solidFill>
                  <a:srgbClr val="0000CC"/>
                </a:solidFill>
                <a:effectLst>
                  <a:outerShdw blurRad="38100" dist="38100" dir="2700000" algn="tl">
                    <a:srgbClr val="000000">
                      <a:alpha val="43137"/>
                    </a:srgbClr>
                  </a:outerShdw>
                </a:effectLst>
              </a:rPr>
              <a:t>string</a:t>
            </a:r>
          </a:p>
          <a:p>
            <a:pPr lvl="2"/>
            <a:r>
              <a:rPr lang="en-US" dirty="0" smtClean="0"/>
              <a:t>must be enclosed in single or double quotes</a:t>
            </a:r>
          </a:p>
          <a:p>
            <a:pPr lvl="1"/>
            <a:r>
              <a:rPr lang="en-US" dirty="0">
                <a:solidFill>
                  <a:srgbClr val="0000CC"/>
                </a:solidFill>
                <a:effectLst>
                  <a:outerShdw blurRad="38100" dist="38100" dir="2700000" algn="tl">
                    <a:srgbClr val="000000">
                      <a:alpha val="43137"/>
                    </a:srgbClr>
                  </a:outerShdw>
                </a:effectLst>
              </a:rPr>
              <a:t>number</a:t>
            </a:r>
          </a:p>
          <a:p>
            <a:pPr lvl="2"/>
            <a:r>
              <a:rPr lang="en-US" dirty="0" smtClean="0"/>
              <a:t>can be integers or floating point</a:t>
            </a:r>
          </a:p>
          <a:p>
            <a:pPr lvl="2"/>
            <a:r>
              <a:rPr lang="en-US" dirty="0" smtClean="0"/>
              <a:t>Special number: Infinity, </a:t>
            </a:r>
            <a:r>
              <a:rPr lang="en-US" dirty="0" err="1" smtClean="0"/>
              <a:t>NaN</a:t>
            </a:r>
            <a:endParaRPr lang="en-US" dirty="0" smtClean="0"/>
          </a:p>
          <a:p>
            <a:pPr lvl="1"/>
            <a:r>
              <a:rPr lang="en-US" dirty="0" err="1">
                <a:solidFill>
                  <a:srgbClr val="0000CC"/>
                </a:solidFill>
                <a:effectLst>
                  <a:outerShdw blurRad="38100" dist="38100" dir="2700000" algn="tl">
                    <a:srgbClr val="000000">
                      <a:alpha val="43137"/>
                    </a:srgbClr>
                  </a:outerShdw>
                </a:effectLst>
              </a:rPr>
              <a:t>boolean</a:t>
            </a:r>
            <a:endParaRPr lang="en-US" dirty="0">
              <a:solidFill>
                <a:srgbClr val="0000CC"/>
              </a:solidFill>
              <a:effectLst>
                <a:outerShdw blurRad="38100" dist="38100" dir="2700000" algn="tl">
                  <a:srgbClr val="000000">
                    <a:alpha val="43137"/>
                  </a:srgbClr>
                </a:outerShdw>
              </a:effectLst>
            </a:endParaRPr>
          </a:p>
          <a:p>
            <a:pPr lvl="2"/>
            <a:r>
              <a:rPr lang="en-US" dirty="0" smtClean="0"/>
              <a:t>values are binary, with the values (1) "true" and (0) "false" (without the quotes)</a:t>
            </a:r>
          </a:p>
          <a:p>
            <a:r>
              <a:rPr lang="en-US" dirty="0" smtClean="0"/>
              <a:t>Other types:</a:t>
            </a:r>
          </a:p>
          <a:p>
            <a:pPr lvl="1"/>
            <a:r>
              <a:rPr lang="en-US" dirty="0" smtClean="0">
                <a:solidFill>
                  <a:srgbClr val="0000CC"/>
                </a:solidFill>
              </a:rPr>
              <a:t>undefined, null, object, function</a:t>
            </a:r>
            <a:endParaRPr lang="en-US" dirty="0">
              <a:solidFill>
                <a:srgbClr val="0000CC"/>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dirty="0"/>
          </a:p>
        </p:txBody>
      </p:sp>
    </p:spTree>
    <p:extLst>
      <p:ext uri="{BB962C8B-B14F-4D97-AF65-F5344CB8AC3E}">
        <p14:creationId xmlns:p14="http://schemas.microsoft.com/office/powerpoint/2010/main" val="29009056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data types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80000"/>
              </a:lnSpc>
            </a:pPr>
            <a:r>
              <a:rPr lang="en-CA" dirty="0" smtClean="0"/>
              <a:t>JavaScript is a </a:t>
            </a:r>
            <a:r>
              <a:rPr lang="en-CA" dirty="0" smtClean="0">
                <a:solidFill>
                  <a:srgbClr val="0000CC"/>
                </a:solidFill>
              </a:rPr>
              <a:t>loosely typed language.</a:t>
            </a:r>
          </a:p>
          <a:p>
            <a:pPr>
              <a:lnSpc>
                <a:spcPct val="80000"/>
              </a:lnSpc>
            </a:pPr>
            <a:endParaRPr lang="en-CA" dirty="0" smtClean="0"/>
          </a:p>
          <a:p>
            <a:pPr lvl="1">
              <a:lnSpc>
                <a:spcPct val="80000"/>
              </a:lnSpc>
            </a:pPr>
            <a:r>
              <a:rPr lang="en-CA" dirty="0" smtClean="0"/>
              <a:t>You do not have to specify the data type of a variable when you declare it. </a:t>
            </a:r>
          </a:p>
          <a:p>
            <a:pPr lvl="1">
              <a:lnSpc>
                <a:spcPct val="80000"/>
              </a:lnSpc>
            </a:pPr>
            <a:endParaRPr lang="en-CA" dirty="0" smtClean="0"/>
          </a:p>
          <a:p>
            <a:pPr lvl="1">
              <a:lnSpc>
                <a:spcPct val="80000"/>
              </a:lnSpc>
            </a:pPr>
            <a:r>
              <a:rPr lang="en-CA" u="sng" dirty="0" smtClean="0"/>
              <a:t>Data types are converted automatically</a:t>
            </a:r>
            <a:r>
              <a:rPr lang="en-CA" dirty="0" smtClean="0"/>
              <a:t> as needed during script execution.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84682172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JavaScript Variable</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0"/>
            <a:ext cx="8540750" cy="4853136"/>
          </a:xfrm>
        </p:spPr>
        <p:txBody>
          <a:bodyPr>
            <a:normAutofit fontScale="85000" lnSpcReduction="10000"/>
          </a:bodyPr>
          <a:lstStyle/>
          <a:p>
            <a:pPr>
              <a:buFont typeface="Wingdings" panose="05000000000000000000" pitchFamily="2" charset="2"/>
              <a:buChar char="Ø"/>
            </a:pPr>
            <a:r>
              <a:rPr lang="en-US" sz="3600" dirty="0" smtClean="0"/>
              <a:t>Variable naming rules are: Must start with a letter, underscore (_), or dollar sign ($)</a:t>
            </a:r>
          </a:p>
          <a:p>
            <a:pPr>
              <a:buFont typeface="Wingdings" panose="05000000000000000000" pitchFamily="2" charset="2"/>
              <a:buChar char="Ø"/>
            </a:pPr>
            <a:r>
              <a:rPr lang="en-US" sz="3600" dirty="0" smtClean="0"/>
              <a:t>Cannot be a reserved (key) word</a:t>
            </a:r>
          </a:p>
          <a:p>
            <a:pPr>
              <a:buFont typeface="Wingdings" panose="05000000000000000000" pitchFamily="2" charset="2"/>
              <a:buChar char="Ø"/>
            </a:pPr>
            <a:r>
              <a:rPr lang="en-US" sz="3600" dirty="0" smtClean="0"/>
              <a:t>Subsequent characters can be letters </a:t>
            </a:r>
          </a:p>
          <a:p>
            <a:pPr lvl="1"/>
            <a:r>
              <a:rPr lang="en-US" sz="3100" dirty="0" smtClean="0"/>
              <a:t>upper case (A...Z) or lower case (a...z), </a:t>
            </a:r>
          </a:p>
          <a:p>
            <a:pPr lvl="1"/>
            <a:r>
              <a:rPr lang="en-US" sz="3100" dirty="0" smtClean="0"/>
              <a:t>numbers </a:t>
            </a:r>
          </a:p>
          <a:p>
            <a:pPr lvl="1"/>
            <a:r>
              <a:rPr lang="en-US" sz="3100" dirty="0" smtClean="0"/>
              <a:t>underscores </a:t>
            </a:r>
          </a:p>
          <a:p>
            <a:r>
              <a:rPr lang="en-US" sz="3500" dirty="0"/>
              <a:t>JavaScript </a:t>
            </a:r>
            <a:r>
              <a:rPr lang="en-US" sz="3500" dirty="0">
                <a:hlinkClick r:id="rId2"/>
              </a:rPr>
              <a:t>reserved </a:t>
            </a:r>
            <a:r>
              <a:rPr lang="en-US" sz="3500" dirty="0" smtClean="0">
                <a:hlinkClick r:id="rId2"/>
              </a:rPr>
              <a:t>words</a:t>
            </a:r>
            <a:endParaRPr lang="en-US" sz="3500" dirty="0" smtClean="0"/>
          </a:p>
          <a:p>
            <a:pPr lvl="1"/>
            <a:r>
              <a:rPr lang="en-CA" sz="3100" dirty="0"/>
              <a:t>Similar to other programming languages, JavaScript has a list of words that are considered "reserved".</a:t>
            </a:r>
            <a:endParaRPr lang="en-US" sz="31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18651667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Declare and Refer Variables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4" y="1124744"/>
            <a:ext cx="8842376" cy="5544616"/>
          </a:xfrm>
        </p:spPr>
        <p:txBody>
          <a:bodyPr>
            <a:normAutofit fontScale="70000" lnSpcReduction="20000"/>
          </a:bodyPr>
          <a:lstStyle/>
          <a:p>
            <a:pPr>
              <a:lnSpc>
                <a:spcPct val="120000"/>
              </a:lnSpc>
              <a:buFont typeface="Wingdings" panose="05000000000000000000" pitchFamily="2" charset="2"/>
              <a:buChar char="Ø"/>
            </a:pPr>
            <a:r>
              <a:rPr lang="en-US" sz="3400" dirty="0" smtClean="0"/>
              <a:t>You must use the "</a:t>
            </a:r>
            <a:r>
              <a:rPr lang="en-US" sz="3400" dirty="0" smtClean="0">
                <a:solidFill>
                  <a:srgbClr val="0000CC"/>
                </a:solidFill>
                <a:effectLst>
                  <a:outerShdw blurRad="38100" dist="38100" dir="2700000" algn="tl">
                    <a:srgbClr val="000000">
                      <a:alpha val="43137"/>
                    </a:srgbClr>
                  </a:outerShdw>
                </a:effectLst>
              </a:rPr>
              <a:t>var</a:t>
            </a:r>
            <a:r>
              <a:rPr lang="en-US" sz="3400" dirty="0" smtClean="0"/>
              <a:t>" keyword to precede a variable name. </a:t>
            </a:r>
          </a:p>
          <a:p>
            <a:pPr>
              <a:lnSpc>
                <a:spcPct val="120000"/>
              </a:lnSpc>
              <a:buFont typeface="Wingdings" panose="05000000000000000000" pitchFamily="2" charset="2"/>
              <a:buChar char="Ø"/>
            </a:pPr>
            <a:r>
              <a:rPr lang="en-US" sz="3400" dirty="0" smtClean="0"/>
              <a:t>Unlike the C language, you do not need a type </a:t>
            </a:r>
            <a:r>
              <a:rPr lang="en-US" sz="3400" dirty="0" err="1" smtClean="0"/>
              <a:t>specifier</a:t>
            </a:r>
            <a:r>
              <a:rPr lang="en-US" sz="3400" dirty="0" smtClean="0"/>
              <a:t>. </a:t>
            </a:r>
          </a:p>
          <a:p>
            <a:pPr lvl="1">
              <a:lnSpc>
                <a:spcPct val="120000"/>
              </a:lnSpc>
            </a:pPr>
            <a:r>
              <a:rPr lang="en-US" sz="3400" dirty="0" smtClean="0"/>
              <a:t>The variable's initial value will set its initial type.</a:t>
            </a:r>
          </a:p>
          <a:p>
            <a:pPr>
              <a:lnSpc>
                <a:spcPct val="120000"/>
              </a:lnSpc>
              <a:buFont typeface="Wingdings" panose="05000000000000000000" pitchFamily="2" charset="2"/>
              <a:buChar char="Ø"/>
            </a:pPr>
            <a:r>
              <a:rPr lang="en-US" sz="3400" dirty="0" smtClean="0"/>
              <a:t>Declaration syntax:</a:t>
            </a:r>
          </a:p>
          <a:p>
            <a:pPr lvl="2">
              <a:lnSpc>
                <a:spcPct val="120000"/>
              </a:lnSpc>
              <a:buNone/>
            </a:pPr>
            <a:r>
              <a:rPr lang="en-US" sz="2600" dirty="0" smtClean="0"/>
              <a:t>var </a:t>
            </a:r>
            <a:r>
              <a:rPr lang="en-US" sz="2600" dirty="0" err="1" smtClean="0"/>
              <a:t>variableName</a:t>
            </a:r>
            <a:r>
              <a:rPr lang="en-US" sz="2600" dirty="0" smtClean="0"/>
              <a:t>;</a:t>
            </a:r>
          </a:p>
          <a:p>
            <a:pPr lvl="1">
              <a:lnSpc>
                <a:spcPct val="120000"/>
              </a:lnSpc>
              <a:buNone/>
            </a:pPr>
            <a:r>
              <a:rPr lang="en-US" sz="2300" dirty="0" smtClean="0"/>
              <a:t>Or:</a:t>
            </a:r>
          </a:p>
          <a:p>
            <a:pPr lvl="2">
              <a:lnSpc>
                <a:spcPct val="120000"/>
              </a:lnSpc>
              <a:buNone/>
            </a:pPr>
            <a:r>
              <a:rPr lang="en-US" sz="2600" dirty="0" smtClean="0"/>
              <a:t>var </a:t>
            </a:r>
            <a:r>
              <a:rPr lang="en-US" sz="2600" dirty="0" err="1" smtClean="0"/>
              <a:t>variableName</a:t>
            </a:r>
            <a:r>
              <a:rPr lang="en-US" sz="2600" dirty="0" smtClean="0"/>
              <a:t> = </a:t>
            </a:r>
            <a:r>
              <a:rPr lang="en-US" sz="2600" dirty="0"/>
              <a:t>"Summer</a:t>
            </a:r>
            <a:r>
              <a:rPr lang="en-US" sz="2600" dirty="0" smtClean="0"/>
              <a:t>";</a:t>
            </a:r>
          </a:p>
          <a:p>
            <a:pPr lvl="2">
              <a:lnSpc>
                <a:spcPct val="120000"/>
              </a:lnSpc>
              <a:buNone/>
            </a:pPr>
            <a:endParaRPr lang="en-US" sz="1000" dirty="0" smtClean="0"/>
          </a:p>
          <a:p>
            <a:pPr lvl="2">
              <a:lnSpc>
                <a:spcPct val="120000"/>
              </a:lnSpc>
              <a:buNone/>
            </a:pPr>
            <a:r>
              <a:rPr lang="en-US" sz="2600" dirty="0" smtClean="0"/>
              <a:t>// Referring to and using syntax:</a:t>
            </a:r>
          </a:p>
          <a:p>
            <a:pPr lvl="2">
              <a:lnSpc>
                <a:spcPct val="120000"/>
              </a:lnSpc>
              <a:buNone/>
            </a:pPr>
            <a:r>
              <a:rPr lang="en-US" sz="2600" dirty="0" err="1" smtClean="0"/>
              <a:t>variableName</a:t>
            </a:r>
            <a:r>
              <a:rPr lang="en-US" sz="2600" dirty="0" smtClean="0"/>
              <a:t> = 2015;</a:t>
            </a:r>
          </a:p>
          <a:p>
            <a:pPr lvl="2">
              <a:lnSpc>
                <a:spcPct val="120000"/>
              </a:lnSpc>
              <a:buNone/>
            </a:pPr>
            <a:r>
              <a:rPr lang="en-US" sz="2600" dirty="0" smtClean="0"/>
              <a:t>alert(</a:t>
            </a:r>
            <a:r>
              <a:rPr lang="en-US" sz="2600" dirty="0" err="1" smtClean="0"/>
              <a:t>variableName</a:t>
            </a:r>
            <a:r>
              <a:rPr lang="en-US" sz="2600" dirty="0" smtClean="0"/>
              <a:t>);</a:t>
            </a:r>
          </a:p>
          <a:p>
            <a:pPr>
              <a:lnSpc>
                <a:spcPct val="120000"/>
              </a:lnSpc>
              <a:buFont typeface="Wingdings" panose="05000000000000000000" pitchFamily="2" charset="2"/>
              <a:buChar char="Ø"/>
            </a:pPr>
            <a:r>
              <a:rPr lang="en-CA" sz="3400" dirty="0" smtClean="0"/>
              <a:t>Dynamic </a:t>
            </a:r>
            <a:r>
              <a:rPr lang="en-CA" sz="3400" dirty="0"/>
              <a:t>typing</a:t>
            </a:r>
          </a:p>
          <a:p>
            <a:pPr lvl="1">
              <a:lnSpc>
                <a:spcPct val="120000"/>
              </a:lnSpc>
            </a:pPr>
            <a:r>
              <a:rPr lang="en-CA" sz="3400" dirty="0" smtClean="0"/>
              <a:t>a </a:t>
            </a:r>
            <a:r>
              <a:rPr lang="en-CA" sz="3400" dirty="0"/>
              <a:t>JavaScript variable can have a different type in different parts of a program </a:t>
            </a:r>
          </a:p>
          <a:p>
            <a:pPr>
              <a:buFont typeface="Wingdings" panose="05000000000000000000" pitchFamily="2" charset="2"/>
              <a:buChar char="Ø"/>
            </a:pPr>
            <a:endParaRPr lang="en-US" dirty="0" smtClean="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90332503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Variables Example</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51848896"/>
              </p:ext>
            </p:extLst>
          </p:nvPr>
        </p:nvGraphicFramePr>
        <p:xfrm>
          <a:off x="457200" y="1600200"/>
          <a:ext cx="8229600" cy="3977640"/>
        </p:xfrm>
        <a:graphic>
          <a:graphicData uri="http://schemas.openxmlformats.org/drawingml/2006/table">
            <a:tbl>
              <a:tblPr firstRow="1" bandRow="1">
                <a:tableStyleId>{5C22544A-7EE6-4342-B048-85BDC9FD1C3A}</a:tableStyleId>
              </a:tblPr>
              <a:tblGrid>
                <a:gridCol w="3505200"/>
                <a:gridCol w="2438400"/>
                <a:gridCol w="2286000"/>
              </a:tblGrid>
              <a:tr h="370840">
                <a:tc>
                  <a:txBody>
                    <a:bodyPr/>
                    <a:lstStyle/>
                    <a:p>
                      <a:pPr algn="ctr"/>
                      <a:r>
                        <a:rPr lang="en-US" dirty="0"/>
                        <a:t>Declaration</a:t>
                      </a:r>
                    </a:p>
                  </a:txBody>
                  <a:tcPr anchor="ctr">
                    <a:solidFill>
                      <a:srgbClr val="0070C0">
                        <a:alpha val="51000"/>
                      </a:srgbClr>
                    </a:solidFill>
                  </a:tcPr>
                </a:tc>
                <a:tc>
                  <a:txBody>
                    <a:bodyPr/>
                    <a:lstStyle/>
                    <a:p>
                      <a:pPr algn="ctr"/>
                      <a:r>
                        <a:rPr lang="en-US" dirty="0"/>
                        <a:t>Type</a:t>
                      </a:r>
                    </a:p>
                  </a:txBody>
                  <a:tcPr anchor="ctr">
                    <a:solidFill>
                      <a:srgbClr val="0070C0">
                        <a:alpha val="51000"/>
                      </a:srgbClr>
                    </a:solidFill>
                  </a:tcPr>
                </a:tc>
                <a:tc>
                  <a:txBody>
                    <a:bodyPr/>
                    <a:lstStyle/>
                    <a:p>
                      <a:pPr algn="ctr"/>
                      <a:r>
                        <a:rPr lang="en-US" dirty="0"/>
                        <a:t>Value</a:t>
                      </a:r>
                    </a:p>
                  </a:txBody>
                  <a:tcPr anchor="ctr">
                    <a:solidFill>
                      <a:srgbClr val="0070C0">
                        <a:alpha val="49000"/>
                      </a:srgbClr>
                    </a:solidFill>
                  </a:tcPr>
                </a:tc>
              </a:tr>
              <a:tr h="370840">
                <a:tc>
                  <a:txBody>
                    <a:bodyPr/>
                    <a:lstStyle/>
                    <a:p>
                      <a:r>
                        <a:rPr lang="en-US" dirty="0"/>
                        <a:t>var </a:t>
                      </a:r>
                      <a:r>
                        <a:rPr lang="en-US" dirty="0" err="1"/>
                        <a:t>identOne</a:t>
                      </a:r>
                      <a:r>
                        <a:rPr lang="en-US" dirty="0"/>
                        <a:t> = </a:t>
                      </a:r>
                      <a:r>
                        <a:rPr lang="en-US" dirty="0" smtClean="0"/>
                        <a:t>"some text";</a:t>
                      </a:r>
                      <a:endParaRPr lang="en-US" dirty="0"/>
                    </a:p>
                  </a:txBody>
                  <a:tcPr anchor="ctr"/>
                </a:tc>
                <a:tc>
                  <a:txBody>
                    <a:bodyPr/>
                    <a:lstStyle/>
                    <a:p>
                      <a:r>
                        <a:rPr lang="en-US" dirty="0"/>
                        <a:t>String</a:t>
                      </a:r>
                    </a:p>
                  </a:txBody>
                  <a:tcPr anchor="ctr"/>
                </a:tc>
                <a:tc>
                  <a:txBody>
                    <a:bodyPr/>
                    <a:lstStyle/>
                    <a:p>
                      <a:r>
                        <a:rPr lang="en-US" dirty="0"/>
                        <a:t>some text</a:t>
                      </a:r>
                    </a:p>
                  </a:txBody>
                  <a:tcPr anchor="ctr"/>
                </a:tc>
              </a:tr>
              <a:tr h="370840">
                <a:tc>
                  <a:txBody>
                    <a:bodyPr/>
                    <a:lstStyle/>
                    <a:p>
                      <a:r>
                        <a:rPr lang="en-US" dirty="0"/>
                        <a:t>var </a:t>
                      </a:r>
                      <a:r>
                        <a:rPr lang="en-US" dirty="0" err="1" smtClean="0"/>
                        <a:t>identOne</a:t>
                      </a:r>
                      <a:r>
                        <a:rPr lang="en-US" dirty="0" smtClean="0"/>
                        <a:t> </a:t>
                      </a:r>
                      <a:r>
                        <a:rPr lang="en-US" dirty="0"/>
                        <a:t>= </a:t>
                      </a:r>
                      <a:r>
                        <a:rPr lang="en-US" dirty="0" smtClean="0"/>
                        <a:t>'some text';</a:t>
                      </a:r>
                      <a:endParaRPr lang="en-US" dirty="0"/>
                    </a:p>
                  </a:txBody>
                  <a:tcPr anchor="ctr"/>
                </a:tc>
                <a:tc>
                  <a:txBody>
                    <a:bodyPr/>
                    <a:lstStyle/>
                    <a:p>
                      <a:r>
                        <a:rPr lang="en-US" dirty="0"/>
                        <a:t>String</a:t>
                      </a:r>
                    </a:p>
                  </a:txBody>
                  <a:tcPr anchor="ctr"/>
                </a:tc>
                <a:tc>
                  <a:txBody>
                    <a:bodyPr/>
                    <a:lstStyle/>
                    <a:p>
                      <a:r>
                        <a:rPr lang="en-US"/>
                        <a:t>some text</a:t>
                      </a:r>
                    </a:p>
                  </a:txBody>
                  <a:tcPr anchor="ctr"/>
                </a:tc>
              </a:tr>
              <a:tr h="370840">
                <a:tc>
                  <a:txBody>
                    <a:bodyPr/>
                    <a:lstStyle/>
                    <a:p>
                      <a:r>
                        <a:rPr lang="en-US" dirty="0"/>
                        <a:t>var </a:t>
                      </a:r>
                      <a:r>
                        <a:rPr lang="en-US" dirty="0" err="1"/>
                        <a:t>IdentOne</a:t>
                      </a:r>
                      <a:r>
                        <a:rPr lang="en-US" dirty="0"/>
                        <a:t> = </a:t>
                      </a:r>
                      <a:r>
                        <a:rPr lang="en-US" dirty="0" smtClean="0"/>
                        <a:t>'172';</a:t>
                      </a:r>
                      <a:endParaRPr lang="en-US" dirty="0"/>
                    </a:p>
                  </a:txBody>
                  <a:tcPr anchor="ctr"/>
                </a:tc>
                <a:tc>
                  <a:txBody>
                    <a:bodyPr/>
                    <a:lstStyle/>
                    <a:p>
                      <a:r>
                        <a:rPr lang="en-US"/>
                        <a:t>String</a:t>
                      </a:r>
                    </a:p>
                  </a:txBody>
                  <a:tcPr anchor="ctr"/>
                </a:tc>
                <a:tc>
                  <a:txBody>
                    <a:bodyPr/>
                    <a:lstStyle/>
                    <a:p>
                      <a:r>
                        <a:rPr lang="en-US"/>
                        <a:t>172</a:t>
                      </a:r>
                    </a:p>
                  </a:txBody>
                  <a:tcPr anchor="ctr"/>
                </a:tc>
              </a:tr>
              <a:tr h="370840">
                <a:tc>
                  <a:txBody>
                    <a:bodyPr/>
                    <a:lstStyle/>
                    <a:p>
                      <a:r>
                        <a:rPr lang="en-US" dirty="0"/>
                        <a:t>var _</a:t>
                      </a:r>
                      <a:r>
                        <a:rPr lang="en-US" dirty="0" err="1"/>
                        <a:t>identOne</a:t>
                      </a:r>
                      <a:r>
                        <a:rPr lang="en-US" dirty="0"/>
                        <a:t> = 25;</a:t>
                      </a:r>
                    </a:p>
                  </a:txBody>
                  <a:tcPr anchor="ctr"/>
                </a:tc>
                <a:tc>
                  <a:txBody>
                    <a:bodyPr/>
                    <a:lstStyle/>
                    <a:p>
                      <a:r>
                        <a:rPr lang="en-US" dirty="0"/>
                        <a:t>Number (Integer)</a:t>
                      </a:r>
                    </a:p>
                  </a:txBody>
                  <a:tcPr anchor="ctr"/>
                </a:tc>
                <a:tc>
                  <a:txBody>
                    <a:bodyPr/>
                    <a:lstStyle/>
                    <a:p>
                      <a:r>
                        <a:rPr lang="en-US"/>
                        <a:t>25</a:t>
                      </a:r>
                    </a:p>
                  </a:txBody>
                  <a:tcPr anchor="ctr"/>
                </a:tc>
              </a:tr>
              <a:tr h="370840">
                <a:tc>
                  <a:txBody>
                    <a:bodyPr/>
                    <a:lstStyle/>
                    <a:p>
                      <a:r>
                        <a:rPr lang="en-US" dirty="0"/>
                        <a:t>var _</a:t>
                      </a:r>
                      <a:r>
                        <a:rPr lang="en-US" dirty="0" err="1"/>
                        <a:t>identTwo</a:t>
                      </a:r>
                      <a:r>
                        <a:rPr lang="en-US" dirty="0"/>
                        <a:t> = 56.2564;</a:t>
                      </a:r>
                    </a:p>
                  </a:txBody>
                  <a:tcPr anchor="ctr"/>
                </a:tc>
                <a:tc>
                  <a:txBody>
                    <a:bodyPr/>
                    <a:lstStyle/>
                    <a:p>
                      <a:r>
                        <a:rPr lang="en-US" dirty="0"/>
                        <a:t>Number (float)</a:t>
                      </a:r>
                    </a:p>
                  </a:txBody>
                  <a:tcPr anchor="ctr"/>
                </a:tc>
                <a:tc>
                  <a:txBody>
                    <a:bodyPr/>
                    <a:lstStyle/>
                    <a:p>
                      <a:r>
                        <a:rPr lang="en-US"/>
                        <a:t>56.2564</a:t>
                      </a:r>
                    </a:p>
                  </a:txBody>
                  <a:tcPr anchor="ctr"/>
                </a:tc>
              </a:tr>
              <a:tr h="370840">
                <a:tc>
                  <a:txBody>
                    <a:bodyPr/>
                    <a:lstStyle/>
                    <a:p>
                      <a:r>
                        <a:rPr lang="en-US" dirty="0"/>
                        <a:t>var </a:t>
                      </a:r>
                      <a:r>
                        <a:rPr lang="en-US" dirty="0" err="1"/>
                        <a:t>ident_A</a:t>
                      </a:r>
                      <a:r>
                        <a:rPr lang="en-US" dirty="0"/>
                        <a:t> = true;</a:t>
                      </a:r>
                    </a:p>
                  </a:txBody>
                  <a:tcPr anchor="ctr"/>
                </a:tc>
                <a:tc>
                  <a:txBody>
                    <a:bodyPr/>
                    <a:lstStyle/>
                    <a:p>
                      <a:r>
                        <a:rPr lang="en-US"/>
                        <a:t>Boolean</a:t>
                      </a:r>
                    </a:p>
                  </a:txBody>
                  <a:tcPr anchor="ctr"/>
                </a:tc>
                <a:tc>
                  <a:txBody>
                    <a:bodyPr/>
                    <a:lstStyle/>
                    <a:p>
                      <a:r>
                        <a:rPr lang="en-US" dirty="0"/>
                        <a:t>true (1)</a:t>
                      </a:r>
                    </a:p>
                  </a:txBody>
                  <a:tcPr anchor="ctr"/>
                </a:tc>
              </a:tr>
              <a:tr h="370840">
                <a:tc>
                  <a:txBody>
                    <a:bodyPr/>
                    <a:lstStyle/>
                    <a:p>
                      <a:r>
                        <a:rPr lang="en-US" dirty="0"/>
                        <a:t>var </a:t>
                      </a:r>
                      <a:r>
                        <a:rPr lang="en-US" dirty="0" err="1"/>
                        <a:t>ident_B</a:t>
                      </a:r>
                      <a:r>
                        <a:rPr lang="en-US" dirty="0"/>
                        <a:t> = false;</a:t>
                      </a:r>
                    </a:p>
                  </a:txBody>
                  <a:tcPr anchor="ctr"/>
                </a:tc>
                <a:tc>
                  <a:txBody>
                    <a:bodyPr/>
                    <a:lstStyle/>
                    <a:p>
                      <a:r>
                        <a:rPr lang="en-US"/>
                        <a:t>Boolean</a:t>
                      </a:r>
                    </a:p>
                  </a:txBody>
                  <a:tcPr anchor="ctr"/>
                </a:tc>
                <a:tc>
                  <a:txBody>
                    <a:bodyPr/>
                    <a:lstStyle/>
                    <a:p>
                      <a:r>
                        <a:rPr lang="en-US"/>
                        <a:t>false (0)</a:t>
                      </a:r>
                    </a:p>
                  </a:txBody>
                  <a:tcPr anchor="ctr"/>
                </a:tc>
              </a:tr>
              <a:tr h="370840">
                <a:tc>
                  <a:txBody>
                    <a:bodyPr/>
                    <a:lstStyle/>
                    <a:p>
                      <a:r>
                        <a:rPr lang="en-US" dirty="0"/>
                        <a:t>var </a:t>
                      </a:r>
                      <a:r>
                        <a:rPr lang="en-US" dirty="0" err="1"/>
                        <a:t>ident_C</a:t>
                      </a:r>
                      <a:r>
                        <a:rPr lang="en-US" dirty="0"/>
                        <a:t>;</a:t>
                      </a:r>
                    </a:p>
                  </a:txBody>
                  <a:tcPr anchor="ctr"/>
                </a:tc>
                <a:tc>
                  <a:txBody>
                    <a:bodyPr/>
                    <a:lstStyle/>
                    <a:p>
                      <a:r>
                        <a:rPr lang="en-US"/>
                        <a:t>undefined</a:t>
                      </a:r>
                    </a:p>
                  </a:txBody>
                  <a:tcPr anchor="ctr"/>
                </a:tc>
                <a:tc>
                  <a:txBody>
                    <a:bodyPr/>
                    <a:lstStyle/>
                    <a:p>
                      <a:r>
                        <a:rPr lang="en-US" dirty="0"/>
                        <a:t>undefined</a:t>
                      </a:r>
                    </a:p>
                  </a:txBody>
                  <a:tcPr anchor="ctr"/>
                </a:tc>
              </a:tr>
              <a:tr h="370840">
                <a:tc>
                  <a:txBody>
                    <a:bodyPr/>
                    <a:lstStyle/>
                    <a:p>
                      <a:r>
                        <a:rPr lang="en-US" dirty="0"/>
                        <a:t>var </a:t>
                      </a:r>
                      <a:r>
                        <a:rPr lang="en-US" dirty="0" err="1"/>
                        <a:t>ident_D</a:t>
                      </a:r>
                      <a:r>
                        <a:rPr lang="en-US" dirty="0" smtClean="0"/>
                        <a:t>="Yes",       </a:t>
                      </a:r>
                    </a:p>
                    <a:p>
                      <a:r>
                        <a:rPr lang="en-US" dirty="0" smtClean="0"/>
                        <a:t>     </a:t>
                      </a:r>
                      <a:r>
                        <a:rPr lang="en-US" dirty="0" err="1" smtClean="0"/>
                        <a:t>ident_E</a:t>
                      </a:r>
                      <a:r>
                        <a:rPr lang="en-US" dirty="0" smtClean="0"/>
                        <a:t>="No";</a:t>
                      </a:r>
                      <a:endParaRPr lang="en-US" dirty="0"/>
                    </a:p>
                  </a:txBody>
                  <a:tcPr anchor="ctr"/>
                </a:tc>
                <a:tc>
                  <a:txBody>
                    <a:bodyPr/>
                    <a:lstStyle/>
                    <a:p>
                      <a:r>
                        <a:rPr lang="en-US"/>
                        <a:t>String / String</a:t>
                      </a:r>
                    </a:p>
                  </a:txBody>
                  <a:tcPr anchor="ctr"/>
                </a:tc>
                <a:tc>
                  <a:txBody>
                    <a:bodyPr/>
                    <a:lstStyle/>
                    <a:p>
                      <a:r>
                        <a:rPr lang="en-US" dirty="0"/>
                        <a:t>Yes / No</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3580641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Special values</a:t>
            </a:r>
          </a:p>
        </p:txBody>
      </p:sp>
      <p:sp>
        <p:nvSpPr>
          <p:cNvPr id="3" name="Content Placeholder 2"/>
          <p:cNvSpPr>
            <a:spLocks noGrp="1"/>
          </p:cNvSpPr>
          <p:nvPr>
            <p:ph idx="1"/>
          </p:nvPr>
        </p:nvSpPr>
        <p:spPr>
          <a:xfrm>
            <a:off x="301625" y="1196752"/>
            <a:ext cx="8540750" cy="4902423"/>
          </a:xfrm>
        </p:spPr>
        <p:txBody>
          <a:bodyPr/>
          <a:lstStyle/>
          <a:p>
            <a:pPr>
              <a:buFont typeface="Wingdings" panose="05000000000000000000" pitchFamily="2" charset="2"/>
              <a:buChar char="Ø"/>
            </a:pPr>
            <a:r>
              <a:rPr lang="en-CA" sz="2800" dirty="0"/>
              <a:t>Infinity</a:t>
            </a:r>
          </a:p>
          <a:p>
            <a:pPr lvl="1"/>
            <a:r>
              <a:rPr lang="en-CA" sz="2400" dirty="0"/>
              <a:t>Number Data </a:t>
            </a:r>
            <a:r>
              <a:rPr lang="en-CA" sz="2400" dirty="0" smtClean="0"/>
              <a:t>Type</a:t>
            </a:r>
          </a:p>
          <a:p>
            <a:pPr lvl="1"/>
            <a:r>
              <a:rPr lang="en-CA" sz="2400" dirty="0" smtClean="0"/>
              <a:t>e.g. alert(12/0);</a:t>
            </a:r>
            <a:endParaRPr lang="en-CA" sz="2400" dirty="0"/>
          </a:p>
          <a:p>
            <a:pPr>
              <a:buFont typeface="Wingdings" panose="05000000000000000000" pitchFamily="2" charset="2"/>
              <a:buChar char="Ø"/>
            </a:pPr>
            <a:r>
              <a:rPr lang="en-CA" sz="2800" dirty="0" err="1"/>
              <a:t>NaN</a:t>
            </a:r>
            <a:endParaRPr lang="en-CA" sz="2800" dirty="0"/>
          </a:p>
          <a:p>
            <a:pPr lvl="1"/>
            <a:r>
              <a:rPr lang="en-CA" sz="2400" dirty="0"/>
              <a:t>Number Data Type</a:t>
            </a:r>
          </a:p>
          <a:p>
            <a:pPr>
              <a:buFont typeface="Wingdings" panose="05000000000000000000" pitchFamily="2" charset="2"/>
              <a:buChar char="Ø"/>
            </a:pPr>
            <a:r>
              <a:rPr lang="en-CA" sz="2800" dirty="0"/>
              <a:t>null</a:t>
            </a:r>
          </a:p>
          <a:p>
            <a:pPr lvl="1"/>
            <a:r>
              <a:rPr lang="en-CA" sz="2400" dirty="0"/>
              <a:t>both a value and a data type</a:t>
            </a:r>
          </a:p>
          <a:p>
            <a:pPr>
              <a:buFont typeface="Wingdings" panose="05000000000000000000" pitchFamily="2" charset="2"/>
              <a:buChar char="Ø"/>
            </a:pPr>
            <a:r>
              <a:rPr lang="en-CA" sz="2800" dirty="0"/>
              <a:t>undefined</a:t>
            </a:r>
          </a:p>
          <a:p>
            <a:pPr lvl="1"/>
            <a:r>
              <a:rPr lang="en-CA" sz="2400" dirty="0"/>
              <a:t>both a value and a data </a:t>
            </a:r>
            <a:r>
              <a:rPr lang="en-CA" sz="2400" dirty="0" smtClean="0"/>
              <a:t>type</a:t>
            </a:r>
          </a:p>
          <a:p>
            <a:pPr lvl="1"/>
            <a:r>
              <a:rPr lang="en-CA" sz="2400" dirty="0"/>
              <a:t>e</a:t>
            </a:r>
            <a:r>
              <a:rPr lang="en-CA" sz="2400" dirty="0" smtClean="0"/>
              <a:t>.g.  var x; </a:t>
            </a:r>
          </a:p>
          <a:p>
            <a:pPr marL="457200" lvl="1" indent="0">
              <a:buNone/>
            </a:pPr>
            <a:r>
              <a:rPr lang="en-CA" sz="2400" dirty="0"/>
              <a:t> </a:t>
            </a:r>
            <a:r>
              <a:rPr lang="en-CA" sz="2400" dirty="0" smtClean="0"/>
              <a:t>         alert(x); </a:t>
            </a:r>
            <a:endParaRPr lang="en-CA" sz="2400" dirty="0"/>
          </a:p>
          <a:p>
            <a:endParaRPr lang="en-CA"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48</a:t>
            </a:fld>
            <a:endParaRPr lang="en-CA" altLang="en-US"/>
          </a:p>
        </p:txBody>
      </p:sp>
    </p:spTree>
    <p:extLst>
      <p:ext uri="{BB962C8B-B14F-4D97-AF65-F5344CB8AC3E}">
        <p14:creationId xmlns:p14="http://schemas.microsoft.com/office/powerpoint/2010/main" val="346524386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txBox="1">
            <a:spLocks noGrp="1" noChangeArrowheads="1"/>
          </p:cNvSpPr>
          <p:nvPr/>
        </p:nvSpPr>
        <p:spPr bwMode="auto">
          <a:xfrm>
            <a:off x="67183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algn="r" eaLnBrk="1" hangingPunct="1"/>
            <a:fld id="{A447E767-944A-4C3E-A027-54D63D384612}" type="slidenum">
              <a:rPr lang="en-CA" altLang="en-US" sz="1400"/>
              <a:pPr algn="r" eaLnBrk="1" hangingPunct="1"/>
              <a:t>49</a:t>
            </a:fld>
            <a:endParaRPr lang="en-CA" altLang="en-US" sz="1400"/>
          </a:p>
        </p:txBody>
      </p:sp>
      <p:sp>
        <p:nvSpPr>
          <p:cNvPr id="18435" name="Rectangle 2"/>
          <p:cNvSpPr>
            <a:spLocks noGrp="1" noChangeArrowheads="1"/>
          </p:cNvSpPr>
          <p:nvPr>
            <p:ph type="title" idx="4294967295"/>
          </p:nvPr>
        </p:nvSpPr>
        <p:spPr>
          <a:xfrm>
            <a:off x="685800" y="152400"/>
            <a:ext cx="7774632" cy="1044575"/>
          </a:xfrm>
        </p:spPr>
        <p:txBody>
          <a:bodyPr/>
          <a:lstStyle/>
          <a:p>
            <a:r>
              <a:rPr lang="en-CA" altLang="en-US" sz="4000" dirty="0" smtClean="0">
                <a:effectLst>
                  <a:outerShdw blurRad="38100" dist="38100" dir="2700000" algn="tl">
                    <a:srgbClr val="000000">
                      <a:alpha val="43137"/>
                    </a:srgbClr>
                  </a:outerShdw>
                </a:effectLst>
              </a:rPr>
              <a:t>Expressions</a:t>
            </a:r>
          </a:p>
        </p:txBody>
      </p:sp>
      <p:sp>
        <p:nvSpPr>
          <p:cNvPr id="18436" name="Rectangle 3"/>
          <p:cNvSpPr>
            <a:spLocks noGrp="1" noChangeArrowheads="1"/>
          </p:cNvSpPr>
          <p:nvPr>
            <p:ph type="body" idx="4294967295"/>
          </p:nvPr>
        </p:nvSpPr>
        <p:spPr>
          <a:xfrm>
            <a:off x="539552" y="1268760"/>
            <a:ext cx="8083748" cy="4979640"/>
          </a:xfrm>
        </p:spPr>
        <p:txBody>
          <a:bodyPr/>
          <a:lstStyle/>
          <a:p>
            <a:pPr>
              <a:buFont typeface="Wingdings" panose="05000000000000000000" pitchFamily="2" charset="2"/>
              <a:buChar char="Ø"/>
            </a:pPr>
            <a:r>
              <a:rPr lang="en-CA" altLang="en-US" sz="2400" dirty="0" smtClean="0"/>
              <a:t>An </a:t>
            </a:r>
            <a:r>
              <a:rPr lang="en-CA" altLang="en-US" sz="2400" dirty="0" smtClean="0">
                <a:solidFill>
                  <a:srgbClr val="002060"/>
                </a:solidFill>
              </a:rPr>
              <a:t>expression</a:t>
            </a:r>
            <a:r>
              <a:rPr lang="en-CA" altLang="en-US" sz="2400" dirty="0" smtClean="0"/>
              <a:t> is any valid set of literals, variables, operators, and expressions that evaluates to a single value. </a:t>
            </a:r>
          </a:p>
          <a:p>
            <a:pPr>
              <a:buFont typeface="Wingdings" panose="05000000000000000000" pitchFamily="2" charset="2"/>
              <a:buChar char="Ø"/>
            </a:pPr>
            <a:endParaRPr lang="en-CA" altLang="en-US" sz="900" dirty="0" smtClean="0"/>
          </a:p>
          <a:p>
            <a:pPr>
              <a:buFont typeface="Wingdings" panose="05000000000000000000" pitchFamily="2" charset="2"/>
              <a:buChar char="Ø"/>
            </a:pPr>
            <a:r>
              <a:rPr lang="en-CA" altLang="en-US" sz="2400" dirty="0" smtClean="0"/>
              <a:t>The </a:t>
            </a:r>
            <a:r>
              <a:rPr lang="en-CA" altLang="en-US" sz="2400" dirty="0" smtClean="0">
                <a:solidFill>
                  <a:srgbClr val="002060"/>
                </a:solidFill>
              </a:rPr>
              <a:t>value</a:t>
            </a:r>
            <a:r>
              <a:rPr lang="en-CA" altLang="en-US" sz="2400" dirty="0" smtClean="0"/>
              <a:t> may be a number, a string, or a logical value. </a:t>
            </a:r>
          </a:p>
          <a:p>
            <a:pPr>
              <a:buFont typeface="Wingdings" panose="05000000000000000000" pitchFamily="2" charset="2"/>
              <a:buChar char="Ø"/>
            </a:pPr>
            <a:endParaRPr lang="en-CA" altLang="en-US" sz="900" dirty="0" smtClean="0"/>
          </a:p>
          <a:p>
            <a:pPr>
              <a:buFont typeface="Wingdings" panose="05000000000000000000" pitchFamily="2" charset="2"/>
              <a:buChar char="Ø"/>
            </a:pPr>
            <a:r>
              <a:rPr lang="en-CA" altLang="en-US" sz="2400" dirty="0" smtClean="0"/>
              <a:t>Two types of expressions:</a:t>
            </a:r>
          </a:p>
          <a:p>
            <a:pPr>
              <a:buFontTx/>
              <a:buNone/>
            </a:pPr>
            <a:r>
              <a:rPr lang="en-CA" altLang="en-US" sz="2000" dirty="0" smtClean="0"/>
              <a:t>       1) those that assign a value to a variable, e.g. </a:t>
            </a:r>
            <a:r>
              <a:rPr lang="en-CA" altLang="en-US" sz="2000" i="1" dirty="0" smtClean="0"/>
              <a:t>x = 7</a:t>
            </a:r>
            <a:r>
              <a:rPr lang="en-CA" altLang="en-US" sz="2000" dirty="0" smtClean="0"/>
              <a:t> . </a:t>
            </a:r>
          </a:p>
          <a:p>
            <a:pPr>
              <a:buFontTx/>
              <a:buNone/>
            </a:pPr>
            <a:r>
              <a:rPr lang="en-CA" altLang="en-US" sz="2000" dirty="0" smtClean="0"/>
              <a:t>       2) those that simply have a value, e.g., </a:t>
            </a:r>
            <a:r>
              <a:rPr lang="en-CA" altLang="en-US" sz="2000" i="1" dirty="0" smtClean="0"/>
              <a:t>3 + 4</a:t>
            </a:r>
            <a:r>
              <a:rPr lang="en-CA" altLang="en-US" sz="2000" dirty="0" smtClean="0"/>
              <a:t> simply evaluates to 7; it does not perform an assignment. </a:t>
            </a:r>
          </a:p>
          <a:p>
            <a:pPr>
              <a:buFontTx/>
              <a:buNone/>
            </a:pPr>
            <a:endParaRPr lang="en-CA" altLang="en-US" sz="800" dirty="0" smtClean="0"/>
          </a:p>
          <a:p>
            <a:pPr>
              <a:buFont typeface="Wingdings" panose="05000000000000000000" pitchFamily="2" charset="2"/>
              <a:buChar char="Ø"/>
            </a:pPr>
            <a:r>
              <a:rPr lang="en-CA" altLang="en-US" sz="2400" dirty="0" smtClean="0"/>
              <a:t>JavaScript has the following kinds of expressions:</a:t>
            </a:r>
          </a:p>
          <a:p>
            <a:pPr lvl="1">
              <a:buFontTx/>
              <a:buAutoNum type="arabicParenR"/>
            </a:pPr>
            <a:r>
              <a:rPr lang="en-CA" altLang="en-US" sz="1800" dirty="0" smtClean="0"/>
              <a:t>Arithmetic - evaluates to a </a:t>
            </a:r>
            <a:r>
              <a:rPr lang="en-CA" altLang="en-US" sz="1800" i="1" dirty="0" smtClean="0"/>
              <a:t>number</a:t>
            </a:r>
            <a:r>
              <a:rPr lang="en-CA" altLang="en-US" sz="1800" dirty="0" smtClean="0"/>
              <a:t> </a:t>
            </a:r>
          </a:p>
          <a:p>
            <a:pPr lvl="1">
              <a:buFontTx/>
              <a:buAutoNum type="arabicParenR"/>
            </a:pPr>
            <a:r>
              <a:rPr lang="en-CA" altLang="en-US" sz="1800" dirty="0" smtClean="0"/>
              <a:t>String - evaluates to a character </a:t>
            </a:r>
            <a:r>
              <a:rPr lang="en-CA" altLang="en-US" sz="1800" i="1" dirty="0" smtClean="0"/>
              <a:t>string</a:t>
            </a:r>
            <a:r>
              <a:rPr lang="en-CA" altLang="en-US" sz="1800" dirty="0" smtClean="0"/>
              <a:t> </a:t>
            </a:r>
          </a:p>
          <a:p>
            <a:pPr lvl="1">
              <a:buFontTx/>
              <a:buAutoNum type="arabicParenR"/>
            </a:pPr>
            <a:r>
              <a:rPr lang="en-CA" altLang="en-US" sz="1800" dirty="0" smtClean="0"/>
              <a:t>Logical - evaluates to </a:t>
            </a:r>
            <a:r>
              <a:rPr lang="en-CA" altLang="en-US" sz="1800" i="1" dirty="0" smtClean="0"/>
              <a:t>true or false</a:t>
            </a:r>
            <a:r>
              <a:rPr lang="en-CA" altLang="en-US" sz="1800" dirty="0" smtClean="0"/>
              <a:t> </a:t>
            </a:r>
          </a:p>
          <a:p>
            <a:pPr>
              <a:lnSpc>
                <a:spcPct val="80000"/>
              </a:lnSpc>
            </a:pPr>
            <a:endParaRPr lang="en-CA" altLang="en-US" sz="1800" dirty="0" smtClean="0"/>
          </a:p>
        </p:txBody>
      </p:sp>
    </p:spTree>
    <p:extLst>
      <p:ext uri="{BB962C8B-B14F-4D97-AF65-F5344CB8AC3E}">
        <p14:creationId xmlns:p14="http://schemas.microsoft.com/office/powerpoint/2010/main" val="42196757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Course Overview</a:t>
            </a:r>
            <a:endParaRPr lang="en-CA" sz="4000" dirty="0"/>
          </a:p>
        </p:txBody>
      </p:sp>
      <p:sp>
        <p:nvSpPr>
          <p:cNvPr id="3" name="Content Placeholder 2"/>
          <p:cNvSpPr>
            <a:spLocks noGrp="1"/>
          </p:cNvSpPr>
          <p:nvPr>
            <p:ph idx="1"/>
          </p:nvPr>
        </p:nvSpPr>
        <p:spPr>
          <a:xfrm>
            <a:off x="251520" y="1124744"/>
            <a:ext cx="8540750" cy="5003031"/>
          </a:xfrm>
        </p:spPr>
        <p:txBody>
          <a:bodyPr/>
          <a:lstStyle/>
          <a:p>
            <a:pPr>
              <a:buFont typeface="Wingdings" panose="05000000000000000000" pitchFamily="2" charset="2"/>
              <a:buChar char="Ø"/>
            </a:pPr>
            <a:r>
              <a:rPr lang="en-CA" sz="2800" dirty="0" smtClean="0"/>
              <a:t>Lecture notes, labs and assignments will on my website</a:t>
            </a:r>
            <a:r>
              <a:rPr lang="en-CA" sz="2800" dirty="0"/>
              <a:t>: </a:t>
            </a:r>
            <a:endParaRPr lang="en-CA" sz="2800" dirty="0" smtClean="0"/>
          </a:p>
          <a:p>
            <a:pPr marL="457200" lvl="1" indent="0">
              <a:buNone/>
            </a:pPr>
            <a:r>
              <a:rPr lang="en-CA" sz="2400" dirty="0" smtClean="0">
                <a:hlinkClick r:id="rId2"/>
              </a:rPr>
              <a:t>https</a:t>
            </a:r>
            <a:r>
              <a:rPr lang="en-CA" sz="2400" dirty="0">
                <a:hlinkClick r:id="rId2"/>
              </a:rPr>
              <a:t>://scs.senecac.on.ca/~wei.song</a:t>
            </a:r>
            <a:r>
              <a:rPr lang="en-CA" sz="2400" dirty="0" smtClean="0">
                <a:hlinkClick r:id="rId2"/>
              </a:rPr>
              <a:t>/</a:t>
            </a:r>
            <a:endParaRPr lang="en-CA" sz="2400" dirty="0" smtClean="0"/>
          </a:p>
          <a:p>
            <a:pPr>
              <a:buFont typeface="Wingdings" panose="05000000000000000000" pitchFamily="2" charset="2"/>
              <a:buChar char="Ø"/>
            </a:pPr>
            <a:r>
              <a:rPr lang="en-CA" sz="2800" dirty="0" smtClean="0"/>
              <a:t>Tests &amp; Quizzes</a:t>
            </a:r>
          </a:p>
          <a:p>
            <a:pPr lvl="1"/>
            <a:r>
              <a:rPr lang="en-CA" sz="2400" dirty="0" smtClean="0"/>
              <a:t>2 term tests are scheduled in week 6 and week 11.</a:t>
            </a:r>
          </a:p>
          <a:p>
            <a:pPr lvl="1"/>
            <a:r>
              <a:rPr lang="en-CA" sz="2400" dirty="0" smtClean="0"/>
              <a:t>3 quizzes are not pre-announced. No make-up for quizzes.</a:t>
            </a:r>
          </a:p>
          <a:p>
            <a:pPr>
              <a:buFont typeface="Wingdings" panose="05000000000000000000" pitchFamily="2" charset="2"/>
              <a:buChar char="Ø"/>
            </a:pPr>
            <a:r>
              <a:rPr lang="en-CA" sz="2800" dirty="0" smtClean="0"/>
              <a:t>Labs and assignments</a:t>
            </a:r>
          </a:p>
          <a:p>
            <a:pPr lvl="1"/>
            <a:r>
              <a:rPr lang="en-CA" sz="2400" dirty="0" smtClean="0"/>
              <a:t>Late penalties: </a:t>
            </a:r>
            <a:r>
              <a:rPr lang="en-CA" sz="2400" dirty="0"/>
              <a:t>10</a:t>
            </a:r>
            <a:r>
              <a:rPr lang="en-CA" sz="2400" dirty="0" smtClean="0"/>
              <a:t>% for first day, and 5% for each subsequent day to a maximum of 14 days.</a:t>
            </a:r>
          </a:p>
          <a:p>
            <a:pPr>
              <a:buFont typeface="Wingdings" panose="05000000000000000000" pitchFamily="2" charset="2"/>
              <a:buChar char="Ø"/>
            </a:pPr>
            <a:r>
              <a:rPr lang="en-CA" sz="2800" dirty="0" smtClean="0"/>
              <a:t>Grades will </a:t>
            </a:r>
            <a:r>
              <a:rPr lang="en-CA" sz="2800" dirty="0"/>
              <a:t>be posted on </a:t>
            </a:r>
            <a:r>
              <a:rPr lang="en-CA" sz="2800" dirty="0" smtClean="0"/>
              <a:t>Blackboard</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2249789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Conditional Expression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1"/>
            <a:ext cx="8229600" cy="2971800"/>
          </a:xfrm>
        </p:spPr>
        <p:txBody>
          <a:bodyPr>
            <a:normAutofit lnSpcReduction="10000"/>
          </a:bodyPr>
          <a:lstStyle/>
          <a:p>
            <a:pPr>
              <a:buFont typeface="Wingdings" panose="05000000000000000000" pitchFamily="2" charset="2"/>
              <a:buChar char="Ø"/>
            </a:pPr>
            <a:r>
              <a:rPr lang="en-US" sz="3000" dirty="0" smtClean="0"/>
              <a:t>A conditional expression can have one of two values based on a condition. The syntax:</a:t>
            </a:r>
          </a:p>
          <a:p>
            <a:endParaRPr lang="en-US" dirty="0" smtClean="0"/>
          </a:p>
          <a:p>
            <a:pPr>
              <a:buFont typeface="Wingdings" panose="05000000000000000000" pitchFamily="2" charset="2"/>
              <a:buChar char="Ø"/>
            </a:pPr>
            <a:r>
              <a:rPr lang="en-US" sz="3000" dirty="0" smtClean="0"/>
              <a:t>If the condition is true, the expression has the value of val1, Otherwise it has the value of val2.</a:t>
            </a:r>
            <a:endParaRPr lang="en-US" sz="3000" dirty="0"/>
          </a:p>
        </p:txBody>
      </p:sp>
      <p:sp>
        <p:nvSpPr>
          <p:cNvPr id="4" name="TextBox 3"/>
          <p:cNvSpPr txBox="1"/>
          <p:nvPr/>
        </p:nvSpPr>
        <p:spPr>
          <a:xfrm>
            <a:off x="1600200" y="2492896"/>
            <a:ext cx="5708104" cy="461665"/>
          </a:xfrm>
          <a:prstGeom prst="rect">
            <a:avLst/>
          </a:prstGeom>
          <a:solidFill>
            <a:schemeClr val="accent1">
              <a:lumMod val="20000"/>
              <a:lumOff val="80000"/>
            </a:schemeClr>
          </a:solidFill>
        </p:spPr>
        <p:txBody>
          <a:bodyPr wrap="square" rtlCol="0">
            <a:spAutoFit/>
          </a:bodyPr>
          <a:lstStyle/>
          <a:p>
            <a:r>
              <a:rPr lang="en-US" dirty="0" smtClean="0"/>
              <a:t>	</a:t>
            </a:r>
            <a:r>
              <a:rPr lang="en-US" sz="2400" dirty="0" smtClean="0"/>
              <a:t>(condition) ? val1 : val2; </a:t>
            </a:r>
            <a:endParaRPr lang="en-US" dirty="0"/>
          </a:p>
        </p:txBody>
      </p:sp>
      <p:sp>
        <p:nvSpPr>
          <p:cNvPr id="5" name="TextBox 4"/>
          <p:cNvSpPr txBox="1"/>
          <p:nvPr/>
        </p:nvSpPr>
        <p:spPr>
          <a:xfrm>
            <a:off x="1295400" y="4509120"/>
            <a:ext cx="6400800" cy="1323439"/>
          </a:xfrm>
          <a:prstGeom prst="rect">
            <a:avLst/>
          </a:prstGeom>
          <a:solidFill>
            <a:schemeClr val="accent1">
              <a:lumMod val="20000"/>
              <a:lumOff val="80000"/>
            </a:schemeClr>
          </a:solidFill>
        </p:spPr>
        <p:txBody>
          <a:bodyPr wrap="square" rtlCol="0">
            <a:spAutoFit/>
          </a:bodyPr>
          <a:lstStyle/>
          <a:p>
            <a:r>
              <a:rPr lang="en-US" dirty="0" smtClean="0"/>
              <a:t> </a:t>
            </a:r>
            <a:r>
              <a:rPr lang="en-US" sz="2000" dirty="0" smtClean="0"/>
              <a:t>			              When     </a:t>
            </a:r>
            <a:r>
              <a:rPr lang="en-US" sz="2000" dirty="0" err="1" smtClean="0"/>
              <a:t>When</a:t>
            </a:r>
            <a:endParaRPr lang="en-US" sz="2000" dirty="0" smtClean="0"/>
          </a:p>
          <a:p>
            <a:r>
              <a:rPr lang="en-US" sz="2000" dirty="0" smtClean="0"/>
              <a:t>		      condition        True      False </a:t>
            </a:r>
          </a:p>
          <a:p>
            <a:r>
              <a:rPr lang="en-US" sz="2000" dirty="0" smtClean="0"/>
              <a:t>						</a:t>
            </a:r>
          </a:p>
          <a:p>
            <a:r>
              <a:rPr lang="en-US" sz="2000" dirty="0"/>
              <a:t> </a:t>
            </a:r>
            <a:r>
              <a:rPr lang="en-US" sz="2000" dirty="0" smtClean="0"/>
              <a:t>        var status = (age &gt;= 18) ? "adult" : "minor"; </a:t>
            </a:r>
            <a:endParaRPr lang="en-US" sz="20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Tree>
    <p:extLst>
      <p:ext uri="{BB962C8B-B14F-4D97-AF65-F5344CB8AC3E}">
        <p14:creationId xmlns:p14="http://schemas.microsoft.com/office/powerpoint/2010/main" val="390540548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Arithmetic Operators</a:t>
            </a:r>
            <a:endParaRPr lang="en-US"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513000532"/>
              </p:ext>
            </p:extLst>
          </p:nvPr>
        </p:nvGraphicFramePr>
        <p:xfrm>
          <a:off x="457200" y="1268761"/>
          <a:ext cx="8229600" cy="5347097"/>
        </p:xfrm>
        <a:graphic>
          <a:graphicData uri="http://schemas.openxmlformats.org/drawingml/2006/table">
            <a:tbl>
              <a:tblPr firstRow="1" bandRow="1">
                <a:tableStyleId>{5C22544A-7EE6-4342-B048-85BDC9FD1C3A}</a:tableStyleId>
              </a:tblPr>
              <a:tblGrid>
                <a:gridCol w="802432"/>
                <a:gridCol w="3240360"/>
                <a:gridCol w="4186808"/>
              </a:tblGrid>
              <a:tr h="606576">
                <a:tc>
                  <a:txBody>
                    <a:bodyPr/>
                    <a:lstStyle/>
                    <a:p>
                      <a:pPr algn="ctr"/>
                      <a:r>
                        <a:rPr lang="en-US" dirty="0" smtClean="0"/>
                        <a:t>Operator</a:t>
                      </a:r>
                      <a:endParaRPr lang="en-US" dirty="0"/>
                    </a:p>
                  </a:txBody>
                  <a:tcPr>
                    <a:solidFill>
                      <a:srgbClr val="0070C0">
                        <a:alpha val="49000"/>
                      </a:srgbClr>
                    </a:solidFill>
                  </a:tcPr>
                </a:tc>
                <a:tc>
                  <a:txBody>
                    <a:bodyPr/>
                    <a:lstStyle/>
                    <a:p>
                      <a:pPr algn="ctr"/>
                      <a:r>
                        <a:rPr lang="en-US" dirty="0" smtClean="0"/>
                        <a:t>Operation</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r>
              <a:tr h="866537">
                <a:tc>
                  <a:txBody>
                    <a:bodyPr/>
                    <a:lstStyle/>
                    <a:p>
                      <a:pPr algn="ctr"/>
                      <a:r>
                        <a:rPr lang="en-US" dirty="0"/>
                        <a:t>+</a:t>
                      </a:r>
                    </a:p>
                  </a:txBody>
                  <a:tcPr anchor="ctr"/>
                </a:tc>
                <a:tc>
                  <a:txBody>
                    <a:bodyPr/>
                    <a:lstStyle/>
                    <a:p>
                      <a:pPr algn="ctr"/>
                      <a:r>
                        <a:rPr lang="en-US" dirty="0"/>
                        <a:t>addition </a:t>
                      </a:r>
                      <a:r>
                        <a:rPr lang="en-US" dirty="0" smtClean="0"/>
                        <a:t> of numbers</a:t>
                      </a:r>
                    </a:p>
                    <a:p>
                      <a:pPr algn="ctr"/>
                      <a:r>
                        <a:rPr lang="en-US" dirty="0" smtClean="0"/>
                        <a:t>Concatenation </a:t>
                      </a:r>
                      <a:r>
                        <a:rPr lang="en-US" dirty="0" smtClean="0">
                          <a:solidFill>
                            <a:srgbClr val="0000FF"/>
                          </a:solidFill>
                          <a:effectLst>
                            <a:outerShdw blurRad="38100" dist="38100" dir="2700000" algn="tl">
                              <a:srgbClr val="000000">
                                <a:alpha val="43137"/>
                              </a:srgbClr>
                            </a:outerShdw>
                          </a:effectLst>
                        </a:rPr>
                        <a:t>of strings</a:t>
                      </a:r>
                      <a:endParaRPr lang="en-US" dirty="0">
                        <a:solidFill>
                          <a:srgbClr val="0000FF"/>
                        </a:solidFill>
                        <a:effectLst>
                          <a:outerShdw blurRad="38100" dist="38100" dir="2700000" algn="tl">
                            <a:srgbClr val="000000">
                              <a:alpha val="43137"/>
                            </a:srgbClr>
                          </a:outerShdw>
                        </a:effectLst>
                      </a:endParaRPr>
                    </a:p>
                  </a:txBody>
                  <a:tcPr anchor="ctr"/>
                </a:tc>
                <a:tc>
                  <a:txBody>
                    <a:bodyPr/>
                    <a:lstStyle/>
                    <a:p>
                      <a:pPr algn="ctr"/>
                      <a:r>
                        <a:rPr lang="en-US" dirty="0"/>
                        <a:t>y + x; </a:t>
                      </a:r>
                      <a:endParaRPr lang="en-US" dirty="0" smtClean="0"/>
                    </a:p>
                    <a:p>
                      <a:pPr algn="ctr"/>
                      <a:r>
                        <a:rPr lang="en-US" dirty="0" smtClean="0"/>
                        <a:t>"INT" + "222"</a:t>
                      </a:r>
                      <a:endParaRPr lang="en-US" dirty="0"/>
                    </a:p>
                  </a:txBody>
                  <a:tcPr anchor="ctr"/>
                </a:tc>
              </a:tr>
              <a:tr h="346615">
                <a:tc>
                  <a:txBody>
                    <a:bodyPr/>
                    <a:lstStyle/>
                    <a:p>
                      <a:pPr algn="ctr"/>
                      <a:r>
                        <a:rPr lang="en-US"/>
                        <a:t>-</a:t>
                      </a:r>
                    </a:p>
                  </a:txBody>
                  <a:tcPr anchor="ctr"/>
                </a:tc>
                <a:tc>
                  <a:txBody>
                    <a:bodyPr/>
                    <a:lstStyle/>
                    <a:p>
                      <a:pPr algn="ctr"/>
                      <a:r>
                        <a:rPr lang="en-US" dirty="0"/>
                        <a:t>subtraction </a:t>
                      </a:r>
                    </a:p>
                  </a:txBody>
                  <a:tcPr anchor="ctr"/>
                </a:tc>
                <a:tc>
                  <a:txBody>
                    <a:bodyPr/>
                    <a:lstStyle/>
                    <a:p>
                      <a:pPr algn="ctr"/>
                      <a:r>
                        <a:rPr lang="en-US" dirty="0"/>
                        <a:t>x - y; </a:t>
                      </a:r>
                    </a:p>
                  </a:txBody>
                  <a:tcPr anchor="ctr"/>
                </a:tc>
              </a:tr>
              <a:tr h="346615">
                <a:tc>
                  <a:txBody>
                    <a:bodyPr/>
                    <a:lstStyle/>
                    <a:p>
                      <a:pPr algn="ctr"/>
                      <a:r>
                        <a:rPr lang="en-US"/>
                        <a:t>*</a:t>
                      </a:r>
                    </a:p>
                  </a:txBody>
                  <a:tcPr anchor="ctr"/>
                </a:tc>
                <a:tc>
                  <a:txBody>
                    <a:bodyPr/>
                    <a:lstStyle/>
                    <a:p>
                      <a:pPr algn="ctr"/>
                      <a:r>
                        <a:rPr lang="en-US" dirty="0"/>
                        <a:t>multiplication </a:t>
                      </a:r>
                    </a:p>
                  </a:txBody>
                  <a:tcPr anchor="ctr"/>
                </a:tc>
                <a:tc>
                  <a:txBody>
                    <a:bodyPr/>
                    <a:lstStyle/>
                    <a:p>
                      <a:pPr algn="ctr"/>
                      <a:r>
                        <a:rPr lang="en-US" dirty="0"/>
                        <a:t>x * y;</a:t>
                      </a:r>
                    </a:p>
                  </a:txBody>
                  <a:tcPr anchor="ctr"/>
                </a:tc>
              </a:tr>
              <a:tr h="346615">
                <a:tc>
                  <a:txBody>
                    <a:bodyPr/>
                    <a:lstStyle/>
                    <a:p>
                      <a:pPr algn="ctr"/>
                      <a:r>
                        <a:rPr lang="en-US"/>
                        <a:t>/</a:t>
                      </a:r>
                    </a:p>
                  </a:txBody>
                  <a:tcPr anchor="ctr"/>
                </a:tc>
                <a:tc>
                  <a:txBody>
                    <a:bodyPr/>
                    <a:lstStyle/>
                    <a:p>
                      <a:pPr algn="ctr"/>
                      <a:r>
                        <a:rPr lang="en-US" dirty="0"/>
                        <a:t>division </a:t>
                      </a:r>
                    </a:p>
                  </a:txBody>
                  <a:tcPr anchor="ctr"/>
                </a:tc>
                <a:tc>
                  <a:txBody>
                    <a:bodyPr/>
                    <a:lstStyle/>
                    <a:p>
                      <a:pPr algn="ctr"/>
                      <a:r>
                        <a:rPr lang="en-US" dirty="0"/>
                        <a:t>x / y;</a:t>
                      </a:r>
                    </a:p>
                  </a:txBody>
                  <a:tcPr anchor="ctr"/>
                </a:tc>
              </a:tr>
              <a:tr h="346615">
                <a:tc>
                  <a:txBody>
                    <a:bodyPr/>
                    <a:lstStyle/>
                    <a:p>
                      <a:pPr algn="ctr"/>
                      <a:r>
                        <a:rPr lang="en-US"/>
                        <a:t>%</a:t>
                      </a:r>
                    </a:p>
                  </a:txBody>
                  <a:tcPr anchor="ctr"/>
                </a:tc>
                <a:tc>
                  <a:txBody>
                    <a:bodyPr/>
                    <a:lstStyle/>
                    <a:p>
                      <a:pPr algn="ctr"/>
                      <a:r>
                        <a:rPr lang="en-US"/>
                        <a:t>modulo</a:t>
                      </a:r>
                    </a:p>
                  </a:txBody>
                  <a:tcPr anchor="ctr"/>
                </a:tc>
                <a:tc>
                  <a:txBody>
                    <a:bodyPr/>
                    <a:lstStyle/>
                    <a:p>
                      <a:pPr algn="ctr"/>
                      <a:r>
                        <a:rPr lang="en-US" dirty="0"/>
                        <a:t>x % y; </a:t>
                      </a:r>
                      <a:r>
                        <a:rPr lang="en-US" dirty="0" smtClean="0"/>
                        <a:t> // remainder of x divided by y</a:t>
                      </a:r>
                      <a:endParaRPr lang="en-US" dirty="0"/>
                    </a:p>
                  </a:txBody>
                  <a:tcPr anchor="ctr"/>
                </a:tc>
              </a:tr>
              <a:tr h="1126498">
                <a:tc>
                  <a:txBody>
                    <a:bodyPr/>
                    <a:lstStyle/>
                    <a:p>
                      <a:pPr algn="ctr"/>
                      <a:r>
                        <a:rPr lang="en-US"/>
                        <a:t>++ </a:t>
                      </a:r>
                    </a:p>
                  </a:txBody>
                  <a:tcPr anchor="ctr"/>
                </a:tc>
                <a:tc>
                  <a:txBody>
                    <a:bodyPr/>
                    <a:lstStyle/>
                    <a:p>
                      <a:pPr algn="ctr"/>
                      <a:r>
                        <a:rPr lang="en-US" dirty="0"/>
                        <a:t>post/pre -increment</a:t>
                      </a:r>
                    </a:p>
                  </a:txBody>
                  <a:tcPr anchor="ctr"/>
                </a:tc>
                <a:tc>
                  <a:txBody>
                    <a:bodyPr/>
                    <a:lstStyle/>
                    <a:p>
                      <a:pPr algn="ctr"/>
                      <a:r>
                        <a:rPr lang="en-US" dirty="0" smtClean="0"/>
                        <a:t>x = y++; // assign y to x, then increment y (y+=1) </a:t>
                      </a:r>
                    </a:p>
                    <a:p>
                      <a:pPr algn="ctr"/>
                      <a:r>
                        <a:rPr lang="en-US" dirty="0" smtClean="0"/>
                        <a:t>x = ++y; //increment y &lt; (y+=1), then assign y to x</a:t>
                      </a:r>
                      <a:endParaRPr lang="en-US" dirty="0"/>
                    </a:p>
                  </a:txBody>
                  <a:tcPr/>
                </a:tc>
              </a:tr>
              <a:tr h="1126498">
                <a:tc>
                  <a:txBody>
                    <a:bodyPr/>
                    <a:lstStyle/>
                    <a:p>
                      <a:pPr algn="ctr"/>
                      <a:r>
                        <a:rPr lang="en-US"/>
                        <a:t>-- </a:t>
                      </a:r>
                    </a:p>
                  </a:txBody>
                  <a:tcPr anchor="ctr"/>
                </a:tc>
                <a:tc>
                  <a:txBody>
                    <a:bodyPr/>
                    <a:lstStyle/>
                    <a:p>
                      <a:pPr algn="ctr"/>
                      <a:r>
                        <a:rPr lang="en-US" dirty="0"/>
                        <a:t>post/pre decrement </a:t>
                      </a:r>
                    </a:p>
                  </a:txBody>
                  <a:tcPr anchor="ctr"/>
                </a:tc>
                <a:tc>
                  <a:txBody>
                    <a:bodyPr/>
                    <a:lstStyle/>
                    <a:p>
                      <a:pPr algn="ctr"/>
                      <a:r>
                        <a:rPr lang="en-US" dirty="0" smtClean="0"/>
                        <a:t>x = y--; // assign y to x, then decrement y (y-=1) </a:t>
                      </a:r>
                    </a:p>
                    <a:p>
                      <a:pPr algn="ctr"/>
                      <a:r>
                        <a:rPr lang="en-US" dirty="0" smtClean="0"/>
                        <a:t>x = --y; // decrement y &lt; (y-=1), then assign y to x</a:t>
                      </a:r>
                      <a:endParaRPr lang="en-US" dirty="0"/>
                    </a:p>
                  </a:txBody>
                  <a:tcPr/>
                </a:tc>
              </a:tr>
            </a:tbl>
          </a:graphicData>
        </a:graphic>
      </p:graphicFrame>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11631760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Assigning Values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4896067"/>
              </p:ext>
            </p:extLst>
          </p:nvPr>
        </p:nvGraphicFramePr>
        <p:xfrm>
          <a:off x="457200" y="1600200"/>
          <a:ext cx="8229601" cy="3403600"/>
        </p:xfrm>
        <a:graphic>
          <a:graphicData uri="http://schemas.openxmlformats.org/drawingml/2006/table">
            <a:tbl>
              <a:tblPr firstRow="1" bandRow="1">
                <a:tableStyleId>{5C22544A-7EE6-4342-B048-85BDC9FD1C3A}</a:tableStyleId>
              </a:tblPr>
              <a:tblGrid>
                <a:gridCol w="1234480"/>
                <a:gridCol w="1656184"/>
                <a:gridCol w="3600400"/>
                <a:gridCol w="1738537"/>
              </a:tblGrid>
              <a:tr h="370840">
                <a:tc>
                  <a:txBody>
                    <a:bodyPr/>
                    <a:lstStyle/>
                    <a:p>
                      <a:pPr algn="ctr"/>
                      <a:r>
                        <a:rPr lang="en-US" dirty="0" smtClean="0"/>
                        <a:t>Operator </a:t>
                      </a:r>
                      <a:endParaRPr lang="en-US" dirty="0"/>
                    </a:p>
                  </a:txBody>
                  <a:tcPr>
                    <a:solidFill>
                      <a:srgbClr val="0070C0">
                        <a:alpha val="49000"/>
                      </a:srgbClr>
                    </a:solidFill>
                  </a:tcPr>
                </a:tc>
                <a:tc>
                  <a:txBody>
                    <a:bodyPr/>
                    <a:lstStyle/>
                    <a:p>
                      <a:pPr algn="ctr"/>
                      <a:r>
                        <a:rPr lang="en-US" dirty="0" smtClean="0"/>
                        <a:t>Example</a:t>
                      </a:r>
                      <a:endParaRPr lang="en-US" dirty="0"/>
                    </a:p>
                  </a:txBody>
                  <a:tcPr>
                    <a:solidFill>
                      <a:srgbClr val="0070C0">
                        <a:alpha val="49000"/>
                      </a:srgbClr>
                    </a:solidFill>
                  </a:tcPr>
                </a:tc>
                <a:tc>
                  <a:txBody>
                    <a:bodyPr/>
                    <a:lstStyle/>
                    <a:p>
                      <a:pPr algn="ctr"/>
                      <a:r>
                        <a:rPr lang="en-US" dirty="0" smtClean="0"/>
                        <a:t>Equivalent</a:t>
                      </a:r>
                      <a:endParaRPr lang="en-US" dirty="0"/>
                    </a:p>
                  </a:txBody>
                  <a:tcPr>
                    <a:solidFill>
                      <a:srgbClr val="0070C0">
                        <a:alpha val="49000"/>
                      </a:srgbClr>
                    </a:solidFill>
                  </a:tcPr>
                </a:tc>
                <a:tc>
                  <a:txBody>
                    <a:bodyPr/>
                    <a:lstStyle/>
                    <a:p>
                      <a:pPr algn="ctr"/>
                      <a:r>
                        <a:rPr lang="en-US" dirty="0" smtClean="0"/>
                        <a:t>For</a:t>
                      </a:r>
                      <a:endParaRPr lang="en-US" dirty="0"/>
                    </a:p>
                  </a:txBody>
                  <a:tcPr>
                    <a:solidFill>
                      <a:srgbClr val="0070C0">
                        <a:alpha val="49000"/>
                      </a:srgbClr>
                    </a:solidFill>
                  </a:tcPr>
                </a:tc>
              </a:tr>
              <a:tr h="370840">
                <a:tc>
                  <a:txBody>
                    <a:bodyPr/>
                    <a:lstStyle/>
                    <a:p>
                      <a:pPr algn="ctr"/>
                      <a:r>
                        <a:rPr lang="en-US" dirty="0"/>
                        <a:t>= </a:t>
                      </a:r>
                    </a:p>
                  </a:txBody>
                  <a:tcPr anchor="ctr"/>
                </a:tc>
                <a:tc>
                  <a:txBody>
                    <a:bodyPr/>
                    <a:lstStyle/>
                    <a:p>
                      <a:pPr algn="ctr"/>
                      <a:r>
                        <a:rPr lang="en-US" dirty="0" smtClean="0"/>
                        <a:t>a</a:t>
                      </a:r>
                      <a:r>
                        <a:rPr lang="en-US" baseline="0" dirty="0" smtClean="0"/>
                        <a:t> = b;</a:t>
                      </a:r>
                      <a:r>
                        <a:rPr lang="en-US" dirty="0" smtClean="0"/>
                        <a:t> </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a</a:t>
                      </a:r>
                      <a:r>
                        <a:rPr lang="en-US" baseline="0" dirty="0" smtClean="0"/>
                        <a:t> = b;</a:t>
                      </a:r>
                      <a:r>
                        <a:rPr lang="en-US" dirty="0" smtClean="0"/>
                        <a:t> </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Numbers, strings, …</a:t>
                      </a:r>
                    </a:p>
                  </a:txBody>
                  <a:tcPr anchor="ctr"/>
                </a:tc>
              </a:tr>
              <a:tr h="370840">
                <a:tc>
                  <a:txBody>
                    <a:bodyPr/>
                    <a:lstStyle/>
                    <a:p>
                      <a:pPr algn="ctr"/>
                      <a:r>
                        <a:rPr lang="en-US"/>
                        <a:t>+= </a:t>
                      </a:r>
                    </a:p>
                  </a:txBody>
                  <a:tcPr anchor="ctr"/>
                </a:tc>
                <a:tc>
                  <a:txBody>
                    <a:bodyPr/>
                    <a:lstStyle/>
                    <a:p>
                      <a:pPr algn="ctr"/>
                      <a:r>
                        <a:rPr lang="fr-FR" dirty="0" smtClean="0"/>
                        <a:t>a += b;</a:t>
                      </a:r>
                      <a:endParaRPr lang="fr-FR"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 or strings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a:t>
                      </a:r>
                      <a:endParaRPr lang="en-US" dirty="0"/>
                    </a:p>
                  </a:txBody>
                  <a:tcPr anchor="ctr"/>
                </a:tc>
                <a:tc>
                  <a:txBody>
                    <a:bodyPr/>
                    <a:lstStyle/>
                    <a:p>
                      <a:pPr algn="ctr"/>
                      <a:r>
                        <a:rPr lang="en-US" dirty="0" smtClean="0"/>
                        <a:t>numbers</a:t>
                      </a:r>
                      <a:endParaRPr lang="en-US" dirty="0"/>
                    </a:p>
                  </a:txBody>
                  <a:tcPr anchor="ctr"/>
                </a:tc>
              </a:tr>
              <a:tr h="370840">
                <a:tc>
                  <a:txBody>
                    <a:bodyPr/>
                    <a:lstStyle/>
                    <a:p>
                      <a:pPr algn="ctr"/>
                      <a:r>
                        <a:rPr lang="en-US" dirty="0"/>
                        <a:t>%= </a:t>
                      </a:r>
                    </a:p>
                  </a:txBody>
                  <a:tcPr anchor="ctr"/>
                </a:tc>
                <a:tc>
                  <a:txBody>
                    <a:bodyPr/>
                    <a:lstStyle/>
                    <a:p>
                      <a:pPr algn="ctr"/>
                      <a:r>
                        <a:rPr lang="en-US" dirty="0" smtClean="0"/>
                        <a:t>a</a:t>
                      </a:r>
                      <a:r>
                        <a:rPr lang="en-US" baseline="0" dirty="0" smtClean="0"/>
                        <a:t> </a:t>
                      </a:r>
                      <a:r>
                        <a:rPr lang="en-US" dirty="0" smtClean="0"/>
                        <a:t>%= </a:t>
                      </a:r>
                      <a:r>
                        <a:rPr lang="en-US" baseline="0" dirty="0" smtClean="0"/>
                        <a:t> b;</a:t>
                      </a:r>
                      <a:r>
                        <a:rPr lang="en-US" dirty="0" smtClean="0"/>
                        <a:t> </a:t>
                      </a:r>
                      <a:endParaRPr lang="en-US" dirty="0"/>
                    </a:p>
                  </a:txBody>
                  <a:tcPr anchor="ctr"/>
                </a:tc>
                <a:tc>
                  <a:txBody>
                    <a:bodyPr/>
                    <a:lstStyle/>
                    <a:p>
                      <a:pPr algn="ctr"/>
                      <a:r>
                        <a:rPr lang="en-US" dirty="0" smtClean="0"/>
                        <a:t>a</a:t>
                      </a:r>
                      <a:r>
                        <a:rPr lang="en-US" baseline="0" dirty="0" smtClean="0"/>
                        <a:t> = ( a % b);  // </a:t>
                      </a:r>
                      <a:r>
                        <a:rPr lang="en-US" dirty="0" smtClean="0"/>
                        <a:t>divide a by b, </a:t>
                      </a:r>
                    </a:p>
                    <a:p>
                      <a:pPr algn="ctr"/>
                      <a:r>
                        <a:rPr lang="en-US" dirty="0" smtClean="0"/>
                        <a:t>// assign remainder to a</a:t>
                      </a:r>
                      <a:endParaRPr lang="en-US" dirty="0"/>
                    </a:p>
                  </a:txBody>
                  <a:tcPr anchor="ctr"/>
                </a:tc>
                <a:tc>
                  <a:txBody>
                    <a:bodyPr/>
                    <a:lstStyle/>
                    <a:p>
                      <a:pPr algn="ctr"/>
                      <a:r>
                        <a:rPr lang="en-US" dirty="0" smtClean="0"/>
                        <a:t>numbers</a:t>
                      </a:r>
                      <a:endParaRPr lang="en-US" dirty="0"/>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15333317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normAutofit/>
          </a:bodyPr>
          <a:lstStyle/>
          <a:p>
            <a:r>
              <a:rPr lang="en-US" sz="4000" dirty="0" smtClean="0">
                <a:effectLst>
                  <a:outerShdw blurRad="38100" dist="38100" dir="2700000" algn="tl">
                    <a:srgbClr val="000000">
                      <a:alpha val="43137"/>
                    </a:srgbClr>
                  </a:outerShdw>
                </a:effectLst>
              </a:rPr>
              <a:t>Logical Operators</a:t>
            </a:r>
            <a:endParaRPr lang="en-US" sz="4000"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25705672"/>
              </p:ext>
            </p:extLst>
          </p:nvPr>
        </p:nvGraphicFramePr>
        <p:xfrm>
          <a:off x="467544" y="2204864"/>
          <a:ext cx="8229600" cy="2021840"/>
        </p:xfrm>
        <a:graphic>
          <a:graphicData uri="http://schemas.openxmlformats.org/drawingml/2006/table">
            <a:tbl>
              <a:tblPr firstRow="1" bandRow="1">
                <a:tableStyleId>{5C22544A-7EE6-4342-B048-85BDC9FD1C3A}</a:tableStyleId>
              </a:tblPr>
              <a:tblGrid>
                <a:gridCol w="1954560"/>
                <a:gridCol w="2736304"/>
                <a:gridCol w="3538736"/>
              </a:tblGrid>
              <a:tr h="370840">
                <a:tc>
                  <a:txBody>
                    <a:bodyPr/>
                    <a:lstStyle/>
                    <a:p>
                      <a:pPr algn="ctr"/>
                      <a:r>
                        <a:rPr lang="en-US" dirty="0" smtClean="0"/>
                        <a:t>Operator</a:t>
                      </a:r>
                      <a:r>
                        <a:rPr lang="en-US" baseline="0" dirty="0" smtClean="0"/>
                        <a:t> </a:t>
                      </a:r>
                      <a:endParaRPr lang="en-US" dirty="0"/>
                    </a:p>
                  </a:txBody>
                  <a:tcPr>
                    <a:solidFill>
                      <a:srgbClr val="0070C0">
                        <a:alpha val="45000"/>
                      </a:srgbClr>
                    </a:solidFill>
                  </a:tcPr>
                </a:tc>
                <a:tc>
                  <a:txBody>
                    <a:bodyPr/>
                    <a:lstStyle/>
                    <a:p>
                      <a:pPr algn="ctr"/>
                      <a:r>
                        <a:rPr lang="en-US" dirty="0" smtClean="0"/>
                        <a:t>Operation</a:t>
                      </a:r>
                      <a:endParaRPr lang="en-US" dirty="0"/>
                    </a:p>
                  </a:txBody>
                  <a:tcPr>
                    <a:solidFill>
                      <a:srgbClr val="0070C0">
                        <a:alpha val="45000"/>
                      </a:srgbClr>
                    </a:solidFill>
                  </a:tcPr>
                </a:tc>
                <a:tc>
                  <a:txBody>
                    <a:bodyPr/>
                    <a:lstStyle/>
                    <a:p>
                      <a:pPr algn="ctr"/>
                      <a:r>
                        <a:rPr lang="en-US" dirty="0" smtClean="0"/>
                        <a:t>Example</a:t>
                      </a:r>
                      <a:endParaRPr lang="en-US" dirty="0"/>
                    </a:p>
                  </a:txBody>
                  <a:tcPr>
                    <a:solidFill>
                      <a:srgbClr val="0070C0">
                        <a:alpha val="45000"/>
                      </a:srgbClr>
                    </a:solidFill>
                  </a:tcPr>
                </a:tc>
              </a:tr>
              <a:tr h="370840">
                <a:tc>
                  <a:txBody>
                    <a:bodyPr/>
                    <a:lstStyle/>
                    <a:p>
                      <a:pPr algn="ctr"/>
                      <a:r>
                        <a:rPr lang="en-US" dirty="0"/>
                        <a:t>&amp;&amp;</a:t>
                      </a:r>
                    </a:p>
                  </a:txBody>
                  <a:tcPr anchor="ctr"/>
                </a:tc>
                <a:tc>
                  <a:txBody>
                    <a:bodyPr/>
                    <a:lstStyle/>
                    <a:p>
                      <a:pPr algn="ctr"/>
                      <a:r>
                        <a:rPr lang="en-US" dirty="0" smtClean="0"/>
                        <a:t>Logical AND</a:t>
                      </a:r>
                      <a:endParaRPr lang="en-US" dirty="0"/>
                    </a:p>
                  </a:txBody>
                  <a:tcPr anchor="ctr"/>
                </a:tc>
                <a:tc>
                  <a:txBody>
                    <a:bodyPr/>
                    <a:lstStyle/>
                    <a:p>
                      <a:pPr algn="ctr"/>
                      <a:r>
                        <a:rPr lang="en-US" dirty="0" smtClean="0"/>
                        <a:t>(x &gt; 3 &amp;&amp; x =</a:t>
                      </a:r>
                      <a:r>
                        <a:rPr lang="en-US" baseline="0" dirty="0" smtClean="0"/>
                        <a:t>= 2) is false</a:t>
                      </a:r>
                      <a:r>
                        <a:rPr lang="en-US" dirty="0"/>
                        <a:t/>
                      </a:r>
                      <a:br>
                        <a:rPr lang="en-US" dirty="0"/>
                      </a:br>
                      <a:endParaRPr lang="en-US" dirty="0"/>
                    </a:p>
                  </a:txBody>
                  <a:tcPr anchor="ctr"/>
                </a:tc>
              </a:tr>
              <a:tr h="370840">
                <a:tc>
                  <a:txBody>
                    <a:bodyPr/>
                    <a:lstStyle/>
                    <a:p>
                      <a:pPr algn="ctr"/>
                      <a:r>
                        <a:rPr lang="en-US"/>
                        <a:t>||</a:t>
                      </a:r>
                    </a:p>
                  </a:txBody>
                  <a:tcPr anchor="ctr"/>
                </a:tc>
                <a:tc>
                  <a:txBody>
                    <a:bodyPr/>
                    <a:lstStyle/>
                    <a:p>
                      <a:pPr algn="ctr"/>
                      <a:r>
                        <a:rPr lang="en-US" dirty="0" smtClean="0"/>
                        <a:t>Logical OR </a:t>
                      </a:r>
                      <a:endParaRPr lang="en-US" dirty="0"/>
                    </a:p>
                  </a:txBody>
                  <a:tcPr anchor="ctr"/>
                </a:tc>
                <a:tc>
                  <a:txBody>
                    <a:bodyPr/>
                    <a:lstStyle/>
                    <a:p>
                      <a:pPr algn="ctr"/>
                      <a:r>
                        <a:rPr lang="en-US" dirty="0" smtClean="0"/>
                        <a:t>(true || x</a:t>
                      </a:r>
                      <a:r>
                        <a:rPr lang="en-US" baseline="0" dirty="0" smtClean="0"/>
                        <a:t> &gt; 10 ) is true</a:t>
                      </a:r>
                      <a:r>
                        <a:rPr lang="en-US" dirty="0"/>
                        <a:t/>
                      </a:r>
                      <a:br>
                        <a:rPr lang="en-US" dirty="0"/>
                      </a:br>
                      <a:endParaRPr lang="en-US" dirty="0"/>
                    </a:p>
                  </a:txBody>
                  <a:tcPr anchor="ctr"/>
                </a:tc>
              </a:tr>
              <a:tr h="370840">
                <a:tc>
                  <a:txBody>
                    <a:bodyPr/>
                    <a:lstStyle/>
                    <a:p>
                      <a:pPr algn="ctr"/>
                      <a:r>
                        <a:rPr lang="en-US"/>
                        <a:t>!</a:t>
                      </a:r>
                    </a:p>
                  </a:txBody>
                  <a:tcPr anchor="ctr"/>
                </a:tc>
                <a:tc>
                  <a:txBody>
                    <a:bodyPr/>
                    <a:lstStyle/>
                    <a:p>
                      <a:pPr algn="ctr"/>
                      <a:r>
                        <a:rPr lang="en-US" dirty="0" smtClean="0"/>
                        <a:t>Logical NOT</a:t>
                      </a:r>
                      <a:endParaRPr lang="en-US" dirty="0"/>
                    </a:p>
                  </a:txBody>
                  <a:tcPr anchor="ctr"/>
                </a:tc>
                <a:tc>
                  <a:txBody>
                    <a:bodyPr/>
                    <a:lstStyle/>
                    <a:p>
                      <a:pPr algn="ctr"/>
                      <a:r>
                        <a:rPr lang="en-US" dirty="0" smtClean="0"/>
                        <a:t>!(x ==2) is</a:t>
                      </a:r>
                      <a:r>
                        <a:rPr lang="en-US" baseline="0" dirty="0" smtClean="0"/>
                        <a:t> false</a:t>
                      </a:r>
                      <a:endParaRPr lang="en-US" dirty="0"/>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53</a:t>
            </a:fld>
            <a:endParaRPr lang="en-US"/>
          </a:p>
        </p:txBody>
      </p:sp>
      <p:sp>
        <p:nvSpPr>
          <p:cNvPr id="3" name="TextBox 2"/>
          <p:cNvSpPr txBox="1"/>
          <p:nvPr/>
        </p:nvSpPr>
        <p:spPr>
          <a:xfrm>
            <a:off x="539552" y="1613991"/>
            <a:ext cx="2176365" cy="461665"/>
          </a:xfrm>
          <a:prstGeom prst="rect">
            <a:avLst/>
          </a:prstGeom>
          <a:noFill/>
        </p:spPr>
        <p:txBody>
          <a:bodyPr wrap="none" rtlCol="0">
            <a:spAutoFit/>
          </a:bodyPr>
          <a:lstStyle/>
          <a:p>
            <a:pPr marL="285750" indent="-285750">
              <a:buFont typeface="Wingdings" panose="05000000000000000000" pitchFamily="2" charset="2"/>
              <a:buChar char="Ø"/>
            </a:pPr>
            <a:r>
              <a:rPr lang="en-CA" sz="2400" dirty="0" smtClean="0"/>
              <a:t>Given x = 2;</a:t>
            </a:r>
            <a:endParaRPr lang="en-CA" sz="2400" dirty="0"/>
          </a:p>
        </p:txBody>
      </p:sp>
    </p:spTree>
    <p:extLst>
      <p:ext uri="{BB962C8B-B14F-4D97-AF65-F5344CB8AC3E}">
        <p14:creationId xmlns:p14="http://schemas.microsoft.com/office/powerpoint/2010/main" val="18905595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Other Operators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628800"/>
            <a:ext cx="8540750" cy="4752528"/>
          </a:xfrm>
        </p:spPr>
        <p:txBody>
          <a:bodyPr>
            <a:normAutofit/>
          </a:bodyPr>
          <a:lstStyle/>
          <a:p>
            <a:pPr>
              <a:buFont typeface="Wingdings" panose="05000000000000000000" pitchFamily="2" charset="2"/>
              <a:buChar char="Ø"/>
            </a:pPr>
            <a:r>
              <a:rPr lang="en-US" sz="2800" dirty="0" smtClean="0"/>
              <a:t>The </a:t>
            </a:r>
            <a:r>
              <a:rPr lang="en-US" sz="2800" dirty="0" err="1" smtClean="0">
                <a:solidFill>
                  <a:srgbClr val="0000CC"/>
                </a:solidFill>
              </a:rPr>
              <a:t>typeof</a:t>
            </a:r>
            <a:r>
              <a:rPr lang="en-US" sz="2800" dirty="0" smtClean="0"/>
              <a:t> operator (for variable or values):</a:t>
            </a:r>
          </a:p>
          <a:p>
            <a:pPr lvl="1"/>
            <a:r>
              <a:rPr lang="en-US" sz="2400" dirty="0" smtClean="0"/>
              <a:t> possible return values:</a:t>
            </a:r>
          </a:p>
          <a:p>
            <a:pPr lvl="2">
              <a:buNone/>
            </a:pPr>
            <a:r>
              <a:rPr lang="en-CA" sz="2000" dirty="0" err="1"/>
              <a:t>typeof</a:t>
            </a:r>
            <a:r>
              <a:rPr lang="en-CA" sz="2000" dirty="0"/>
              <a:t> </a:t>
            </a:r>
            <a:r>
              <a:rPr lang="en-CA" sz="2000" dirty="0" smtClean="0"/>
              <a:t>"John"                         // </a:t>
            </a:r>
            <a:r>
              <a:rPr lang="en-CA" sz="2000" dirty="0"/>
              <a:t>Returns string </a:t>
            </a:r>
          </a:p>
          <a:p>
            <a:pPr lvl="2">
              <a:buNone/>
            </a:pPr>
            <a:r>
              <a:rPr lang="en-CA" sz="2000" dirty="0" err="1"/>
              <a:t>typeof</a:t>
            </a:r>
            <a:r>
              <a:rPr lang="en-CA" sz="2000" dirty="0"/>
              <a:t> 3.14                   </a:t>
            </a:r>
            <a:r>
              <a:rPr lang="en-CA" sz="2000" dirty="0" smtClean="0"/>
              <a:t>         // </a:t>
            </a:r>
            <a:r>
              <a:rPr lang="en-CA" sz="2000" dirty="0"/>
              <a:t>Returns number</a:t>
            </a:r>
          </a:p>
          <a:p>
            <a:pPr lvl="2">
              <a:buNone/>
            </a:pPr>
            <a:r>
              <a:rPr lang="en-CA" sz="2000" dirty="0" err="1"/>
              <a:t>typeof</a:t>
            </a:r>
            <a:r>
              <a:rPr lang="en-CA" sz="2000" dirty="0"/>
              <a:t> false                  </a:t>
            </a:r>
            <a:r>
              <a:rPr lang="en-CA" sz="2000" dirty="0" smtClean="0"/>
              <a:t>         // </a:t>
            </a:r>
            <a:r>
              <a:rPr lang="en-CA" sz="2000" dirty="0"/>
              <a:t>Returns </a:t>
            </a:r>
            <a:r>
              <a:rPr lang="en-CA" sz="2000" dirty="0" err="1"/>
              <a:t>boolean</a:t>
            </a:r>
            <a:endParaRPr lang="en-CA" sz="2000" dirty="0"/>
          </a:p>
          <a:p>
            <a:pPr lvl="2">
              <a:buNone/>
            </a:pPr>
            <a:r>
              <a:rPr lang="en-CA" sz="2000" dirty="0" err="1"/>
              <a:t>typeof</a:t>
            </a:r>
            <a:r>
              <a:rPr lang="en-CA" sz="2000" dirty="0"/>
              <a:t> [1,2,3,4]              </a:t>
            </a:r>
            <a:r>
              <a:rPr lang="en-CA" sz="2000" dirty="0" smtClean="0"/>
              <a:t>       // </a:t>
            </a:r>
            <a:r>
              <a:rPr lang="en-CA" sz="2000" dirty="0"/>
              <a:t>Returns object</a:t>
            </a:r>
          </a:p>
          <a:p>
            <a:pPr lvl="2">
              <a:buNone/>
            </a:pPr>
            <a:r>
              <a:rPr lang="en-CA" sz="2000" dirty="0" err="1"/>
              <a:t>typeof</a:t>
            </a:r>
            <a:r>
              <a:rPr lang="en-CA" sz="2000" dirty="0"/>
              <a:t> {</a:t>
            </a:r>
            <a:r>
              <a:rPr lang="en-CA" sz="2000" dirty="0" err="1"/>
              <a:t>name</a:t>
            </a:r>
            <a:r>
              <a:rPr lang="en-CA" sz="2000" dirty="0" err="1" smtClean="0"/>
              <a:t>:'John</a:t>
            </a:r>
            <a:r>
              <a:rPr lang="en-CA" sz="2000" dirty="0" smtClean="0"/>
              <a:t>', </a:t>
            </a:r>
            <a:r>
              <a:rPr lang="en-CA" sz="2000" dirty="0"/>
              <a:t>age:34}  // Returns </a:t>
            </a:r>
            <a:r>
              <a:rPr lang="en-CA" sz="2000" dirty="0" smtClean="0"/>
              <a:t>object</a:t>
            </a:r>
          </a:p>
          <a:p>
            <a:pPr lvl="2">
              <a:buNone/>
            </a:pPr>
            <a:endParaRPr lang="en-US" sz="600" dirty="0" smtClean="0"/>
          </a:p>
          <a:p>
            <a:pPr>
              <a:buFont typeface="Wingdings" panose="05000000000000000000" pitchFamily="2" charset="2"/>
              <a:buChar char="Ø"/>
            </a:pPr>
            <a:r>
              <a:rPr lang="en-US" sz="2800" dirty="0" smtClean="0"/>
              <a:t>The </a:t>
            </a:r>
            <a:r>
              <a:rPr lang="en-US" sz="2800" dirty="0" err="1" smtClean="0">
                <a:solidFill>
                  <a:srgbClr val="0000CC"/>
                </a:solidFill>
              </a:rPr>
              <a:t>instanceof</a:t>
            </a:r>
            <a:r>
              <a:rPr lang="en-US" sz="2800" dirty="0" smtClean="0"/>
              <a:t> operator</a:t>
            </a:r>
          </a:p>
          <a:p>
            <a:pPr lvl="1"/>
            <a:r>
              <a:rPr lang="en-US" sz="2400" dirty="0" smtClean="0"/>
              <a:t>Used for objects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179721709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effectLst>
                  <a:outerShdw blurRad="38100" dist="38100" dir="2700000" algn="tl">
                    <a:srgbClr val="000000">
                      <a:alpha val="43137"/>
                    </a:srgbClr>
                  </a:outerShdw>
                </a:effectLst>
              </a:rPr>
              <a:t>Comparison Operators</a:t>
            </a:r>
            <a:endParaRPr lang="en-US" dirty="0">
              <a:effectLst>
                <a:outerShdw blurRad="38100" dist="38100" dir="2700000" algn="tl">
                  <a:srgbClr val="000000">
                    <a:alpha val="43137"/>
                  </a:srgbClr>
                </a:outerShdw>
              </a:effectLs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53968728"/>
              </p:ext>
            </p:extLst>
          </p:nvPr>
        </p:nvGraphicFramePr>
        <p:xfrm>
          <a:off x="457200" y="914400"/>
          <a:ext cx="8229600" cy="5571020"/>
        </p:xfrm>
        <a:graphic>
          <a:graphicData uri="http://schemas.openxmlformats.org/drawingml/2006/table">
            <a:tbl>
              <a:tblPr firstRow="1" bandRow="1">
                <a:tableStyleId>{5C22544A-7EE6-4342-B048-85BDC9FD1C3A}</a:tableStyleId>
              </a:tblPr>
              <a:tblGrid>
                <a:gridCol w="1219200"/>
                <a:gridCol w="3581400"/>
                <a:gridCol w="3429000"/>
              </a:tblGrid>
              <a:tr h="382684">
                <a:tc>
                  <a:txBody>
                    <a:bodyPr/>
                    <a:lstStyle/>
                    <a:p>
                      <a:pPr algn="ctr"/>
                      <a:r>
                        <a:rPr lang="en-US" dirty="0" smtClean="0"/>
                        <a:t>Operator</a:t>
                      </a:r>
                      <a:endParaRPr lang="en-US" dirty="0"/>
                    </a:p>
                  </a:txBody>
                  <a:tcPr>
                    <a:solidFill>
                      <a:srgbClr val="003399">
                        <a:alpha val="50000"/>
                      </a:srgbClr>
                    </a:solidFill>
                  </a:tcPr>
                </a:tc>
                <a:tc>
                  <a:txBody>
                    <a:bodyPr/>
                    <a:lstStyle/>
                    <a:p>
                      <a:pPr algn="ctr"/>
                      <a:r>
                        <a:rPr lang="en-US" dirty="0" smtClean="0"/>
                        <a:t>Description</a:t>
                      </a:r>
                      <a:endParaRPr lang="en-US" dirty="0"/>
                    </a:p>
                  </a:txBody>
                  <a:tcPr>
                    <a:solidFill>
                      <a:srgbClr val="003399">
                        <a:alpha val="50000"/>
                      </a:srgbClr>
                    </a:solidFill>
                  </a:tcPr>
                </a:tc>
                <a:tc>
                  <a:txBody>
                    <a:bodyPr/>
                    <a:lstStyle/>
                    <a:p>
                      <a:pPr algn="ctr"/>
                      <a:r>
                        <a:rPr lang="en-US" dirty="0" smtClean="0"/>
                        <a:t>Example</a:t>
                      </a:r>
                      <a:endParaRPr lang="en-US" dirty="0"/>
                    </a:p>
                  </a:txBody>
                  <a:tcPr>
                    <a:solidFill>
                      <a:srgbClr val="003399">
                        <a:alpha val="50000"/>
                      </a:srgbClr>
                    </a:solidFill>
                  </a:tcPr>
                </a:tc>
              </a:tr>
              <a:tr h="1065116">
                <a:tc>
                  <a:txBody>
                    <a:bodyPr/>
                    <a:lstStyle/>
                    <a:p>
                      <a:pPr algn="ctr"/>
                      <a:r>
                        <a:rPr lang="en-US" b="1" dirty="0">
                          <a:solidFill>
                            <a:srgbClr val="0000FF"/>
                          </a:solidFill>
                        </a:rPr>
                        <a:t>==</a:t>
                      </a:r>
                    </a:p>
                  </a:txBody>
                  <a:tcPr anchor="ctr"/>
                </a:tc>
                <a:tc>
                  <a:txBody>
                    <a:bodyPr/>
                    <a:lstStyle/>
                    <a:p>
                      <a:pPr algn="ctr"/>
                      <a:r>
                        <a:rPr lang="en-US" dirty="0" smtClean="0"/>
                        <a:t>Equal</a:t>
                      </a:r>
                    </a:p>
                    <a:p>
                      <a:pPr algn="ctr"/>
                      <a:r>
                        <a:rPr lang="en-US" dirty="0" smtClean="0"/>
                        <a:t>(</a:t>
                      </a:r>
                      <a:r>
                        <a:rPr lang="en-US" dirty="0" smtClean="0">
                          <a:effectLst>
                            <a:outerShdw blurRad="38100" dist="38100" dir="2700000" algn="tl">
                              <a:srgbClr val="000000">
                                <a:alpha val="43137"/>
                              </a:srgbClr>
                            </a:outerShdw>
                          </a:effectLst>
                        </a:rPr>
                        <a:t>The operands are converted to the same type before being compared.)</a:t>
                      </a:r>
                      <a:endParaRPr lang="en-US" dirty="0">
                        <a:effectLst>
                          <a:outerShdw blurRad="38100" dist="38100" dir="2700000" algn="tl">
                            <a:srgbClr val="000000">
                              <a:alpha val="43137"/>
                            </a:srgbClr>
                          </a:outerShdw>
                        </a:effectLst>
                      </a:endParaRPr>
                    </a:p>
                  </a:txBody>
                  <a:tcPr anchor="ctr"/>
                </a:tc>
                <a:tc>
                  <a:txBody>
                    <a:bodyPr/>
                    <a:lstStyle/>
                    <a:p>
                      <a:pPr algn="ctr"/>
                      <a:r>
                        <a:rPr lang="en-US" dirty="0" smtClean="0"/>
                        <a:t>1 </a:t>
                      </a:r>
                      <a:r>
                        <a:rPr lang="en-US" dirty="0"/>
                        <a:t>== 1 is true</a:t>
                      </a:r>
                      <a:br>
                        <a:rPr lang="en-US" dirty="0"/>
                      </a:br>
                      <a:r>
                        <a:rPr lang="en-US" dirty="0"/>
                        <a:t>1 == </a:t>
                      </a:r>
                      <a:r>
                        <a:rPr lang="en-US" dirty="0" smtClean="0"/>
                        <a:t>"1" </a:t>
                      </a:r>
                      <a:r>
                        <a:rPr lang="en-US" dirty="0"/>
                        <a:t>is true</a:t>
                      </a:r>
                      <a:br>
                        <a:rPr lang="en-US" dirty="0"/>
                      </a:br>
                      <a:r>
                        <a:rPr lang="en-US" dirty="0"/>
                        <a:t>1 == true is true</a:t>
                      </a:r>
                      <a:br>
                        <a:rPr lang="en-US" dirty="0"/>
                      </a:br>
                      <a:r>
                        <a:rPr lang="en-US" dirty="0"/>
                        <a:t>0 == false is </a:t>
                      </a:r>
                      <a:r>
                        <a:rPr lang="en-US" dirty="0" smtClean="0"/>
                        <a:t>true</a:t>
                      </a:r>
                      <a:endParaRPr lang="en-US" dirty="0"/>
                    </a:p>
                  </a:txBody>
                  <a:tcPr anchor="ctr"/>
                </a:tc>
              </a:tr>
              <a:tr h="1095596">
                <a:tc>
                  <a:txBody>
                    <a:bodyPr/>
                    <a:lstStyle/>
                    <a:p>
                      <a:pPr algn="ctr"/>
                      <a:r>
                        <a:rPr lang="en-US" b="1" dirty="0">
                          <a:solidFill>
                            <a:srgbClr val="0000CC"/>
                          </a:solidFill>
                        </a:rPr>
                        <a:t>===</a:t>
                      </a:r>
                    </a:p>
                  </a:txBody>
                  <a:tcPr anchor="ctr"/>
                </a:tc>
                <a:tc>
                  <a:txBody>
                    <a:bodyPr/>
                    <a:lstStyle/>
                    <a:p>
                      <a:pPr algn="ctr"/>
                      <a:r>
                        <a:rPr lang="en-US" dirty="0"/>
                        <a:t>strictly </a:t>
                      </a:r>
                      <a:r>
                        <a:rPr lang="en-US" dirty="0" smtClean="0"/>
                        <a:t>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(There is </a:t>
                      </a:r>
                      <a:r>
                        <a:rPr lang="en-US" dirty="0" smtClean="0">
                          <a:effectLst>
                            <a:outerShdw blurRad="38100" dist="38100" dir="2700000" algn="tl">
                              <a:srgbClr val="000000">
                                <a:alpha val="43137"/>
                              </a:srgbClr>
                            </a:outerShdw>
                          </a:effectLst>
                        </a:rPr>
                        <a:t>no type conversion</a:t>
                      </a:r>
                      <a:r>
                        <a:rPr lang="en-US" dirty="0" smtClean="0"/>
                        <a:t>.)</a:t>
                      </a:r>
                    </a:p>
                    <a:p>
                      <a:pPr algn="ctr"/>
                      <a:endParaRPr lang="en-US" dirty="0"/>
                    </a:p>
                  </a:txBody>
                  <a:tcPr anchor="ctr"/>
                </a:tc>
                <a:tc>
                  <a:txBody>
                    <a:bodyPr/>
                    <a:lstStyle/>
                    <a:p>
                      <a:pPr algn="ctr"/>
                      <a:r>
                        <a:rPr lang="en-US" dirty="0" smtClean="0"/>
                        <a:t>1 </a:t>
                      </a:r>
                      <a:r>
                        <a:rPr lang="en-US" dirty="0"/>
                        <a:t>=== 1 is true</a:t>
                      </a:r>
                      <a:br>
                        <a:rPr lang="en-US" dirty="0"/>
                      </a:br>
                      <a:r>
                        <a:rPr lang="en-US" dirty="0"/>
                        <a:t>1 === </a:t>
                      </a:r>
                      <a:r>
                        <a:rPr lang="en-US" dirty="0" smtClean="0"/>
                        <a:t>"1" </a:t>
                      </a:r>
                      <a:r>
                        <a:rPr lang="en-US" dirty="0"/>
                        <a:t>is false</a:t>
                      </a:r>
                      <a:br>
                        <a:rPr lang="en-US" dirty="0"/>
                      </a:br>
                      <a:r>
                        <a:rPr lang="en-US" dirty="0"/>
                        <a:t>1 === true is false</a:t>
                      </a:r>
                      <a:br>
                        <a:rPr lang="en-US" dirty="0"/>
                      </a:br>
                      <a:r>
                        <a:rPr lang="en-US" dirty="0"/>
                        <a:t>0 === false is </a:t>
                      </a:r>
                      <a:r>
                        <a:rPr lang="en-US" dirty="0" smtClean="0"/>
                        <a:t>false</a:t>
                      </a:r>
                      <a:endParaRPr lang="en-US" dirty="0"/>
                    </a:p>
                  </a:txBody>
                  <a:tcPr anchor="ctr"/>
                </a:tc>
              </a:tr>
              <a:tr h="592676">
                <a:tc>
                  <a:txBody>
                    <a:bodyPr/>
                    <a:lstStyle/>
                    <a:p>
                      <a:pPr algn="ctr"/>
                      <a:r>
                        <a:rPr lang="en-US" dirty="0"/>
                        <a:t>!=</a:t>
                      </a:r>
                    </a:p>
                  </a:txBody>
                  <a:tcPr anchor="ctr"/>
                </a:tc>
                <a:tc>
                  <a:txBody>
                    <a:bodyPr/>
                    <a:lstStyle/>
                    <a:p>
                      <a:pPr algn="ctr"/>
                      <a:r>
                        <a:rPr lang="en-US" dirty="0"/>
                        <a:t>not </a:t>
                      </a:r>
                      <a:r>
                        <a:rPr lang="en-US" dirty="0" smtClean="0"/>
                        <a:t>equal</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(with</a:t>
                      </a:r>
                      <a:r>
                        <a:rPr lang="en-US" baseline="0" dirty="0" smtClean="0"/>
                        <a:t> type conversion</a:t>
                      </a:r>
                      <a:r>
                        <a:rPr lang="en-US" dirty="0" smtClean="0"/>
                        <a:t>)</a:t>
                      </a:r>
                    </a:p>
                  </a:txBody>
                  <a:tcPr anchor="ctr"/>
                </a:tc>
                <a:tc>
                  <a:txBody>
                    <a:bodyPr/>
                    <a:lstStyle/>
                    <a:p>
                      <a:pPr algn="ctr"/>
                      <a:r>
                        <a:rPr lang="en-US" dirty="0" smtClean="0"/>
                        <a:t>1 != 1 is false</a:t>
                      </a:r>
                    </a:p>
                    <a:p>
                      <a:pPr algn="ctr"/>
                      <a:r>
                        <a:rPr lang="en-US" dirty="0" smtClean="0"/>
                        <a:t>1 != '1' is false</a:t>
                      </a:r>
                      <a:endParaRPr lang="en-US" dirty="0"/>
                    </a:p>
                  </a:txBody>
                  <a:tcPr anchor="ctr"/>
                </a:tc>
              </a:tr>
              <a:tr h="485996">
                <a:tc>
                  <a:txBody>
                    <a:bodyPr/>
                    <a:lstStyle/>
                    <a:p>
                      <a:pPr algn="ctr"/>
                      <a:r>
                        <a:rPr lang="en-US" dirty="0" smtClean="0"/>
                        <a:t>!==</a:t>
                      </a:r>
                      <a:endParaRPr lang="en-US" dirty="0"/>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not equal</a:t>
                      </a:r>
                    </a:p>
                    <a:p>
                      <a:pPr algn="ctr"/>
                      <a:r>
                        <a:rPr lang="en-US" dirty="0" smtClean="0"/>
                        <a:t>(without</a:t>
                      </a:r>
                      <a:r>
                        <a:rPr lang="en-US" baseline="0" dirty="0" smtClean="0"/>
                        <a:t> type conversion</a:t>
                      </a:r>
                      <a:r>
                        <a:rPr lang="en-US" dirty="0" smtClean="0"/>
                        <a:t>)</a:t>
                      </a:r>
                      <a:endParaRPr lang="en-US" dirty="0"/>
                    </a:p>
                  </a:txBody>
                  <a:tcPr anchor="ctr"/>
                </a:tc>
                <a:tc>
                  <a:txBody>
                    <a:bodyPr/>
                    <a:lstStyle/>
                    <a:p>
                      <a:pPr algn="ctr"/>
                      <a:r>
                        <a:rPr lang="en-US" dirty="0" smtClean="0"/>
                        <a:t>1 !== 1 is false</a:t>
                      </a:r>
                    </a:p>
                    <a:p>
                      <a:pPr algn="ctr"/>
                      <a:r>
                        <a:rPr lang="en-US" dirty="0" smtClean="0"/>
                        <a:t>1 !== '1' is true</a:t>
                      </a:r>
                    </a:p>
                  </a:txBody>
                  <a:tcPr anchor="ctr"/>
                </a:tc>
              </a:tr>
              <a:tr h="382684">
                <a:tc>
                  <a:txBody>
                    <a:bodyPr/>
                    <a:lstStyle/>
                    <a:p>
                      <a:pPr algn="ctr"/>
                      <a:r>
                        <a:rPr lang="en-US"/>
                        <a:t>&gt;</a:t>
                      </a:r>
                    </a:p>
                  </a:txBody>
                  <a:tcPr anchor="ctr"/>
                </a:tc>
                <a:tc>
                  <a:txBody>
                    <a:bodyPr/>
                    <a:lstStyle/>
                    <a:p>
                      <a:pPr algn="ctr"/>
                      <a:r>
                        <a:rPr lang="en-US" dirty="0"/>
                        <a:t>greater than</a:t>
                      </a:r>
                    </a:p>
                  </a:txBody>
                  <a:tcPr anchor="ctr"/>
                </a:tc>
                <a:tc>
                  <a:txBody>
                    <a:bodyPr/>
                    <a:lstStyle/>
                    <a:p>
                      <a:pPr algn="ctr"/>
                      <a:r>
                        <a:rPr lang="en-US" dirty="0"/>
                        <a:t>expr1 &gt; expr2 </a:t>
                      </a:r>
                    </a:p>
                  </a:txBody>
                  <a:tcPr anchor="ctr"/>
                </a:tc>
              </a:tr>
              <a:tr h="382684">
                <a:tc>
                  <a:txBody>
                    <a:bodyPr/>
                    <a:lstStyle/>
                    <a:p>
                      <a:pPr algn="ctr"/>
                      <a:r>
                        <a:rPr lang="en-US"/>
                        <a:t>&gt;=</a:t>
                      </a:r>
                    </a:p>
                  </a:txBody>
                  <a:tcPr anchor="ctr"/>
                </a:tc>
                <a:tc>
                  <a:txBody>
                    <a:bodyPr/>
                    <a:lstStyle/>
                    <a:p>
                      <a:pPr algn="ctr"/>
                      <a:r>
                        <a:rPr lang="en-US"/>
                        <a:t>greater than or equal to</a:t>
                      </a:r>
                    </a:p>
                  </a:txBody>
                  <a:tcPr anchor="ctr"/>
                </a:tc>
                <a:tc>
                  <a:txBody>
                    <a:bodyPr/>
                    <a:lstStyle/>
                    <a:p>
                      <a:pPr algn="ctr"/>
                      <a:r>
                        <a:rPr lang="en-US" dirty="0"/>
                        <a:t>expr1 &gt;= expr2 </a:t>
                      </a:r>
                    </a:p>
                  </a:txBody>
                  <a:tcPr anchor="ctr"/>
                </a:tc>
              </a:tr>
              <a:tr h="382684">
                <a:tc>
                  <a:txBody>
                    <a:bodyPr/>
                    <a:lstStyle/>
                    <a:p>
                      <a:pPr algn="ctr"/>
                      <a:r>
                        <a:rPr lang="en-US"/>
                        <a:t>&lt;</a:t>
                      </a:r>
                    </a:p>
                  </a:txBody>
                  <a:tcPr anchor="ctr"/>
                </a:tc>
                <a:tc>
                  <a:txBody>
                    <a:bodyPr/>
                    <a:lstStyle/>
                    <a:p>
                      <a:pPr algn="ctr"/>
                      <a:r>
                        <a:rPr lang="en-US"/>
                        <a:t>less than</a:t>
                      </a:r>
                    </a:p>
                  </a:txBody>
                  <a:tcPr anchor="ctr"/>
                </a:tc>
                <a:tc>
                  <a:txBody>
                    <a:bodyPr/>
                    <a:lstStyle/>
                    <a:p>
                      <a:pPr algn="ctr"/>
                      <a:r>
                        <a:rPr lang="en-US" dirty="0"/>
                        <a:t>expr1 &lt; expr2 </a:t>
                      </a:r>
                    </a:p>
                  </a:txBody>
                  <a:tcPr anchor="ctr"/>
                </a:tc>
              </a:tr>
              <a:tr h="382684">
                <a:tc>
                  <a:txBody>
                    <a:bodyPr/>
                    <a:lstStyle/>
                    <a:p>
                      <a:pPr algn="ctr"/>
                      <a:r>
                        <a:rPr lang="en-US"/>
                        <a:t>&lt;=</a:t>
                      </a:r>
                    </a:p>
                  </a:txBody>
                  <a:tcPr anchor="ctr"/>
                </a:tc>
                <a:tc>
                  <a:txBody>
                    <a:bodyPr/>
                    <a:lstStyle/>
                    <a:p>
                      <a:pPr algn="ctr"/>
                      <a:r>
                        <a:rPr lang="en-US"/>
                        <a:t>less than or equal to</a:t>
                      </a:r>
                    </a:p>
                  </a:txBody>
                  <a:tcPr anchor="ctr"/>
                </a:tc>
                <a:tc>
                  <a:txBody>
                    <a:bodyPr/>
                    <a:lstStyle/>
                    <a:p>
                      <a:pPr algn="ctr"/>
                      <a:r>
                        <a:rPr lang="en-US" dirty="0"/>
                        <a:t>expr1 &lt;= expr2 </a:t>
                      </a: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29212831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Strings and Quotation Marks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Literal strings can be denoted by either single or double quotes, which gives you some flexibility about how to handle awkward situations such as quotation marks inside a string: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00526556"/>
              </p:ext>
            </p:extLst>
          </p:nvPr>
        </p:nvGraphicFramePr>
        <p:xfrm>
          <a:off x="1475656" y="4077072"/>
          <a:ext cx="6096000" cy="1275080"/>
        </p:xfrm>
        <a:graphic>
          <a:graphicData uri="http://schemas.openxmlformats.org/drawingml/2006/table">
            <a:tbl>
              <a:tblPr firstRow="1" bandRow="1">
                <a:tableStyleId>{5C22544A-7EE6-4342-B048-85BDC9FD1C3A}</a:tableStyleId>
              </a:tblPr>
              <a:tblGrid>
                <a:gridCol w="3048000"/>
                <a:gridCol w="3048000"/>
              </a:tblGrid>
              <a:tr h="533400">
                <a:tc>
                  <a:txBody>
                    <a:bodyPr/>
                    <a:lstStyle/>
                    <a:p>
                      <a:pPr algn="ctr"/>
                      <a:r>
                        <a:rPr lang="en-US" dirty="0" smtClean="0"/>
                        <a:t>Expression</a:t>
                      </a:r>
                      <a:endParaRPr lang="en-US" dirty="0"/>
                    </a:p>
                  </a:txBody>
                  <a:tcPr>
                    <a:solidFill>
                      <a:srgbClr val="3333CC">
                        <a:alpha val="49000"/>
                      </a:srgbClr>
                    </a:solidFill>
                  </a:tcPr>
                </a:tc>
                <a:tc>
                  <a:txBody>
                    <a:bodyPr/>
                    <a:lstStyle/>
                    <a:p>
                      <a:pPr algn="ctr"/>
                      <a:r>
                        <a:rPr lang="en-US" dirty="0" smtClean="0"/>
                        <a:t>Values</a:t>
                      </a:r>
                      <a:endParaRPr lang="en-US" dirty="0"/>
                    </a:p>
                  </a:txBody>
                  <a:tcPr>
                    <a:solidFill>
                      <a:srgbClr val="3333CC">
                        <a:alpha val="49000"/>
                      </a:srgbClr>
                    </a:solidFill>
                  </a:tcPr>
                </a:tc>
              </a:tr>
              <a:tr h="370840">
                <a:tc>
                  <a:txBody>
                    <a:bodyPr/>
                    <a:lstStyle/>
                    <a:p>
                      <a:r>
                        <a:rPr lang="en-US" dirty="0" smtClean="0"/>
                        <a:t>"Let's start with JavaScript"</a:t>
                      </a:r>
                      <a:endParaRPr lang="en-US" dirty="0"/>
                    </a:p>
                  </a:txBody>
                  <a:tcPr/>
                </a:tc>
                <a:tc>
                  <a:txBody>
                    <a:bodyPr/>
                    <a:lstStyle/>
                    <a:p>
                      <a:r>
                        <a:rPr lang="en-US" dirty="0" smtClean="0"/>
                        <a:t>Let's start with JavaScript</a:t>
                      </a:r>
                      <a:endParaRPr lang="en-US" dirty="0"/>
                    </a:p>
                  </a:txBody>
                  <a:tcPr/>
                </a:tc>
              </a:tr>
              <a:tr h="370840">
                <a:tc>
                  <a:txBody>
                    <a:bodyPr/>
                    <a:lstStyle/>
                    <a:p>
                      <a:r>
                        <a:rPr lang="en-US" dirty="0" smtClean="0"/>
                        <a:t>'Not "it"!'</a:t>
                      </a:r>
                      <a:endParaRPr lang="en-US" dirty="0"/>
                    </a:p>
                  </a:txBody>
                  <a:tcPr/>
                </a:tc>
                <a:tc>
                  <a:txBody>
                    <a:bodyPr/>
                    <a:lstStyle/>
                    <a:p>
                      <a:r>
                        <a:rPr lang="en-US" dirty="0" smtClean="0"/>
                        <a:t>Not "it"!</a:t>
                      </a:r>
                      <a:endParaRPr lang="en-US" dirty="0"/>
                    </a:p>
                  </a:txBody>
                  <a:tcP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107703771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Concatenation of Strings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smtClean="0"/>
              <a:t>The main operation on strings is the concatenation operator, +:</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58897083"/>
              </p:ext>
            </p:extLst>
          </p:nvPr>
        </p:nvGraphicFramePr>
        <p:xfrm>
          <a:off x="1043608" y="3212976"/>
          <a:ext cx="6629400" cy="1112520"/>
        </p:xfrm>
        <a:graphic>
          <a:graphicData uri="http://schemas.openxmlformats.org/drawingml/2006/table">
            <a:tbl>
              <a:tblPr firstRow="1" bandRow="1">
                <a:tableStyleId>{5C22544A-7EE6-4342-B048-85BDC9FD1C3A}</a:tableStyleId>
              </a:tblPr>
              <a:tblGrid>
                <a:gridCol w="3314700"/>
                <a:gridCol w="3314700"/>
              </a:tblGrid>
              <a:tr h="370840">
                <a:tc>
                  <a:txBody>
                    <a:bodyPr/>
                    <a:lstStyle/>
                    <a:p>
                      <a:pPr algn="ctr"/>
                      <a:r>
                        <a:rPr lang="en-US" dirty="0"/>
                        <a:t>Expression</a:t>
                      </a:r>
                    </a:p>
                  </a:txBody>
                  <a:tcPr anchor="ctr">
                    <a:solidFill>
                      <a:srgbClr val="3333CC">
                        <a:alpha val="49000"/>
                      </a:srgbClr>
                    </a:solidFill>
                  </a:tcPr>
                </a:tc>
                <a:tc>
                  <a:txBody>
                    <a:bodyPr/>
                    <a:lstStyle/>
                    <a:p>
                      <a:pPr algn="ctr"/>
                      <a:r>
                        <a:rPr lang="en-US" dirty="0"/>
                        <a:t>Value</a:t>
                      </a:r>
                    </a:p>
                  </a:txBody>
                  <a:tcPr anchor="ctr">
                    <a:solidFill>
                      <a:srgbClr val="3333CC">
                        <a:alpha val="49000"/>
                      </a:srgbClr>
                    </a:solidFill>
                  </a:tcPr>
                </a:tc>
              </a:tr>
              <a:tr h="370840">
                <a:tc>
                  <a:txBody>
                    <a:bodyPr/>
                    <a:lstStyle/>
                    <a:p>
                      <a:r>
                        <a:rPr lang="en-US" dirty="0" smtClean="0">
                          <a:latin typeface="Lucida Console" pitchFamily="49" charset="0"/>
                        </a:rPr>
                        <a:t>“BTI" </a:t>
                      </a:r>
                      <a:r>
                        <a:rPr lang="en-US" dirty="0">
                          <a:latin typeface="Lucida Console" pitchFamily="49" charset="0"/>
                        </a:rPr>
                        <a:t>+ </a:t>
                      </a:r>
                      <a:r>
                        <a:rPr lang="en-US" dirty="0" smtClean="0">
                          <a:latin typeface="Lucida Console" pitchFamily="49" charset="0"/>
                        </a:rPr>
                        <a:t>"</a:t>
                      </a:r>
                      <a:r>
                        <a:rPr lang="en-US" dirty="0" smtClean="0">
                          <a:latin typeface="Lucida Console" pitchFamily="49" charset="0"/>
                        </a:rPr>
                        <a:t>220"</a:t>
                      </a:r>
                      <a:endParaRPr lang="en-US" dirty="0">
                        <a:latin typeface="Lucida Console" pitchFamily="49" charset="0"/>
                      </a:endParaRPr>
                    </a:p>
                  </a:txBody>
                  <a:tcPr anchor="ctr"/>
                </a:tc>
                <a:tc>
                  <a:txBody>
                    <a:bodyPr/>
                    <a:lstStyle/>
                    <a:p>
                      <a:r>
                        <a:rPr lang="en-US" dirty="0" smtClean="0">
                          <a:latin typeface="Lucida Console" pitchFamily="49" charset="0"/>
                        </a:rPr>
                        <a:t>BTI220 </a:t>
                      </a:r>
                      <a:endParaRPr lang="en-US" dirty="0">
                        <a:latin typeface="Lucida Console" pitchFamily="49" charset="0"/>
                      </a:endParaRPr>
                    </a:p>
                  </a:txBody>
                  <a:tcPr anchor="ctr"/>
                </a:tc>
              </a:tr>
              <a:tr h="370840">
                <a:tc>
                  <a:txBody>
                    <a:bodyPr/>
                    <a:lstStyle/>
                    <a:p>
                      <a:r>
                        <a:rPr lang="en-US" b="0" dirty="0" smtClean="0">
                          <a:latin typeface="Lucida Console" pitchFamily="49" charset="0"/>
                        </a:rPr>
                        <a:t>"Stephen" + " Harper"</a:t>
                      </a:r>
                      <a:endParaRPr lang="en-US" b="0" dirty="0">
                        <a:latin typeface="Lucida Console" pitchFamily="49" charset="0"/>
                      </a:endParaRPr>
                    </a:p>
                  </a:txBody>
                  <a:tcPr anchor="ctr"/>
                </a:tc>
                <a:tc>
                  <a:txBody>
                    <a:bodyPr/>
                    <a:lstStyle/>
                    <a:p>
                      <a:r>
                        <a:rPr lang="en-US" b="0" dirty="0" smtClean="0">
                          <a:latin typeface="Lucida Console" pitchFamily="49" charset="0"/>
                        </a:rPr>
                        <a:t>Stephen Harper</a:t>
                      </a:r>
                      <a:endParaRPr lang="en-US" b="0" dirty="0">
                        <a:latin typeface="Lucida Console" pitchFamily="49" charset="0"/>
                      </a:endParaRPr>
                    </a:p>
                  </a:txBody>
                  <a:tcPr anchor="ctr"/>
                </a:tc>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29118785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Adding Strings and Numbers</a:t>
            </a:r>
          </a:p>
        </p:txBody>
      </p:sp>
      <p:sp>
        <p:nvSpPr>
          <p:cNvPr id="3" name="Content Placeholder 2"/>
          <p:cNvSpPr>
            <a:spLocks noGrp="1"/>
          </p:cNvSpPr>
          <p:nvPr>
            <p:ph idx="1"/>
          </p:nvPr>
        </p:nvSpPr>
        <p:spPr>
          <a:xfrm>
            <a:off x="611559" y="1600200"/>
            <a:ext cx="7848873" cy="4498975"/>
          </a:xfrm>
        </p:spPr>
        <p:txBody>
          <a:bodyPr/>
          <a:lstStyle/>
          <a:p>
            <a:pPr>
              <a:buFont typeface="Wingdings" panose="05000000000000000000" pitchFamily="2" charset="2"/>
              <a:buChar char="Ø"/>
            </a:pPr>
            <a:r>
              <a:rPr lang="it-IT" sz="2800" dirty="0"/>
              <a:t>x =5+5;               </a:t>
            </a:r>
            <a:br>
              <a:rPr lang="it-IT" sz="2800" dirty="0"/>
            </a:br>
            <a:r>
              <a:rPr lang="it-IT" sz="2800" dirty="0" smtClean="0"/>
              <a:t>alert(x</a:t>
            </a:r>
            <a:r>
              <a:rPr lang="it-IT" sz="2800" dirty="0"/>
              <a:t>);</a:t>
            </a:r>
            <a:br>
              <a:rPr lang="it-IT" sz="2800" dirty="0"/>
            </a:br>
            <a:endParaRPr lang="it-IT" sz="1200" dirty="0"/>
          </a:p>
          <a:p>
            <a:pPr>
              <a:buFont typeface="Wingdings" panose="05000000000000000000" pitchFamily="2" charset="2"/>
              <a:buChar char="Ø"/>
            </a:pPr>
            <a:r>
              <a:rPr lang="it-IT" sz="2800" dirty="0"/>
              <a:t>x</a:t>
            </a:r>
            <a:r>
              <a:rPr lang="it-IT" sz="2800" dirty="0" smtClean="0"/>
              <a:t>="5"+"5";</a:t>
            </a:r>
            <a:r>
              <a:rPr lang="it-IT" sz="2800" dirty="0"/>
              <a:t/>
            </a:r>
            <a:br>
              <a:rPr lang="it-IT" sz="2800" dirty="0"/>
            </a:br>
            <a:r>
              <a:rPr lang="it-IT" sz="2800" dirty="0"/>
              <a:t>alert(x);</a:t>
            </a:r>
            <a:br>
              <a:rPr lang="it-IT" sz="2800" dirty="0"/>
            </a:br>
            <a:endParaRPr lang="it-IT" sz="1200" dirty="0"/>
          </a:p>
          <a:p>
            <a:pPr>
              <a:buFont typeface="Wingdings" panose="05000000000000000000" pitchFamily="2" charset="2"/>
              <a:buChar char="Ø"/>
            </a:pPr>
            <a:r>
              <a:rPr lang="it-IT" sz="2800" dirty="0"/>
              <a:t>x=5</a:t>
            </a:r>
            <a:r>
              <a:rPr lang="it-IT" sz="2800" dirty="0" smtClean="0"/>
              <a:t>+"5";</a:t>
            </a:r>
            <a:r>
              <a:rPr lang="it-IT" sz="2800" dirty="0"/>
              <a:t/>
            </a:r>
            <a:br>
              <a:rPr lang="it-IT" sz="2800" dirty="0"/>
            </a:br>
            <a:r>
              <a:rPr lang="it-IT" sz="2800" dirty="0"/>
              <a:t>alert(x);</a:t>
            </a:r>
            <a:br>
              <a:rPr lang="it-IT" sz="2800" dirty="0"/>
            </a:br>
            <a:endParaRPr lang="it-IT" sz="1200" dirty="0"/>
          </a:p>
          <a:p>
            <a:pPr>
              <a:buFont typeface="Wingdings" panose="05000000000000000000" pitchFamily="2" charset="2"/>
              <a:buChar char="Ø"/>
            </a:pPr>
            <a:r>
              <a:rPr lang="it-IT" sz="2800" dirty="0"/>
              <a:t>x</a:t>
            </a:r>
            <a:r>
              <a:rPr lang="it-IT" sz="2800" dirty="0" smtClean="0"/>
              <a:t>="5"+</a:t>
            </a:r>
            <a:r>
              <a:rPr lang="it-IT" sz="2800" dirty="0"/>
              <a:t>5;</a:t>
            </a:r>
            <a:br>
              <a:rPr lang="it-IT" sz="2800" dirty="0"/>
            </a:br>
            <a:r>
              <a:rPr lang="it-IT" sz="2800" dirty="0"/>
              <a:t>alert(x</a:t>
            </a:r>
            <a:r>
              <a:rPr lang="it-IT" sz="2800" dirty="0" smtClean="0"/>
              <a:t>);</a:t>
            </a:r>
          </a:p>
          <a:p>
            <a:pPr marL="0" indent="0">
              <a:buNone/>
            </a:pPr>
            <a:endParaRPr lang="it-IT" sz="1600" dirty="0" smtClean="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58</a:t>
            </a:fld>
            <a:endParaRPr lang="en-CA" altLang="en-US"/>
          </a:p>
        </p:txBody>
      </p:sp>
    </p:spTree>
    <p:extLst>
      <p:ext uri="{BB962C8B-B14F-4D97-AF65-F5344CB8AC3E}">
        <p14:creationId xmlns:p14="http://schemas.microsoft.com/office/powerpoint/2010/main" val="186882886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Example - Evaluating Expressions</a:t>
            </a:r>
            <a:endParaRPr lang="en-CA"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44126483"/>
              </p:ext>
            </p:extLst>
          </p:nvPr>
        </p:nvGraphicFramePr>
        <p:xfrm>
          <a:off x="971599" y="1600200"/>
          <a:ext cx="7272809" cy="4114800"/>
        </p:xfrm>
        <a:graphic>
          <a:graphicData uri="http://schemas.openxmlformats.org/drawingml/2006/table">
            <a:tbl>
              <a:tblPr firstRow="1" bandRow="1">
                <a:tableStyleId>{5C22544A-7EE6-4342-B048-85BDC9FD1C3A}</a:tableStyleId>
              </a:tblPr>
              <a:tblGrid>
                <a:gridCol w="7272809"/>
              </a:tblGrid>
              <a:tr h="370840">
                <a:tc>
                  <a:txBody>
                    <a:bodyPr/>
                    <a:lstStyle/>
                    <a:p>
                      <a:r>
                        <a:rPr lang="en-CA" sz="2400" b="0" dirty="0" smtClean="0">
                          <a:solidFill>
                            <a:schemeClr val="tx1"/>
                          </a:solidFill>
                        </a:rPr>
                        <a:t>var x = prompt("Enter</a:t>
                      </a:r>
                      <a:r>
                        <a:rPr lang="en-CA" sz="2400" b="0" baseline="0" dirty="0" smtClean="0">
                          <a:solidFill>
                            <a:schemeClr val="tx1"/>
                          </a:solidFill>
                        </a:rPr>
                        <a:t> </a:t>
                      </a:r>
                      <a:r>
                        <a:rPr lang="en-CA" sz="2400" b="0" dirty="0" smtClean="0">
                          <a:solidFill>
                            <a:schemeClr val="tx1"/>
                          </a:solidFill>
                        </a:rPr>
                        <a:t>a number."); </a:t>
                      </a:r>
                    </a:p>
                    <a:p>
                      <a:r>
                        <a:rPr lang="en-CA" sz="2400" b="0" dirty="0" smtClean="0">
                          <a:solidFill>
                            <a:schemeClr val="tx1"/>
                          </a:solidFill>
                        </a:rPr>
                        <a:t>x = x + 2; </a:t>
                      </a:r>
                    </a:p>
                    <a:p>
                      <a:r>
                        <a:rPr lang="en-CA" sz="2400" b="0" dirty="0" smtClean="0">
                          <a:solidFill>
                            <a:schemeClr val="tx1"/>
                          </a:solidFill>
                        </a:rPr>
                        <a:t>alert ("The value of x is " + x); </a:t>
                      </a:r>
                    </a:p>
                    <a:p>
                      <a:endParaRPr lang="en-CA" sz="2400" b="0" dirty="0" smtClean="0">
                        <a:solidFill>
                          <a:schemeClr val="tx1"/>
                        </a:solidFill>
                      </a:endParaRPr>
                    </a:p>
                    <a:p>
                      <a:r>
                        <a:rPr lang="en-CA" sz="2400" b="0" dirty="0" smtClean="0">
                          <a:solidFill>
                            <a:schemeClr val="tx1"/>
                          </a:solidFill>
                        </a:rPr>
                        <a:t>x = 2 * x; </a:t>
                      </a:r>
                    </a:p>
                    <a:p>
                      <a:r>
                        <a:rPr lang="en-CA" sz="2400" b="0" dirty="0" smtClean="0">
                          <a:solidFill>
                            <a:schemeClr val="tx1"/>
                          </a:solidFill>
                        </a:rPr>
                        <a:t>alert("The new value of x is now " + x); </a:t>
                      </a:r>
                    </a:p>
                    <a:p>
                      <a:endParaRPr lang="en-CA" sz="2400" b="0" dirty="0" smtClean="0">
                        <a:solidFill>
                          <a:schemeClr val="tx1"/>
                        </a:solidFill>
                      </a:endParaRPr>
                    </a:p>
                    <a:p>
                      <a:r>
                        <a:rPr lang="en-CA" sz="2400" b="0" dirty="0" smtClean="0">
                          <a:solidFill>
                            <a:schemeClr val="tx1"/>
                          </a:solidFill>
                        </a:rPr>
                        <a:t>x = x + 1; </a:t>
                      </a:r>
                    </a:p>
                    <a:p>
                      <a:r>
                        <a:rPr lang="en-CA" sz="2400" b="0" dirty="0" smtClean="0">
                          <a:solidFill>
                            <a:schemeClr val="tx1"/>
                          </a:solidFill>
                        </a:rPr>
                        <a:t>alert("x is now " + x); </a:t>
                      </a:r>
                    </a:p>
                    <a:p>
                      <a:endParaRPr lang="en-CA" sz="2400" b="0" dirty="0" smtClean="0">
                        <a:solidFill>
                          <a:schemeClr val="tx1"/>
                        </a:solidFill>
                      </a:endParaRPr>
                    </a:p>
                    <a:p>
                      <a:r>
                        <a:rPr lang="en-CA" sz="2400" b="0" dirty="0" smtClean="0">
                          <a:solidFill>
                            <a:schemeClr val="tx1"/>
                          </a:solidFill>
                        </a:rPr>
                        <a:t>alert("x divided by 3 is: " + x/3); </a:t>
                      </a: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59</a:t>
            </a:fld>
            <a:endParaRPr lang="en-CA" altLang="en-US"/>
          </a:p>
        </p:txBody>
      </p:sp>
      <p:sp>
        <p:nvSpPr>
          <p:cNvPr id="3" name="TextBox 2"/>
          <p:cNvSpPr txBox="1"/>
          <p:nvPr/>
        </p:nvSpPr>
        <p:spPr>
          <a:xfrm>
            <a:off x="1403648" y="6093296"/>
            <a:ext cx="3827073" cy="369332"/>
          </a:xfrm>
          <a:prstGeom prst="rect">
            <a:avLst/>
          </a:prstGeom>
          <a:noFill/>
        </p:spPr>
        <p:txBody>
          <a:bodyPr wrap="none" rtlCol="0">
            <a:spAutoFit/>
          </a:bodyPr>
          <a:lstStyle/>
          <a:p>
            <a:r>
              <a:rPr lang="en-CA" dirty="0">
                <a:hlinkClick r:id="rId2"/>
              </a:rPr>
              <a:t>evaluating-arithmetic-expressions.js</a:t>
            </a:r>
            <a:endParaRPr lang="en-CA" dirty="0"/>
          </a:p>
        </p:txBody>
      </p:sp>
    </p:spTree>
    <p:extLst>
      <p:ext uri="{BB962C8B-B14F-4D97-AF65-F5344CB8AC3E}">
        <p14:creationId xmlns:p14="http://schemas.microsoft.com/office/powerpoint/2010/main" val="25469800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Evaluation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772816"/>
            <a:ext cx="7690048" cy="3773016"/>
          </a:xfrm>
        </p:spPr>
        <p:txBody>
          <a:bodyPr>
            <a:normAutofit fontScale="92500"/>
          </a:bodyPr>
          <a:lstStyle/>
          <a:p>
            <a:pPr>
              <a:buNone/>
            </a:pPr>
            <a:r>
              <a:rPr lang="en-CA" sz="3000" dirty="0" smtClean="0"/>
              <a:t>All </a:t>
            </a:r>
            <a:r>
              <a:rPr lang="en-CA" sz="3000" dirty="0" smtClean="0"/>
              <a:t>labs             </a:t>
            </a:r>
            <a:r>
              <a:rPr lang="en-CA" sz="3000" dirty="0" smtClean="0"/>
              <a:t>(</a:t>
            </a:r>
            <a:r>
              <a:rPr lang="en-CA" sz="3000" dirty="0" smtClean="0"/>
              <a:t>1 % or 2% each)       </a:t>
            </a:r>
            <a:r>
              <a:rPr lang="en-CA" sz="3000" dirty="0" smtClean="0"/>
              <a:t>  15% </a:t>
            </a:r>
            <a:endParaRPr lang="en-CA" sz="3000" dirty="0" smtClean="0"/>
          </a:p>
          <a:p>
            <a:pPr>
              <a:buNone/>
            </a:pPr>
            <a:r>
              <a:rPr lang="en-CA" sz="3000" dirty="0" smtClean="0"/>
              <a:t>4 </a:t>
            </a:r>
            <a:r>
              <a:rPr lang="en-CA" sz="3000" dirty="0" smtClean="0"/>
              <a:t>assignments   </a:t>
            </a:r>
            <a:r>
              <a:rPr lang="en-CA" sz="2600" dirty="0" smtClean="0"/>
              <a:t>(6% + 6% + </a:t>
            </a:r>
            <a:r>
              <a:rPr lang="en-CA" sz="2600" dirty="0"/>
              <a:t>6% + </a:t>
            </a:r>
            <a:r>
              <a:rPr lang="en-CA" sz="2600" dirty="0" smtClean="0"/>
              <a:t>7</a:t>
            </a:r>
            <a:r>
              <a:rPr lang="en-CA" sz="2600" dirty="0" smtClean="0"/>
              <a:t>%)     </a:t>
            </a:r>
            <a:r>
              <a:rPr lang="en-CA" sz="3000" dirty="0" smtClean="0"/>
              <a:t>25%</a:t>
            </a:r>
            <a:endParaRPr lang="en-CA" sz="3000" dirty="0" smtClean="0"/>
          </a:p>
          <a:p>
            <a:pPr>
              <a:buNone/>
            </a:pPr>
            <a:r>
              <a:rPr lang="en-CA" sz="3000" dirty="0" smtClean="0"/>
              <a:t>term </a:t>
            </a:r>
            <a:r>
              <a:rPr lang="en-CA" sz="3000" dirty="0" smtClean="0"/>
              <a:t>tests </a:t>
            </a:r>
            <a:r>
              <a:rPr lang="en-CA" sz="3000" dirty="0"/>
              <a:t> </a:t>
            </a:r>
            <a:r>
              <a:rPr lang="en-CA" sz="3000" dirty="0" smtClean="0"/>
              <a:t> </a:t>
            </a:r>
            <a:r>
              <a:rPr lang="en-CA" sz="3000" dirty="0" smtClean="0"/>
              <a:t>      (15% + 15%)	        30% </a:t>
            </a:r>
            <a:endParaRPr lang="en-CA" sz="3000" dirty="0" smtClean="0"/>
          </a:p>
          <a:p>
            <a:pPr>
              <a:buNone/>
            </a:pPr>
            <a:r>
              <a:rPr lang="en-CA" sz="3000" dirty="0" smtClean="0"/>
              <a:t>Final exam                                   </a:t>
            </a:r>
            <a:r>
              <a:rPr lang="en-CA" sz="3000" dirty="0"/>
              <a:t> </a:t>
            </a:r>
            <a:r>
              <a:rPr lang="en-CA" sz="3000" dirty="0" smtClean="0"/>
              <a:t>      30%</a:t>
            </a:r>
          </a:p>
          <a:p>
            <a:pPr>
              <a:buNone/>
            </a:pPr>
            <a:r>
              <a:rPr lang="en-CA" sz="3000" dirty="0" smtClean="0"/>
              <a:t>--------------------------------------------------------</a:t>
            </a:r>
          </a:p>
          <a:p>
            <a:pPr>
              <a:buNone/>
            </a:pPr>
            <a:r>
              <a:rPr lang="en-CA" sz="3000" dirty="0" smtClean="0"/>
              <a:t>Total                                           </a:t>
            </a:r>
            <a:r>
              <a:rPr lang="en-CA" sz="3000" dirty="0"/>
              <a:t> </a:t>
            </a:r>
            <a:r>
              <a:rPr lang="en-CA" sz="3000" dirty="0" smtClean="0"/>
              <a:t>      100%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52083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Programming Constructs</a:t>
            </a:r>
          </a:p>
        </p:txBody>
      </p:sp>
      <p:sp>
        <p:nvSpPr>
          <p:cNvPr id="3" name="Content Placeholder 2"/>
          <p:cNvSpPr>
            <a:spLocks noGrp="1"/>
          </p:cNvSpPr>
          <p:nvPr>
            <p:ph idx="1"/>
          </p:nvPr>
        </p:nvSpPr>
        <p:spPr>
          <a:xfrm>
            <a:off x="107504" y="1600200"/>
            <a:ext cx="9036496" cy="4498975"/>
          </a:xfrm>
        </p:spPr>
        <p:txBody>
          <a:bodyPr/>
          <a:lstStyle/>
          <a:p>
            <a:pPr>
              <a:buFont typeface="Wingdings" panose="05000000000000000000" pitchFamily="2" charset="2"/>
              <a:buChar char="Ø"/>
            </a:pPr>
            <a:r>
              <a:rPr lang="en-CA" sz="2400" dirty="0"/>
              <a:t>JavaScript execution flow is determined using the following four (4) basic control structures:</a:t>
            </a:r>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Sequential</a:t>
            </a:r>
            <a:r>
              <a:rPr lang="en-CA" sz="2000" dirty="0">
                <a:effectLst>
                  <a:outerShdw blurRad="38100" dist="38100" dir="2700000" algn="tl">
                    <a:srgbClr val="000000">
                      <a:alpha val="43137"/>
                    </a:srgbClr>
                  </a:outerShdw>
                </a:effectLst>
              </a:rPr>
              <a:t>: </a:t>
            </a:r>
            <a:r>
              <a:rPr lang="en-CA" sz="2000" dirty="0"/>
              <a:t/>
            </a:r>
            <a:br>
              <a:rPr lang="en-CA" sz="2000" dirty="0"/>
            </a:br>
            <a:r>
              <a:rPr lang="en-CA" sz="2000" dirty="0"/>
              <a:t>an instruction is executed when the previous one is </a:t>
            </a:r>
            <a:r>
              <a:rPr lang="en-CA" sz="2000" dirty="0" smtClean="0"/>
              <a:t>finished.</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Conditional</a:t>
            </a:r>
            <a:r>
              <a:rPr lang="en-CA" sz="2000" dirty="0"/>
              <a:t/>
            </a:r>
            <a:br>
              <a:rPr lang="en-CA" sz="2000" dirty="0"/>
            </a:br>
            <a:r>
              <a:rPr lang="en-CA" sz="2000" dirty="0"/>
              <a:t>a logical condition is used to determine which instruction will be executed next - similar to the </a:t>
            </a:r>
            <a:r>
              <a:rPr lang="en-CA" sz="2000" dirty="0" smtClean="0"/>
              <a:t>"</a:t>
            </a:r>
            <a:r>
              <a:rPr lang="en-CA" sz="2000" dirty="0">
                <a:solidFill>
                  <a:srgbClr val="000099"/>
                </a:solidFill>
                <a:effectLst>
                  <a:outerShdw blurRad="38100" dist="38100" dir="2700000" algn="tl">
                    <a:srgbClr val="000000">
                      <a:alpha val="43137"/>
                    </a:srgbClr>
                  </a:outerShdw>
                </a:effectLst>
              </a:rPr>
              <a:t>if</a:t>
            </a:r>
            <a:r>
              <a:rPr lang="en-CA" sz="2000" dirty="0" smtClean="0"/>
              <a:t>" </a:t>
            </a:r>
            <a:r>
              <a:rPr lang="en-CA" sz="2000" dirty="0"/>
              <a:t>and </a:t>
            </a:r>
            <a:r>
              <a:rPr lang="en-CA" sz="2000" dirty="0" smtClean="0"/>
              <a:t>"</a:t>
            </a:r>
            <a:r>
              <a:rPr lang="en-CA" sz="2000" dirty="0">
                <a:solidFill>
                  <a:srgbClr val="000099"/>
                </a:solidFill>
                <a:effectLst>
                  <a:outerShdw blurRad="38100" dist="38100" dir="2700000" algn="tl">
                    <a:srgbClr val="000000">
                      <a:alpha val="43137"/>
                    </a:srgbClr>
                  </a:outerShdw>
                </a:effectLst>
              </a:rPr>
              <a:t>switch</a:t>
            </a:r>
            <a:r>
              <a:rPr lang="en-CA" sz="2000" dirty="0" smtClean="0"/>
              <a:t>" </a:t>
            </a:r>
            <a:r>
              <a:rPr lang="en-CA" sz="2000" dirty="0"/>
              <a:t>statements in </a:t>
            </a:r>
            <a:r>
              <a:rPr lang="en-CA" sz="2000" dirty="0" smtClean="0"/>
              <a:t>C.</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Looping</a:t>
            </a:r>
            <a:r>
              <a:rPr lang="en-CA" sz="2000" dirty="0"/>
              <a:t/>
            </a:r>
            <a:br>
              <a:rPr lang="en-CA" sz="2000" dirty="0"/>
            </a:br>
            <a:r>
              <a:rPr lang="en-CA" sz="2000" dirty="0"/>
              <a:t>a series of instructions are repeatedly executed until some condition is satisfied - similar to the </a:t>
            </a:r>
            <a:r>
              <a:rPr lang="en-CA" sz="2000" dirty="0" smtClean="0"/>
              <a:t>"</a:t>
            </a:r>
            <a:r>
              <a:rPr lang="en-CA" sz="2000" dirty="0">
                <a:solidFill>
                  <a:srgbClr val="000099"/>
                </a:solidFill>
                <a:effectLst>
                  <a:outerShdw blurRad="38100" dist="38100" dir="2700000" algn="tl">
                    <a:srgbClr val="000000">
                      <a:alpha val="43137"/>
                    </a:srgbClr>
                  </a:outerShdw>
                </a:effectLst>
              </a:rPr>
              <a:t>for</a:t>
            </a:r>
            <a:r>
              <a:rPr lang="en-CA" sz="2000" dirty="0" smtClean="0"/>
              <a:t>" </a:t>
            </a:r>
            <a:r>
              <a:rPr lang="en-CA" sz="2000" dirty="0"/>
              <a:t>and </a:t>
            </a:r>
            <a:r>
              <a:rPr lang="en-CA" sz="2000" dirty="0" smtClean="0"/>
              <a:t>"</a:t>
            </a:r>
            <a:r>
              <a:rPr lang="en-CA" sz="2000" dirty="0">
                <a:solidFill>
                  <a:srgbClr val="000099"/>
                </a:solidFill>
                <a:effectLst>
                  <a:outerShdw blurRad="38100" dist="38100" dir="2700000" algn="tl">
                    <a:srgbClr val="000000">
                      <a:alpha val="43137"/>
                    </a:srgbClr>
                  </a:outerShdw>
                </a:effectLst>
              </a:rPr>
              <a:t>while</a:t>
            </a:r>
            <a:r>
              <a:rPr lang="en-CA" sz="2000" dirty="0" smtClean="0"/>
              <a:t>" </a:t>
            </a:r>
            <a:r>
              <a:rPr lang="en-CA" sz="2000" dirty="0"/>
              <a:t>statements in </a:t>
            </a:r>
            <a:r>
              <a:rPr lang="en-CA" sz="2000" dirty="0" smtClean="0"/>
              <a:t>C.</a:t>
            </a:r>
            <a:endParaRPr lang="en-CA" sz="2000" dirty="0"/>
          </a:p>
          <a:p>
            <a:pPr marL="914400" lvl="1" indent="-457200">
              <a:buFont typeface="+mj-lt"/>
              <a:buAutoNum type="arabicPeriod"/>
            </a:pPr>
            <a:r>
              <a:rPr lang="en-CA" sz="2000" dirty="0">
                <a:solidFill>
                  <a:srgbClr val="000099"/>
                </a:solidFill>
                <a:effectLst>
                  <a:outerShdw blurRad="38100" dist="38100" dir="2700000" algn="tl">
                    <a:srgbClr val="000000">
                      <a:alpha val="43137"/>
                    </a:srgbClr>
                  </a:outerShdw>
                </a:effectLst>
              </a:rPr>
              <a:t>Transfer</a:t>
            </a:r>
            <a:r>
              <a:rPr lang="en-CA" sz="2000" dirty="0"/>
              <a:t/>
            </a:r>
            <a:br>
              <a:rPr lang="en-CA" sz="2000" dirty="0"/>
            </a:br>
            <a:r>
              <a:rPr lang="en-CA" sz="2000" dirty="0"/>
              <a:t>jump to a different part of the code - similar to calling a function in </a:t>
            </a:r>
            <a:r>
              <a:rPr lang="en-CA" sz="2000" dirty="0" smtClean="0"/>
              <a:t>C.</a:t>
            </a:r>
            <a:endParaRPr lang="en-CA" sz="2000" dirty="0"/>
          </a:p>
          <a:p>
            <a:pPr>
              <a:buFont typeface="Wingdings" panose="05000000000000000000" pitchFamily="2" charset="2"/>
              <a:buChar char="Ø"/>
            </a:pPr>
            <a:r>
              <a:rPr lang="en-CA" sz="2400" dirty="0"/>
              <a:t>Example: </a:t>
            </a:r>
            <a:r>
              <a:rPr lang="en-CA" sz="2400" dirty="0">
                <a:hlinkClick r:id="rId2"/>
              </a:rPr>
              <a:t>programming-constructs.js</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60</a:t>
            </a:fld>
            <a:endParaRPr lang="en-CA" altLang="en-US"/>
          </a:p>
        </p:txBody>
      </p:sp>
    </p:spTree>
    <p:extLst>
      <p:ext uri="{BB962C8B-B14F-4D97-AF65-F5344CB8AC3E}">
        <p14:creationId xmlns:p14="http://schemas.microsoft.com/office/powerpoint/2010/main" val="342312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548680"/>
            <a:ext cx="8396734" cy="1143000"/>
          </a:xfrm>
        </p:spPr>
        <p:txBody>
          <a:bodyPr>
            <a:normAutofit fontScale="90000"/>
          </a:bodyPr>
          <a:lstStyle/>
          <a:p>
            <a:r>
              <a:rPr lang="en-CA" dirty="0" smtClean="0">
                <a:effectLst>
                  <a:outerShdw blurRad="38100" dist="38100" dir="2700000" algn="tl">
                    <a:srgbClr val="000000">
                      <a:alpha val="43137"/>
                    </a:srgbClr>
                  </a:outerShdw>
                </a:effectLst>
              </a:rPr>
              <a:t>Programming Constructs (1)  – </a:t>
            </a:r>
            <a:br>
              <a:rPr lang="en-CA" dirty="0" smtClean="0">
                <a:effectLst>
                  <a:outerShdw blurRad="38100" dist="38100" dir="2700000" algn="tl">
                    <a:srgbClr val="000000">
                      <a:alpha val="43137"/>
                    </a:srgbClr>
                  </a:outerShdw>
                </a:effectLst>
              </a:rPr>
            </a:br>
            <a:r>
              <a:rPr lang="en-CA" dirty="0" smtClean="0">
                <a:effectLst>
                  <a:outerShdw blurRad="38100" dist="38100" dir="2700000" algn="tl">
                    <a:srgbClr val="000000">
                      <a:alpha val="43137"/>
                    </a:srgbClr>
                  </a:outerShdw>
                </a:effectLst>
              </a:rPr>
              <a:t>Sequence</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1295400" y="1981199"/>
            <a:ext cx="5652864" cy="3103985"/>
          </a:xfrm>
          <a:solidFill>
            <a:schemeClr val="accent1">
              <a:lumMod val="20000"/>
              <a:lumOff val="80000"/>
            </a:schemeClr>
          </a:solidFill>
        </p:spPr>
        <p:txBody>
          <a:bodyPr/>
          <a:lstStyle/>
          <a:p>
            <a:pPr>
              <a:buFontTx/>
              <a:buNone/>
            </a:pPr>
            <a:endParaRPr lang="en-CA" sz="2800" dirty="0" smtClean="0"/>
          </a:p>
          <a:p>
            <a:pPr>
              <a:buFontTx/>
              <a:buNone/>
            </a:pPr>
            <a:r>
              <a:rPr lang="en-CA" sz="2800" dirty="0" smtClean="0"/>
              <a:t>	</a:t>
            </a:r>
            <a:r>
              <a:rPr lang="en-CA" sz="2800" dirty="0" err="1" smtClean="0"/>
              <a:t>var</a:t>
            </a:r>
            <a:r>
              <a:rPr lang="en-CA" sz="2800" dirty="0" smtClean="0"/>
              <a:t> a = 3;</a:t>
            </a:r>
          </a:p>
          <a:p>
            <a:pPr>
              <a:buFontTx/>
              <a:buNone/>
            </a:pPr>
            <a:r>
              <a:rPr lang="en-CA" sz="2800" dirty="0" smtClean="0"/>
              <a:t>	</a:t>
            </a:r>
            <a:r>
              <a:rPr lang="en-CA" sz="2800" dirty="0" err="1" smtClean="0"/>
              <a:t>var</a:t>
            </a:r>
            <a:r>
              <a:rPr lang="en-CA" sz="2800" dirty="0" smtClean="0"/>
              <a:t> b = 6;</a:t>
            </a:r>
          </a:p>
          <a:p>
            <a:pPr>
              <a:buFontTx/>
              <a:buNone/>
            </a:pPr>
            <a:r>
              <a:rPr lang="en-CA" sz="2800" dirty="0" smtClean="0"/>
              <a:t>	</a:t>
            </a:r>
            <a:r>
              <a:rPr lang="en-CA" sz="2800" dirty="0" err="1" smtClean="0"/>
              <a:t>var</a:t>
            </a:r>
            <a:r>
              <a:rPr lang="en-CA" sz="2800" dirty="0" smtClean="0"/>
              <a:t> c = a + b;</a:t>
            </a:r>
          </a:p>
          <a:p>
            <a:pPr>
              <a:buFontTx/>
              <a:buNone/>
            </a:pPr>
            <a:r>
              <a:rPr lang="en-CA" sz="2800" dirty="0" smtClean="0"/>
              <a:t>	alert(c);</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70468704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CA" dirty="0" smtClean="0">
                <a:effectLst>
                  <a:outerShdw blurRad="38100" dist="38100" dir="2700000" algn="tl">
                    <a:srgbClr val="000000">
                      <a:alpha val="43137"/>
                    </a:srgbClr>
                  </a:outerShdw>
                </a:effectLst>
              </a:rPr>
              <a:t>Programming Constructs (2) – Selection</a:t>
            </a:r>
            <a:endParaRPr lang="en-US"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67544" y="1700808"/>
            <a:ext cx="8077200" cy="4525963"/>
          </a:xfrm>
        </p:spPr>
        <p:txBody>
          <a:bodyPr/>
          <a:lstStyle/>
          <a:p>
            <a:pPr>
              <a:lnSpc>
                <a:spcPct val="90000"/>
              </a:lnSpc>
              <a:buFont typeface="Wingdings" panose="05000000000000000000" pitchFamily="2" charset="2"/>
              <a:buChar char="Ø"/>
            </a:pPr>
            <a:r>
              <a:rPr lang="en-CA" dirty="0" smtClean="0"/>
              <a:t>Make decisions and perform single or multiple tasks based on the outcome of the decision (true or false).</a:t>
            </a:r>
          </a:p>
          <a:p>
            <a:pPr>
              <a:lnSpc>
                <a:spcPct val="90000"/>
              </a:lnSpc>
            </a:pPr>
            <a:endParaRPr lang="en-CA" sz="1000" dirty="0" smtClean="0"/>
          </a:p>
          <a:p>
            <a:pPr>
              <a:lnSpc>
                <a:spcPct val="90000"/>
              </a:lnSpc>
              <a:buFont typeface="Wingdings" panose="05000000000000000000" pitchFamily="2" charset="2"/>
              <a:buChar char="Ø"/>
            </a:pPr>
            <a:r>
              <a:rPr lang="en-CA" dirty="0" smtClean="0"/>
              <a:t>Types of conditional statements :</a:t>
            </a:r>
          </a:p>
          <a:p>
            <a:pPr lvl="1">
              <a:lnSpc>
                <a:spcPct val="90000"/>
              </a:lnSpc>
            </a:pPr>
            <a:r>
              <a:rPr lang="en-CA" dirty="0" smtClean="0">
                <a:effectLst>
                  <a:outerShdw blurRad="38100" dist="38100" dir="2700000" algn="tl">
                    <a:srgbClr val="000000">
                      <a:alpha val="43137"/>
                    </a:srgbClr>
                  </a:outerShdw>
                </a:effectLst>
              </a:rPr>
              <a:t>if </a:t>
            </a:r>
          </a:p>
          <a:p>
            <a:pPr lvl="1">
              <a:lnSpc>
                <a:spcPct val="90000"/>
              </a:lnSpc>
            </a:pPr>
            <a:r>
              <a:rPr lang="en-CA" dirty="0" smtClean="0">
                <a:effectLst>
                  <a:outerShdw blurRad="38100" dist="38100" dir="2700000" algn="tl">
                    <a:srgbClr val="000000">
                      <a:alpha val="43137"/>
                    </a:srgbClr>
                  </a:outerShdw>
                </a:effectLst>
              </a:rPr>
              <a:t>if / else </a:t>
            </a:r>
          </a:p>
          <a:p>
            <a:pPr lvl="1">
              <a:lnSpc>
                <a:spcPct val="90000"/>
              </a:lnSpc>
            </a:pPr>
            <a:r>
              <a:rPr lang="en-CA" dirty="0" smtClean="0">
                <a:effectLst>
                  <a:outerShdw blurRad="38100" dist="38100" dir="2700000" algn="tl">
                    <a:srgbClr val="000000">
                      <a:alpha val="43137"/>
                    </a:srgbClr>
                  </a:outerShdw>
                </a:effectLst>
              </a:rPr>
              <a:t>switch / case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381411922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outerShdw blurRad="38100" dist="38100" dir="2700000" algn="tl">
                    <a:srgbClr val="000000">
                      <a:alpha val="43137"/>
                    </a:srgbClr>
                  </a:outerShdw>
                </a:effectLst>
              </a:rPr>
              <a:t>Conditional Statements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4602163"/>
          </a:xfrm>
        </p:spPr>
        <p:txBody>
          <a:bodyPr>
            <a:normAutofit fontScale="77500" lnSpcReduction="20000"/>
          </a:bodyPr>
          <a:lstStyle/>
          <a:p>
            <a:r>
              <a:rPr lang="en-US" dirty="0" smtClean="0"/>
              <a:t>Conditional Statements give JavaScript scripts the ability to make decisions and perform single or multiple tasks based on the outcome of the decision (true or false).</a:t>
            </a:r>
          </a:p>
          <a:p>
            <a:r>
              <a:rPr lang="en-US" b="1" dirty="0" smtClean="0"/>
              <a:t>The if-else</a:t>
            </a:r>
          </a:p>
          <a:p>
            <a:pPr lvl="1"/>
            <a:r>
              <a:rPr lang="en-US" dirty="0" smtClean="0"/>
              <a:t>expression / condition is in parentheses (expression)</a:t>
            </a:r>
          </a:p>
          <a:p>
            <a:pPr lvl="1"/>
            <a:r>
              <a:rPr lang="en-US" dirty="0" smtClean="0"/>
              <a:t>relational operators include: == != &gt; &lt; &gt;= &lt;=</a:t>
            </a:r>
          </a:p>
          <a:p>
            <a:pPr lvl="1"/>
            <a:r>
              <a:rPr lang="en-US" dirty="0" smtClean="0"/>
              <a:t>&amp;&amp; (and) and || (or) can be used to create compound conditions</a:t>
            </a:r>
          </a:p>
          <a:p>
            <a:pPr lvl="1"/>
            <a:r>
              <a:rPr lang="en-US" dirty="0" smtClean="0"/>
              <a:t>! (not) can be used to invert a condition</a:t>
            </a:r>
          </a:p>
          <a:p>
            <a:pPr lvl="1"/>
            <a:r>
              <a:rPr lang="en-US" dirty="0" smtClean="0"/>
              <a:t>the else clause is optional</a:t>
            </a:r>
          </a:p>
          <a:p>
            <a:pPr lvl="1"/>
            <a:r>
              <a:rPr lang="en-US" dirty="0" smtClean="0"/>
              <a:t>if statements may be nested</a:t>
            </a:r>
          </a:p>
          <a:p>
            <a:pPr lvl="1"/>
            <a:r>
              <a:rPr lang="en-US" dirty="0" smtClean="0"/>
              <a:t>multiple action statements must be enclosed in brace brackets {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40739377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55576"/>
          </a:xfrm>
        </p:spPr>
        <p:txBody>
          <a:bodyPr>
            <a:noAutofit/>
          </a:bodyPr>
          <a:lstStyle/>
          <a:p>
            <a:r>
              <a:rPr lang="en-US" sz="3600" dirty="0" smtClean="0">
                <a:effectLst>
                  <a:outerShdw blurRad="38100" dist="38100" dir="2700000" algn="tl">
                    <a:srgbClr val="000000">
                      <a:alpha val="43137"/>
                    </a:srgbClr>
                  </a:outerShdw>
                </a:effectLst>
              </a:rPr>
              <a:t>The General Format for an If Statement</a:t>
            </a:r>
            <a:endParaRPr lang="en-US" sz="3600" dirty="0">
              <a:effectLst>
                <a:outerShdw blurRad="38100" dist="38100" dir="2700000" algn="tl">
                  <a:srgbClr val="000000">
                    <a:alpha val="43137"/>
                  </a:srgbClr>
                </a:outerShdw>
              </a:effectLst>
            </a:endParaRPr>
          </a:p>
        </p:txBody>
      </p:sp>
      <p:sp>
        <p:nvSpPr>
          <p:cNvPr id="4" name="Title 1"/>
          <p:cNvSpPr txBox="1">
            <a:spLocks/>
          </p:cNvSpPr>
          <p:nvPr/>
        </p:nvSpPr>
        <p:spPr>
          <a:xfrm>
            <a:off x="450652" y="1628800"/>
            <a:ext cx="8077200" cy="457200"/>
          </a:xfrm>
          <a:prstGeom prst="rect">
            <a:avLst/>
          </a:prstGeom>
        </p:spPr>
        <p:txBody>
          <a:bodyPr vert="horz" lIns="91440" tIns="45720" rIns="91440" bIns="45720" rtlCol="0" anchor="ctr">
            <a:noAutofit/>
          </a:bodyPr>
          <a:lstStyle/>
          <a:p>
            <a:pPr lvl="0" algn="ctr">
              <a:spcBef>
                <a:spcPct val="0"/>
              </a:spcBef>
            </a:pPr>
            <a:r>
              <a:rPr lang="en-US" sz="2400" dirty="0" smtClean="0"/>
              <a:t>The general format for an if / else statement is as follows:</a:t>
            </a:r>
            <a:endParaRPr kumimoji="0" lang="en-US" sz="2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TextBox 4"/>
          <p:cNvSpPr txBox="1"/>
          <p:nvPr/>
        </p:nvSpPr>
        <p:spPr>
          <a:xfrm>
            <a:off x="1043608" y="2401143"/>
            <a:ext cx="2664296" cy="2246769"/>
          </a:xfrm>
          <a:prstGeom prst="rect">
            <a:avLst/>
          </a:prstGeom>
          <a:solidFill>
            <a:schemeClr val="accent1">
              <a:lumMod val="20000"/>
              <a:lumOff val="80000"/>
            </a:schemeClr>
          </a:solidFill>
        </p:spPr>
        <p:txBody>
          <a:bodyPr wrap="square" rtlCol="0">
            <a:spAutoFit/>
          </a:bodyPr>
          <a:lstStyle/>
          <a:p>
            <a:r>
              <a:rPr lang="en-CA" sz="2000" dirty="0"/>
              <a:t>if (expression) {</a:t>
            </a:r>
          </a:p>
          <a:p>
            <a:r>
              <a:rPr lang="en-CA" sz="2000" dirty="0"/>
              <a:t>  statement;</a:t>
            </a:r>
          </a:p>
          <a:p>
            <a:r>
              <a:rPr lang="en-CA" sz="2000" dirty="0"/>
              <a:t>}                                    		 </a:t>
            </a:r>
          </a:p>
          <a:p>
            <a:r>
              <a:rPr lang="en-CA" sz="2000" dirty="0"/>
              <a:t>else {</a:t>
            </a:r>
          </a:p>
          <a:p>
            <a:r>
              <a:rPr lang="en-CA" sz="2000" dirty="0"/>
              <a:t>  statement;</a:t>
            </a:r>
          </a:p>
          <a:p>
            <a:r>
              <a:rPr lang="en-CA" sz="2000" dirty="0"/>
              <a:t>}</a:t>
            </a:r>
            <a:endParaRPr lang="en-US" sz="2000"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64</a:t>
            </a:fld>
            <a:endParaRPr lang="en-US" dirty="0"/>
          </a:p>
        </p:txBody>
      </p:sp>
      <p:sp>
        <p:nvSpPr>
          <p:cNvPr id="8" name="TextBox 7"/>
          <p:cNvSpPr txBox="1"/>
          <p:nvPr/>
        </p:nvSpPr>
        <p:spPr>
          <a:xfrm>
            <a:off x="4788024" y="2401143"/>
            <a:ext cx="2963068" cy="2862322"/>
          </a:xfrm>
          <a:prstGeom prst="rect">
            <a:avLst/>
          </a:prstGeom>
          <a:solidFill>
            <a:schemeClr val="accent1">
              <a:lumMod val="20000"/>
              <a:lumOff val="80000"/>
            </a:schemeClr>
          </a:solidFill>
        </p:spPr>
        <p:txBody>
          <a:bodyPr wrap="square" rtlCol="0">
            <a:spAutoFit/>
          </a:bodyPr>
          <a:lstStyle/>
          <a:p>
            <a:r>
              <a:rPr lang="en-CA" sz="2000" dirty="0"/>
              <a:t>if (expression) {</a:t>
            </a:r>
          </a:p>
          <a:p>
            <a:r>
              <a:rPr lang="en-CA" sz="2000" dirty="0"/>
              <a:t>  statement;</a:t>
            </a:r>
          </a:p>
          <a:p>
            <a:r>
              <a:rPr lang="en-CA" sz="2000" dirty="0"/>
              <a:t>  statement;</a:t>
            </a:r>
          </a:p>
          <a:p>
            <a:r>
              <a:rPr lang="en-CA" sz="2000" dirty="0"/>
              <a:t>  statement;</a:t>
            </a:r>
          </a:p>
          <a:p>
            <a:r>
              <a:rPr lang="en-CA" sz="2000" dirty="0"/>
              <a:t>}</a:t>
            </a:r>
          </a:p>
          <a:p>
            <a:r>
              <a:rPr lang="en-CA" sz="2000" dirty="0"/>
              <a:t>else {</a:t>
            </a:r>
          </a:p>
          <a:p>
            <a:r>
              <a:rPr lang="en-CA" sz="2000" dirty="0"/>
              <a:t>  statement;</a:t>
            </a:r>
          </a:p>
          <a:p>
            <a:r>
              <a:rPr lang="en-CA" sz="2000" dirty="0"/>
              <a:t>  statement;</a:t>
            </a:r>
          </a:p>
          <a:p>
            <a:r>
              <a:rPr lang="en-CA" sz="2000" dirty="0"/>
              <a:t>}</a:t>
            </a:r>
            <a:endParaRPr lang="en-US" sz="2000" dirty="0"/>
          </a:p>
        </p:txBody>
      </p:sp>
    </p:spTree>
    <p:extLst>
      <p:ext uri="{BB962C8B-B14F-4D97-AF65-F5344CB8AC3E}">
        <p14:creationId xmlns:p14="http://schemas.microsoft.com/office/powerpoint/2010/main" val="167155167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Autofit/>
          </a:bodyPr>
          <a:lstStyle/>
          <a:p>
            <a:r>
              <a:rPr lang="en-US" sz="3600" dirty="0" smtClean="0">
                <a:effectLst>
                  <a:outerShdw blurRad="38100" dist="38100" dir="2700000" algn="tl">
                    <a:srgbClr val="000000">
                      <a:alpha val="43137"/>
                    </a:srgbClr>
                  </a:outerShdw>
                </a:effectLst>
              </a:rPr>
              <a:t>The general format for an </a:t>
            </a:r>
            <a:r>
              <a:rPr lang="en-US" sz="3600" b="1" dirty="0" smtClean="0">
                <a:solidFill>
                  <a:srgbClr val="0000CC"/>
                </a:solidFill>
                <a:effectLst>
                  <a:outerShdw blurRad="38100" dist="38100" dir="2700000" algn="tl">
                    <a:srgbClr val="000000">
                      <a:alpha val="43137"/>
                    </a:srgbClr>
                  </a:outerShdw>
                </a:effectLst>
              </a:rPr>
              <a:t>if / else / if </a:t>
            </a:r>
            <a:r>
              <a:rPr lang="en-US" sz="3600" dirty="0" smtClean="0">
                <a:effectLst>
                  <a:outerShdw blurRad="38100" dist="38100" dir="2700000" algn="tl">
                    <a:srgbClr val="000000">
                      <a:alpha val="43137"/>
                    </a:srgbClr>
                  </a:outerShdw>
                </a:effectLst>
              </a:rPr>
              <a:t>statement:</a:t>
            </a:r>
            <a:endParaRPr lang="en-US" sz="3600" dirty="0">
              <a:effectLst>
                <a:outerShdw blurRad="38100" dist="38100" dir="2700000" algn="tl">
                  <a:srgbClr val="000000">
                    <a:alpha val="43137"/>
                  </a:srgbClr>
                </a:outerShdw>
              </a:effectLst>
            </a:endParaRPr>
          </a:p>
        </p:txBody>
      </p:sp>
      <p:sp>
        <p:nvSpPr>
          <p:cNvPr id="7" name="TextBox 6"/>
          <p:cNvSpPr txBox="1"/>
          <p:nvPr/>
        </p:nvSpPr>
        <p:spPr>
          <a:xfrm>
            <a:off x="395536" y="2209800"/>
            <a:ext cx="3882008" cy="3139321"/>
          </a:xfrm>
          <a:prstGeom prst="rect">
            <a:avLst/>
          </a:prstGeom>
          <a:solidFill>
            <a:schemeClr val="accent1">
              <a:lumMod val="20000"/>
              <a:lumOff val="80000"/>
            </a:schemeClr>
          </a:solidFill>
        </p:spPr>
        <p:txBody>
          <a:bodyPr wrap="square" rtlCol="0">
            <a:spAutoFit/>
          </a:bodyPr>
          <a:lstStyle/>
          <a:p>
            <a:r>
              <a:rPr lang="en-CA" dirty="0"/>
              <a:t>if (</a:t>
            </a:r>
            <a:r>
              <a:rPr lang="en-CA" dirty="0" err="1" smtClean="0"/>
              <a:t>exp</a:t>
            </a:r>
            <a:r>
              <a:rPr lang="en-CA" dirty="0" smtClean="0"/>
              <a:t>-a</a:t>
            </a:r>
            <a:r>
              <a:rPr lang="en-CA" dirty="0"/>
              <a:t>) {</a:t>
            </a:r>
          </a:p>
          <a:p>
            <a:r>
              <a:rPr lang="en-CA" dirty="0"/>
              <a:t>   statement1;  // if </a:t>
            </a:r>
            <a:r>
              <a:rPr lang="en-CA" dirty="0" err="1" smtClean="0"/>
              <a:t>exp</a:t>
            </a:r>
            <a:r>
              <a:rPr lang="en-CA" dirty="0" smtClean="0"/>
              <a:t>-a </a:t>
            </a:r>
            <a:r>
              <a:rPr lang="en-CA" dirty="0"/>
              <a:t>is True</a:t>
            </a:r>
          </a:p>
          <a:p>
            <a:r>
              <a:rPr lang="en-CA" dirty="0"/>
              <a:t>} </a:t>
            </a:r>
          </a:p>
          <a:p>
            <a:r>
              <a:rPr lang="en-CA" dirty="0"/>
              <a:t>else {</a:t>
            </a:r>
          </a:p>
          <a:p>
            <a:r>
              <a:rPr lang="en-CA" dirty="0"/>
              <a:t>   if (</a:t>
            </a:r>
            <a:r>
              <a:rPr lang="en-CA" dirty="0" err="1" smtClean="0"/>
              <a:t>exp</a:t>
            </a:r>
            <a:r>
              <a:rPr lang="en-CA" dirty="0" smtClean="0"/>
              <a:t>-b</a:t>
            </a:r>
            <a:r>
              <a:rPr lang="en-CA" dirty="0"/>
              <a:t>) {</a:t>
            </a:r>
          </a:p>
          <a:p>
            <a:r>
              <a:rPr lang="en-CA" dirty="0"/>
              <a:t>      statement2;   // if </a:t>
            </a:r>
            <a:r>
              <a:rPr lang="en-CA" dirty="0" err="1" smtClean="0"/>
              <a:t>exp</a:t>
            </a:r>
            <a:r>
              <a:rPr lang="en-CA" dirty="0" smtClean="0"/>
              <a:t>-b </a:t>
            </a:r>
            <a:r>
              <a:rPr lang="en-CA" dirty="0"/>
              <a:t>is True</a:t>
            </a:r>
          </a:p>
          <a:p>
            <a:r>
              <a:rPr lang="en-CA" dirty="0"/>
              <a:t>   } </a:t>
            </a:r>
            <a:endParaRPr lang="en-CA" dirty="0" smtClean="0"/>
          </a:p>
          <a:p>
            <a:r>
              <a:rPr lang="en-CA" dirty="0"/>
              <a:t> </a:t>
            </a:r>
            <a:r>
              <a:rPr lang="en-CA" dirty="0" smtClean="0"/>
              <a:t>  else </a:t>
            </a:r>
            <a:r>
              <a:rPr lang="en-CA" dirty="0"/>
              <a:t>{</a:t>
            </a:r>
          </a:p>
          <a:p>
            <a:r>
              <a:rPr lang="en-CA" dirty="0" smtClean="0"/>
              <a:t>      statement3</a:t>
            </a:r>
            <a:r>
              <a:rPr lang="en-CA" dirty="0"/>
              <a:t>;   // if </a:t>
            </a:r>
            <a:r>
              <a:rPr lang="en-CA" dirty="0" err="1" smtClean="0"/>
              <a:t>exp</a:t>
            </a:r>
            <a:r>
              <a:rPr lang="en-CA" dirty="0" smtClean="0"/>
              <a:t>-b </a:t>
            </a:r>
            <a:r>
              <a:rPr lang="en-CA" dirty="0"/>
              <a:t>is False</a:t>
            </a:r>
          </a:p>
          <a:p>
            <a:r>
              <a:rPr lang="en-CA" dirty="0"/>
              <a:t>   }</a:t>
            </a:r>
          </a:p>
          <a:p>
            <a:r>
              <a:rPr lang="en-CA" dirty="0"/>
              <a:t>}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65</a:t>
            </a:fld>
            <a:endParaRPr lang="en-US"/>
          </a:p>
        </p:txBody>
      </p:sp>
      <p:sp>
        <p:nvSpPr>
          <p:cNvPr id="5" name="TextBox 4"/>
          <p:cNvSpPr txBox="1"/>
          <p:nvPr/>
        </p:nvSpPr>
        <p:spPr>
          <a:xfrm>
            <a:off x="4788024" y="2171204"/>
            <a:ext cx="3882008" cy="3139321"/>
          </a:xfrm>
          <a:prstGeom prst="rect">
            <a:avLst/>
          </a:prstGeom>
          <a:solidFill>
            <a:schemeClr val="accent1">
              <a:lumMod val="20000"/>
              <a:lumOff val="80000"/>
            </a:schemeClr>
          </a:solidFill>
        </p:spPr>
        <p:txBody>
          <a:bodyPr wrap="square" rtlCol="0">
            <a:spAutoFit/>
          </a:bodyPr>
          <a:lstStyle/>
          <a:p>
            <a:r>
              <a:rPr lang="en-CA" dirty="0" smtClean="0"/>
              <a:t>// equivalent to following:</a:t>
            </a:r>
          </a:p>
          <a:p>
            <a:endParaRPr lang="en-CA" dirty="0" smtClean="0"/>
          </a:p>
          <a:p>
            <a:r>
              <a:rPr lang="en-CA" dirty="0" smtClean="0"/>
              <a:t>if </a:t>
            </a:r>
            <a:r>
              <a:rPr lang="en-CA" dirty="0"/>
              <a:t>(</a:t>
            </a:r>
            <a:r>
              <a:rPr lang="en-CA" dirty="0" err="1"/>
              <a:t>exp</a:t>
            </a:r>
            <a:r>
              <a:rPr lang="en-CA" dirty="0"/>
              <a:t>-a) {</a:t>
            </a:r>
          </a:p>
          <a:p>
            <a:r>
              <a:rPr lang="en-CA" dirty="0"/>
              <a:t>   statement1; // if </a:t>
            </a:r>
            <a:r>
              <a:rPr lang="en-CA" dirty="0" err="1"/>
              <a:t>exp</a:t>
            </a:r>
            <a:r>
              <a:rPr lang="en-CA" dirty="0"/>
              <a:t>-a is True</a:t>
            </a:r>
          </a:p>
          <a:p>
            <a:r>
              <a:rPr lang="en-CA" dirty="0"/>
              <a:t>}</a:t>
            </a:r>
          </a:p>
          <a:p>
            <a:r>
              <a:rPr lang="en-CA" dirty="0"/>
              <a:t>  else if (</a:t>
            </a:r>
            <a:r>
              <a:rPr lang="en-CA" dirty="0" err="1"/>
              <a:t>exp</a:t>
            </a:r>
            <a:r>
              <a:rPr lang="en-CA" dirty="0"/>
              <a:t>-b) {</a:t>
            </a:r>
          </a:p>
          <a:p>
            <a:r>
              <a:rPr lang="en-CA" dirty="0"/>
              <a:t>   statement2; // if </a:t>
            </a:r>
            <a:r>
              <a:rPr lang="en-CA" dirty="0" err="1"/>
              <a:t>exp</a:t>
            </a:r>
            <a:r>
              <a:rPr lang="en-CA" dirty="0"/>
              <a:t>-b is True</a:t>
            </a:r>
          </a:p>
          <a:p>
            <a:r>
              <a:rPr lang="en-CA" dirty="0"/>
              <a:t>} </a:t>
            </a:r>
          </a:p>
          <a:p>
            <a:r>
              <a:rPr lang="en-CA" dirty="0"/>
              <a:t>else {</a:t>
            </a:r>
          </a:p>
          <a:p>
            <a:r>
              <a:rPr lang="en-CA" dirty="0"/>
              <a:t>   statement3; // if </a:t>
            </a:r>
            <a:r>
              <a:rPr lang="en-CA" dirty="0" err="1"/>
              <a:t>exp</a:t>
            </a:r>
            <a:r>
              <a:rPr lang="en-CA" dirty="0"/>
              <a:t>-b is False</a:t>
            </a:r>
          </a:p>
          <a:p>
            <a:r>
              <a:rPr lang="en-CA" dirty="0"/>
              <a:t>} </a:t>
            </a:r>
            <a:endParaRPr lang="en-US" dirty="0"/>
          </a:p>
        </p:txBody>
      </p:sp>
    </p:spTree>
    <p:extLst>
      <p:ext uri="{BB962C8B-B14F-4D97-AF65-F5344CB8AC3E}">
        <p14:creationId xmlns:p14="http://schemas.microsoft.com/office/powerpoint/2010/main" val="316944779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Example </a:t>
            </a:r>
            <a:endParaRPr lang="en-CA" sz="4000" dirty="0">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505231116"/>
              </p:ext>
            </p:extLst>
          </p:nvPr>
        </p:nvGraphicFramePr>
        <p:xfrm>
          <a:off x="827584" y="1268760"/>
          <a:ext cx="7344816" cy="5242560"/>
        </p:xfrm>
        <a:graphic>
          <a:graphicData uri="http://schemas.openxmlformats.org/drawingml/2006/table">
            <a:tbl>
              <a:tblPr firstRow="1" bandRow="1">
                <a:tableStyleId>{5C22544A-7EE6-4342-B048-85BDC9FD1C3A}</a:tableStyleId>
              </a:tblPr>
              <a:tblGrid>
                <a:gridCol w="7344816"/>
              </a:tblGrid>
              <a:tr h="4813364">
                <a:tc>
                  <a:txBody>
                    <a:bodyPr/>
                    <a:lstStyle/>
                    <a:p>
                      <a:r>
                        <a:rPr lang="en-CA" sz="2000" b="0" dirty="0" smtClean="0">
                          <a:solidFill>
                            <a:schemeClr val="tx1"/>
                          </a:solidFill>
                        </a:rPr>
                        <a:t>var grade, mark=prompt("Enter your mark:");</a:t>
                      </a:r>
                    </a:p>
                    <a:p>
                      <a:endParaRPr lang="en-CA" sz="2000" b="0" dirty="0" smtClean="0">
                        <a:solidFill>
                          <a:schemeClr val="tx1"/>
                        </a:solidFill>
                      </a:endParaRPr>
                    </a:p>
                    <a:p>
                      <a:r>
                        <a:rPr lang="en-CA" sz="2000" b="0" dirty="0" smtClean="0">
                          <a:solidFill>
                            <a:schemeClr val="tx1"/>
                          </a:solidFill>
                        </a:rPr>
                        <a:t>if (mark &gt;= 90)</a:t>
                      </a:r>
                    </a:p>
                    <a:p>
                      <a:r>
                        <a:rPr lang="en-CA" sz="2000" b="0" dirty="0" smtClean="0">
                          <a:solidFill>
                            <a:schemeClr val="tx1"/>
                          </a:solidFill>
                        </a:rPr>
                        <a:t>    grade='A+';</a:t>
                      </a:r>
                    </a:p>
                    <a:p>
                      <a:r>
                        <a:rPr lang="en-CA" sz="2000" b="0" dirty="0" smtClean="0">
                          <a:solidFill>
                            <a:schemeClr val="tx1"/>
                          </a:solidFill>
                        </a:rPr>
                        <a:t>else if (mark &gt;= 80)</a:t>
                      </a:r>
                    </a:p>
                    <a:p>
                      <a:r>
                        <a:rPr lang="en-CA" sz="2000" b="0" dirty="0" smtClean="0">
                          <a:solidFill>
                            <a:schemeClr val="tx1"/>
                          </a:solidFill>
                        </a:rPr>
                        <a:t>    grade='A';</a:t>
                      </a:r>
                    </a:p>
                    <a:p>
                      <a:r>
                        <a:rPr lang="en-CA" sz="2000" b="0" dirty="0" smtClean="0">
                          <a:solidFill>
                            <a:schemeClr val="tx1"/>
                          </a:solidFill>
                        </a:rPr>
                        <a:t>else if (mark &gt;= 70)</a:t>
                      </a:r>
                    </a:p>
                    <a:p>
                      <a:r>
                        <a:rPr lang="en-CA" sz="2000" b="0" dirty="0" smtClean="0">
                          <a:solidFill>
                            <a:schemeClr val="tx1"/>
                          </a:solidFill>
                        </a:rPr>
                        <a:t>    grade='B';</a:t>
                      </a:r>
                    </a:p>
                    <a:p>
                      <a:r>
                        <a:rPr lang="en-CA" sz="2000" b="0" dirty="0" smtClean="0">
                          <a:solidFill>
                            <a:schemeClr val="tx1"/>
                          </a:solidFill>
                        </a:rPr>
                        <a:t>else if (mark &gt;= 60)</a:t>
                      </a:r>
                    </a:p>
                    <a:p>
                      <a:r>
                        <a:rPr lang="en-CA" sz="2000" b="0" dirty="0" smtClean="0">
                          <a:solidFill>
                            <a:schemeClr val="tx1"/>
                          </a:solidFill>
                        </a:rPr>
                        <a:t>    grade='C';</a:t>
                      </a:r>
                    </a:p>
                    <a:p>
                      <a:r>
                        <a:rPr lang="en-CA" sz="2000" b="0" dirty="0" smtClean="0">
                          <a:solidFill>
                            <a:schemeClr val="tx1"/>
                          </a:solidFill>
                        </a:rPr>
                        <a:t>else if (mark &gt;= 50)</a:t>
                      </a:r>
                    </a:p>
                    <a:p>
                      <a:r>
                        <a:rPr lang="en-CA" sz="2000" b="0" dirty="0" smtClean="0">
                          <a:solidFill>
                            <a:schemeClr val="tx1"/>
                          </a:solidFill>
                        </a:rPr>
                        <a:t>    grade='D';</a:t>
                      </a:r>
                    </a:p>
                    <a:p>
                      <a:r>
                        <a:rPr lang="en-CA" sz="2000" b="0" dirty="0" smtClean="0">
                          <a:solidFill>
                            <a:schemeClr val="tx1"/>
                          </a:solidFill>
                        </a:rPr>
                        <a:t>else </a:t>
                      </a:r>
                    </a:p>
                    <a:p>
                      <a:r>
                        <a:rPr lang="en-CA" sz="2000" b="0" dirty="0" smtClean="0">
                          <a:solidFill>
                            <a:schemeClr val="tx1"/>
                          </a:solidFill>
                        </a:rPr>
                        <a:t>    grade="F";</a:t>
                      </a:r>
                    </a:p>
                    <a:p>
                      <a:endParaRPr lang="en-CA" sz="2000" b="0" dirty="0" smtClean="0">
                        <a:solidFill>
                          <a:schemeClr val="tx1"/>
                        </a:solidFill>
                      </a:endParaRPr>
                    </a:p>
                    <a:p>
                      <a:r>
                        <a:rPr lang="en-CA" sz="2000" b="0" dirty="0" smtClean="0">
                          <a:solidFill>
                            <a:schemeClr val="tx1"/>
                          </a:solidFill>
                        </a:rPr>
                        <a:t>alert("Your grade: " + grade);</a:t>
                      </a:r>
                    </a:p>
                    <a:p>
                      <a:endParaRPr lang="en-CA" b="0" dirty="0">
                        <a:solidFill>
                          <a:schemeClr val="tx1"/>
                        </a:solidFill>
                      </a:endParaRP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66</a:t>
            </a:fld>
            <a:endParaRPr lang="en-CA" altLang="en-US"/>
          </a:p>
        </p:txBody>
      </p:sp>
    </p:spTree>
    <p:extLst>
      <p:ext uri="{BB962C8B-B14F-4D97-AF65-F5344CB8AC3E}">
        <p14:creationId xmlns:p14="http://schemas.microsoft.com/office/powerpoint/2010/main" val="70374656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Conditional Statement</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295401"/>
            <a:ext cx="8229600" cy="1219200"/>
          </a:xfrm>
        </p:spPr>
        <p:txBody>
          <a:bodyPr/>
          <a:lstStyle/>
          <a:p>
            <a:pPr>
              <a:buFont typeface="Wingdings" panose="05000000000000000000" pitchFamily="2" charset="2"/>
              <a:buChar char="Ø"/>
            </a:pPr>
            <a:r>
              <a:rPr lang="en-CA" sz="3000" dirty="0" smtClean="0"/>
              <a:t>The </a:t>
            </a:r>
            <a:r>
              <a:rPr lang="en-CA" sz="3000" dirty="0" smtClean="0">
                <a:solidFill>
                  <a:srgbClr val="0000CC"/>
                </a:solidFill>
                <a:effectLst>
                  <a:outerShdw blurRad="38100" dist="38100" dir="2700000" algn="tl">
                    <a:srgbClr val="000000">
                      <a:alpha val="43137"/>
                    </a:srgbClr>
                  </a:outerShdw>
                </a:effectLst>
              </a:rPr>
              <a:t>switch / case </a:t>
            </a:r>
            <a:r>
              <a:rPr lang="en-CA" sz="3000" dirty="0" smtClean="0"/>
              <a:t>statement: </a:t>
            </a:r>
          </a:p>
          <a:p>
            <a:pPr lvl="1"/>
            <a:r>
              <a:rPr lang="en-CA" sz="2400" dirty="0" smtClean="0"/>
              <a:t>select one of many blocks of code to be executed. </a:t>
            </a:r>
          </a:p>
          <a:p>
            <a:endParaRPr lang="en-US" dirty="0"/>
          </a:p>
        </p:txBody>
      </p:sp>
      <p:sp>
        <p:nvSpPr>
          <p:cNvPr id="4" name="TextBox 3"/>
          <p:cNvSpPr txBox="1"/>
          <p:nvPr/>
        </p:nvSpPr>
        <p:spPr>
          <a:xfrm>
            <a:off x="1371600" y="2514600"/>
            <a:ext cx="6172200" cy="3970318"/>
          </a:xfrm>
          <a:prstGeom prst="rect">
            <a:avLst/>
          </a:prstGeom>
          <a:solidFill>
            <a:schemeClr val="accent1">
              <a:lumMod val="20000"/>
              <a:lumOff val="80000"/>
            </a:schemeClr>
          </a:solidFill>
        </p:spPr>
        <p:txBody>
          <a:bodyPr wrap="square" rtlCol="0">
            <a:spAutoFit/>
          </a:bodyPr>
          <a:lstStyle/>
          <a:p>
            <a:r>
              <a:rPr lang="en-US" dirty="0" smtClean="0"/>
              <a:t>             switch (expression)</a:t>
            </a:r>
          </a:p>
          <a:p>
            <a:r>
              <a:rPr lang="en-US" dirty="0" smtClean="0"/>
              <a:t>	{</a:t>
            </a:r>
          </a:p>
          <a:p>
            <a:r>
              <a:rPr lang="en-US" dirty="0" smtClean="0"/>
              <a:t>	   case  401:</a:t>
            </a:r>
          </a:p>
          <a:p>
            <a:r>
              <a:rPr lang="en-US" dirty="0" smtClean="0"/>
              <a:t>		 statement1;</a:t>
            </a:r>
          </a:p>
          <a:p>
            <a:r>
              <a:rPr lang="en-US" dirty="0" smtClean="0"/>
              <a:t>		 break;</a:t>
            </a:r>
          </a:p>
          <a:p>
            <a:r>
              <a:rPr lang="en-US" dirty="0" smtClean="0"/>
              <a:t>	   case  403:</a:t>
            </a:r>
          </a:p>
          <a:p>
            <a:r>
              <a:rPr lang="en-US" dirty="0" smtClean="0"/>
              <a:t>		 statement2;</a:t>
            </a:r>
          </a:p>
          <a:p>
            <a:r>
              <a:rPr lang="en-US" dirty="0" smtClean="0"/>
              <a:t>		 break;</a:t>
            </a:r>
          </a:p>
          <a:p>
            <a:r>
              <a:rPr lang="en-US" dirty="0" smtClean="0"/>
              <a:t>	   case  407:</a:t>
            </a:r>
          </a:p>
          <a:p>
            <a:r>
              <a:rPr lang="en-US" dirty="0" smtClean="0"/>
              <a:t>		 statement3;</a:t>
            </a:r>
          </a:p>
          <a:p>
            <a:r>
              <a:rPr lang="en-US" dirty="0" smtClean="0"/>
              <a:t>		 break;</a:t>
            </a:r>
          </a:p>
          <a:p>
            <a:r>
              <a:rPr lang="en-US" dirty="0" smtClean="0"/>
              <a:t>	   default:</a:t>
            </a:r>
          </a:p>
          <a:p>
            <a:r>
              <a:rPr lang="en-US" dirty="0" smtClean="0"/>
              <a:t>		 statement4;</a:t>
            </a:r>
          </a:p>
          <a:p>
            <a:r>
              <a:rPr lang="en-US" dirty="0" smtClean="0"/>
              <a:t>	}</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305106564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solidFill>
                  <a:schemeClr val="tx1"/>
                </a:solidFill>
                <a:effectLst>
                  <a:outerShdw blurRad="38100" dist="38100" dir="2700000" algn="tl">
                    <a:srgbClr val="000000">
                      <a:alpha val="43137"/>
                    </a:srgbClr>
                  </a:outerShdw>
                </a:effectLst>
              </a:rPr>
              <a:t>Example </a:t>
            </a:r>
            <a:endParaRPr lang="en-CA" sz="4000" dirty="0">
              <a:solidFill>
                <a:schemeClr val="tx1"/>
              </a:solidFill>
              <a:effectLst>
                <a:outerShdw blurRad="38100" dist="38100" dir="2700000" algn="tl">
                  <a:srgbClr val="000000">
                    <a:alpha val="43137"/>
                  </a:srgbClr>
                </a:outerShdw>
              </a:effectLst>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42029706"/>
              </p:ext>
            </p:extLst>
          </p:nvPr>
        </p:nvGraphicFramePr>
        <p:xfrm>
          <a:off x="683568" y="1628800"/>
          <a:ext cx="7582743" cy="4358640"/>
        </p:xfrm>
        <a:graphic>
          <a:graphicData uri="http://schemas.openxmlformats.org/drawingml/2006/table">
            <a:tbl>
              <a:tblPr firstRow="1" bandRow="1">
                <a:tableStyleId>{5C22544A-7EE6-4342-B048-85BDC9FD1C3A}</a:tableStyleId>
              </a:tblPr>
              <a:tblGrid>
                <a:gridCol w="7582743"/>
              </a:tblGrid>
              <a:tr h="370840">
                <a:tc>
                  <a:txBody>
                    <a:bodyPr/>
                    <a:lstStyle/>
                    <a:p>
                      <a:r>
                        <a:rPr lang="en-CA" sz="2000" b="0" dirty="0" smtClean="0">
                          <a:solidFill>
                            <a:schemeClr val="tx1"/>
                          </a:solidFill>
                        </a:rPr>
                        <a:t>var semester = prompt("Enter CPD semester number (1 to 4)");</a:t>
                      </a:r>
                    </a:p>
                    <a:p>
                      <a:endParaRPr lang="en-CA" sz="2000" b="0" dirty="0" smtClean="0">
                        <a:solidFill>
                          <a:schemeClr val="tx1"/>
                        </a:solidFill>
                      </a:endParaRPr>
                    </a:p>
                    <a:p>
                      <a:r>
                        <a:rPr lang="en-CA" sz="2000" b="0" dirty="0" smtClean="0">
                          <a:solidFill>
                            <a:schemeClr val="tx1"/>
                          </a:solidFill>
                        </a:rPr>
                        <a:t>switch (semester) {</a:t>
                      </a:r>
                    </a:p>
                    <a:p>
                      <a:r>
                        <a:rPr lang="en-CA" sz="2000" b="0" dirty="0" smtClean="0">
                          <a:solidFill>
                            <a:schemeClr val="tx1"/>
                          </a:solidFill>
                        </a:rPr>
                        <a:t>            case '1':   alert("IPC144, ULI101");</a:t>
                      </a:r>
                    </a:p>
                    <a:p>
                      <a:r>
                        <a:rPr lang="en-CA" sz="2000" b="0" dirty="0" smtClean="0">
                          <a:solidFill>
                            <a:schemeClr val="tx1"/>
                          </a:solidFill>
                        </a:rPr>
                        <a:t>	          break;</a:t>
                      </a:r>
                    </a:p>
                    <a:p>
                      <a:r>
                        <a:rPr lang="en-CA" sz="2000" b="0" dirty="0" smtClean="0">
                          <a:solidFill>
                            <a:schemeClr val="tx1"/>
                          </a:solidFill>
                        </a:rPr>
                        <a:t>	case '2':   alert("OOP244, INT222");</a:t>
                      </a:r>
                    </a:p>
                    <a:p>
                      <a:r>
                        <a:rPr lang="en-CA" sz="2000" b="0" dirty="0" smtClean="0">
                          <a:solidFill>
                            <a:schemeClr val="tx1"/>
                          </a:solidFill>
                        </a:rPr>
                        <a:t>	          break;</a:t>
                      </a:r>
                    </a:p>
                    <a:p>
                      <a:r>
                        <a:rPr lang="en-CA" sz="2000" b="0" dirty="0" smtClean="0">
                          <a:solidFill>
                            <a:schemeClr val="tx1"/>
                          </a:solidFill>
                        </a:rPr>
                        <a:t>	case '3':   alert("OOP344, INT322");</a:t>
                      </a:r>
                    </a:p>
                    <a:p>
                      <a:r>
                        <a:rPr lang="en-CA" sz="2000" b="0" dirty="0" smtClean="0">
                          <a:solidFill>
                            <a:schemeClr val="tx1"/>
                          </a:solidFill>
                        </a:rPr>
                        <a:t>	          break;</a:t>
                      </a:r>
                    </a:p>
                    <a:p>
                      <a:r>
                        <a:rPr lang="en-CA" sz="2000" b="0" dirty="0" smtClean="0">
                          <a:solidFill>
                            <a:schemeClr val="tx1"/>
                          </a:solidFill>
                        </a:rPr>
                        <a:t>	case '4':   alert("JAC444, INT422");</a:t>
                      </a:r>
                    </a:p>
                    <a:p>
                      <a:r>
                        <a:rPr lang="en-CA" sz="2000" b="0" dirty="0" smtClean="0">
                          <a:solidFill>
                            <a:schemeClr val="tx1"/>
                          </a:solidFill>
                        </a:rPr>
                        <a:t>	          break;</a:t>
                      </a:r>
                    </a:p>
                    <a:p>
                      <a:r>
                        <a:rPr lang="en-CA" sz="2000" b="0" dirty="0" smtClean="0">
                          <a:solidFill>
                            <a:schemeClr val="tx1"/>
                          </a:solidFill>
                        </a:rPr>
                        <a:t>	default:</a:t>
                      </a:r>
                    </a:p>
                    <a:p>
                      <a:r>
                        <a:rPr lang="en-CA" sz="2000" b="0" dirty="0" smtClean="0">
                          <a:solidFill>
                            <a:schemeClr val="tx1"/>
                          </a:solidFill>
                        </a:rPr>
                        <a:t>	          alert("You may have graduated from CPD");</a:t>
                      </a:r>
                    </a:p>
                    <a:p>
                      <a:r>
                        <a:rPr lang="en-CA" sz="2000" b="0" dirty="0" smtClean="0">
                          <a:solidFill>
                            <a:schemeClr val="tx1"/>
                          </a:solidFill>
                        </a:rPr>
                        <a:t>} </a:t>
                      </a:r>
                      <a:endParaRPr lang="en-CA" sz="2000" b="0" dirty="0">
                        <a:solidFill>
                          <a:schemeClr val="tx1"/>
                        </a:solidFill>
                      </a:endParaRPr>
                    </a:p>
                  </a:txBody>
                  <a:tcPr/>
                </a:tc>
              </a:tr>
            </a:tbl>
          </a:graphicData>
        </a:graphic>
      </p:graphicFrame>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68</a:t>
            </a:fld>
            <a:endParaRPr lang="en-CA" altLang="en-US"/>
          </a:p>
        </p:txBody>
      </p:sp>
    </p:spTree>
    <p:extLst>
      <p:ext uri="{BB962C8B-B14F-4D97-AF65-F5344CB8AC3E}">
        <p14:creationId xmlns:p14="http://schemas.microsoft.com/office/powerpoint/2010/main" val="63571431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CA" sz="4000" dirty="0" smtClean="0">
                <a:effectLst>
                  <a:outerShdw blurRad="38100" dist="38100" dir="2700000" algn="tl">
                    <a:srgbClr val="000000">
                      <a:alpha val="43137"/>
                    </a:srgbClr>
                  </a:outerShdw>
                </a:effectLst>
              </a:rPr>
              <a:t>Programming Constructs (3) –</a:t>
            </a:r>
            <a:br>
              <a:rPr lang="en-CA" sz="4000" dirty="0" smtClean="0">
                <a:effectLst>
                  <a:outerShdw blurRad="38100" dist="38100" dir="2700000" algn="tl">
                    <a:srgbClr val="000000">
                      <a:alpha val="43137"/>
                    </a:srgbClr>
                  </a:outerShdw>
                </a:effectLst>
              </a:rPr>
            </a:br>
            <a:r>
              <a:rPr lang="en-CA" sz="4000" dirty="0" smtClean="0">
                <a:effectLst>
                  <a:outerShdw blurRad="38100" dist="38100" dir="2700000" algn="tl">
                    <a:srgbClr val="000000">
                      <a:alpha val="43137"/>
                    </a:srgbClr>
                  </a:outerShdw>
                </a:effectLst>
              </a:rPr>
              <a:t>Iteration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dirty="0" smtClean="0"/>
              <a:t>loop - an action that occurs again and again until a certain condition is met.</a:t>
            </a:r>
          </a:p>
          <a:p>
            <a:pPr>
              <a:lnSpc>
                <a:spcPct val="80000"/>
              </a:lnSpc>
              <a:buFont typeface="Wingdings" panose="05000000000000000000" pitchFamily="2" charset="2"/>
              <a:buChar char="Ø"/>
            </a:pPr>
            <a:r>
              <a:rPr lang="en-CA" dirty="0" smtClean="0"/>
              <a:t>Continuously check a condition and based on the outcome, either terminate the loop or repeat a set of statements. </a:t>
            </a:r>
          </a:p>
          <a:p>
            <a:pPr>
              <a:lnSpc>
                <a:spcPct val="80000"/>
              </a:lnSpc>
              <a:buFont typeface="Wingdings" panose="05000000000000000000" pitchFamily="2" charset="2"/>
              <a:buChar char="Ø"/>
            </a:pPr>
            <a:r>
              <a:rPr lang="en-CA" dirty="0" smtClean="0"/>
              <a:t>Three basic types of loop structures:</a:t>
            </a:r>
          </a:p>
          <a:p>
            <a:pPr lvl="1">
              <a:lnSpc>
                <a:spcPct val="80000"/>
              </a:lnSpc>
            </a:pPr>
            <a:r>
              <a:rPr lang="en-CA" dirty="0" smtClean="0"/>
              <a:t>The for loop </a:t>
            </a:r>
          </a:p>
          <a:p>
            <a:pPr lvl="1">
              <a:lnSpc>
                <a:spcPct val="80000"/>
              </a:lnSpc>
            </a:pPr>
            <a:r>
              <a:rPr lang="en-CA" dirty="0" smtClean="0"/>
              <a:t>The for / in loop</a:t>
            </a:r>
          </a:p>
          <a:p>
            <a:pPr lvl="1">
              <a:lnSpc>
                <a:spcPct val="80000"/>
              </a:lnSpc>
            </a:pPr>
            <a:r>
              <a:rPr lang="en-CA" dirty="0" smtClean="0"/>
              <a:t>The while loop </a:t>
            </a:r>
          </a:p>
          <a:p>
            <a:pPr lvl="1">
              <a:lnSpc>
                <a:spcPct val="80000"/>
              </a:lnSpc>
            </a:pPr>
            <a:r>
              <a:rPr lang="en-CA" dirty="0" smtClean="0"/>
              <a:t>The do-while loop </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32905855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Promotion Policy</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3917032"/>
          </a:xfrm>
        </p:spPr>
        <p:txBody>
          <a:bodyPr>
            <a:normAutofit/>
          </a:bodyPr>
          <a:lstStyle/>
          <a:p>
            <a:pPr>
              <a:buNone/>
            </a:pPr>
            <a:r>
              <a:rPr lang="en-US" sz="3000" dirty="0" smtClean="0"/>
              <a:t>To obtain a credit in this subject, a student must:</a:t>
            </a:r>
          </a:p>
          <a:p>
            <a:pPr>
              <a:buFont typeface="Wingdings" panose="05000000000000000000" pitchFamily="2" charset="2"/>
              <a:buChar char="Ø"/>
            </a:pPr>
            <a:endParaRPr lang="en-US" sz="1100" dirty="0" smtClean="0"/>
          </a:p>
          <a:p>
            <a:pPr>
              <a:buFont typeface="Wingdings" panose="05000000000000000000" pitchFamily="2" charset="2"/>
              <a:buChar char="Ø"/>
            </a:pPr>
            <a:r>
              <a:rPr lang="en-US" sz="2600" dirty="0" smtClean="0"/>
              <a:t>Achieve a grade of 50% or better on the final exam</a:t>
            </a:r>
          </a:p>
          <a:p>
            <a:pPr>
              <a:buFont typeface="Wingdings" panose="05000000000000000000" pitchFamily="2" charset="2"/>
              <a:buChar char="Ø"/>
            </a:pPr>
            <a:r>
              <a:rPr lang="en-US" sz="2600" dirty="0" smtClean="0"/>
              <a:t>Satisfactorily complete </a:t>
            </a:r>
            <a:r>
              <a:rPr lang="en-US" sz="2600" dirty="0" smtClean="0">
                <a:solidFill>
                  <a:srgbClr val="0000CC"/>
                </a:solidFill>
              </a:rPr>
              <a:t>all</a:t>
            </a:r>
            <a:r>
              <a:rPr lang="en-US" sz="2600" dirty="0" smtClean="0"/>
              <a:t> </a:t>
            </a:r>
            <a:r>
              <a:rPr lang="en-US" sz="2600" dirty="0" smtClean="0">
                <a:solidFill>
                  <a:srgbClr val="002060"/>
                </a:solidFill>
              </a:rPr>
              <a:t>3</a:t>
            </a:r>
            <a:r>
              <a:rPr lang="en-US" sz="2600" dirty="0" smtClean="0"/>
              <a:t> assignments</a:t>
            </a:r>
          </a:p>
          <a:p>
            <a:pPr>
              <a:buFont typeface="Wingdings" panose="05000000000000000000" pitchFamily="2" charset="2"/>
              <a:buChar char="Ø"/>
            </a:pPr>
            <a:r>
              <a:rPr lang="en-US" sz="2600" dirty="0" smtClean="0"/>
              <a:t>Achieve a weighted average of 50% or better for the tests and final exam</a:t>
            </a:r>
          </a:p>
          <a:p>
            <a:pPr>
              <a:buFont typeface="Wingdings" panose="05000000000000000000" pitchFamily="2" charset="2"/>
              <a:buChar char="Ø"/>
            </a:pPr>
            <a:r>
              <a:rPr lang="en-US" sz="2600" dirty="0" smtClean="0"/>
              <a:t>Achieve a grade of </a:t>
            </a:r>
            <a:r>
              <a:rPr lang="en-US" sz="2600" dirty="0" smtClean="0">
                <a:solidFill>
                  <a:srgbClr val="0000CC"/>
                </a:solidFill>
              </a:rPr>
              <a:t>50%</a:t>
            </a:r>
            <a:r>
              <a:rPr lang="en-US" sz="2600" dirty="0" smtClean="0"/>
              <a:t> or better on the overall course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295660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smtClean="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229600" cy="1368152"/>
          </a:xfrm>
        </p:spPr>
        <p:txBody>
          <a:bodyPr>
            <a:normAutofit/>
          </a:bodyPr>
          <a:lstStyle/>
          <a:p>
            <a:pPr marL="514350" indent="-514350">
              <a:lnSpc>
                <a:spcPct val="120000"/>
              </a:lnSpc>
              <a:spcBef>
                <a:spcPts val="300"/>
              </a:spcBef>
              <a:buFont typeface="+mj-lt"/>
              <a:buAutoNum type="arabicPeriod"/>
            </a:pPr>
            <a:r>
              <a:rPr lang="en-CA" sz="2800" dirty="0">
                <a:effectLst>
                  <a:outerShdw blurRad="38100" dist="38100" dir="2700000" algn="tl">
                    <a:srgbClr val="000000">
                      <a:alpha val="43137"/>
                    </a:srgbClr>
                  </a:outerShdw>
                </a:effectLst>
              </a:rPr>
              <a:t>The </a:t>
            </a:r>
            <a:r>
              <a:rPr lang="en-CA" sz="2800" dirty="0">
                <a:solidFill>
                  <a:srgbClr val="0000CC"/>
                </a:solidFill>
                <a:effectLst>
                  <a:outerShdw blurRad="38100" dist="38100" dir="2700000" algn="tl">
                    <a:srgbClr val="000000">
                      <a:alpha val="43137"/>
                    </a:srgbClr>
                  </a:outerShdw>
                </a:effectLst>
              </a:rPr>
              <a:t>for</a:t>
            </a:r>
            <a:r>
              <a:rPr lang="en-CA" sz="2800" dirty="0">
                <a:effectLst>
                  <a:outerShdw blurRad="38100" dist="38100" dir="2700000" algn="tl">
                    <a:srgbClr val="000000">
                      <a:alpha val="43137"/>
                    </a:srgbClr>
                  </a:outerShdw>
                </a:effectLst>
              </a:rPr>
              <a:t> loop</a:t>
            </a:r>
            <a:endParaRPr lang="en-CA" sz="2800" dirty="0" smtClean="0"/>
          </a:p>
          <a:p>
            <a:pPr lvl="1">
              <a:lnSpc>
                <a:spcPct val="120000"/>
              </a:lnSpc>
              <a:spcBef>
                <a:spcPts val="300"/>
              </a:spcBef>
            </a:pPr>
            <a:r>
              <a:rPr lang="en-CA" sz="2400" dirty="0" smtClean="0"/>
              <a:t>e.g.</a:t>
            </a:r>
          </a:p>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70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20547890"/>
              </p:ext>
            </p:extLst>
          </p:nvPr>
        </p:nvGraphicFramePr>
        <p:xfrm>
          <a:off x="1187624" y="2564904"/>
          <a:ext cx="6408712" cy="2016224"/>
        </p:xfrm>
        <a:graphic>
          <a:graphicData uri="http://schemas.openxmlformats.org/drawingml/2006/table">
            <a:tbl>
              <a:tblPr firstRow="1" bandRow="1">
                <a:tableStyleId>{5C22544A-7EE6-4342-B048-85BDC9FD1C3A}</a:tableStyleId>
              </a:tblPr>
              <a:tblGrid>
                <a:gridCol w="6408712"/>
              </a:tblGrid>
              <a:tr h="2016224">
                <a:tc>
                  <a:txBody>
                    <a:bodyPr/>
                    <a:lstStyle/>
                    <a:p>
                      <a:r>
                        <a:rPr lang="en-CA" sz="2400" b="0" dirty="0" smtClean="0">
                          <a:solidFill>
                            <a:schemeClr val="tx1"/>
                          </a:solidFill>
                        </a:rPr>
                        <a:t>var days = "The days in </a:t>
                      </a:r>
                      <a:r>
                        <a:rPr lang="en-CA" sz="2400" b="0" dirty="0" err="1" smtClean="0">
                          <a:solidFill>
                            <a:schemeClr val="tx1"/>
                          </a:solidFill>
                        </a:rPr>
                        <a:t>september</a:t>
                      </a:r>
                      <a:r>
                        <a:rPr lang="en-CA" sz="2400" b="0" dirty="0" smtClean="0">
                          <a:solidFill>
                            <a:schemeClr val="tx1"/>
                          </a:solidFill>
                        </a:rPr>
                        <a:t>: \n"; </a:t>
                      </a:r>
                    </a:p>
                    <a:p>
                      <a:r>
                        <a:rPr lang="en-CA" sz="2400" b="0" dirty="0" smtClean="0">
                          <a:solidFill>
                            <a:schemeClr val="tx1"/>
                          </a:solidFill>
                        </a:rPr>
                        <a:t>for (var </a:t>
                      </a:r>
                      <a:r>
                        <a:rPr lang="en-CA" sz="2400" b="0" dirty="0" err="1" smtClean="0">
                          <a:solidFill>
                            <a:schemeClr val="tx1"/>
                          </a:solidFill>
                        </a:rPr>
                        <a:t>ident</a:t>
                      </a:r>
                      <a:r>
                        <a:rPr lang="en-CA" sz="2400" b="0" dirty="0" smtClean="0">
                          <a:solidFill>
                            <a:schemeClr val="tx1"/>
                          </a:solidFill>
                        </a:rPr>
                        <a:t> = 1 ; </a:t>
                      </a:r>
                      <a:r>
                        <a:rPr lang="en-CA" sz="2400" b="0" dirty="0" err="1" smtClean="0">
                          <a:solidFill>
                            <a:schemeClr val="tx1"/>
                          </a:solidFill>
                        </a:rPr>
                        <a:t>ident</a:t>
                      </a:r>
                      <a:r>
                        <a:rPr lang="en-CA" sz="2400" b="0" dirty="0" smtClean="0">
                          <a:solidFill>
                            <a:schemeClr val="tx1"/>
                          </a:solidFill>
                        </a:rPr>
                        <a:t> &lt;= 30 ; </a:t>
                      </a:r>
                      <a:r>
                        <a:rPr lang="en-CA" sz="2400" b="0" dirty="0" err="1" smtClean="0">
                          <a:solidFill>
                            <a:schemeClr val="tx1"/>
                          </a:solidFill>
                        </a:rPr>
                        <a:t>ident</a:t>
                      </a:r>
                      <a:r>
                        <a:rPr lang="en-CA" sz="2400" b="0" dirty="0" smtClean="0">
                          <a:solidFill>
                            <a:schemeClr val="tx1"/>
                          </a:solidFill>
                        </a:rPr>
                        <a:t>++) {</a:t>
                      </a:r>
                    </a:p>
                    <a:p>
                      <a:r>
                        <a:rPr lang="en-CA" sz="2400" b="0" dirty="0" smtClean="0">
                          <a:solidFill>
                            <a:schemeClr val="tx1"/>
                          </a:solidFill>
                        </a:rPr>
                        <a:t>	days += </a:t>
                      </a:r>
                      <a:r>
                        <a:rPr lang="en-CA" sz="2400" b="0" dirty="0" err="1" smtClean="0">
                          <a:solidFill>
                            <a:schemeClr val="tx1"/>
                          </a:solidFill>
                        </a:rPr>
                        <a:t>ident</a:t>
                      </a:r>
                      <a:r>
                        <a:rPr lang="en-CA" sz="2400" b="0" dirty="0" smtClean="0">
                          <a:solidFill>
                            <a:schemeClr val="tx1"/>
                          </a:solidFill>
                        </a:rPr>
                        <a:t> + "\n";</a:t>
                      </a:r>
                    </a:p>
                    <a:p>
                      <a:r>
                        <a:rPr lang="en-CA" sz="2400" b="0" dirty="0" smtClean="0">
                          <a:solidFill>
                            <a:schemeClr val="tx1"/>
                          </a:solidFill>
                        </a:rPr>
                        <a:t>}</a:t>
                      </a:r>
                    </a:p>
                    <a:p>
                      <a:r>
                        <a:rPr lang="en-CA" sz="2400" b="0" dirty="0" smtClean="0">
                          <a:solidFill>
                            <a:schemeClr val="tx1"/>
                          </a:solidFill>
                        </a:rPr>
                        <a:t>alert(days);</a:t>
                      </a:r>
                    </a:p>
                  </a:txBody>
                  <a:tcPr/>
                </a:tc>
              </a:tr>
            </a:tbl>
          </a:graphicData>
        </a:graphic>
      </p:graphicFrame>
    </p:spTree>
    <p:extLst>
      <p:ext uri="{BB962C8B-B14F-4D97-AF65-F5344CB8AC3E}">
        <p14:creationId xmlns:p14="http://schemas.microsoft.com/office/powerpoint/2010/main" val="194051625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600200"/>
            <a:ext cx="8229600" cy="1756792"/>
          </a:xfrm>
        </p:spPr>
        <p:txBody>
          <a:bodyPr>
            <a:noAutofit/>
          </a:bodyPr>
          <a:lstStyle/>
          <a:p>
            <a:pPr marL="514350" indent="-514350">
              <a:buFont typeface="+mj-lt"/>
              <a:buAutoNum type="arabicPeriod" startAt="2"/>
            </a:pPr>
            <a:r>
              <a:rPr lang="en-US" sz="2800" dirty="0"/>
              <a:t>The for in loop</a:t>
            </a:r>
            <a:endParaRPr lang="en-US" sz="2800" dirty="0" smtClean="0"/>
          </a:p>
          <a:p>
            <a:pPr lvl="1"/>
            <a:r>
              <a:rPr lang="en-US" sz="2400" dirty="0" smtClean="0"/>
              <a:t>Iterates over the enumerable properties of an object, in arbitrary order. For each distinct property, statements can be executed.</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71</a:t>
            </a:fld>
            <a:endParaRPr lang="en-US"/>
          </a:p>
        </p:txBody>
      </p:sp>
      <p:sp>
        <p:nvSpPr>
          <p:cNvPr id="5" name="TextBox 4"/>
          <p:cNvSpPr txBox="1"/>
          <p:nvPr/>
        </p:nvSpPr>
        <p:spPr>
          <a:xfrm>
            <a:off x="1043608" y="3645024"/>
            <a:ext cx="6984776" cy="1938992"/>
          </a:xfrm>
          <a:prstGeom prst="rect">
            <a:avLst/>
          </a:prstGeom>
          <a:solidFill>
            <a:schemeClr val="accent1">
              <a:lumMod val="20000"/>
              <a:lumOff val="80000"/>
            </a:schemeClr>
          </a:solidFill>
        </p:spPr>
        <p:txBody>
          <a:bodyPr wrap="square" rtlCol="0">
            <a:spAutoFit/>
          </a:bodyPr>
          <a:lstStyle/>
          <a:p>
            <a:r>
              <a:rPr lang="en-US" sz="2000" dirty="0"/>
              <a:t>var student = {</a:t>
            </a:r>
            <a:r>
              <a:rPr lang="en-US" sz="2000" dirty="0" err="1"/>
              <a:t>name:"John</a:t>
            </a:r>
            <a:r>
              <a:rPr lang="en-US" sz="2000" dirty="0"/>
              <a:t>", </a:t>
            </a:r>
            <a:r>
              <a:rPr lang="en-US" sz="2000" dirty="0" err="1"/>
              <a:t>program:"CPD</a:t>
            </a:r>
            <a:r>
              <a:rPr lang="en-US" sz="2000" dirty="0"/>
              <a:t>", semester:2};</a:t>
            </a:r>
          </a:p>
          <a:p>
            <a:r>
              <a:rPr lang="en-US" sz="2000" dirty="0"/>
              <a:t>var </a:t>
            </a:r>
            <a:r>
              <a:rPr lang="en-US" sz="2000" dirty="0" err="1"/>
              <a:t>str</a:t>
            </a:r>
            <a:r>
              <a:rPr lang="en-US" sz="2000" dirty="0"/>
              <a:t> = "Student info:\n\n";</a:t>
            </a:r>
          </a:p>
          <a:p>
            <a:r>
              <a:rPr lang="en-US" sz="2000" dirty="0"/>
              <a:t>for (var x in student) { </a:t>
            </a:r>
            <a:endParaRPr lang="en-US" sz="2000" dirty="0" smtClean="0"/>
          </a:p>
          <a:p>
            <a:r>
              <a:rPr lang="en-US" sz="2000" dirty="0"/>
              <a:t> </a:t>
            </a:r>
            <a:r>
              <a:rPr lang="en-US" sz="2000" dirty="0" smtClean="0"/>
              <a:t>   </a:t>
            </a:r>
            <a:r>
              <a:rPr lang="en-US" sz="2000" dirty="0" err="1" smtClean="0"/>
              <a:t>str</a:t>
            </a:r>
            <a:r>
              <a:rPr lang="en-US" sz="2000" dirty="0" smtClean="0"/>
              <a:t> </a:t>
            </a:r>
            <a:r>
              <a:rPr lang="en-US" sz="2000" dirty="0"/>
              <a:t>+= x + ": " + student[x] + "\n"; </a:t>
            </a:r>
            <a:endParaRPr lang="en-US" sz="2000" dirty="0" smtClean="0"/>
          </a:p>
          <a:p>
            <a:r>
              <a:rPr lang="en-US" sz="2000" dirty="0" smtClean="0"/>
              <a:t>}</a:t>
            </a:r>
            <a:endParaRPr lang="en-US" sz="2000" dirty="0"/>
          </a:p>
          <a:p>
            <a:r>
              <a:rPr lang="en-US" sz="2000" dirty="0"/>
              <a:t>alert(</a:t>
            </a:r>
            <a:r>
              <a:rPr lang="en-US" sz="2000" dirty="0" err="1"/>
              <a:t>str</a:t>
            </a:r>
            <a:r>
              <a:rPr lang="en-US" sz="2000" dirty="0"/>
              <a:t>);</a:t>
            </a:r>
            <a:endParaRPr lang="en-US" sz="1600" dirty="0"/>
          </a:p>
        </p:txBody>
      </p:sp>
    </p:spTree>
    <p:extLst>
      <p:ext uri="{BB962C8B-B14F-4D97-AF65-F5344CB8AC3E}">
        <p14:creationId xmlns:p14="http://schemas.microsoft.com/office/powerpoint/2010/main" val="40462481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CA" sz="4000" dirty="0">
                <a:effectLst>
                  <a:outerShdw blurRad="38100" dist="38100" dir="2700000" algn="tl">
                    <a:srgbClr val="000000">
                      <a:alpha val="43137"/>
                    </a:srgbClr>
                  </a:outerShdw>
                </a:effectLst>
              </a:rPr>
              <a:t>Loop Structures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196752"/>
            <a:ext cx="8229600" cy="3680049"/>
          </a:xfrm>
        </p:spPr>
        <p:txBody>
          <a:bodyPr/>
          <a:lstStyle/>
          <a:p>
            <a:pPr marL="514350" indent="-514350">
              <a:lnSpc>
                <a:spcPct val="80000"/>
              </a:lnSpc>
              <a:buFont typeface="+mj-lt"/>
              <a:buAutoNum type="arabicPeriod" startAt="3"/>
            </a:pPr>
            <a:r>
              <a:rPr lang="en-US" dirty="0" smtClean="0">
                <a:effectLst>
                  <a:outerShdw blurRad="38100" dist="38100" dir="2700000" algn="tl">
                    <a:srgbClr val="000000">
                      <a:alpha val="43137"/>
                    </a:srgbClr>
                  </a:outerShdw>
                </a:effectLst>
              </a:rPr>
              <a:t>The example of </a:t>
            </a:r>
            <a:r>
              <a:rPr lang="en-US" dirty="0" smtClean="0">
                <a:solidFill>
                  <a:srgbClr val="000099"/>
                </a:solidFill>
                <a:effectLst>
                  <a:outerShdw blurRad="38100" dist="38100" dir="2700000" algn="tl">
                    <a:srgbClr val="000000">
                      <a:alpha val="43137"/>
                    </a:srgbClr>
                  </a:outerShdw>
                </a:effectLst>
              </a:rPr>
              <a:t>while</a:t>
            </a:r>
            <a:r>
              <a:rPr lang="en-US" dirty="0" smtClean="0">
                <a:effectLst>
                  <a:outerShdw blurRad="38100" dist="38100" dir="2700000" algn="tl">
                    <a:srgbClr val="000000">
                      <a:alpha val="43137"/>
                    </a:srgbClr>
                  </a:outerShdw>
                </a:effectLst>
              </a:rPr>
              <a:t> loop</a:t>
            </a:r>
          </a:p>
          <a:p>
            <a:pPr>
              <a:lnSpc>
                <a:spcPct val="80000"/>
              </a:lnSpc>
              <a:buFont typeface="Wingdings" panose="05000000000000000000" pitchFamily="2" charset="2"/>
              <a:buChar char="Ø"/>
            </a:pPr>
            <a:endParaRPr lang="en-US" dirty="0" smtClean="0">
              <a:effectLst>
                <a:outerShdw blurRad="38100" dist="38100" dir="2700000" algn="tl">
                  <a:srgbClr val="000000">
                    <a:alpha val="43137"/>
                  </a:srgbClr>
                </a:outerShdw>
              </a:effectLst>
            </a:endParaRPr>
          </a:p>
          <a:p>
            <a:pPr>
              <a:lnSpc>
                <a:spcPct val="80000"/>
              </a:lnSpc>
              <a:buFont typeface="Wingdings" panose="05000000000000000000" pitchFamily="2" charset="2"/>
              <a:buChar char="Ø"/>
            </a:pPr>
            <a:endParaRPr lang="en-US" sz="4800" dirty="0">
              <a:effectLst>
                <a:outerShdw blurRad="38100" dist="38100" dir="2700000" algn="tl">
                  <a:srgbClr val="000000">
                    <a:alpha val="43137"/>
                  </a:srgbClr>
                </a:outerShdw>
              </a:effectLst>
            </a:endParaRPr>
          </a:p>
          <a:p>
            <a:pPr>
              <a:lnSpc>
                <a:spcPct val="80000"/>
              </a:lnSpc>
              <a:buFont typeface="Wingdings" panose="05000000000000000000" pitchFamily="2" charset="2"/>
              <a:buChar char="Ø"/>
            </a:pPr>
            <a:endParaRPr lang="en-US" dirty="0" smtClean="0">
              <a:effectLst>
                <a:outerShdw blurRad="38100" dist="38100" dir="2700000" algn="tl">
                  <a:srgbClr val="000000">
                    <a:alpha val="43137"/>
                  </a:srgbClr>
                </a:outerShdw>
              </a:effectLst>
            </a:endParaRPr>
          </a:p>
          <a:p>
            <a:pPr marL="0" indent="0">
              <a:lnSpc>
                <a:spcPct val="80000"/>
              </a:lnSpc>
              <a:buNone/>
            </a:pPr>
            <a:endParaRPr lang="en-US" dirty="0" smtClean="0">
              <a:effectLst>
                <a:outerShdw blurRad="38100" dist="38100" dir="2700000" algn="tl">
                  <a:srgbClr val="000000">
                    <a:alpha val="43137"/>
                  </a:srgbClr>
                </a:outerShdw>
              </a:effectLst>
            </a:endParaRPr>
          </a:p>
          <a:p>
            <a:pPr marL="514350" indent="-514350">
              <a:lnSpc>
                <a:spcPct val="80000"/>
              </a:lnSpc>
              <a:buFont typeface="+mj-lt"/>
              <a:buAutoNum type="arabicPeriod" startAt="4"/>
            </a:pPr>
            <a:r>
              <a:rPr lang="en-US" dirty="0">
                <a:effectLst>
                  <a:outerShdw blurRad="38100" dist="38100" dir="2700000" algn="tl">
                    <a:srgbClr val="000000">
                      <a:alpha val="43137"/>
                    </a:srgbClr>
                  </a:outerShdw>
                </a:effectLst>
              </a:rPr>
              <a:t>The example of </a:t>
            </a:r>
            <a:r>
              <a:rPr lang="en-US" dirty="0">
                <a:solidFill>
                  <a:srgbClr val="000099"/>
                </a:solidFill>
                <a:effectLst>
                  <a:outerShdw blurRad="38100" dist="38100" dir="2700000" algn="tl">
                    <a:srgbClr val="000000">
                      <a:alpha val="43137"/>
                    </a:srgbClr>
                  </a:outerShdw>
                </a:effectLst>
              </a:rPr>
              <a:t>do...while </a:t>
            </a:r>
            <a:r>
              <a:rPr lang="en-US" dirty="0">
                <a:effectLst>
                  <a:outerShdw blurRad="38100" dist="38100" dir="2700000" algn="tl">
                    <a:srgbClr val="000000">
                      <a:alpha val="43137"/>
                    </a:srgbClr>
                  </a:outerShdw>
                </a:effectLst>
              </a:rPr>
              <a:t>loop</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621120374"/>
              </p:ext>
            </p:extLst>
          </p:nvPr>
        </p:nvGraphicFramePr>
        <p:xfrm>
          <a:off x="1619672" y="1844824"/>
          <a:ext cx="5112568" cy="1920240"/>
        </p:xfrm>
        <a:graphic>
          <a:graphicData uri="http://schemas.openxmlformats.org/drawingml/2006/table">
            <a:tbl>
              <a:tblPr firstRow="1" bandRow="1">
                <a:tableStyleId>{5C22544A-7EE6-4342-B048-85BDC9FD1C3A}</a:tableStyleId>
              </a:tblPr>
              <a:tblGrid>
                <a:gridCol w="5112568"/>
              </a:tblGrid>
              <a:tr h="370840">
                <a:tc>
                  <a:txBody>
                    <a:bodyPr/>
                    <a:lstStyle/>
                    <a:p>
                      <a:r>
                        <a:rPr lang="en-CA" sz="2000" b="0" dirty="0" smtClean="0">
                          <a:solidFill>
                            <a:schemeClr val="tx1"/>
                          </a:solidFill>
                        </a:rPr>
                        <a:t>var text = "";</a:t>
                      </a:r>
                    </a:p>
                    <a:p>
                      <a:r>
                        <a:rPr lang="en-CA" sz="2000" b="0" dirty="0" smtClean="0">
                          <a:solidFill>
                            <a:schemeClr val="tx1"/>
                          </a:solidFill>
                        </a:rPr>
                        <a:t>var </a:t>
                      </a:r>
                      <a:r>
                        <a:rPr lang="en-CA" sz="2000" b="0" dirty="0" err="1" smtClean="0">
                          <a:solidFill>
                            <a:schemeClr val="tx1"/>
                          </a:solidFill>
                        </a:rPr>
                        <a:t>i</a:t>
                      </a:r>
                      <a:r>
                        <a:rPr lang="en-CA" sz="2000" b="0" dirty="0" smtClean="0">
                          <a:solidFill>
                            <a:schemeClr val="tx1"/>
                          </a:solidFill>
                        </a:rPr>
                        <a:t> = 0;</a:t>
                      </a:r>
                    </a:p>
                    <a:p>
                      <a:r>
                        <a:rPr lang="en-CA" sz="2000" b="0" dirty="0" smtClean="0">
                          <a:solidFill>
                            <a:schemeClr val="tx1"/>
                          </a:solidFill>
                        </a:rPr>
                        <a:t>while (</a:t>
                      </a:r>
                      <a:r>
                        <a:rPr lang="en-CA" sz="2000" b="0" dirty="0" err="1" smtClean="0">
                          <a:solidFill>
                            <a:schemeClr val="tx1"/>
                          </a:solidFill>
                        </a:rPr>
                        <a:t>i</a:t>
                      </a:r>
                      <a:r>
                        <a:rPr lang="en-CA" sz="2000" b="0" dirty="0" smtClean="0">
                          <a:solidFill>
                            <a:schemeClr val="tx1"/>
                          </a:solidFill>
                        </a:rPr>
                        <a:t> &lt; 10) {</a:t>
                      </a:r>
                    </a:p>
                    <a:p>
                      <a:r>
                        <a:rPr lang="en-CA" sz="2000" b="0" dirty="0" smtClean="0">
                          <a:solidFill>
                            <a:schemeClr val="tx1"/>
                          </a:solidFill>
                        </a:rPr>
                        <a:t>    text += "\</a:t>
                      </a:r>
                      <a:r>
                        <a:rPr lang="en-CA" sz="2000" b="0" dirty="0" err="1" smtClean="0">
                          <a:solidFill>
                            <a:schemeClr val="tx1"/>
                          </a:solidFill>
                        </a:rPr>
                        <a:t>nThe</a:t>
                      </a:r>
                      <a:r>
                        <a:rPr lang="en-CA" sz="2000" b="0" dirty="0" smtClean="0">
                          <a:solidFill>
                            <a:schemeClr val="tx1"/>
                          </a:solidFill>
                        </a:rPr>
                        <a:t> number is " + </a:t>
                      </a:r>
                      <a:r>
                        <a:rPr lang="en-CA" sz="2000" b="0" dirty="0" err="1" smtClean="0">
                          <a:solidFill>
                            <a:schemeClr val="tx1"/>
                          </a:solidFill>
                        </a:rPr>
                        <a:t>i</a:t>
                      </a:r>
                      <a:r>
                        <a:rPr lang="en-CA" sz="2000" b="0" dirty="0" smtClean="0">
                          <a:solidFill>
                            <a:schemeClr val="tx1"/>
                          </a:solidFill>
                        </a:rPr>
                        <a:t>++;</a:t>
                      </a:r>
                    </a:p>
                    <a:p>
                      <a:r>
                        <a:rPr lang="en-CA" sz="2000" b="0" dirty="0" smtClean="0">
                          <a:solidFill>
                            <a:schemeClr val="tx1"/>
                          </a:solidFill>
                        </a:rPr>
                        <a:t>}</a:t>
                      </a:r>
                    </a:p>
                    <a:p>
                      <a:r>
                        <a:rPr lang="en-CA" sz="2000" b="0" dirty="0" smtClean="0">
                          <a:solidFill>
                            <a:schemeClr val="tx1"/>
                          </a:solidFill>
                        </a:rPr>
                        <a:t>console.log(text);</a:t>
                      </a:r>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199942846"/>
              </p:ext>
            </p:extLst>
          </p:nvPr>
        </p:nvGraphicFramePr>
        <p:xfrm>
          <a:off x="1619672" y="4437112"/>
          <a:ext cx="5112568" cy="1310640"/>
        </p:xfrm>
        <a:graphic>
          <a:graphicData uri="http://schemas.openxmlformats.org/drawingml/2006/table">
            <a:tbl>
              <a:tblPr firstRow="1" bandRow="1">
                <a:tableStyleId>{5C22544A-7EE6-4342-B048-85BDC9FD1C3A}</a:tableStyleId>
              </a:tblPr>
              <a:tblGrid>
                <a:gridCol w="5112568"/>
              </a:tblGrid>
              <a:tr h="370840">
                <a:tc>
                  <a:txBody>
                    <a:bodyPr/>
                    <a:lstStyle/>
                    <a:p>
                      <a:r>
                        <a:rPr lang="nn-NO" sz="2000" b="0" dirty="0" smtClean="0">
                          <a:solidFill>
                            <a:schemeClr val="tx1"/>
                          </a:solidFill>
                        </a:rPr>
                        <a:t>var i=10;</a:t>
                      </a:r>
                    </a:p>
                    <a:p>
                      <a:r>
                        <a:rPr lang="nn-NO" sz="2000" b="0" dirty="0" smtClean="0">
                          <a:solidFill>
                            <a:schemeClr val="tx1"/>
                          </a:solidFill>
                        </a:rPr>
                        <a:t>do {</a:t>
                      </a:r>
                    </a:p>
                    <a:p>
                      <a:r>
                        <a:rPr lang="nn-NO" sz="2000" b="0" dirty="0" smtClean="0">
                          <a:solidFill>
                            <a:schemeClr val="tx1"/>
                          </a:solidFill>
                        </a:rPr>
                        <a:t>    alert("week " + i++);</a:t>
                      </a:r>
                    </a:p>
                    <a:p>
                      <a:r>
                        <a:rPr lang="nn-NO" sz="2000" b="0" dirty="0" smtClean="0">
                          <a:solidFill>
                            <a:schemeClr val="tx1"/>
                          </a:solidFill>
                        </a:rPr>
                        <a:t>} while (i&lt;15)</a:t>
                      </a:r>
                      <a:endParaRPr lang="en-CA" sz="2000" b="0" dirty="0">
                        <a:solidFill>
                          <a:schemeClr val="tx1"/>
                        </a:solidFill>
                      </a:endParaRPr>
                    </a:p>
                  </a:txBody>
                  <a:tcPr/>
                </a:tc>
              </a:tr>
            </a:tbl>
          </a:graphicData>
        </a:graphic>
      </p:graphicFrame>
    </p:spTree>
    <p:extLst>
      <p:ext uri="{BB962C8B-B14F-4D97-AF65-F5344CB8AC3E}">
        <p14:creationId xmlns:p14="http://schemas.microsoft.com/office/powerpoint/2010/main" val="418876388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CA" dirty="0">
                <a:effectLst>
                  <a:outerShdw blurRad="38100" dist="38100" dir="2700000" algn="tl">
                    <a:srgbClr val="000000">
                      <a:alpha val="43137"/>
                    </a:srgbClr>
                  </a:outerShdw>
                </a:effectLst>
              </a:rPr>
              <a:t>Break Statements</a:t>
            </a:r>
          </a:p>
        </p:txBody>
      </p:sp>
      <p:sp>
        <p:nvSpPr>
          <p:cNvPr id="3" name="Text Placeholder 2"/>
          <p:cNvSpPr>
            <a:spLocks noGrp="1"/>
          </p:cNvSpPr>
          <p:nvPr>
            <p:ph type="body" idx="1"/>
          </p:nvPr>
        </p:nvSpPr>
        <p:spPr>
          <a:xfrm>
            <a:off x="457200" y="1196752"/>
            <a:ext cx="4040188" cy="1656183"/>
          </a:xfrm>
        </p:spPr>
        <p:txBody>
          <a:bodyPr/>
          <a:lstStyle/>
          <a:p>
            <a:pPr marL="342900" indent="-342900">
              <a:buFont typeface="Wingdings" panose="05000000000000000000" pitchFamily="2" charset="2"/>
              <a:buChar char="Ø"/>
            </a:pPr>
            <a:r>
              <a:rPr lang="en-CA" b="0" dirty="0"/>
              <a:t>Break the loop and continue executing the code that follows after the loop (if any). </a:t>
            </a:r>
          </a:p>
        </p:txBody>
      </p:sp>
      <p:sp>
        <p:nvSpPr>
          <p:cNvPr id="4" name="Content Placeholder 3"/>
          <p:cNvSpPr>
            <a:spLocks noGrp="1"/>
          </p:cNvSpPr>
          <p:nvPr>
            <p:ph sz="half" idx="2"/>
          </p:nvPr>
        </p:nvSpPr>
        <p:spPr>
          <a:xfrm>
            <a:off x="457200" y="2924943"/>
            <a:ext cx="4040188" cy="3201219"/>
          </a:xfrm>
        </p:spPr>
        <p:txBody>
          <a:bodyPr/>
          <a:lstStyle/>
          <a:p>
            <a:pPr marL="0" indent="0">
              <a:buNone/>
            </a:pPr>
            <a:r>
              <a:rPr lang="en-CA" dirty="0"/>
              <a:t>var </a:t>
            </a:r>
            <a:r>
              <a:rPr lang="en-CA" dirty="0" err="1"/>
              <a:t>i</a:t>
            </a:r>
            <a:r>
              <a:rPr lang="en-CA" dirty="0"/>
              <a:t>=1;</a:t>
            </a:r>
          </a:p>
          <a:p>
            <a:pPr marL="0" indent="0">
              <a:buNone/>
            </a:pPr>
            <a:r>
              <a:rPr lang="en-CA" dirty="0"/>
              <a:t>while (</a:t>
            </a:r>
            <a:r>
              <a:rPr lang="en-CA" dirty="0" err="1"/>
              <a:t>i</a:t>
            </a:r>
            <a:r>
              <a:rPr lang="en-CA" dirty="0"/>
              <a:t>&lt;5)	{</a:t>
            </a:r>
          </a:p>
          <a:p>
            <a:pPr marL="0" indent="0">
              <a:buNone/>
            </a:pPr>
            <a:r>
              <a:rPr lang="en-CA" dirty="0"/>
              <a:t>  alert("week "+</a:t>
            </a:r>
            <a:r>
              <a:rPr lang="en-CA" dirty="0" err="1"/>
              <a:t>i</a:t>
            </a:r>
            <a:r>
              <a:rPr lang="en-CA" dirty="0"/>
              <a:t>);</a:t>
            </a:r>
          </a:p>
          <a:p>
            <a:pPr marL="0" indent="0">
              <a:buNone/>
            </a:pPr>
            <a:r>
              <a:rPr lang="en-CA" dirty="0"/>
              <a:t>  if (</a:t>
            </a:r>
            <a:r>
              <a:rPr lang="en-CA" dirty="0" err="1"/>
              <a:t>i</a:t>
            </a:r>
            <a:r>
              <a:rPr lang="en-CA" dirty="0"/>
              <a:t>==3)</a:t>
            </a:r>
          </a:p>
          <a:p>
            <a:pPr marL="0" indent="0">
              <a:buNone/>
            </a:pPr>
            <a:r>
              <a:rPr lang="en-CA" dirty="0"/>
              <a:t>    break;</a:t>
            </a:r>
          </a:p>
          <a:p>
            <a:pPr marL="0" indent="0">
              <a:buNone/>
            </a:pPr>
            <a:r>
              <a:rPr lang="en-CA" dirty="0"/>
              <a:t>  else</a:t>
            </a:r>
          </a:p>
          <a:p>
            <a:pPr marL="0" indent="0">
              <a:buNone/>
            </a:pPr>
            <a:r>
              <a:rPr lang="en-CA" dirty="0"/>
              <a:t>    </a:t>
            </a:r>
            <a:r>
              <a:rPr lang="en-CA" dirty="0" err="1"/>
              <a:t>i</a:t>
            </a:r>
            <a:r>
              <a:rPr lang="en-CA" dirty="0"/>
              <a:t>++;</a:t>
            </a:r>
          </a:p>
          <a:p>
            <a:pPr marL="0" indent="0">
              <a:buNone/>
            </a:pPr>
            <a:r>
              <a:rPr lang="en-CA" dirty="0"/>
              <a:t>}</a:t>
            </a:r>
          </a:p>
        </p:txBody>
      </p:sp>
      <p:sp>
        <p:nvSpPr>
          <p:cNvPr id="5" name="Text Placeholder 4"/>
          <p:cNvSpPr>
            <a:spLocks noGrp="1"/>
          </p:cNvSpPr>
          <p:nvPr>
            <p:ph type="body" sz="quarter" idx="3"/>
          </p:nvPr>
        </p:nvSpPr>
        <p:spPr>
          <a:xfrm>
            <a:off x="4645025" y="1340768"/>
            <a:ext cx="4041775" cy="1512167"/>
          </a:xfrm>
        </p:spPr>
        <p:txBody>
          <a:bodyPr/>
          <a:lstStyle/>
          <a:p>
            <a:pPr marL="342900" indent="-342900">
              <a:buFont typeface="Wingdings" panose="05000000000000000000" pitchFamily="2" charset="2"/>
              <a:buChar char="Ø"/>
            </a:pPr>
            <a:r>
              <a:rPr lang="en-CA" b="0" dirty="0"/>
              <a:t>Break the current loop and continue with the next value.  (nested loops</a:t>
            </a:r>
            <a:r>
              <a:rPr lang="en-CA" b="0" dirty="0" smtClean="0"/>
              <a:t>).</a:t>
            </a:r>
            <a:endParaRPr lang="en-CA" b="0" dirty="0"/>
          </a:p>
        </p:txBody>
      </p:sp>
      <p:sp>
        <p:nvSpPr>
          <p:cNvPr id="6" name="Content Placeholder 5"/>
          <p:cNvSpPr>
            <a:spLocks noGrp="1"/>
          </p:cNvSpPr>
          <p:nvPr>
            <p:ph sz="quarter" idx="4"/>
          </p:nvPr>
        </p:nvSpPr>
        <p:spPr>
          <a:xfrm>
            <a:off x="4499993" y="2924943"/>
            <a:ext cx="4392488" cy="3201219"/>
          </a:xfrm>
        </p:spPr>
        <p:txBody>
          <a:bodyPr/>
          <a:lstStyle/>
          <a:p>
            <a:pPr marL="0" indent="0">
              <a:buNone/>
            </a:pPr>
            <a:r>
              <a:rPr lang="en-CA" sz="2000" dirty="0"/>
              <a:t>var </a:t>
            </a:r>
            <a:r>
              <a:rPr lang="en-CA" sz="2000" dirty="0" err="1"/>
              <a:t>i</a:t>
            </a:r>
            <a:r>
              <a:rPr lang="en-CA" sz="2000" dirty="0"/>
              <a:t>=1, j=1;</a:t>
            </a:r>
          </a:p>
          <a:p>
            <a:pPr marL="0" indent="0">
              <a:buNone/>
            </a:pPr>
            <a:r>
              <a:rPr lang="en-CA" sz="2000" dirty="0"/>
              <a:t>while (</a:t>
            </a:r>
            <a:r>
              <a:rPr lang="en-CA" sz="2000" dirty="0" err="1"/>
              <a:t>i</a:t>
            </a:r>
            <a:r>
              <a:rPr lang="en-CA" sz="2000" dirty="0"/>
              <a:t>&lt;5) {</a:t>
            </a:r>
          </a:p>
          <a:p>
            <a:pPr marL="0" indent="0">
              <a:buNone/>
            </a:pPr>
            <a:r>
              <a:rPr lang="en-CA" sz="2000" dirty="0"/>
              <a:t>  </a:t>
            </a:r>
            <a:r>
              <a:rPr lang="en-CA" sz="2000" dirty="0" smtClean="0"/>
              <a:t> alert</a:t>
            </a:r>
            <a:r>
              <a:rPr lang="en-CA" sz="2000" dirty="0"/>
              <a:t>('week: '+</a:t>
            </a:r>
            <a:r>
              <a:rPr lang="en-CA" sz="2000" dirty="0" err="1"/>
              <a:t>i</a:t>
            </a:r>
            <a:r>
              <a:rPr lang="en-CA" sz="2000" dirty="0"/>
              <a:t> );</a:t>
            </a:r>
          </a:p>
          <a:p>
            <a:pPr marL="0" indent="0">
              <a:buNone/>
            </a:pPr>
            <a:r>
              <a:rPr lang="en-CA" sz="2000" dirty="0"/>
              <a:t> </a:t>
            </a:r>
            <a:r>
              <a:rPr lang="en-CA" sz="2000" dirty="0" smtClean="0"/>
              <a:t>  </a:t>
            </a:r>
            <a:r>
              <a:rPr lang="en-CA" sz="2000" dirty="0"/>
              <a:t>for (j=1; j&lt;=7; j++){</a:t>
            </a:r>
          </a:p>
          <a:p>
            <a:pPr marL="0" indent="0">
              <a:buNone/>
            </a:pPr>
            <a:r>
              <a:rPr lang="en-CA" sz="2000" dirty="0"/>
              <a:t>   </a:t>
            </a:r>
            <a:r>
              <a:rPr lang="en-CA" sz="2000" dirty="0" smtClean="0"/>
              <a:t>   </a:t>
            </a:r>
            <a:r>
              <a:rPr lang="en-CA" sz="2000" dirty="0"/>
              <a:t>alert('day:'+ j +'of week:'+ </a:t>
            </a:r>
            <a:r>
              <a:rPr lang="en-CA" sz="2000" dirty="0" err="1"/>
              <a:t>i</a:t>
            </a:r>
            <a:r>
              <a:rPr lang="en-CA" sz="2000" dirty="0"/>
              <a:t>);</a:t>
            </a:r>
          </a:p>
          <a:p>
            <a:pPr marL="0" indent="0">
              <a:buNone/>
            </a:pPr>
            <a:r>
              <a:rPr lang="en-CA" sz="2000" dirty="0"/>
              <a:t> </a:t>
            </a:r>
            <a:r>
              <a:rPr lang="en-CA" sz="2000" dirty="0" smtClean="0"/>
              <a:t>     if </a:t>
            </a:r>
            <a:r>
              <a:rPr lang="en-CA" sz="2000" dirty="0"/>
              <a:t>(j==3</a:t>
            </a:r>
            <a:r>
              <a:rPr lang="en-CA" sz="2000" dirty="0" smtClean="0"/>
              <a:t>)  </a:t>
            </a:r>
            <a:r>
              <a:rPr lang="en-CA" sz="2000" dirty="0"/>
              <a:t>break;</a:t>
            </a:r>
          </a:p>
          <a:p>
            <a:pPr marL="0" indent="0">
              <a:buNone/>
            </a:pPr>
            <a:r>
              <a:rPr lang="en-CA" sz="2000" dirty="0"/>
              <a:t>  </a:t>
            </a:r>
            <a:r>
              <a:rPr lang="en-CA" sz="2000" dirty="0" smtClean="0"/>
              <a:t> } </a:t>
            </a:r>
            <a:r>
              <a:rPr lang="en-CA" sz="2000" dirty="0"/>
              <a:t>// for</a:t>
            </a:r>
          </a:p>
          <a:p>
            <a:pPr marL="0" indent="0">
              <a:buNone/>
            </a:pPr>
            <a:r>
              <a:rPr lang="en-CA" sz="2000" dirty="0"/>
              <a:t>  </a:t>
            </a:r>
            <a:r>
              <a:rPr lang="en-CA" sz="2000" dirty="0" smtClean="0"/>
              <a:t> </a:t>
            </a:r>
            <a:r>
              <a:rPr lang="en-CA" sz="2000" dirty="0" err="1" smtClean="0"/>
              <a:t>i</a:t>
            </a:r>
            <a:r>
              <a:rPr lang="en-CA" sz="2000" dirty="0"/>
              <a:t>++;</a:t>
            </a:r>
          </a:p>
          <a:p>
            <a:pPr marL="0" indent="0">
              <a:buNone/>
            </a:pPr>
            <a:r>
              <a:rPr lang="en-CA" sz="2000" dirty="0"/>
              <a:t>} // while</a:t>
            </a:r>
          </a:p>
        </p:txBody>
      </p:sp>
      <p:sp>
        <p:nvSpPr>
          <p:cNvPr id="7" name="Slide Number Placeholder 6"/>
          <p:cNvSpPr>
            <a:spLocks noGrp="1"/>
          </p:cNvSpPr>
          <p:nvPr>
            <p:ph type="sldNum" sz="quarter" idx="12"/>
          </p:nvPr>
        </p:nvSpPr>
        <p:spPr/>
        <p:txBody>
          <a:bodyPr/>
          <a:lstStyle/>
          <a:p>
            <a:pPr>
              <a:defRPr/>
            </a:pPr>
            <a:fld id="{E40B5CB7-B7E9-40C0-9ABA-B9FDDA42712F}" type="slidenum">
              <a:rPr lang="en-CA" altLang="en-US" smtClean="0"/>
              <a:pPr>
                <a:defRPr/>
              </a:pPr>
              <a:t>73</a:t>
            </a:fld>
            <a:endParaRPr lang="en-CA" altLang="en-US" dirty="0"/>
          </a:p>
        </p:txBody>
      </p:sp>
    </p:spTree>
    <p:extLst>
      <p:ext uri="{BB962C8B-B14F-4D97-AF65-F5344CB8AC3E}">
        <p14:creationId xmlns:p14="http://schemas.microsoft.com/office/powerpoint/2010/main" val="39695145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74</a:t>
            </a:fld>
            <a:endParaRPr lang="en-CA" altLang="en-US" sz="1000" dirty="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Resourceful Links</a:t>
            </a:r>
          </a:p>
        </p:txBody>
      </p:sp>
      <p:sp>
        <p:nvSpPr>
          <p:cNvPr id="58371" name="Rectangle 3"/>
          <p:cNvSpPr>
            <a:spLocks noGrp="1" noRot="1" noChangeArrowheads="1"/>
          </p:cNvSpPr>
          <p:nvPr>
            <p:ph type="body" idx="1"/>
          </p:nvPr>
        </p:nvSpPr>
        <p:spPr/>
        <p:txBody>
          <a:bodyPr/>
          <a:lstStyle/>
          <a:p>
            <a:pPr lvl="1">
              <a:buClr>
                <a:srgbClr val="919191"/>
              </a:buClr>
            </a:pPr>
            <a:r>
              <a:rPr lang="en-CA" sz="2400" dirty="0">
                <a:solidFill>
                  <a:srgbClr val="000099"/>
                </a:solidFill>
                <a:effectLst>
                  <a:outerShdw blurRad="38100" dist="38100" dir="2700000" algn="tl">
                    <a:srgbClr val="000000">
                      <a:alpha val="43137"/>
                    </a:srgbClr>
                  </a:outerShdw>
                </a:effectLst>
              </a:rPr>
              <a:t>Mozilla Developer Network (MDN) </a:t>
            </a:r>
            <a:r>
              <a:rPr lang="en-CA" sz="2400" dirty="0">
                <a:solidFill>
                  <a:prstClr val="black"/>
                </a:solidFill>
              </a:rPr>
              <a:t>start page</a:t>
            </a:r>
          </a:p>
          <a:p>
            <a:pPr marL="857250" lvl="2" indent="0">
              <a:buClr>
                <a:srgbClr val="5F5F5F"/>
              </a:buClr>
              <a:buNone/>
            </a:pPr>
            <a:r>
              <a:rPr lang="en-CA" sz="2200" dirty="0">
                <a:solidFill>
                  <a:prstClr val="black"/>
                </a:solidFill>
              </a:rPr>
              <a:t>by the Mozilla Developer Network and individual contributors </a:t>
            </a:r>
          </a:p>
          <a:p>
            <a:pPr marL="857250" lvl="2" indent="0">
              <a:buClr>
                <a:srgbClr val="5F5F5F"/>
              </a:buClr>
              <a:buNone/>
            </a:pPr>
            <a:r>
              <a:rPr lang="en-CA" sz="2200" dirty="0">
                <a:solidFill>
                  <a:prstClr val="black"/>
                </a:solidFill>
                <a:hlinkClick r:id="rId2"/>
              </a:rPr>
              <a:t>http://developer.mozilla.org</a:t>
            </a:r>
            <a:endParaRPr lang="en-CA" sz="2200" dirty="0">
              <a:solidFill>
                <a:prstClr val="black"/>
              </a:solidFill>
            </a:endParaRPr>
          </a:p>
          <a:p>
            <a:pPr marL="857250" lvl="2" indent="0">
              <a:buClr>
                <a:srgbClr val="5F5F5F"/>
              </a:buClr>
              <a:buNone/>
            </a:pPr>
            <a:endParaRPr lang="en-CA" sz="900" dirty="0">
              <a:solidFill>
                <a:prstClr val="black"/>
              </a:solidFill>
            </a:endParaRPr>
          </a:p>
          <a:p>
            <a:pPr lvl="1">
              <a:buClr>
                <a:srgbClr val="919191"/>
              </a:buClr>
            </a:pPr>
            <a:r>
              <a:rPr lang="en-CA" sz="2400" dirty="0">
                <a:solidFill>
                  <a:prstClr val="black"/>
                </a:solidFill>
              </a:rPr>
              <a:t> Web Education Community Group Wiki </a:t>
            </a:r>
          </a:p>
          <a:p>
            <a:pPr marL="857250" lvl="2" indent="0">
              <a:buClr>
                <a:srgbClr val="5F5F5F"/>
              </a:buClr>
              <a:buNone/>
            </a:pPr>
            <a:r>
              <a:rPr lang="en-CA" sz="2200" dirty="0">
                <a:solidFill>
                  <a:prstClr val="black"/>
                </a:solidFill>
              </a:rPr>
              <a:t>by the W3C Web Education Community Group </a:t>
            </a:r>
          </a:p>
          <a:p>
            <a:pPr marL="857250" lvl="2" indent="0">
              <a:buClr>
                <a:srgbClr val="5F5F5F"/>
              </a:buClr>
              <a:buNone/>
            </a:pPr>
            <a:r>
              <a:rPr lang="en-CA" sz="2200" dirty="0">
                <a:solidFill>
                  <a:prstClr val="black"/>
                </a:solidFill>
                <a:hlinkClick r:id="rId3"/>
              </a:rPr>
              <a:t>http://www.w3.org/community/webed/wiki/Main_Page</a:t>
            </a:r>
            <a:endParaRPr lang="en-CA" sz="2200" dirty="0">
              <a:solidFill>
                <a:prstClr val="black"/>
              </a:solidFill>
            </a:endParaRPr>
          </a:p>
          <a:p>
            <a:pPr marL="857250" lvl="2" indent="0">
              <a:buClr>
                <a:srgbClr val="5F5F5F"/>
              </a:buClr>
              <a:buNone/>
            </a:pPr>
            <a:endParaRPr lang="en-CA" sz="900" dirty="0">
              <a:solidFill>
                <a:prstClr val="black"/>
              </a:solidFill>
            </a:endParaRPr>
          </a:p>
          <a:p>
            <a:pPr lvl="1">
              <a:buClr>
                <a:srgbClr val="919191"/>
              </a:buClr>
            </a:pPr>
            <a:r>
              <a:rPr lang="en-CA" sz="2400" dirty="0">
                <a:solidFill>
                  <a:prstClr val="black"/>
                </a:solidFill>
              </a:rPr>
              <a:t> Your Web, Documented </a:t>
            </a:r>
          </a:p>
          <a:p>
            <a:pPr marL="857250" lvl="2" indent="0">
              <a:buClr>
                <a:srgbClr val="5F5F5F"/>
              </a:buClr>
              <a:buNone/>
            </a:pPr>
            <a:r>
              <a:rPr lang="en-CA" sz="2500" dirty="0">
                <a:solidFill>
                  <a:prstClr val="black"/>
                </a:solidFill>
              </a:rPr>
              <a:t>by the W3C and the Web Platform stewards </a:t>
            </a:r>
          </a:p>
          <a:p>
            <a:pPr marL="857250" lvl="2" indent="0">
              <a:buClr>
                <a:srgbClr val="5F5F5F"/>
              </a:buClr>
              <a:buNone/>
            </a:pPr>
            <a:r>
              <a:rPr lang="en-CA" sz="2500" dirty="0">
                <a:solidFill>
                  <a:prstClr val="black"/>
                </a:solidFill>
                <a:hlinkClick r:id="rId4"/>
              </a:rPr>
              <a:t>http://www.webplatform.org/</a:t>
            </a:r>
            <a:endParaRPr lang="en-CA" sz="2500" dirty="0">
              <a:solidFill>
                <a:prstClr val="black"/>
              </a:solidFill>
            </a:endParaRPr>
          </a:p>
        </p:txBody>
      </p:sp>
    </p:spTree>
    <p:extLst>
      <p:ext uri="{BB962C8B-B14F-4D97-AF65-F5344CB8AC3E}">
        <p14:creationId xmlns:p14="http://schemas.microsoft.com/office/powerpoint/2010/main" val="397335422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75</a:t>
            </a:fld>
            <a:endParaRPr lang="en-CA"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How to Get an A in this Course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dirty="0"/>
              <a:t>Attend all lectures and labs. </a:t>
            </a:r>
          </a:p>
          <a:p>
            <a:pPr>
              <a:buFont typeface="Wingdings" panose="05000000000000000000" pitchFamily="2" charset="2"/>
              <a:buChar char="Ø"/>
            </a:pPr>
            <a:r>
              <a:rPr lang="en-CA" dirty="0"/>
              <a:t>Take </a:t>
            </a:r>
            <a:r>
              <a:rPr lang="en-CA" dirty="0" smtClean="0"/>
              <a:t>your own notes</a:t>
            </a:r>
            <a:endParaRPr lang="en-CA" dirty="0"/>
          </a:p>
          <a:p>
            <a:pPr>
              <a:buFont typeface="Wingdings" panose="05000000000000000000" pitchFamily="2" charset="2"/>
              <a:buChar char="Ø"/>
            </a:pPr>
            <a:r>
              <a:rPr lang="en-CA" dirty="0" smtClean="0"/>
              <a:t>Ask </a:t>
            </a:r>
            <a:r>
              <a:rPr lang="en-CA" dirty="0"/>
              <a:t>question if you don’t understand. </a:t>
            </a:r>
          </a:p>
          <a:p>
            <a:pPr>
              <a:buFont typeface="Wingdings" panose="05000000000000000000" pitchFamily="2" charset="2"/>
              <a:buChar char="Ø"/>
            </a:pPr>
            <a:r>
              <a:rPr lang="en-CA" dirty="0"/>
              <a:t>Complete </a:t>
            </a:r>
            <a:r>
              <a:rPr lang="en-CA" dirty="0" smtClean="0"/>
              <a:t>labs, assignments </a:t>
            </a:r>
            <a:r>
              <a:rPr lang="en-CA" dirty="0"/>
              <a:t>on time.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1697791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Expectation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0"/>
            <a:ext cx="8540750" cy="4493095"/>
          </a:xfrm>
        </p:spPr>
        <p:txBody>
          <a:bodyPr/>
          <a:lstStyle/>
          <a:p>
            <a:pPr>
              <a:buFont typeface="Wingdings" panose="05000000000000000000" pitchFamily="2" charset="2"/>
              <a:buChar char="Ø"/>
            </a:pPr>
            <a:r>
              <a:rPr lang="en-US" sz="2800" dirty="0" smtClean="0"/>
              <a:t>Mine:</a:t>
            </a:r>
          </a:p>
          <a:p>
            <a:pPr lvl="1"/>
            <a:r>
              <a:rPr lang="en-US" sz="2400" dirty="0" smtClean="0"/>
              <a:t>Be present. Be organized/don’t fall behind.</a:t>
            </a:r>
          </a:p>
          <a:p>
            <a:pPr lvl="1"/>
            <a:r>
              <a:rPr lang="en-US" sz="2400" dirty="0" smtClean="0"/>
              <a:t>Be active in class/labs.</a:t>
            </a:r>
          </a:p>
          <a:p>
            <a:pPr lvl="1"/>
            <a:r>
              <a:rPr lang="en-US" sz="2400" dirty="0" smtClean="0"/>
              <a:t>Read not only the lecture notes.</a:t>
            </a:r>
          </a:p>
          <a:p>
            <a:pPr lvl="1"/>
            <a:r>
              <a:rPr lang="en-US" sz="2400" dirty="0" smtClean="0"/>
              <a:t>Learning strategy:</a:t>
            </a:r>
          </a:p>
          <a:p>
            <a:pPr lvl="2">
              <a:buFont typeface="Wingdings" panose="05000000000000000000" pitchFamily="2" charset="2"/>
              <a:buChar char="Ø"/>
            </a:pPr>
            <a:r>
              <a:rPr lang="en-US" sz="2000" dirty="0" smtClean="0"/>
              <a:t>Getting the big picture (concepts, framework, architecture)</a:t>
            </a:r>
          </a:p>
          <a:p>
            <a:pPr lvl="2">
              <a:buFont typeface="Wingdings" panose="05000000000000000000" pitchFamily="2" charset="2"/>
              <a:buChar char="Ø"/>
            </a:pPr>
            <a:r>
              <a:rPr lang="en-US" sz="2000" dirty="0" smtClean="0"/>
              <a:t>paying attention to the details (coding, syntax, hands-on)</a:t>
            </a:r>
          </a:p>
          <a:p>
            <a:pPr lvl="2">
              <a:buFont typeface="Wingdings" panose="05000000000000000000" pitchFamily="2" charset="2"/>
              <a:buChar char="Ø"/>
            </a:pPr>
            <a:r>
              <a:rPr lang="en-US" sz="2000" dirty="0"/>
              <a:t>Thinking, practicing </a:t>
            </a:r>
            <a:r>
              <a:rPr lang="en-US" sz="2000" dirty="0" smtClean="0"/>
              <a:t>and memorizing!</a:t>
            </a:r>
          </a:p>
          <a:p>
            <a:pPr>
              <a:buFont typeface="Wingdings" panose="05000000000000000000" pitchFamily="2" charset="2"/>
              <a:buChar char="Ø"/>
            </a:pPr>
            <a:r>
              <a:rPr lang="en-US" sz="2800" dirty="0" smtClean="0"/>
              <a:t>Yours?</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997123097"/>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5160</TotalTime>
  <Words>5211</Words>
  <Application>Microsoft Office PowerPoint</Application>
  <PresentationFormat>On-screen Show (4:3)</PresentationFormat>
  <Paragraphs>939</Paragraphs>
  <Slides>75</Slides>
  <Notes>13</Notes>
  <HiddenSlides>0</HiddenSlides>
  <MMClips>0</MMClip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Compass</vt:lpstr>
      <vt:lpstr>BTI220 - Internet Architecture and Development</vt:lpstr>
      <vt:lpstr>Agenda</vt:lpstr>
      <vt:lpstr>Course Overview</vt:lpstr>
      <vt:lpstr>Course Overview</vt:lpstr>
      <vt:lpstr>Course Overview</vt:lpstr>
      <vt:lpstr>Evaluation</vt:lpstr>
      <vt:lpstr>Promotion Policy</vt:lpstr>
      <vt:lpstr>How to Get an A in this Course</vt:lpstr>
      <vt:lpstr>Expectation</vt:lpstr>
      <vt:lpstr>Communication</vt:lpstr>
      <vt:lpstr>BTI220 Zenit Account</vt:lpstr>
      <vt:lpstr>Internet Architecture</vt:lpstr>
      <vt:lpstr>Elements of Networks</vt:lpstr>
      <vt:lpstr>Internet Protocol Suite</vt:lpstr>
      <vt:lpstr>Internet Application Protocols</vt:lpstr>
      <vt:lpstr>Services Provided by the Internet</vt:lpstr>
      <vt:lpstr>Client Server Model</vt:lpstr>
      <vt:lpstr>Uniform Resource Locators (URL)</vt:lpstr>
      <vt:lpstr>DNS (Domain Name System/Server)</vt:lpstr>
      <vt:lpstr>Hypertext Transfer Protocol </vt:lpstr>
      <vt:lpstr>HTTP Request and Response Messages</vt:lpstr>
      <vt:lpstr>HTTP Request</vt:lpstr>
      <vt:lpstr>HTTP Response</vt:lpstr>
      <vt:lpstr>HTTP Secure</vt:lpstr>
      <vt:lpstr>Standards &amp; the World Wide Web Consortium (W3C)</vt:lpstr>
      <vt:lpstr>Web Application</vt:lpstr>
      <vt:lpstr>Front-end Web Application</vt:lpstr>
      <vt:lpstr>Front-end Web Application</vt:lpstr>
      <vt:lpstr>Front-end Web Apps Demos</vt:lpstr>
      <vt:lpstr>Let’s start with JavaScript</vt:lpstr>
      <vt:lpstr>Firefox Developer Tool: Scratchpad</vt:lpstr>
      <vt:lpstr>Scratchpad</vt:lpstr>
      <vt:lpstr>Input and output</vt:lpstr>
      <vt:lpstr>alert()</vt:lpstr>
      <vt:lpstr>confirm()</vt:lpstr>
      <vt:lpstr>prompt()</vt:lpstr>
      <vt:lpstr>console.log()</vt:lpstr>
      <vt:lpstr>Introduction to JavaScript</vt:lpstr>
      <vt:lpstr>Introduction to JavaScript</vt:lpstr>
      <vt:lpstr>About JavaScript</vt:lpstr>
      <vt:lpstr>Basic JavaScript Rules</vt:lpstr>
      <vt:lpstr>Basic JavaScript Rules</vt:lpstr>
      <vt:lpstr>JavaScript data types</vt:lpstr>
      <vt:lpstr>JavaScript data types</vt:lpstr>
      <vt:lpstr>JavaScript Variable</vt:lpstr>
      <vt:lpstr>Declare and Refer Variables</vt:lpstr>
      <vt:lpstr>Variables Example</vt:lpstr>
      <vt:lpstr>Special values</vt:lpstr>
      <vt:lpstr>Expressions</vt:lpstr>
      <vt:lpstr>Conditional Expression</vt:lpstr>
      <vt:lpstr>Arithmetic Operators</vt:lpstr>
      <vt:lpstr>Assigning Values</vt:lpstr>
      <vt:lpstr>Logical Operators</vt:lpstr>
      <vt:lpstr>Other Operators</vt:lpstr>
      <vt:lpstr>Comparison Operators</vt:lpstr>
      <vt:lpstr>Strings and Quotation Marks</vt:lpstr>
      <vt:lpstr>Concatenation of Strings</vt:lpstr>
      <vt:lpstr>Adding Strings and Numbers</vt:lpstr>
      <vt:lpstr>Example - Evaluating Expressions</vt:lpstr>
      <vt:lpstr>Programming Constructs</vt:lpstr>
      <vt:lpstr>Programming Constructs (1)  –  Sequence</vt:lpstr>
      <vt:lpstr>Programming Constructs (2) – Selection</vt:lpstr>
      <vt:lpstr>Conditional Statements</vt:lpstr>
      <vt:lpstr>The General Format for an If Statement</vt:lpstr>
      <vt:lpstr>The general format for an if / else / if statement:</vt:lpstr>
      <vt:lpstr>Example </vt:lpstr>
      <vt:lpstr>Conditional Statement</vt:lpstr>
      <vt:lpstr>Example </vt:lpstr>
      <vt:lpstr>Programming Constructs (3) – Iteration</vt:lpstr>
      <vt:lpstr>Loop Structures</vt:lpstr>
      <vt:lpstr>Loop Structures</vt:lpstr>
      <vt:lpstr>Loop Structures</vt:lpstr>
      <vt:lpstr>Break Statements</vt:lpstr>
      <vt:lpstr>Resourceful Links</vt:lpstr>
      <vt:lpstr>Thank You!</vt:lpstr>
    </vt:vector>
  </TitlesOfParts>
  <Company>Compaq</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12: Serialization</dc:title>
  <dc:creator>Wei Song</dc:creator>
  <cp:lastModifiedBy>Wei Song</cp:lastModifiedBy>
  <cp:revision>95</cp:revision>
  <cp:lastPrinted>2001-07-23T19:37:02Z</cp:lastPrinted>
  <dcterms:created xsi:type="dcterms:W3CDTF">2001-03-26T00:24:34Z</dcterms:created>
  <dcterms:modified xsi:type="dcterms:W3CDTF">2015-05-12T20:44:22Z</dcterms:modified>
</cp:coreProperties>
</file>