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0"/>
  </p:notesMasterIdLst>
  <p:handoutMasterIdLst>
    <p:handoutMasterId r:id="rId51"/>
  </p:handoutMasterIdLst>
  <p:sldIdLst>
    <p:sldId id="266" r:id="rId2"/>
    <p:sldId id="271" r:id="rId3"/>
    <p:sldId id="314" r:id="rId4"/>
    <p:sldId id="384" r:id="rId5"/>
    <p:sldId id="324" r:id="rId6"/>
    <p:sldId id="332" r:id="rId7"/>
    <p:sldId id="392" r:id="rId8"/>
    <p:sldId id="336" r:id="rId9"/>
    <p:sldId id="337" r:id="rId10"/>
    <p:sldId id="338" r:id="rId11"/>
    <p:sldId id="339" r:id="rId12"/>
    <p:sldId id="373" r:id="rId13"/>
    <p:sldId id="374" r:id="rId14"/>
    <p:sldId id="366" r:id="rId15"/>
    <p:sldId id="367" r:id="rId16"/>
    <p:sldId id="368" r:id="rId17"/>
    <p:sldId id="369" r:id="rId18"/>
    <p:sldId id="370" r:id="rId19"/>
    <p:sldId id="371" r:id="rId20"/>
    <p:sldId id="308" r:id="rId21"/>
    <p:sldId id="372" r:id="rId22"/>
    <p:sldId id="375" r:id="rId23"/>
    <p:sldId id="377" r:id="rId24"/>
    <p:sldId id="378" r:id="rId25"/>
    <p:sldId id="379" r:id="rId26"/>
    <p:sldId id="380" r:id="rId27"/>
    <p:sldId id="381" r:id="rId28"/>
    <p:sldId id="315" r:id="rId29"/>
    <p:sldId id="385" r:id="rId30"/>
    <p:sldId id="382" r:id="rId31"/>
    <p:sldId id="376" r:id="rId32"/>
    <p:sldId id="393" r:id="rId33"/>
    <p:sldId id="383" r:id="rId34"/>
    <p:sldId id="386" r:id="rId35"/>
    <p:sldId id="394" r:id="rId36"/>
    <p:sldId id="396" r:id="rId37"/>
    <p:sldId id="397" r:id="rId38"/>
    <p:sldId id="398" r:id="rId39"/>
    <p:sldId id="399" r:id="rId40"/>
    <p:sldId id="401" r:id="rId41"/>
    <p:sldId id="402" r:id="rId42"/>
    <p:sldId id="403" r:id="rId43"/>
    <p:sldId id="404" r:id="rId44"/>
    <p:sldId id="388" r:id="rId45"/>
    <p:sldId id="389" r:id="rId46"/>
    <p:sldId id="405" r:id="rId47"/>
    <p:sldId id="311" r:id="rId48"/>
    <p:sldId id="277" r:id="rId4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3333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21" autoAdjust="0"/>
    <p:restoredTop sz="86182" autoAdjust="0"/>
  </p:normalViewPr>
  <p:slideViewPr>
    <p:cSldViewPr>
      <p:cViewPr>
        <p:scale>
          <a:sx n="60" d="100"/>
          <a:sy n="60" d="100"/>
        </p:scale>
        <p:origin x="-149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9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user-defined-functions.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variable-scope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closure.j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Functions" TargetMode="External"/><Relationship Id="rId3" Type="http://schemas.openxmlformats.org/officeDocument/2006/relationships/hyperlink" Target="https://www.youtube.com/watch?v=gz7KL7ZirZc#t=11m30s" TargetMode="External"/><Relationship Id="rId7" Type="http://schemas.openxmlformats.org/officeDocument/2006/relationships/hyperlink" Target="https://developer.mozilla.org/en-US/docs/Web/JavaScript/A_re-introduction_to_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/Guide" TargetMode="External"/><Relationship Id="rId5" Type="http://schemas.openxmlformats.org/officeDocument/2006/relationships/hyperlink" Target="https://developer.mozilla.org/en-US/docs/Tools/Scratchpad" TargetMode="External"/><Relationship Id="rId4" Type="http://schemas.openxmlformats.org/officeDocument/2006/relationships/hyperlink" Target="http://www.jslint.com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BTI220 - Internet Architecture and Development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Closure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Functions with parameters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44780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//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function </a:t>
                      </a:r>
                      <a:r>
                        <a:rPr lang="en-CA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a + b;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using</a:t>
                      </a:r>
                      <a:r>
                        <a:rPr lang="en-CA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var add2numbers = function(a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 return a + b;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(2, 3) ); // 5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add2numbers(2, 4) );     // 6</a:t>
                      </a:r>
                    </a:p>
                    <a:p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</a:t>
            </a:r>
            <a:r>
              <a:rPr lang="en-CA" sz="2400" dirty="0" smtClean="0"/>
              <a:t>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 smtClean="0"/>
              <a:t>: arguments - </a:t>
            </a:r>
            <a:r>
              <a:rPr lang="en-CA" sz="2000" dirty="0"/>
              <a:t>an array-like object</a:t>
            </a:r>
            <a:endParaRPr lang="en-CA" sz="2000" dirty="0" smtClean="0"/>
          </a:p>
          <a:p>
            <a:pPr marL="0" indent="0">
              <a:buNone/>
            </a:pPr>
            <a:r>
              <a:rPr lang="en-CA" sz="2800" dirty="0" smtClean="0"/>
              <a:t>     </a:t>
            </a:r>
            <a:r>
              <a:rPr lang="en-CA" sz="2400" dirty="0" smtClean="0">
                <a:hlinkClick r:id="rId2"/>
              </a:rPr>
              <a:t>user-defined-functions.js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52693"/>
              </p:ext>
            </p:extLst>
          </p:nvPr>
        </p:nvGraphicFramePr>
        <p:xfrm>
          <a:off x="1187624" y="2204864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function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var sum = 0;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for (var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   return sum;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() );           //0</a:t>
                      </a: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   alert(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(2, 6, 8) ); //16 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JavaScript, functions are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 smtClean="0"/>
              <a:t> values:</a:t>
            </a:r>
          </a:p>
          <a:p>
            <a:pPr lvl="1"/>
            <a:r>
              <a:rPr lang="en-CA" dirty="0" smtClean="0"/>
              <a:t>Functions are objects, 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 smtClean="0"/>
              <a:t>, and can be assigned, passed as parameters for another function and so on.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.g.</a:t>
            </a:r>
          </a:p>
          <a:p>
            <a:pPr lvl="1"/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44791"/>
              </p:ext>
            </p:extLst>
          </p:nvPr>
        </p:nvGraphicFramePr>
        <p:xfrm>
          <a:off x="1187624" y="429309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/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(name) {  alert("Hi, "+name) }</a:t>
                      </a:r>
                    </a:p>
                    <a:p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var hi = </a:t>
                      </a:r>
                      <a:r>
                        <a:rPr lang="en-CA" sz="2000" b="0" dirty="0" err="1" smtClean="0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 // assign a function to another variable</a:t>
                      </a:r>
                    </a:p>
                    <a:p>
                      <a:endParaRPr lang="en-CA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 smtClean="0">
                          <a:solidFill>
                            <a:schemeClr val="tx1"/>
                          </a:solidFill>
                        </a:rPr>
                        <a:t>hi("John")     // call the function</a:t>
                      </a:r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Running </a:t>
            </a:r>
            <a:r>
              <a:rPr lang="en-CA" sz="2800" dirty="0"/>
              <a:t>at </a:t>
            </a:r>
            <a:r>
              <a:rPr lang="en-CA" sz="2800" dirty="0" smtClean="0"/>
              <a:t>place</a:t>
            </a:r>
          </a:p>
          <a:p>
            <a:pPr lvl="1"/>
            <a:r>
              <a:rPr lang="en-CA" sz="2400" dirty="0"/>
              <a:t>It is possible to create and run a function created with Function Expression at </a:t>
            </a:r>
            <a:r>
              <a:rPr lang="en-CA" sz="2400" dirty="0" smtClean="0"/>
              <a:t>once:</a:t>
            </a: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r>
              <a:rPr lang="en-CA" sz="2400" dirty="0"/>
              <a:t>Running </a:t>
            </a:r>
            <a:r>
              <a:rPr lang="en-CA" sz="2400" dirty="0" smtClean="0"/>
              <a:t>at place </a:t>
            </a:r>
            <a:r>
              <a:rPr lang="en-CA" sz="2400" dirty="0"/>
              <a:t>is mostly used when we want to do the job involving local variables.</a:t>
            </a:r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96602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var f1 = (function() {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var a, b  // local variables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// ...  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349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 smtClean="0">
                <a:effectLst/>
              </a:rPr>
              <a:t>the ways of variables to be accessed</a:t>
            </a:r>
            <a:r>
              <a:rPr lang="en-US" sz="2400" dirty="0" smtClean="0"/>
              <a:t>. </a:t>
            </a:r>
            <a:r>
              <a:rPr lang="en-US" sz="2400" dirty="0"/>
              <a:t>Scope is determined by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</a:t>
            </a:r>
            <a:r>
              <a:rPr lang="en-US" sz="2400" dirty="0" smtClean="0"/>
              <a:t>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Global </a:t>
            </a:r>
            <a:r>
              <a:rPr lang="en-US" sz="2400" b="1" dirty="0"/>
              <a:t>variable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 variable </a:t>
            </a:r>
            <a:r>
              <a:rPr lang="en-US" sz="2400" dirty="0"/>
              <a:t>that is declared outside 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</a:t>
            </a:r>
            <a:r>
              <a:rPr lang="en-US" sz="2400" dirty="0" smtClean="0"/>
              <a:t>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 smtClean="0"/>
              <a:t>keyword.</a:t>
            </a:r>
            <a:endParaRPr lang="en-US" sz="2200" dirty="0"/>
          </a:p>
          <a:p>
            <a:pPr lvl="1"/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 smtClean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  <a:endParaRPr lang="en-US" sz="2200" dirty="0" smtClean="0"/>
          </a:p>
          <a:p>
            <a:pPr lvl="2"/>
            <a:r>
              <a:rPr lang="en-US" sz="2000" dirty="0" smtClean="0"/>
              <a:t>but the variable exists </a:t>
            </a:r>
            <a:r>
              <a:rPr lang="en-US" sz="2000" dirty="0"/>
              <a:t>only after the function has been </a:t>
            </a:r>
            <a:r>
              <a:rPr lang="en-US" sz="2000" dirty="0" smtClean="0"/>
              <a:t>called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 smtClean="0"/>
              <a:t>Local </a:t>
            </a:r>
            <a:r>
              <a:rPr lang="en-US" sz="2400" b="1" dirty="0"/>
              <a:t>variable </a:t>
            </a:r>
            <a:endParaRPr lang="en-US" sz="2400" dirty="0" smtClean="0"/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variable that is declared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</a:t>
            </a:r>
            <a:r>
              <a:rPr lang="en-US" sz="2400" dirty="0" smtClean="0"/>
              <a:t>is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</a:t>
            </a:r>
            <a:r>
              <a:rPr lang="en-US" sz="2400" dirty="0" smtClean="0"/>
              <a:t>where it </a:t>
            </a:r>
            <a:r>
              <a:rPr lang="en-US" sz="2400" dirty="0"/>
              <a:t>is declared in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Declared in a function with the </a:t>
            </a:r>
            <a:r>
              <a:rPr lang="en-US" sz="2400" dirty="0" err="1"/>
              <a:t>var</a:t>
            </a:r>
            <a:r>
              <a:rPr lang="en-US" sz="2400" dirty="0"/>
              <a:t> keyword.</a:t>
            </a:r>
          </a:p>
          <a:p>
            <a:pPr lvl="1"/>
            <a:r>
              <a:rPr lang="en-US" sz="2400" dirty="0"/>
              <a:t>If you reference a local variable globally or in another function, JavaScript will trigger the 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0000CC"/>
                </a:solidFill>
              </a:rPr>
              <a:t>is </a:t>
            </a:r>
            <a:r>
              <a:rPr lang="en-US" sz="2400" dirty="0">
                <a:solidFill>
                  <a:srgbClr val="0000CC"/>
                </a:solidFill>
              </a:rPr>
              <a:t>not </a:t>
            </a:r>
            <a:r>
              <a:rPr lang="en-US" sz="2400" dirty="0" smtClean="0">
                <a:solidFill>
                  <a:srgbClr val="0000CC"/>
                </a:solidFill>
              </a:rPr>
              <a:t>defined</a:t>
            </a:r>
            <a:r>
              <a:rPr lang="en-US" sz="2400" dirty="0" smtClean="0"/>
              <a:t>" </a:t>
            </a:r>
            <a:r>
              <a:rPr lang="en-US" sz="2400" dirty="0"/>
              <a:t>error</a:t>
            </a:r>
            <a:r>
              <a:rPr lang="en-US" sz="2400" dirty="0" smtClean="0"/>
              <a:t>. (this is </a:t>
            </a:r>
            <a:r>
              <a:rPr lang="en-US" sz="2400" dirty="0"/>
              <a:t>different </a:t>
            </a:r>
            <a:r>
              <a:rPr lang="en-US" sz="2400" dirty="0" smtClean="0"/>
              <a:t>error from </a:t>
            </a:r>
            <a:r>
              <a:rPr lang="en-US" sz="2400" dirty="0"/>
              <a:t>the </a:t>
            </a:r>
            <a:r>
              <a:rPr lang="en-US" sz="2400" dirty="0" smtClean="0"/>
              <a:t>"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 smtClean="0"/>
              <a:t>" that is for </a:t>
            </a:r>
            <a:r>
              <a:rPr lang="en-US" sz="2400" dirty="0"/>
              <a:t>a variable that is not initialized</a:t>
            </a:r>
            <a:r>
              <a:rPr lang="en-US" sz="2400" dirty="0" smtClean="0"/>
              <a:t>.)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	var display = "";      // Global variable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5;           // Global variable - bad practice</a:t>
            </a:r>
          </a:p>
          <a:p>
            <a:endParaRPr lang="en-US" sz="1600" dirty="0" smtClean="0"/>
          </a:p>
          <a:p>
            <a:r>
              <a:rPr lang="en-US" sz="1600" dirty="0" smtClean="0"/>
              <a:t>	function 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 {   // Start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= 15;      // Local  variable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    = 34;        // Global variable - bad practice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++;                // increment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by 1 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    =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+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     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inside the function      </a:t>
            </a:r>
          </a:p>
          <a:p>
            <a:endParaRPr lang="en-US" sz="1600" dirty="0" smtClean="0"/>
          </a:p>
          <a:p>
            <a:r>
              <a:rPr lang="en-US" sz="1600" dirty="0" smtClean="0"/>
              <a:t>	} // End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();     // call the function. If remove this line, what result?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outside the function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ident_C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ident_C</a:t>
            </a:r>
            <a:endParaRPr lang="en-US" sz="1600" dirty="0" smtClean="0"/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ident_B</a:t>
            </a:r>
            <a:r>
              <a:rPr lang="en-US" sz="1600" dirty="0" smtClean="0"/>
              <a:t>);        // what happens here?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074312"/>
            <a:ext cx="206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hlinkClick r:id="rId2"/>
              </a:rPr>
              <a:t>variable-scope.js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 smtClean="0"/>
              <a:t>Avoid </a:t>
            </a:r>
            <a:r>
              <a:rPr lang="en-US" sz="2200" dirty="0"/>
              <a:t>using global variables.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lways </a:t>
            </a:r>
            <a:r>
              <a:rPr lang="en-US" sz="2200" dirty="0"/>
              <a:t>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 when declaring variables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For large web application, use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self-executing anonymous function</a:t>
            </a:r>
            <a:r>
              <a:rPr lang="en-US" sz="2200" dirty="0" smtClean="0"/>
              <a:t> to wrap JavaScript files:</a:t>
            </a:r>
          </a:p>
          <a:p>
            <a:pPr marL="1314450" lvl="3" indent="0">
              <a:buNone/>
            </a:pPr>
            <a:r>
              <a:rPr lang="en-US" sz="1800" dirty="0" smtClean="0"/>
              <a:t>(function() {</a:t>
            </a:r>
          </a:p>
          <a:p>
            <a:pPr marL="1314450" lvl="3" indent="0">
              <a:buNone/>
            </a:pPr>
            <a:r>
              <a:rPr lang="en-US" sz="1800" dirty="0" smtClean="0"/>
              <a:t>  // your code</a:t>
            </a:r>
            <a:endParaRPr lang="en-US" sz="1800" dirty="0"/>
          </a:p>
          <a:p>
            <a:pPr marL="1314450" lvl="3" indent="0">
              <a:buNone/>
            </a:pPr>
            <a:r>
              <a:rPr lang="en-US" sz="1800" dirty="0" smtClean="0"/>
              <a:t>})();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JavaScript, </a:t>
            </a:r>
            <a:r>
              <a:rPr lang="en-US" sz="2200" dirty="0" smtClean="0"/>
              <a:t>code blocks {} </a:t>
            </a:r>
            <a:r>
              <a:rPr lang="en-US" sz="2200" dirty="0"/>
              <a:t>do not 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050797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Block in C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 scope in JavaScript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main() </a:t>
                      </a:r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10;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30;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(%d ", x);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("%d", x);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a = 10;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a = 30;</a:t>
                      </a:r>
                    </a:p>
                    <a:p>
                      <a:r>
                        <a:rPr lang="en-US" b="0" dirty="0" smtClean="0"/>
                        <a:t>     b= 20;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for (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 = 0;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 &lt; 5;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++) { 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c =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 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alert(a); </a:t>
                      </a:r>
                    </a:p>
                    <a:p>
                      <a:r>
                        <a:rPr lang="en-US" b="0" dirty="0" smtClean="0"/>
                        <a:t>alert(b); </a:t>
                      </a:r>
                    </a:p>
                    <a:p>
                      <a:r>
                        <a:rPr lang="en-US" b="0" dirty="0" smtClean="0"/>
                        <a:t>alert(c); </a:t>
                      </a:r>
                      <a:endParaRPr lang="en-CA" b="0" dirty="0" smtClean="0"/>
                    </a:p>
                  </a:txBody>
                  <a:tcPr/>
                </a:tc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Output:</a:t>
                      </a:r>
                      <a:r>
                        <a:rPr lang="en-US" baseline="0" dirty="0" smtClean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Output?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/ Global Functions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They are </a:t>
            </a:r>
            <a:r>
              <a:rPr lang="en-CA" sz="2400" dirty="0"/>
              <a:t>built into the JavaScript language.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</a:rPr>
              <a:t>Common window object methods </a:t>
            </a:r>
            <a:r>
              <a:rPr lang="en-CA" sz="2000" dirty="0"/>
              <a:t>(Methods of the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object)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</a:t>
            </a:r>
            <a:r>
              <a:rPr lang="en-CA" sz="2400" dirty="0" smtClean="0"/>
              <a:t>you to use.</a:t>
            </a:r>
            <a:endParaRPr lang="en-CA" sz="2400" dirty="0"/>
          </a:p>
          <a:p>
            <a:pPr lvl="1"/>
            <a:r>
              <a:rPr lang="en-CA" sz="2000" dirty="0" smtClean="0"/>
              <a:t>alert()  or </a:t>
            </a:r>
            <a:r>
              <a:rPr lang="en-CA" sz="18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 err="1" smtClean="0"/>
              <a:t>.alert</a:t>
            </a:r>
            <a:r>
              <a:rPr lang="en-CA" sz="1800" dirty="0" smtClean="0"/>
              <a:t>(), </a:t>
            </a:r>
            <a:r>
              <a:rPr lang="en-CA" sz="2000" dirty="0" smtClean="0"/>
              <a:t>confirm(), prompt()  </a:t>
            </a:r>
          </a:p>
          <a:p>
            <a:pPr lvl="1"/>
            <a:endParaRPr lang="en-CA" sz="1050" dirty="0"/>
          </a:p>
          <a:p>
            <a:pPr lvl="1"/>
            <a:r>
              <a:rPr lang="en-CA" sz="2000" dirty="0">
                <a:effectLst/>
              </a:rPr>
              <a:t>parseInt</a:t>
            </a:r>
            <a:r>
              <a:rPr lang="en-CA" sz="2000" dirty="0" smtClean="0">
                <a:effectLst/>
              </a:rPr>
              <a:t>()</a:t>
            </a:r>
            <a:r>
              <a:rPr lang="en-CA" sz="2000" dirty="0" smtClean="0"/>
              <a:t>, </a:t>
            </a:r>
            <a:r>
              <a:rPr lang="en-CA" sz="2000" dirty="0" smtClean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</a:t>
            </a:r>
            <a:r>
              <a:rPr lang="en-CA" sz="2000" dirty="0" smtClean="0">
                <a:effectLst/>
              </a:rPr>
              <a:t>(), String()</a:t>
            </a:r>
            <a:endParaRPr lang="en-CA" sz="2000" dirty="0" smtClean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 err="1">
                <a:effectLst/>
              </a:rPr>
              <a:t>isNaN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inFinite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eval</a:t>
            </a:r>
            <a:r>
              <a:rPr lang="en-CA" sz="2000" dirty="0" smtClean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/>
              <a:t>Open(), close</a:t>
            </a:r>
            <a:r>
              <a:rPr lang="en-CA" sz="2000" dirty="0" smtClean="0"/>
              <a:t>(), Focus</a:t>
            </a:r>
            <a:r>
              <a:rPr lang="en-CA" sz="2000" dirty="0"/>
              <a:t>(), </a:t>
            </a:r>
            <a:r>
              <a:rPr lang="en-CA" sz="2000" dirty="0" err="1"/>
              <a:t>scrollTo</a:t>
            </a:r>
            <a:r>
              <a:rPr lang="en-CA" sz="2000" dirty="0" smtClean="0"/>
              <a:t>(), …</a:t>
            </a:r>
            <a:endParaRPr lang="en-CA" sz="20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User-defined function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Built-in function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  <a:endParaRPr lang="en-CA" altLang="en-US" sz="2800" dirty="0" smtClean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 smtClean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prompt() Function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Example:</a:t>
            </a:r>
          </a:p>
          <a:p>
            <a:pPr lvl="1">
              <a:buNone/>
            </a:pPr>
            <a:r>
              <a:rPr lang="en-US" sz="2400" dirty="0" smtClean="0"/>
              <a:t>var a = prompt("Enter first number"); // enter 11</a:t>
            </a:r>
          </a:p>
          <a:p>
            <a:pPr lvl="1">
              <a:buNone/>
            </a:pPr>
            <a:r>
              <a:rPr lang="en-US" sz="2400" dirty="0" smtClean="0"/>
              <a:t>var b = prompt("Enter second number"); // enter 12</a:t>
            </a:r>
          </a:p>
          <a:p>
            <a:pPr lvl="1">
              <a:buNone/>
            </a:pPr>
            <a:r>
              <a:rPr lang="en-US" sz="2400" dirty="0" smtClean="0"/>
              <a:t>var result = a + b;</a:t>
            </a:r>
          </a:p>
          <a:p>
            <a:pPr lvl="1">
              <a:buNone/>
            </a:pPr>
            <a:r>
              <a:rPr lang="en-US" sz="2400" dirty="0" smtClean="0"/>
              <a:t>alert("The result is " + result); 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Default values</a:t>
            </a:r>
          </a:p>
          <a:p>
            <a:pPr lvl="1">
              <a:buNone/>
            </a:pPr>
            <a:r>
              <a:rPr lang="en-US" sz="2400" dirty="0" smtClean="0"/>
              <a:t>var school = prompt("What is your school?", "Seneca");</a:t>
            </a:r>
          </a:p>
          <a:p>
            <a:pPr lvl="1">
              <a:buNone/>
            </a:pPr>
            <a:r>
              <a:rPr lang="en-US" sz="2400" dirty="0" smtClean="0"/>
              <a:t>alert("The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01754"/>
              </p:ext>
            </p:extLst>
          </p:nvPr>
        </p:nvGraphicFramePr>
        <p:xfrm>
          <a:off x="1115616" y="2204864"/>
          <a:ext cx="67687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var decision = confirm("Last chance:\n Are you sure you want to leave?");</a:t>
                      </a:r>
                    </a:p>
                    <a:p>
                      <a:endParaRPr lang="en-CA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if (decision) {   // pressed OK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400" b="0" dirty="0" err="1" smtClean="0">
                          <a:solidFill>
                            <a:schemeClr val="tx1"/>
                          </a:solidFill>
                        </a:rPr>
                        <a:t>location.replace</a:t>
                      </a:r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("http://www.cnn.com");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else {  // pressed cancel     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   alert("I'm glad you are staying.")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One </a:t>
            </a:r>
            <a:r>
              <a:rPr lang="en-CA" sz="2400" dirty="0"/>
              <a:t>argument: a string. </a:t>
            </a:r>
            <a:endParaRPr lang="en-CA" sz="2400" dirty="0" smtClean="0"/>
          </a:p>
          <a:p>
            <a:pPr lvl="1"/>
            <a:r>
              <a:rPr lang="en-CA" sz="2000" dirty="0" smtClean="0"/>
              <a:t>If </a:t>
            </a:r>
            <a:r>
              <a:rPr lang="en-CA" sz="2000" dirty="0"/>
              <a:t>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evaluates/executes </a:t>
            </a:r>
            <a:r>
              <a:rPr lang="en-CA" sz="2000" dirty="0" smtClean="0"/>
              <a:t>the </a:t>
            </a:r>
            <a:r>
              <a:rPr lang="en-CA" sz="2000" dirty="0"/>
              <a:t>expression</a:t>
            </a:r>
            <a:r>
              <a:rPr lang="en-CA" sz="2000" dirty="0" smtClean="0"/>
              <a:t>.</a:t>
            </a:r>
          </a:p>
          <a:p>
            <a:pPr lvl="1"/>
            <a:r>
              <a:rPr lang="en-CA" sz="2000" dirty="0" smtClean="0"/>
              <a:t>If </a:t>
            </a:r>
            <a:r>
              <a:rPr lang="en-CA" sz="2000" dirty="0"/>
              <a:t>the string is made up of JavaScript </a:t>
            </a:r>
            <a:r>
              <a:rPr lang="en-CA" sz="2000" dirty="0">
                <a:solidFill>
                  <a:srgbClr val="0000FF"/>
                </a:solidFill>
                <a:effectLst/>
              </a:rPr>
              <a:t>statements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</a:t>
            </a:r>
            <a:r>
              <a:rPr lang="en-CA" sz="2000" dirty="0" smtClean="0"/>
              <a:t>executes the </a:t>
            </a:r>
            <a:r>
              <a:rPr lang="en-CA" sz="2000" dirty="0"/>
              <a:t>statements</a:t>
            </a:r>
            <a:r>
              <a:rPr lang="en-CA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78769"/>
              </p:ext>
            </p:extLst>
          </p:nvPr>
        </p:nvGraphicFramePr>
        <p:xfrm>
          <a:off x="1475656" y="4005064"/>
          <a:ext cx="56166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/>
              </a:tblGrid>
              <a:tr h="370840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var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var y = 3;</a:t>
                      </a:r>
                    </a:p>
                    <a:p>
                      <a:pPr lvl="1">
                        <a:buNone/>
                      </a:pP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alert("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");            // x + y</a:t>
                      </a:r>
                    </a:p>
                    <a:p>
                      <a:pPr lvl="1">
                        <a:buNone/>
                      </a:pP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") );  // 5</a:t>
                      </a:r>
                    </a:p>
                    <a:p>
                      <a:pPr lvl="1">
                        <a:buNone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(prompt(“Enter a command"));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4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parseFloat</a:t>
            </a:r>
            <a:r>
              <a:rPr lang="en-CA" sz="2800" dirty="0"/>
              <a:t>() function parses a string and returns a floating point number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character other than a numeral, a sign (+ or -), or an exponent is found, the function returns the value up to that point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the first character in the string cannot be converted to a number, the function returns "</a:t>
            </a:r>
            <a:r>
              <a:rPr lang="en-CA" sz="2800" dirty="0" err="1"/>
              <a:t>NaN</a:t>
            </a:r>
            <a:r>
              <a:rPr lang="en-CA" sz="2800" dirty="0" smtClean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function trim the string before parsing.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0" y="1752600"/>
            <a:ext cx="7289800" cy="34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 smtClean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("15.25")  ); </a:t>
            </a:r>
            <a:r>
              <a:rPr lang="en-CA" sz="2400" dirty="0" smtClean="0"/>
              <a:t>       // </a:t>
            </a:r>
            <a:r>
              <a:rPr lang="en-CA" sz="2400" dirty="0"/>
              <a:t>15.25</a:t>
            </a:r>
            <a:endParaRPr lang="en-CA" sz="2400" dirty="0" smtClean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</a:t>
            </a:r>
            <a:r>
              <a:rPr lang="en-CA" sz="2400" dirty="0" smtClean="0"/>
              <a:t>0.000345")  );  // </a:t>
            </a:r>
            <a:r>
              <a:rPr lang="en-CA" sz="2400" dirty="0"/>
              <a:t>0.000345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("0.00159+E")  ); // 0.00159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 smtClean="0"/>
              <a:t>parseFloat</a:t>
            </a:r>
            <a:r>
              <a:rPr lang="en-CA" sz="2400" dirty="0"/>
              <a:t>(" 1234")  ); </a:t>
            </a:r>
            <a:r>
              <a:rPr lang="en-CA" sz="2400" dirty="0" smtClean="0"/>
              <a:t>  // </a:t>
            </a:r>
            <a:r>
              <a:rPr lang="en-CA" sz="2400" dirty="0"/>
              <a:t>1234</a:t>
            </a: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("x 1234")  ); </a:t>
            </a:r>
            <a:r>
              <a:rPr lang="en-CA" sz="2400" dirty="0" smtClean="0"/>
              <a:t> // </a:t>
            </a:r>
            <a:r>
              <a:rPr lang="en-CA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("1 2 3 </a:t>
            </a:r>
            <a:r>
              <a:rPr lang="en-CA" sz="2400" dirty="0" smtClean="0"/>
              <a:t>4</a:t>
            </a:r>
            <a:r>
              <a:rPr lang="en-CA" sz="2400" dirty="0"/>
              <a:t>"</a:t>
            </a:r>
            <a:r>
              <a:rPr lang="en-CA" sz="2400" dirty="0" smtClean="0"/>
              <a:t>)  </a:t>
            </a:r>
            <a:r>
              <a:rPr lang="en-CA" sz="2400" dirty="0"/>
              <a:t>); </a:t>
            </a:r>
            <a:r>
              <a:rPr lang="en-CA" sz="2400" dirty="0" smtClean="0"/>
              <a:t>  // 1</a:t>
            </a:r>
            <a:endParaRPr lang="en-CA" sz="2400" dirty="0"/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en-CA" sz="2400" dirty="0"/>
              <a:t>alert(  </a:t>
            </a:r>
            <a:r>
              <a:rPr lang="en-CA" sz="2400" dirty="0" err="1"/>
              <a:t>parseFloat</a:t>
            </a:r>
            <a:r>
              <a:rPr lang="en-CA" sz="2400" dirty="0"/>
              <a:t>("</a:t>
            </a:r>
            <a:r>
              <a:rPr lang="en-CA" sz="2400" dirty="0" smtClean="0"/>
              <a:t>1234ABC")  </a:t>
            </a:r>
            <a:r>
              <a:rPr lang="en-CA" sz="2400" dirty="0"/>
              <a:t>); </a:t>
            </a:r>
            <a:r>
              <a:rPr lang="en-CA" sz="2400" dirty="0" smtClean="0"/>
              <a:t> // 1234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9421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parseInt</a:t>
            </a:r>
            <a:r>
              <a:rPr lang="en-CA" sz="2800" dirty="0"/>
              <a:t>() function parses its first argument (a string), and then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tries </a:t>
            </a:r>
            <a:r>
              <a:rPr lang="en-CA" sz="2800" dirty="0"/>
              <a:t>to return an integer of the specified radix (or base). 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</a:t>
            </a:r>
            <a:r>
              <a:rPr lang="en-CA" sz="2800" dirty="0"/>
              <a:t>a number in the string is beyond the base, </a:t>
            </a:r>
            <a:r>
              <a:rPr lang="en-CA" sz="2800" dirty="0" err="1"/>
              <a:t>parseInt</a:t>
            </a:r>
            <a:r>
              <a:rPr lang="en-CA" sz="2800" dirty="0"/>
              <a:t>() ignores the rest of the characters and returns an integer value up to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</a:t>
            </a:r>
            <a:r>
              <a:rPr lang="en-CA" sz="2800" dirty="0" smtClean="0"/>
              <a:t>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('15', 10) </a:t>
            </a:r>
            <a:r>
              <a:rPr lang="en-CA" dirty="0" smtClean="0"/>
              <a:t>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('15') </a:t>
            </a:r>
            <a:r>
              <a:rPr lang="en-CA" dirty="0" smtClean="0"/>
              <a:t>      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(15.99, 10) </a:t>
            </a:r>
            <a:r>
              <a:rPr lang="en-CA" dirty="0" smtClean="0"/>
              <a:t>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</a:t>
            </a:r>
            <a:r>
              <a:rPr lang="en-CA" dirty="0" smtClean="0"/>
              <a:t>)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 smtClean="0"/>
              <a:t>parseInt</a:t>
            </a:r>
            <a:r>
              <a:rPr lang="en-CA" dirty="0"/>
              <a:t>('Hello') </a:t>
            </a:r>
            <a:r>
              <a:rPr lang="en-CA" dirty="0" smtClean="0"/>
              <a:t>       // returns </a:t>
            </a:r>
            <a:r>
              <a:rPr lang="en-CA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</a:t>
            </a:r>
            <a:r>
              <a:rPr lang="en-CA" sz="2800" dirty="0" smtClean="0"/>
              <a:t>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('F', 16) </a:t>
            </a:r>
            <a:r>
              <a:rPr lang="en-CA" dirty="0" smtClean="0"/>
              <a:t>         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</a:t>
            </a:r>
            <a:r>
              <a:rPr lang="en-CA" dirty="0" smtClean="0"/>
              <a:t>   // returns </a:t>
            </a:r>
            <a:r>
              <a:rPr lang="en-CA" dirty="0"/>
              <a:t>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5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dirty="0"/>
              <a:t>base 8 (octal) </a:t>
            </a:r>
            <a:r>
              <a:rPr lang="en-CA" dirty="0" smtClean="0"/>
              <a:t>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 smtClean="0"/>
              <a:t>('17', 8)     // returns 15</a:t>
            </a:r>
            <a:br>
              <a:rPr lang="en-CA" dirty="0" smtClean="0"/>
            </a:br>
            <a:r>
              <a:rPr lang="en-CA" dirty="0" err="1" smtClean="0"/>
              <a:t>parseInt</a:t>
            </a:r>
            <a:r>
              <a:rPr lang="en-CA" dirty="0" smtClean="0"/>
              <a:t>('</a:t>
            </a:r>
            <a:r>
              <a:rPr lang="en-CA" b="1" dirty="0" smtClean="0">
                <a:solidFill>
                  <a:srgbClr val="9900CC"/>
                </a:solidFill>
              </a:rPr>
              <a:t>1</a:t>
            </a:r>
            <a:r>
              <a:rPr lang="en-CA" dirty="0" smtClean="0"/>
              <a:t>8', 8)     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dirty="0" smtClean="0"/>
              <a:t>base </a:t>
            </a:r>
            <a:r>
              <a:rPr lang="en-CA" dirty="0"/>
              <a:t>2 (binary) </a:t>
            </a:r>
            <a:r>
              <a:rPr lang="en-CA" dirty="0" smtClean="0"/>
              <a:t>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 smtClean="0"/>
              <a:t>parseInt</a:t>
            </a:r>
            <a:r>
              <a:rPr lang="en-CA" dirty="0"/>
              <a:t>('1111', 2) </a:t>
            </a:r>
            <a:r>
              <a:rPr lang="en-CA" dirty="0" smtClean="0"/>
              <a:t>   // returns </a:t>
            </a:r>
            <a:r>
              <a:rPr lang="en-CA" dirty="0"/>
              <a:t>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</a:t>
            </a:r>
            <a:r>
              <a:rPr lang="en-CA" dirty="0" smtClean="0"/>
              <a:t>   // returns </a:t>
            </a:r>
            <a:r>
              <a:rPr lang="en-CA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5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.g.1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98815"/>
              </p:ext>
            </p:extLst>
          </p:nvPr>
        </p:nvGraphicFramePr>
        <p:xfrm>
          <a:off x="2123728" y="1916832"/>
          <a:ext cx="58326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var a = prompt("Enter a number");</a:t>
                      </a:r>
                    </a:p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var b = prompt("Enter another number");</a:t>
                      </a:r>
                    </a:p>
                    <a:p>
                      <a:endParaRPr lang="en-CA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x = </a:t>
                      </a:r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(a,10);</a:t>
                      </a: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y = </a:t>
                      </a:r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(b,10);</a:t>
                      </a:r>
                    </a:p>
                    <a:p>
                      <a:endParaRPr lang="en-CA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 result = x + y;</a:t>
                      </a:r>
                    </a:p>
                    <a:p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alert("The result is " + result);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249"/>
              </p:ext>
            </p:extLst>
          </p:nvPr>
        </p:nvGraphicFramePr>
        <p:xfrm>
          <a:off x="2051720" y="4725144"/>
          <a:ext cx="59046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x = </a:t>
                      </a:r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a number"));</a:t>
                      </a:r>
                    </a:p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y = </a:t>
                      </a:r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</a:t>
                      </a:r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another 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number"));</a:t>
                      </a:r>
                    </a:p>
                    <a:p>
                      <a:endParaRPr lang="en-CA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 = x + y;</a:t>
                      </a:r>
                    </a:p>
                    <a:p>
                      <a:r>
                        <a:rPr lang="en-CA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alert("The result is " + result);</a:t>
                      </a:r>
                      <a:endParaRPr lang="en-C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7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and String() Functions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Convert </a:t>
            </a:r>
            <a:r>
              <a:rPr lang="en-CA" dirty="0"/>
              <a:t>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x = "12.78";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/>
              <a:t>z = </a:t>
            </a:r>
            <a:r>
              <a:rPr lang="es-ES" dirty="0" err="1"/>
              <a:t>Number</a:t>
            </a:r>
            <a:r>
              <a:rPr lang="es-ES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 err="1"/>
              <a:t>alert</a:t>
            </a:r>
            <a:r>
              <a:rPr lang="es-ES" dirty="0"/>
              <a:t>(z</a:t>
            </a:r>
            <a:r>
              <a:rPr lang="es-ES" dirty="0" smtClean="0"/>
              <a:t>);</a:t>
            </a:r>
            <a:endParaRPr lang="es-ES" dirty="0"/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dirty="0" err="1"/>
              <a:t>alert</a:t>
            </a:r>
            <a:r>
              <a:rPr lang="es-ES" dirty="0"/>
              <a:t>("</a:t>
            </a:r>
            <a:r>
              <a:rPr lang="es-ES" dirty="0" err="1"/>
              <a:t>sss</a:t>
            </a:r>
            <a:r>
              <a:rPr lang="es-ES" dirty="0"/>
              <a:t> = " + </a:t>
            </a:r>
            <a:r>
              <a:rPr lang="es-ES" dirty="0" err="1"/>
              <a:t>String</a:t>
            </a:r>
            <a:r>
              <a:rPr lang="es-ES" dirty="0"/>
              <a:t>(y</a:t>
            </a:r>
            <a:r>
              <a:rPr lang="es-ES" dirty="0" smtClean="0"/>
              <a:t>));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buNone/>
            </a:pPr>
            <a:endParaRPr lang="es-ES" dirty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dirty="0" smtClean="0"/>
              <a:t>Number() can convert both integer and float number.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769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function is a </a:t>
            </a:r>
            <a:r>
              <a:rPr lang="en-CA" sz="2800" dirty="0" smtClean="0"/>
              <a:t>"subprogram" </a:t>
            </a:r>
            <a:r>
              <a:rPr lang="en-CA" sz="2800" dirty="0"/>
              <a:t>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</a:t>
            </a:r>
            <a:r>
              <a:rPr lang="en-CA" sz="2800" dirty="0" smtClean="0"/>
              <a:t>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function </a:t>
            </a:r>
            <a:r>
              <a:rPr lang="en-CA" sz="2800" dirty="0"/>
              <a:t>can return a value.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1905000"/>
            <a:ext cx="5943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str1 = "1234";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num1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alert(num1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str2 = "1234.5678";</a:t>
            </a:r>
          </a:p>
          <a:p>
            <a:r>
              <a:rPr lang="en-CA" sz="2400" dirty="0" smtClean="0"/>
              <a:t>	</a:t>
            </a:r>
            <a:r>
              <a:rPr lang="en-CA" sz="2400" dirty="0" err="1" smtClean="0"/>
              <a:t>var</a:t>
            </a:r>
            <a:r>
              <a:rPr lang="en-CA" sz="2400" dirty="0" smtClean="0"/>
              <a:t> </a:t>
            </a:r>
            <a:r>
              <a:rPr lang="en-CA" sz="2400" dirty="0"/>
              <a:t>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+str2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 smtClean="0"/>
              <a:t>	alert(num2 </a:t>
            </a:r>
            <a:r>
              <a:rPr lang="en-CA" sz="2400" dirty="0"/>
              <a:t>+ "\n" + </a:t>
            </a:r>
            <a:r>
              <a:rPr lang="en-CA" sz="2400" dirty="0" err="1"/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99660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/>
              <a:t>isNaN</a:t>
            </a:r>
            <a:r>
              <a:rPr lang="en-CA" sz="2800" dirty="0"/>
              <a:t>() function is used to determine if an argument is "</a:t>
            </a:r>
            <a:r>
              <a:rPr lang="en-CA" sz="2800" dirty="0" err="1"/>
              <a:t>NaN</a:t>
            </a:r>
            <a:r>
              <a:rPr lang="en-CA" sz="2800" dirty="0"/>
              <a:t>" (not a number</a:t>
            </a:r>
            <a:r>
              <a:rPr lang="en-CA" sz="2800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124200"/>
            <a:ext cx="6248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"123"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  //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("123 456 789")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// t</a:t>
            </a:r>
            <a:r>
              <a:rPr lang="en-CA" sz="2000" dirty="0" smtClean="0"/>
              <a:t>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("+123")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("123+")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</a:t>
            </a:r>
            <a:r>
              <a:rPr lang="en-CA" sz="2000" dirty="0"/>
              <a:t>t</a:t>
            </a:r>
            <a:r>
              <a:rPr lang="en-CA" sz="2000" dirty="0" smtClean="0"/>
              <a:t>rue</a:t>
            </a:r>
            <a:endParaRPr lang="en-CA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alert(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 123 ") </a:t>
            </a:r>
            <a:r>
              <a:rPr lang="en-CA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  //   f</a:t>
            </a:r>
            <a:r>
              <a:rPr lang="en-CA" sz="2000" dirty="0" smtClean="0"/>
              <a:t>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/>
              <a:t>isFinite</a:t>
            </a:r>
            <a:r>
              <a:rPr lang="en-CA" sz="2400" dirty="0"/>
              <a:t>() function determines whether the passed value is a finite number</a:t>
            </a:r>
            <a:r>
              <a:rPr lang="en-CA" sz="2400" dirty="0" smtClean="0"/>
              <a:t>.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parameter is first converted to a number.</a:t>
            </a: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356992"/>
            <a:ext cx="6248400" cy="247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isFinite(Infinity);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isFinite(NaN);     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isFinite(-Infinity); 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isFinite(0);         </a:t>
            </a:r>
            <a:r>
              <a:rPr lang="it-I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</a:t>
            </a: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isFinite(2e64);      // true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toFixed() method formats a number to a specific number of digits to the right of the decimal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 smtClean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 smtClean="0"/>
              <a:t>amount.toFixed</a:t>
            </a:r>
            <a:r>
              <a:rPr lang="en-CA" sz="2000" dirty="0"/>
              <a:t>() </a:t>
            </a:r>
            <a:r>
              <a:rPr lang="en-CA" sz="2000" dirty="0" smtClean="0"/>
              <a:t>  is    165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amount.toFixed(6) is </a:t>
            </a:r>
            <a:r>
              <a:rPr lang="en-CA" sz="2000" dirty="0" smtClean="0"/>
              <a:t> </a:t>
            </a:r>
            <a:r>
              <a:rPr lang="en-CA" sz="2000" dirty="0"/>
              <a:t>165.254560</a:t>
            </a:r>
            <a:br>
              <a:rPr lang="en-CA" sz="2000" dirty="0"/>
            </a:br>
            <a:r>
              <a:rPr lang="en-CA" sz="2000" dirty="0"/>
              <a:t>amount.toFixed(2) is </a:t>
            </a:r>
            <a:r>
              <a:rPr lang="en-CA" sz="2000" dirty="0" smtClean="0"/>
              <a:t> </a:t>
            </a:r>
            <a:r>
              <a:rPr lang="en-CA" sz="2000" dirty="0"/>
              <a:t>165.25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dirty="0" err="1"/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1849858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28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when a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nested within another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/>
              <a:t>. The nested function forms a closure.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powerful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is private to its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(outer)</a:t>
            </a:r>
            <a:r>
              <a:rPr lang="en-CA" sz="2800" dirty="0" smtClean="0"/>
              <a:t>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is a </a:t>
            </a:r>
            <a:r>
              <a:rPr lang="en-CA" sz="28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</a:t>
            </a:r>
            <a:r>
              <a:rPr lang="en-CA" sz="2400" dirty="0" smtClean="0"/>
              <a:t>his means that a nested function can access the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CA" sz="2400" dirty="0" smtClean="0"/>
              <a:t>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function’s</a:t>
            </a:r>
            <a:r>
              <a:rPr lang="en-CA" sz="2400" dirty="0" smtClean="0"/>
              <a:t> context (variable and parameters).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In other words, the inner function contains the scope of the outer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The inner function can be accessed only from statements in the outer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 smtClean="0"/>
              <a:t>The outer function cannot use the arguments and variables of the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/>
              <a:t>function </a:t>
            </a:r>
            <a:r>
              <a:rPr lang="en-CA" sz="2000" dirty="0" err="1"/>
              <a:t>addSquares</a:t>
            </a:r>
            <a:r>
              <a:rPr lang="en-CA" sz="2000" dirty="0"/>
              <a:t>(</a:t>
            </a:r>
            <a:r>
              <a:rPr lang="en-CA" sz="2000" dirty="0" err="1"/>
              <a:t>a,b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square(x)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x * x;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None/>
            </a:pPr>
            <a:r>
              <a:rPr lang="en-CA" sz="2000" dirty="0" smtClean="0"/>
              <a:t>   </a:t>
            </a:r>
            <a:r>
              <a:rPr lang="en-CA" sz="2000" dirty="0"/>
              <a:t>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square(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000" dirty="0"/>
              <a:t> +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square(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000" dirty="0"/>
              <a:t>;</a:t>
            </a:r>
          </a:p>
          <a:p>
            <a:pPr marL="400050" lvl="1" indent="0">
              <a:buNone/>
            </a:pPr>
            <a:r>
              <a:rPr lang="en-CA" sz="2000" dirty="0" smtClean="0"/>
              <a:t>} // outer </a:t>
            </a:r>
            <a:r>
              <a:rPr lang="en-CA" sz="2000" dirty="0"/>
              <a:t>function cannot access variables in inner </a:t>
            </a:r>
            <a:r>
              <a:rPr lang="en-CA" sz="2000" dirty="0" smtClean="0"/>
              <a:t>function</a:t>
            </a:r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a</a:t>
            </a:r>
            <a:r>
              <a:rPr lang="en-CA" sz="2000" dirty="0" smtClean="0"/>
              <a:t>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(2,3) ); </a:t>
            </a:r>
            <a:r>
              <a:rPr lang="en-CA" sz="2000" dirty="0"/>
              <a:t>// returns 13</a:t>
            </a:r>
          </a:p>
          <a:p>
            <a:pPr marL="400050" lvl="1" indent="0">
              <a:buNone/>
            </a:pPr>
            <a:r>
              <a:rPr lang="en-CA" sz="2000" dirty="0"/>
              <a:t>alert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(3,4) ); </a:t>
            </a:r>
            <a:r>
              <a:rPr lang="en-CA" sz="2000" dirty="0"/>
              <a:t>// returns 25</a:t>
            </a:r>
          </a:p>
          <a:p>
            <a:pPr marL="400050" lvl="1" indent="0">
              <a:buNone/>
            </a:pPr>
            <a:r>
              <a:rPr lang="en-CA" sz="2000" dirty="0"/>
              <a:t>alert ( </a:t>
            </a:r>
            <a:r>
              <a:rPr lang="en-CA" sz="2000" dirty="0" err="1" smtClean="0"/>
              <a:t>addSquares</a:t>
            </a:r>
            <a:r>
              <a:rPr lang="en-CA" sz="2000" dirty="0" smtClean="0"/>
              <a:t>(4,5) ); </a:t>
            </a:r>
            <a:r>
              <a:rPr lang="en-CA" sz="2000" dirty="0"/>
              <a:t>// returns </a:t>
            </a:r>
            <a:r>
              <a:rPr lang="en-CA" sz="2000" dirty="0" smtClean="0"/>
              <a:t>41</a:t>
            </a:r>
          </a:p>
          <a:p>
            <a:pPr marL="400050" lvl="1" indent="0">
              <a:buNone/>
            </a:pPr>
            <a:endParaRPr lang="en-CA" sz="2000" dirty="0"/>
          </a:p>
          <a:p>
            <a:pPr marL="400050" lvl="1" indent="0">
              <a:buNone/>
            </a:pPr>
            <a:r>
              <a:rPr lang="en-CA" sz="2000" dirty="0"/>
              <a:t>Square(6); // Exception: </a:t>
            </a:r>
            <a:r>
              <a:rPr lang="en-CA" sz="2000" dirty="0" err="1"/>
              <a:t>ReferenceError</a:t>
            </a:r>
            <a:r>
              <a:rPr lang="en-CA" sz="2000" dirty="0"/>
              <a:t>: Square is not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1635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function </a:t>
            </a:r>
            <a:r>
              <a:rPr lang="en-CA" sz="2000" dirty="0" smtClean="0">
                <a:effectLst/>
              </a:rPr>
              <a:t>program(</a:t>
            </a:r>
            <a:r>
              <a:rPr lang="en-CA" sz="2000" b="1" dirty="0" err="1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 smtClean="0">
                <a:effectLst/>
              </a:rPr>
              <a:t>) </a:t>
            </a:r>
            <a:r>
              <a:rPr lang="en-CA" sz="2000" dirty="0">
                <a:effectLst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</a:t>
            </a:r>
            <a:r>
              <a:rPr lang="en-CA" sz="2000" dirty="0" smtClean="0">
                <a:effectLst/>
              </a:rPr>
              <a:t>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student(</a:t>
            </a:r>
            <a:r>
              <a:rPr lang="en-CA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"Student </a:t>
            </a:r>
            <a:r>
              <a:rPr lang="en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name + ", \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nProgram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</a:t>
            </a:r>
            <a:r>
              <a:rPr lang="en-CA" sz="2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</a:t>
            </a:r>
            <a:r>
              <a:rPr lang="en-CA" sz="2000" dirty="0" smtClean="0">
                <a:effectLst/>
              </a:rPr>
              <a:t>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>
                <a:effectLst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program("BSD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</a:t>
            </a:r>
            <a:r>
              <a:rPr lang="en-CA" sz="2000" dirty="0" smtClean="0">
                <a:effectLst/>
              </a:rPr>
              <a:t>// returns a function with an                    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</a:t>
            </a:r>
            <a:r>
              <a:rPr lang="en-CA" sz="2000" dirty="0" smtClean="0">
                <a:effectLst/>
              </a:rPr>
              <a:t>                                                   //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err="1">
                <a:effectLst/>
              </a:rPr>
              <a:t>cpa_student</a:t>
            </a:r>
            <a:r>
              <a:rPr lang="en-CA" sz="2000" dirty="0">
                <a:effectLst/>
              </a:rPr>
              <a:t> = program("CPA");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john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("John Smith");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var 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>
                <a:effectLst/>
              </a:rPr>
              <a:t> = </a:t>
            </a:r>
            <a:r>
              <a:rPr lang="en-CA" sz="2000" dirty="0" err="1">
                <a:effectLst/>
              </a:rPr>
              <a:t>cpa_student</a:t>
            </a:r>
            <a:r>
              <a:rPr lang="en-CA" sz="2000" dirty="0">
                <a:effectLst/>
              </a:rPr>
              <a:t>("Dave Lee</a:t>
            </a:r>
            <a:r>
              <a:rPr lang="en-CA" sz="2000" dirty="0" smtClean="0">
                <a:effectLst/>
              </a:rPr>
              <a:t>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smtClean="0">
                <a:effectLst/>
              </a:rPr>
              <a:t>dave2 = </a:t>
            </a:r>
            <a:r>
              <a:rPr lang="en-CA" sz="2000" dirty="0">
                <a:effectLst/>
              </a:rPr>
              <a:t>program("BSD")("Jr. Dave </a:t>
            </a:r>
            <a:r>
              <a:rPr lang="en-CA" sz="2000" dirty="0" smtClean="0">
                <a:effectLst/>
              </a:rPr>
              <a:t>Lee");</a:t>
            </a:r>
            <a:endParaRPr lang="en-CA" sz="20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alert(john);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alert(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 smtClean="0">
                <a:effectLst/>
              </a:rPr>
              <a:t>);</a:t>
            </a:r>
            <a:endParaRPr lang="en-CA" sz="20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smtClean="0">
                <a:effectLst/>
              </a:rPr>
              <a:t>alert(dave2);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Multiply-nested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400" dirty="0"/>
              <a:t>function A(x) {</a:t>
            </a:r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function </a:t>
            </a:r>
            <a:r>
              <a:rPr lang="en-CA" sz="2400" dirty="0"/>
              <a:t>B(y) {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smtClean="0"/>
              <a:t>   </a:t>
            </a:r>
            <a:r>
              <a:rPr lang="en-CA" sz="2400" dirty="0"/>
              <a:t>function C(z) {</a:t>
            </a:r>
          </a:p>
          <a:p>
            <a:pPr marL="400050" lvl="1" indent="0">
              <a:buNone/>
            </a:pPr>
            <a:r>
              <a:rPr lang="en-CA" sz="2400" dirty="0"/>
              <a:t>     </a:t>
            </a:r>
            <a:r>
              <a:rPr lang="en-CA" sz="2400" dirty="0" smtClean="0"/>
              <a:t>    alert(x </a:t>
            </a:r>
            <a:r>
              <a:rPr lang="en-CA" sz="2400" dirty="0"/>
              <a:t>+ y + z);</a:t>
            </a:r>
          </a:p>
          <a:p>
            <a:pPr marL="400050" lvl="1" indent="0">
              <a:buNone/>
            </a:pPr>
            <a:r>
              <a:rPr lang="en-CA" sz="2400" dirty="0"/>
              <a:t>    </a:t>
            </a:r>
            <a:r>
              <a:rPr lang="en-CA" sz="2400" dirty="0" smtClean="0"/>
              <a:t>  }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 </a:t>
            </a:r>
            <a:r>
              <a:rPr lang="en-CA" sz="2400" dirty="0" smtClean="0"/>
              <a:t>  C(3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}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 B(2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r>
              <a:rPr lang="en-CA" sz="2400" dirty="0"/>
              <a:t>}</a:t>
            </a:r>
          </a:p>
          <a:p>
            <a:pPr marL="400050" lvl="1" indent="0">
              <a:buNone/>
            </a:pPr>
            <a:r>
              <a:rPr lang="en-CA" sz="2400" dirty="0"/>
              <a:t>A(1); </a:t>
            </a:r>
            <a:r>
              <a:rPr lang="en-CA" sz="2400" dirty="0" smtClean="0"/>
              <a:t>// </a:t>
            </a:r>
            <a:r>
              <a:rPr lang="en-CA" sz="2400" dirty="0"/>
              <a:t>6 (1 + 2 + 3</a:t>
            </a:r>
            <a:r>
              <a:rPr lang="en-CA" sz="2400" dirty="0" smtClean="0"/>
              <a:t>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Anonymous Function</a:t>
            </a:r>
            <a:endParaRPr lang="en-CA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 smtClean="0"/>
              <a:t>in closure</a:t>
            </a:r>
            <a:endParaRPr lang="en-CA" sz="2400" dirty="0"/>
          </a:p>
          <a:p>
            <a:pPr marL="400050" lvl="1" indent="0">
              <a:buNone/>
            </a:pPr>
            <a:r>
              <a:rPr lang="en-CA" sz="2000" dirty="0" smtClean="0"/>
              <a:t>function </a:t>
            </a:r>
            <a:r>
              <a:rPr lang="en-CA" sz="2000" dirty="0"/>
              <a:t>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var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= function 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prog;</a:t>
            </a:r>
          </a:p>
          <a:p>
            <a:pPr marL="400050" lvl="1" indent="0">
              <a:buNone/>
            </a:pP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marL="400050" lvl="1" indent="0">
              <a:buNone/>
            </a:pPr>
            <a:r>
              <a:rPr lang="en-CA" sz="2000" dirty="0"/>
              <a:t>   </a:t>
            </a:r>
            <a:r>
              <a:rPr lang="en-CA" sz="2000" dirty="0" smtClean="0"/>
              <a:t>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/>
              <a:t>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Using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 smtClean="0"/>
              <a:t>function</a:t>
            </a:r>
            <a:r>
              <a:rPr lang="en-CA" sz="2400" dirty="0"/>
              <a:t> in </a:t>
            </a:r>
            <a:r>
              <a:rPr lang="en-CA" sz="2400" dirty="0" smtClean="0"/>
              <a:t>closure</a:t>
            </a:r>
            <a:endParaRPr lang="en-CA" sz="2400" dirty="0"/>
          </a:p>
          <a:p>
            <a:pPr marL="400050" lvl="1" indent="0">
              <a:buNone/>
            </a:pPr>
            <a:r>
              <a:rPr lang="en-CA" sz="2000" dirty="0"/>
              <a:t>function 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function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</a:t>
            </a:r>
            <a:r>
              <a:rPr lang="nl-NL" sz="20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nl-NL" sz="20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};</a:t>
            </a:r>
          </a:p>
          <a:p>
            <a:pPr marL="400050" lvl="1" indent="0">
              <a:buNone/>
            </a:pPr>
            <a:r>
              <a:rPr lang="en-CA" sz="1800" dirty="0" smtClean="0"/>
              <a:t>}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Every function in JavaScript is a Function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A </a:t>
            </a:r>
            <a:r>
              <a:rPr lang="en-CA" sz="2600" dirty="0"/>
              <a:t>function </a:t>
            </a:r>
            <a:r>
              <a:rPr lang="en-CA" sz="2600" dirty="0">
                <a:solidFill>
                  <a:srgbClr val="0000FF"/>
                </a:solidFill>
              </a:rPr>
              <a:t>is not executed until it is called</a:t>
            </a:r>
            <a:r>
              <a:rPr lang="en-CA" sz="26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Function </a:t>
            </a:r>
            <a:r>
              <a:rPr lang="en-CA" sz="2600" dirty="0"/>
              <a:t>names must adhere to variable name rules</a:t>
            </a:r>
            <a:r>
              <a:rPr lang="en-CA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</a:t>
            </a:r>
            <a:r>
              <a:rPr lang="en-CA" sz="2600" dirty="0" smtClean="0"/>
              <a:t>Functions</a:t>
            </a:r>
            <a:r>
              <a:rPr lang="en-US" sz="26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 smtClean="0"/>
              <a:t>used for </a:t>
            </a:r>
            <a:r>
              <a:rPr lang="en-CA" sz="2400" dirty="0"/>
              <a:t>event handlers on the web </a:t>
            </a:r>
            <a:r>
              <a:rPr lang="en-CA" sz="2400" dirty="0" smtClean="0"/>
              <a:t>pages, and can be triggered/executed/called/invoked </a:t>
            </a:r>
            <a:r>
              <a:rPr lang="en-CA" sz="2400" dirty="0"/>
              <a:t>when some events occur on the web page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/>
              <a:t>JavaScript functions are actions or behaviors that are associated with the events on web pages.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400" dirty="0"/>
              <a:t>associated to an object to specify the behavior of the object.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A closure makes it possible to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400" dirty="0" smtClean="0"/>
              <a:t> some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400" dirty="0" smtClean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The scoped variables in the inner function become private variables, which is the “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2400" dirty="0" smtClean="0"/>
              <a:t>” in Object Oriented Programming.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02624" cy="1116013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76962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400" dirty="0" smtClean="0"/>
              <a:t>, (inner function can only be accessed/ invoked by its outer function),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implements the same concept of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 </a:t>
            </a:r>
            <a:r>
              <a:rPr lang="en-US" altLang="en-US" sz="2400" dirty="0" smtClean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400" dirty="0" smtClean="0"/>
              <a:t>Private methods provide powerful ways to manage the </a:t>
            </a:r>
            <a:r>
              <a:rPr lang="en-US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namespace </a:t>
            </a:r>
            <a:r>
              <a:rPr lang="en-US" altLang="en-US" sz="2400" dirty="0" smtClean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variables.</a:t>
            </a:r>
          </a:p>
          <a:p>
            <a:pPr lvl="1"/>
            <a:r>
              <a:rPr lang="en-US" altLang="en-US" dirty="0" smtClean="0"/>
              <a:t>Global variables are not reliable. </a:t>
            </a:r>
          </a:p>
          <a:p>
            <a:pPr lvl="1"/>
            <a:r>
              <a:rPr lang="en-US" altLang="en-US" dirty="0" smtClean="0"/>
              <a:t>They are not secure. </a:t>
            </a:r>
          </a:p>
          <a:p>
            <a:pPr lvl="1"/>
            <a:r>
              <a:rPr lang="en-US" altLang="en-US" dirty="0" smtClean="0"/>
              <a:t>They may conflict with other global variables in the same application </a:t>
            </a:r>
          </a:p>
          <a:p>
            <a:pPr lvl="1"/>
            <a:r>
              <a:rPr lang="en-US" altLang="en-US" dirty="0" smtClean="0"/>
              <a:t>which may cause your code failure and their code failure. </a:t>
            </a:r>
          </a:p>
          <a:p>
            <a:pPr lvl="1"/>
            <a:r>
              <a:rPr lang="en-US" altLang="en-US" dirty="0" smtClean="0"/>
              <a:t>And it is almost impossible to test it. 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7F6E583-4D8D-47B4-B99E-306C6E2D7FA4}" type="slidenum">
              <a:rPr lang="en-CA" altLang="en-US"/>
              <a:pPr eaLnBrk="1" hangingPunct="1"/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41489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you can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 smtClean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 smtClean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43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function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(x) {</a:t>
            </a:r>
          </a:p>
          <a:p>
            <a:pPr eaLnBrk="1" hangingPunct="1"/>
            <a:r>
              <a:rPr lang="en-US" altLang="en-US" sz="2000" dirty="0"/>
              <a:t>  return function(y) {</a:t>
            </a:r>
          </a:p>
          <a:p>
            <a:pPr eaLnBrk="1" hangingPunct="1"/>
            <a:r>
              <a:rPr lang="en-US" altLang="en-US" sz="2000" dirty="0"/>
              <a:t>    return x + y;</a:t>
            </a:r>
          </a:p>
          <a:p>
            <a:pPr eaLnBrk="1" hangingPunct="1"/>
            <a:r>
              <a:rPr lang="en-US" altLang="en-US" sz="2000" dirty="0"/>
              <a:t>  };</a:t>
            </a:r>
          </a:p>
          <a:p>
            <a:pPr eaLnBrk="1" hangingPunct="1"/>
            <a:r>
              <a:rPr lang="en-US" altLang="en-US" sz="2000" dirty="0"/>
              <a:t>}</a:t>
            </a:r>
          </a:p>
          <a:p>
            <a:pPr eaLnBrk="1" hangingPunct="1"/>
            <a:r>
              <a:rPr lang="en-US" altLang="en-US" sz="2000" dirty="0"/>
              <a:t> </a:t>
            </a:r>
          </a:p>
          <a:p>
            <a:pPr eaLnBrk="1" hangingPunct="1"/>
            <a:r>
              <a:rPr lang="en-US" altLang="en-US" sz="2000" dirty="0"/>
              <a:t>var add5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(5);</a:t>
            </a:r>
          </a:p>
          <a:p>
            <a:pPr eaLnBrk="1" hangingPunct="1"/>
            <a:r>
              <a:rPr lang="en-US" altLang="en-US" sz="2000" dirty="0"/>
              <a:t>var add10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(10);</a:t>
            </a:r>
          </a:p>
          <a:p>
            <a:pPr eaLnBrk="1" hangingPunct="1"/>
            <a:r>
              <a:rPr lang="en-US" altLang="en-US" sz="2000" dirty="0"/>
              <a:t>  </a:t>
            </a:r>
          </a:p>
          <a:p>
            <a:pPr eaLnBrk="1" hangingPunct="1"/>
            <a:r>
              <a:rPr lang="en-US" altLang="en-US" sz="2000" dirty="0"/>
              <a:t>alert(add5(2));  // 7</a:t>
            </a:r>
          </a:p>
          <a:p>
            <a:pPr eaLnBrk="1" hangingPunct="1"/>
            <a:r>
              <a:rPr lang="en-US" altLang="en-US" sz="2000" dirty="0"/>
              <a:t>alert(add10(2)); // 12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inner anonymous function </a:t>
            </a:r>
            <a:r>
              <a:rPr lang="en-CA" sz="2200" dirty="0" smtClean="0"/>
              <a:t>has </a:t>
            </a:r>
            <a:r>
              <a:rPr lang="en-CA" sz="2200" dirty="0"/>
              <a:t>access to the outer function’s ‘count’ </a:t>
            </a:r>
            <a:r>
              <a:rPr lang="en-CA" sz="2200" dirty="0" smtClean="0"/>
              <a:t>variable (and parameters if existed). </a:t>
            </a:r>
          </a:p>
          <a:p>
            <a:pPr lvl="1"/>
            <a:r>
              <a:rPr lang="en-CA" sz="2000" dirty="0" smtClean="0"/>
              <a:t>But the ‘count’ variable is not accessible from outside the ‘</a:t>
            </a:r>
            <a:r>
              <a:rPr lang="en-CA" sz="2000" dirty="0" err="1" smtClean="0"/>
              <a:t>incrementer</a:t>
            </a:r>
            <a:r>
              <a:rPr lang="en-CA" sz="2000" dirty="0" smtClean="0"/>
              <a:t>’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Using the ‘</a:t>
            </a:r>
            <a:r>
              <a:rPr lang="en-CA" sz="2200" dirty="0" err="1"/>
              <a:t>incrementer</a:t>
            </a:r>
            <a:r>
              <a:rPr lang="en-CA" sz="2200" dirty="0" smtClean="0"/>
              <a:t>’:</a:t>
            </a:r>
            <a:endParaRPr lang="en-CA" sz="2200" dirty="0"/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26919"/>
              </p:ext>
            </p:extLst>
          </p:nvPr>
        </p:nvGraphicFramePr>
        <p:xfrm>
          <a:off x="1547664" y="1628800"/>
          <a:ext cx="49685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/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var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 = function() { // outer function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var count = 0;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return function () { // inner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function</a:t>
                      </a:r>
                      <a:endParaRPr lang="en-CA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    return ++count;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    };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93990"/>
              </p:ext>
            </p:extLst>
          </p:nvPr>
        </p:nvGraphicFramePr>
        <p:xfrm>
          <a:off x="1547664" y="5013176"/>
          <a:ext cx="48965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var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incrementer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var count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CA" sz="1400" b="1" baseline="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alert(count); // 1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count = </a:t>
                      </a:r>
                      <a:r>
                        <a:rPr lang="en-CA" sz="1400" b="1" baseline="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400" b="1" baseline="0" dirty="0" smtClean="0">
                          <a:solidFill>
                            <a:schemeClr val="tx1"/>
                          </a:solidFill>
                        </a:rPr>
                        <a:t>alert(count); // 2</a:t>
                      </a:r>
                    </a:p>
                    <a:p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alert(</a:t>
                      </a:r>
                      <a:r>
                        <a:rPr lang="en-CA" sz="1400" b="1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en-CA" sz="1400" b="1" dirty="0" smtClean="0">
                          <a:solidFill>
                            <a:schemeClr val="tx1"/>
                          </a:solidFill>
                        </a:rPr>
                        <a:t>()); // 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Counter Using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62700"/>
              </p:ext>
            </p:extLst>
          </p:nvPr>
        </p:nvGraphicFramePr>
        <p:xfrm>
          <a:off x="827584" y="1268760"/>
          <a:ext cx="763284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var counter = (function()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var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function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return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increment: 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},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decrement: function() {                                                   </a:t>
                      </a:r>
                      <a:r>
                        <a:rPr lang="en-CA" sz="1800" b="1" dirty="0" smtClean="0">
                          <a:solidFill>
                            <a:schemeClr val="tx1"/>
                          </a:solidFill>
                          <a:hlinkClick r:id="rId2"/>
                        </a:rPr>
                        <a:t>// closure.js</a:t>
                      </a:r>
                      <a:endParaRPr lang="en-CA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},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value: function() {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  return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counter increased but the return result is 'undefined'(due to no return)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1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3</a:t>
                      </a:r>
                    </a:p>
                    <a:p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console.log('Decrement      ' + </a:t>
                      </a:r>
                      <a:r>
                        <a:rPr lang="en-CA" sz="1200" b="1" dirty="0" err="1" smtClean="0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 smtClean="0">
                          <a:solidFill>
                            <a:schemeClr val="tx1"/>
                          </a:solidFill>
                        </a:rPr>
                        <a:t>()); // returns 2</a:t>
                      </a:r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02624" cy="1260475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315325" cy="4016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</a:rPr>
              <a:t>A function that calls itself.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     </a:t>
            </a:r>
            <a:r>
              <a:rPr lang="en-US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factorial(n)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return  (n &lt;= 1) ? 1 : n *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factorial(n-1);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} // recursion</a:t>
            </a:r>
          </a:p>
          <a:p>
            <a:pPr>
              <a:buFontTx/>
              <a:buNone/>
            </a:pPr>
            <a:r>
              <a:rPr lang="en-US" altLang="en-US" sz="1400" dirty="0" smtClean="0"/>
              <a:t/>
            </a:r>
            <a:br>
              <a:rPr lang="en-US" altLang="en-US" sz="1400" dirty="0" smtClean="0"/>
            </a:br>
            <a:r>
              <a:rPr lang="en-US" altLang="en-US" sz="2000" dirty="0" smtClean="0"/>
              <a:t>do {</a:t>
            </a:r>
            <a:br>
              <a:rPr lang="en-US" altLang="en-US" sz="2000" dirty="0" smtClean="0"/>
            </a:br>
            <a:r>
              <a:rPr lang="en-US" altLang="en-US" sz="2000" dirty="0" smtClean="0"/>
              <a:t>       var x = Number(prompt("Enter a number (0 to stop):", 1));</a:t>
            </a:r>
            <a:br>
              <a:rPr lang="en-US" altLang="en-US" sz="2000" dirty="0" smtClean="0"/>
            </a:br>
            <a:r>
              <a:rPr lang="en-US" altLang="en-US" sz="2000" dirty="0" smtClean="0"/>
              <a:t>       if (x != 0)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alert("The factorial of "+ x + " is: "+ </a:t>
            </a:r>
            <a:r>
              <a:rPr lang="en-US" altLang="en-US" sz="2000" dirty="0" smtClean="0">
                <a:solidFill>
                  <a:srgbClr val="FF0000"/>
                </a:solidFill>
              </a:rPr>
              <a:t>factorial(x));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    else </a:t>
            </a:r>
          </a:p>
          <a:p>
            <a:pPr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alert(“Please input the number greater than 0!”);</a:t>
            </a:r>
            <a:br>
              <a:rPr lang="en-US" altLang="en-US" sz="2000" dirty="0" smtClean="0"/>
            </a:br>
            <a:r>
              <a:rPr lang="en-US" altLang="en-US" sz="2000" dirty="0" smtClean="0"/>
              <a:t> } while (x != 0);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C13A1B86-3F5C-485C-B403-DEBFFEFD559D}" type="slidenum">
              <a:rPr lang="en-CA" altLang="en-US"/>
              <a:pPr eaLnBrk="1" hangingPunct="1"/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9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JSeverywhere: Douglas </a:t>
            </a:r>
            <a:r>
              <a:rPr lang="en-US" sz="2800" dirty="0" err="1">
                <a:hlinkClick r:id="rId3"/>
              </a:rPr>
              <a:t>Crockford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smtClean="0">
                <a:hlinkClick r:id="rId3"/>
              </a:rPr>
              <a:t>– JavaScript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4"/>
              </a:rPr>
              <a:t>JavaScript Code Quality Tool: </a:t>
            </a:r>
            <a:r>
              <a:rPr lang="en-US" sz="2800" dirty="0" err="1" smtClean="0">
                <a:hlinkClick r:id="rId4"/>
              </a:rPr>
              <a:t>JSLint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5"/>
              </a:rPr>
              <a:t>Firefox Developer Tool – </a:t>
            </a:r>
            <a:r>
              <a:rPr lang="en-US" sz="2800" dirty="0" err="1" smtClean="0">
                <a:hlinkClick r:id="rId5"/>
              </a:rPr>
              <a:t>Scracthpad</a:t>
            </a:r>
            <a:r>
              <a:rPr lang="en-US" sz="2800" dirty="0" smtClean="0">
                <a:hlinkClick r:id="rId5"/>
              </a:rPr>
              <a:t> (MDN) 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6"/>
              </a:rPr>
              <a:t>* JavaScript Guide (MDN) </a:t>
            </a:r>
            <a:endParaRPr lang="en-US" sz="2800" dirty="0" smtClean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sz="2800" dirty="0">
                <a:hlinkClick r:id="rId7"/>
              </a:rPr>
              <a:t>A re-introduction to JavaScript (JS tutorial)</a:t>
            </a:r>
            <a:endParaRPr lang="en-US" sz="2800" dirty="0" smtClean="0">
              <a:hlinkClick r:id="rId8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hlinkClick r:id="rId8"/>
              </a:rPr>
              <a:t>Functions and function scope(MDN)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User-defined functions / custom </a:t>
            </a:r>
            <a:r>
              <a:rPr lang="en-CA" dirty="0"/>
              <a:t>functions 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Built-in functions</a:t>
            </a:r>
            <a:r>
              <a:rPr lang="en-CA" dirty="0"/>
              <a:t>/ global </a:t>
            </a:r>
            <a:r>
              <a:rPr lang="en-CA" dirty="0" smtClean="0"/>
              <a:t>functions</a:t>
            </a:r>
          </a:p>
          <a:p>
            <a:pPr lvl="1"/>
            <a:r>
              <a:rPr lang="en-CA" dirty="0"/>
              <a:t>t</a:t>
            </a:r>
            <a:r>
              <a:rPr lang="en-CA" dirty="0" smtClean="0"/>
              <a:t>hat are </a:t>
            </a:r>
            <a:r>
              <a:rPr lang="en-CA" dirty="0"/>
              <a:t>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64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</a:t>
            </a:r>
            <a:r>
              <a:rPr lang="en-CA" sz="2400" dirty="0" smtClean="0"/>
              <a:t>functions. e.g. function declaration and function expression:</a:t>
            </a:r>
            <a:endParaRPr lang="en-CA" sz="2400" dirty="0"/>
          </a:p>
          <a:p>
            <a:pPr marL="514350" indent="-457200">
              <a:buFont typeface="+mj-lt"/>
              <a:buAutoNum type="arabicPeriod"/>
            </a:pPr>
            <a:r>
              <a:rPr lang="en-CA" sz="2400" dirty="0"/>
              <a:t>Function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r>
              <a:rPr lang="en-CA" sz="2400" dirty="0" smtClean="0"/>
              <a:t>:  </a:t>
            </a:r>
            <a:endParaRPr lang="en-CA" sz="2400" dirty="0"/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parameter1, parameter2, …) </a:t>
            </a:r>
            <a:endParaRPr lang="en-CA" sz="1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CA" sz="1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lert( square(5)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CA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 smtClean="0"/>
              <a:t>Function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1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function(parameter1, parameter2, </a:t>
            </a: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CA" sz="1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CA" sz="2000" b="1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square = function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 square(5) 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an anonymous function to a variable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 smtClean="0"/>
              <a:t>Parameters </a:t>
            </a:r>
            <a:r>
              <a:rPr lang="en-CA" sz="2400" dirty="0"/>
              <a:t>are also referred to as arguments</a:t>
            </a:r>
          </a:p>
          <a:p>
            <a:pPr lvl="1"/>
            <a:r>
              <a:rPr lang="en-CA" sz="2400" dirty="0" smtClean="0"/>
              <a:t>Multiple </a:t>
            </a:r>
            <a:r>
              <a:rPr lang="en-CA" sz="2400" dirty="0"/>
              <a:t>parameters can be used within each function </a:t>
            </a:r>
            <a:endParaRPr lang="en-CA" sz="2400" dirty="0" smtClean="0"/>
          </a:p>
          <a:p>
            <a:pPr lvl="1"/>
            <a:r>
              <a:rPr lang="en-CA" sz="2400" dirty="0" smtClean="0"/>
              <a:t>Passed by value vs passed by ‘reference’</a:t>
            </a:r>
          </a:p>
          <a:p>
            <a:pPr lvl="2"/>
            <a:r>
              <a:rPr lang="en-CA" sz="2000" dirty="0"/>
              <a:t>Primitive parameters </a:t>
            </a:r>
            <a:r>
              <a:rPr lang="en-CA" sz="2000" dirty="0" smtClean="0"/>
              <a:t>(number, string and </a:t>
            </a:r>
            <a:r>
              <a:rPr lang="en-CA" sz="2000" dirty="0" err="1" smtClean="0"/>
              <a:t>boolean</a:t>
            </a:r>
            <a:r>
              <a:rPr lang="en-CA" sz="2000" dirty="0" smtClean="0"/>
              <a:t>) </a:t>
            </a:r>
            <a:r>
              <a:rPr lang="en-CA" sz="2000" dirty="0"/>
              <a:t>are passed to functions by value</a:t>
            </a:r>
            <a:r>
              <a:rPr lang="en-CA" sz="2000" dirty="0" smtClean="0"/>
              <a:t>;</a:t>
            </a:r>
          </a:p>
          <a:p>
            <a:pPr lvl="2"/>
            <a:r>
              <a:rPr lang="en-CA" sz="2000" dirty="0" smtClean="0"/>
              <a:t>objects </a:t>
            </a:r>
            <a:r>
              <a:rPr lang="en-CA" sz="2000" dirty="0"/>
              <a:t>(i.e. a non-primitive value, such as Array or a user-defined object</a:t>
            </a:r>
            <a:r>
              <a:rPr lang="en-CA" sz="2000" dirty="0" smtClean="0"/>
              <a:t>) are passed to functions by ‘reference’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Return value</a:t>
            </a:r>
          </a:p>
          <a:p>
            <a:pPr lvl="1"/>
            <a:r>
              <a:rPr lang="en-CA" sz="2400" dirty="0" smtClean="0"/>
              <a:t>Return </a:t>
            </a:r>
            <a:r>
              <a:rPr lang="en-CA" sz="2400" dirty="0"/>
              <a:t>data </a:t>
            </a:r>
            <a:r>
              <a:rPr lang="en-CA" sz="2400" dirty="0" smtClean="0"/>
              <a:t>type is not necessary to be specified.</a:t>
            </a:r>
          </a:p>
          <a:p>
            <a:pPr lvl="1"/>
            <a:r>
              <a:rPr lang="en-CA" altLang="en-US" sz="2400" dirty="0" smtClean="0">
                <a:solidFill>
                  <a:schemeClr val="tx2"/>
                </a:solidFill>
              </a:rPr>
              <a:t>The return statement </a:t>
            </a:r>
            <a:r>
              <a:rPr lang="en-CA" altLang="en-US" sz="2400" dirty="0">
                <a:solidFill>
                  <a:schemeClr val="tx2"/>
                </a:solidFill>
              </a:rPr>
              <a:t>is </a:t>
            </a:r>
            <a:r>
              <a:rPr lang="en-CA" altLang="en-US" sz="2400" dirty="0" smtClean="0">
                <a:solidFill>
                  <a:schemeClr val="tx2"/>
                </a:solidFill>
              </a:rPr>
              <a:t>optional. </a:t>
            </a:r>
            <a:endParaRPr lang="en-CA" sz="2400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Function without return: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01766"/>
              </p:ext>
            </p:extLst>
          </p:nvPr>
        </p:nvGraphicFramePr>
        <p:xfrm>
          <a:off x="1115616" y="2348880"/>
          <a:ext cx="69127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/>
              </a:tblGrid>
              <a:tr h="355064">
                <a:tc>
                  <a:txBody>
                    <a:bodyPr/>
                    <a:lstStyle/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function greetings (name)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     alert("Hello " + name);</a:t>
                      </a: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greetings( prompt("Please enter your name") 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2735</Words>
  <Application>Microsoft Office PowerPoint</Application>
  <PresentationFormat>On-screen Show (4:3)</PresentationFormat>
  <Paragraphs>564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Compass</vt:lpstr>
      <vt:lpstr>BTI220 - Internet Architecture and Development</vt:lpstr>
      <vt:lpstr>Agenda</vt:lpstr>
      <vt:lpstr>JavaScript Function</vt:lpstr>
      <vt:lpstr>JavaScript Function</vt:lpstr>
      <vt:lpstr>Two Types of Functions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Variable Scope</vt:lpstr>
      <vt:lpstr>Variable Scope</vt:lpstr>
      <vt:lpstr>Example</vt:lpstr>
      <vt:lpstr>About Variable Scope</vt:lpstr>
      <vt:lpstr>Examples </vt:lpstr>
      <vt:lpstr>JS Built-in / Global Functions</vt:lpstr>
      <vt:lpstr>The prompt() Function</vt:lpstr>
      <vt:lpstr>The confirm() Function</vt:lpstr>
      <vt:lpstr>eval() Function</vt:lpstr>
      <vt:lpstr>parseFloat() Function</vt:lpstr>
      <vt:lpstr>Example</vt:lpstr>
      <vt:lpstr>parseInt() Function</vt:lpstr>
      <vt:lpstr>Examples</vt:lpstr>
      <vt:lpstr>Examples</vt:lpstr>
      <vt:lpstr>Examples </vt:lpstr>
      <vt:lpstr>Number() and String() Functions</vt:lpstr>
      <vt:lpstr>Converting Without Using Functions</vt:lpstr>
      <vt:lpstr>isNaN() Function</vt:lpstr>
      <vt:lpstr>isFinite() Function</vt:lpstr>
      <vt:lpstr>toFixed() Method</vt:lpstr>
      <vt:lpstr>Closures</vt:lpstr>
      <vt:lpstr>Closures</vt:lpstr>
      <vt:lpstr>Example</vt:lpstr>
      <vt:lpstr>Example</vt:lpstr>
      <vt:lpstr>Multiply-nested Functions</vt:lpstr>
      <vt:lpstr>Function Expression and Anonymous Function</vt:lpstr>
      <vt:lpstr>Why closures? </vt:lpstr>
      <vt:lpstr>Why closures? </vt:lpstr>
      <vt:lpstr>Why closures? </vt:lpstr>
      <vt:lpstr>Why closures? </vt:lpstr>
      <vt:lpstr>More Example of Closure</vt:lpstr>
      <vt:lpstr>Improved Counter Using Closure</vt:lpstr>
      <vt:lpstr>Recursive Functions</vt:lpstr>
      <vt:lpstr>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217</cp:revision>
  <cp:lastPrinted>2001-07-23T19:37:02Z</cp:lastPrinted>
  <dcterms:created xsi:type="dcterms:W3CDTF">2001-03-26T00:24:34Z</dcterms:created>
  <dcterms:modified xsi:type="dcterms:W3CDTF">2015-05-17T04:13:07Z</dcterms:modified>
</cp:coreProperties>
</file>