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70"/>
  </p:notesMasterIdLst>
  <p:handoutMasterIdLst>
    <p:handoutMasterId r:id="rId71"/>
  </p:handoutMasterIdLst>
  <p:sldIdLst>
    <p:sldId id="266" r:id="rId2"/>
    <p:sldId id="271" r:id="rId3"/>
    <p:sldId id="278" r:id="rId4"/>
    <p:sldId id="280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281" r:id="rId52"/>
    <p:sldId id="282" r:id="rId53"/>
    <p:sldId id="283" r:id="rId54"/>
    <p:sldId id="284" r:id="rId55"/>
    <p:sldId id="285" r:id="rId56"/>
    <p:sldId id="406" r:id="rId57"/>
    <p:sldId id="295" r:id="rId58"/>
    <p:sldId id="296" r:id="rId59"/>
    <p:sldId id="288" r:id="rId60"/>
    <p:sldId id="407" r:id="rId61"/>
    <p:sldId id="290" r:id="rId62"/>
    <p:sldId id="291" r:id="rId63"/>
    <p:sldId id="408" r:id="rId64"/>
    <p:sldId id="409" r:id="rId65"/>
    <p:sldId id="411" r:id="rId66"/>
    <p:sldId id="410" r:id="rId67"/>
    <p:sldId id="270" r:id="rId68"/>
    <p:sldId id="277" r:id="rId6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6" autoAdjust="0"/>
    <p:restoredTop sz="94660"/>
  </p:normalViewPr>
  <p:slideViewPr>
    <p:cSldViewPr>
      <p:cViewPr>
        <p:scale>
          <a:sx n="60" d="100"/>
          <a:sy n="60" d="100"/>
        </p:scale>
        <p:origin x="-16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exec(</a:t>
            </a:r>
            <a:r>
              <a:rPr lang="en-CA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CA" sz="27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RegExp</a:t>
            </a:r>
            <a:r>
              <a:rPr kumimoji="0" lang="en-CA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 method that executes a search for a match in a string.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It returns an 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array 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of the found text value.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If no match is found, it returns 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null</a:t>
            </a:r>
            <a:r>
              <a:rPr kumimoji="0" lang="en-CA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Example</a:t>
            </a:r>
            <a:endParaRPr kumimoji="0" lang="en-CA" sz="2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  <a:p>
            <a:r>
              <a:rPr lang="en-CA" dirty="0" smtClean="0"/>
              <a:t>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myRe</a:t>
            </a:r>
            <a:r>
              <a:rPr lang="en-CA" dirty="0" smtClean="0"/>
              <a:t> = /ab*/g;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str</a:t>
            </a:r>
            <a:r>
              <a:rPr lang="en-CA" dirty="0" smtClean="0"/>
              <a:t> = "</a:t>
            </a:r>
            <a:r>
              <a:rPr lang="en-CA" dirty="0" err="1" smtClean="0"/>
              <a:t>abbcdefabh</a:t>
            </a:r>
            <a:r>
              <a:rPr lang="en-CA" dirty="0" smtClean="0"/>
              <a:t>";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myArray</a:t>
            </a:r>
            <a:r>
              <a:rPr lang="en-CA" dirty="0" smtClean="0"/>
              <a:t>;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msg</a:t>
            </a:r>
            <a:r>
              <a:rPr lang="en-CA" dirty="0" smtClean="0"/>
              <a:t> = "";</a:t>
            </a:r>
          </a:p>
          <a:p>
            <a:r>
              <a:rPr lang="en-CA" dirty="0" smtClean="0"/>
              <a:t>   while ((</a:t>
            </a:r>
            <a:r>
              <a:rPr lang="en-CA" dirty="0" err="1" smtClean="0"/>
              <a:t>myArray</a:t>
            </a:r>
            <a:r>
              <a:rPr lang="en-CA" dirty="0" smtClean="0"/>
              <a:t> = </a:t>
            </a:r>
            <a:r>
              <a:rPr lang="en-CA" dirty="0" err="1" smtClean="0"/>
              <a:t>myRe.exec</a:t>
            </a:r>
            <a:r>
              <a:rPr lang="en-CA" dirty="0" smtClean="0"/>
              <a:t>(</a:t>
            </a:r>
            <a:r>
              <a:rPr lang="en-CA" dirty="0" err="1" smtClean="0"/>
              <a:t>str</a:t>
            </a:r>
            <a:r>
              <a:rPr lang="en-CA" dirty="0" smtClean="0"/>
              <a:t>)) !== null) {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msg</a:t>
            </a:r>
            <a:r>
              <a:rPr lang="en-CA" dirty="0" smtClean="0"/>
              <a:t> += "Next match starts at " + </a:t>
            </a:r>
            <a:r>
              <a:rPr lang="en-CA" dirty="0" err="1" smtClean="0"/>
              <a:t>myRe.lastIndex</a:t>
            </a:r>
            <a:r>
              <a:rPr lang="en-CA" dirty="0" smtClean="0"/>
              <a:t> + " -- ";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msg</a:t>
            </a:r>
            <a:r>
              <a:rPr lang="en-CA" dirty="0" smtClean="0"/>
              <a:t> += "Found " + </a:t>
            </a:r>
            <a:r>
              <a:rPr lang="en-CA" dirty="0" err="1" smtClean="0"/>
              <a:t>myArray</a:t>
            </a:r>
            <a:r>
              <a:rPr lang="en-CA" dirty="0" smtClean="0"/>
              <a:t>[0] + ".\n";</a:t>
            </a:r>
          </a:p>
          <a:p>
            <a:r>
              <a:rPr lang="en-CA" dirty="0" smtClean="0"/>
              <a:t>   }</a:t>
            </a:r>
          </a:p>
          <a:p>
            <a:r>
              <a:rPr lang="en-CA" dirty="0" smtClean="0"/>
              <a:t>   a </a:t>
            </a:r>
            <a:r>
              <a:rPr lang="en-CA" dirty="0" err="1" smtClean="0"/>
              <a:t>lert</a:t>
            </a:r>
            <a:r>
              <a:rPr lang="en-CA" dirty="0" smtClean="0"/>
              <a:t>(</a:t>
            </a:r>
            <a:r>
              <a:rPr lang="en-CA" dirty="0" err="1" smtClean="0"/>
              <a:t>msg</a:t>
            </a:r>
            <a:r>
              <a:rPr lang="en-CA" dirty="0" smtClean="0"/>
              <a:t>);   // Next match starts at 3 -- Found abb.</a:t>
            </a:r>
          </a:p>
          <a:p>
            <a:r>
              <a:rPr lang="en-CA" dirty="0" smtClean="0"/>
              <a:t>	         // Next match starts at 9 -- Found ab.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5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Using JavaScript array as map</a:t>
            </a:r>
          </a:p>
          <a:p>
            <a:r>
              <a:rPr lang="en-CA" dirty="0" err="1" smtClean="0"/>
              <a:t>var</a:t>
            </a:r>
            <a:r>
              <a:rPr lang="en-CA" dirty="0" smtClean="0"/>
              <a:t> arrayName2 = new Array(); </a:t>
            </a:r>
          </a:p>
          <a:p>
            <a:r>
              <a:rPr lang="en-CA" dirty="0" smtClean="0"/>
              <a:t>     arrayName2["</a:t>
            </a:r>
            <a:r>
              <a:rPr lang="en-CA" dirty="0" err="1" smtClean="0"/>
              <a:t>br</a:t>
            </a:r>
            <a:r>
              <a:rPr lang="en-CA" dirty="0" smtClean="0"/>
              <a:t>"] = "brown"; </a:t>
            </a:r>
          </a:p>
          <a:p>
            <a:r>
              <a:rPr lang="en-CA" dirty="0" smtClean="0"/>
              <a:t>     arrayName2["</a:t>
            </a:r>
            <a:r>
              <a:rPr lang="en-CA" dirty="0" err="1" smtClean="0"/>
              <a:t>bl</a:t>
            </a:r>
            <a:r>
              <a:rPr lang="en-CA" dirty="0" smtClean="0"/>
              <a:t>"] = "blue"; </a:t>
            </a:r>
          </a:p>
          <a:p>
            <a:r>
              <a:rPr lang="en-CA" dirty="0" smtClean="0"/>
              <a:t>     arrayName2[15] = 15; </a:t>
            </a:r>
          </a:p>
          <a:p>
            <a:r>
              <a:rPr lang="en-CA" dirty="0" smtClean="0"/>
              <a:t>     arrayName2[3] = "red";</a:t>
            </a:r>
          </a:p>
          <a:p>
            <a:endParaRPr lang="en-CA" dirty="0" smtClean="0"/>
          </a:p>
          <a:p>
            <a:r>
              <a:rPr lang="en-CA" dirty="0" smtClean="0"/>
              <a:t>for (</a:t>
            </a:r>
            <a:r>
              <a:rPr lang="en-CA" dirty="0" err="1" smtClean="0"/>
              <a:t>var</a:t>
            </a:r>
            <a:r>
              <a:rPr lang="en-CA" dirty="0" smtClean="0"/>
              <a:t> property in arrayName2) {</a:t>
            </a:r>
          </a:p>
          <a:p>
            <a:r>
              <a:rPr lang="en-CA" dirty="0" smtClean="0"/>
              <a:t>    alert(property + "\n" + arrayName2[property]);</a:t>
            </a:r>
          </a:p>
          <a:p>
            <a:r>
              <a:rPr lang="en-CA" dirty="0" smtClean="0"/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1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Array.prototype.forEach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CA" b="1" dirty="0" err="1" smtClean="0">
                <a:effectLst/>
              </a:rPr>
              <a:t>forEach</a:t>
            </a:r>
            <a:r>
              <a:rPr lang="en-CA" b="1" dirty="0" smtClean="0">
                <a:effectLst/>
              </a:rPr>
              <a:t>()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executes a provided function once per array element.</a:t>
            </a: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 smtClean="0"/>
              <a:t>Best Way to Loop Through an Array in JavaScript </a:t>
            </a:r>
          </a:p>
          <a:p>
            <a:r>
              <a:rPr lang="en-CA" dirty="0" smtClean="0"/>
              <a:t>http://www.sebarmeli.com/blog/2010/12/06/best-way-to-loop-through-an-array-in-javascript/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en/#control-charac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t&amp;rct=j&amp;q=&amp;esrc=s&amp;source=web&amp;cd=3&amp;cad=rja&amp;uact=8&amp;ved=0CDcQFjAC&amp;url=https://developer.mozilla.org/en-US/docs/Web/JavaScript/Guide/Inheritance_and_the_prototype_chain&amp;ei=UN0QVOOpFZahyASO04DgDw&amp;usg=AFQjCNEkuIlrNZYbiLZtoMD8_U9k9BRFEQ&amp;sig2=Izr6MYRlIoZXgmE_rCGNvQ" TargetMode="External"/><Relationship Id="rId2" Type="http://schemas.openxmlformats.org/officeDocument/2006/relationships/hyperlink" Target="https://www.google.ca/url?sa=t&amp;rct=j&amp;q=&amp;esrc=s&amp;source=web&amp;cd=1&amp;cad=rja&amp;uact=8&amp;ved=0CB8QFjAA&amp;url=https://developer.mozilla.org/en-US/docs/Web/JavaScript/Introduction_to_Object-Oriented_JavaScript&amp;ei=UN0QVOOpFZahyASO04DgDw&amp;usg=AFQjCNFJfSBP0-OyFTlsqHSrWcyU56BEpg&amp;sig2=Ui6MNt5zHLRoEZPclRXK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cs/Web/JavaScript/Reference/Global_Objects" TargetMode="External"/><Relationship Id="rId5" Type="http://schemas.openxmlformats.org/officeDocument/2006/relationships/hyperlink" Target="https://developer.mozilla.org/en-US/docs/Web/JavaScript/Guide/Closures" TargetMode="External"/><Relationship Id="rId4" Type="http://schemas.openxmlformats.org/officeDocument/2006/relationships/hyperlink" Target="https://www.google.ca/url?sa=t&amp;rct=j&amp;q=&amp;esrc=s&amp;source=web&amp;cd=4&amp;cad=rja&amp;uact=8&amp;ved=0CEMQFjAD&amp;url=https://developer.mozilla.org/en-US/docs/Web/JavaScript/Guide/Details_of_the_Object_Model&amp;ei=UN0QVOOpFZahyASO04DgDw&amp;usg=AFQjCNFutt2uMV--5dL0y6cy6ze7fEqYdA&amp;sig2=iXoLYTezR_0GYZjz4sAPe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: Object-Orient JavaScript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491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charCodeAt(index)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</a:t>
            </a:r>
            <a:r>
              <a:rPr lang="en-CA" dirty="0" smtClean="0"/>
              <a:t>method returns </a:t>
            </a:r>
            <a:r>
              <a:rPr lang="en-CA" dirty="0"/>
              <a:t>the </a:t>
            </a:r>
            <a:r>
              <a:rPr lang="en-CA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CA" dirty="0"/>
              <a:t> of a character. </a:t>
            </a:r>
            <a:endParaRPr lang="en-CA" dirty="0" smtClean="0"/>
          </a:p>
          <a:p>
            <a:pPr lvl="1"/>
            <a:r>
              <a:rPr lang="en-CA" dirty="0" smtClean="0"/>
              <a:t>Index </a:t>
            </a:r>
            <a:r>
              <a:rPr lang="en-CA" dirty="0"/>
              <a:t>can be a value from 0 to one less than the </a:t>
            </a:r>
            <a:r>
              <a:rPr lang="en-CA" dirty="0" smtClean="0"/>
              <a:t>length. </a:t>
            </a:r>
          </a:p>
          <a:p>
            <a:pPr lvl="1"/>
            <a:r>
              <a:rPr lang="en-CA" dirty="0"/>
              <a:t>Syntax: </a:t>
            </a:r>
            <a:r>
              <a:rPr lang="en-CA" dirty="0" err="1" smtClean="0"/>
              <a:t>stringName.charCodeAt</a:t>
            </a:r>
            <a:r>
              <a:rPr lang="en-CA" dirty="0" smtClean="0"/>
              <a:t>(index)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3861048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myString.charCodeAt</a:t>
            </a:r>
            <a:r>
              <a:rPr lang="en-CA" dirty="0" smtClean="0"/>
              <a:t>(0) </a:t>
            </a:r>
            <a:r>
              <a:rPr lang="en-CA" dirty="0"/>
              <a:t>// </a:t>
            </a:r>
            <a:r>
              <a:rPr lang="en-CA" dirty="0" smtClean="0"/>
              <a:t> A  returns  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(1) </a:t>
            </a:r>
            <a:r>
              <a:rPr lang="en-CA" dirty="0"/>
              <a:t>// </a:t>
            </a:r>
            <a:r>
              <a:rPr lang="en-CA" dirty="0" smtClean="0"/>
              <a:t> Z  returns  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en-CA" dirty="0" smtClean="0"/>
              <a:t>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(2) </a:t>
            </a:r>
            <a:r>
              <a:rPr lang="en-CA" dirty="0"/>
              <a:t>// </a:t>
            </a:r>
            <a:r>
              <a:rPr lang="en-CA" dirty="0" smtClean="0"/>
              <a:t> a  returns  97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(3) </a:t>
            </a:r>
            <a:r>
              <a:rPr lang="en-CA" dirty="0"/>
              <a:t>// </a:t>
            </a:r>
            <a:r>
              <a:rPr lang="en-CA" dirty="0" smtClean="0"/>
              <a:t> z  returns  122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(4) </a:t>
            </a:r>
            <a:r>
              <a:rPr lang="en-CA" dirty="0"/>
              <a:t>// </a:t>
            </a:r>
            <a:r>
              <a:rPr lang="en-CA" dirty="0" smtClean="0"/>
              <a:t> 1  returns  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r>
              <a:rPr lang="en-CA" b="1" dirty="0" smtClean="0">
                <a:solidFill>
                  <a:srgbClr val="0000CC"/>
                </a:solidFill>
              </a:rPr>
              <a:t>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(5) </a:t>
            </a:r>
            <a:r>
              <a:rPr lang="en-CA" dirty="0"/>
              <a:t>// </a:t>
            </a:r>
            <a:r>
              <a:rPr lang="en-CA" dirty="0" smtClean="0"/>
              <a:t> 9  returns  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(6) </a:t>
            </a:r>
            <a:r>
              <a:rPr lang="en-CA" dirty="0"/>
              <a:t>// </a:t>
            </a:r>
            <a:r>
              <a:rPr lang="en-CA" dirty="0" smtClean="0"/>
              <a:t>   returns  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07748"/>
              </p:ext>
            </p:extLst>
          </p:nvPr>
        </p:nvGraphicFramePr>
        <p:xfrm>
          <a:off x="971600" y="2924944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AZaz19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About </a:t>
            </a:r>
            <a:r>
              <a:rPr lang="en-CA" sz="2800" dirty="0" smtClean="0"/>
              <a:t>Unicode</a:t>
            </a:r>
          </a:p>
          <a:p>
            <a:pPr lvl="1"/>
            <a:r>
              <a:rPr lang="en-CA" sz="2400" dirty="0" smtClean="0"/>
              <a:t>Unicode </a:t>
            </a:r>
            <a:r>
              <a:rPr lang="en-CA" sz="2400" dirty="0"/>
              <a:t>provides a unique number for every character, no matter what the platform </a:t>
            </a:r>
            <a:r>
              <a:rPr lang="en-CA" sz="2400" dirty="0" smtClean="0"/>
              <a:t>is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UTF-8: a character encoding has become the dominant for the World Wide Web.</a:t>
            </a:r>
            <a:endParaRPr lang="en-CA" sz="2400" dirty="0" smtClean="0"/>
          </a:p>
          <a:p>
            <a:pPr lvl="1"/>
            <a:r>
              <a:rPr lang="en-CA" sz="2400" dirty="0"/>
              <a:t>See </a:t>
            </a:r>
            <a:r>
              <a:rPr lang="en-CA" sz="2400" dirty="0">
                <a:hlinkClick r:id="rId2"/>
              </a:rPr>
              <a:t>unicodes </a:t>
            </a:r>
            <a:r>
              <a:rPr lang="en-CA" sz="2400" dirty="0" smtClean="0">
                <a:hlinkClick r:id="rId2"/>
              </a:rPr>
              <a:t>table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Using </a:t>
            </a:r>
            <a:r>
              <a:rPr lang="en-CA" sz="2800" dirty="0"/>
              <a:t>array </a:t>
            </a:r>
            <a:r>
              <a:rPr lang="en-CA" sz="2800" dirty="0" smtClean="0"/>
              <a:t>index to access character in a string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5105400"/>
            <a:ext cx="552216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 var </a:t>
            </a:r>
            <a:r>
              <a:rPr lang="en-CA" sz="2000" dirty="0"/>
              <a:t>example2 = "INT222";</a:t>
            </a:r>
          </a:p>
          <a:p>
            <a:r>
              <a:rPr lang="en-CA" sz="2000" dirty="0" smtClean="0"/>
              <a:t>   alert(example2[2</a:t>
            </a:r>
            <a:r>
              <a:rPr lang="en-CA" sz="2000" dirty="0"/>
              <a:t>]); // </a:t>
            </a:r>
            <a:r>
              <a:rPr lang="en-CA" sz="2000" dirty="0" smtClean="0"/>
              <a:t>returns 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3170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concat(string2,string3,...)</a:t>
            </a:r>
          </a:p>
          <a:p>
            <a:pPr lvl="1"/>
            <a:r>
              <a:rPr lang="en-CA" dirty="0"/>
              <a:t>The concat(....) method combines the text of two or more strings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It is always recommended that you use the assignment operators </a:t>
            </a:r>
            <a:r>
              <a:rPr lang="en-CA" b="1" dirty="0"/>
              <a:t>(</a:t>
            </a:r>
            <a:r>
              <a:rPr lang="en-CA" b="1" dirty="0">
                <a:solidFill>
                  <a:srgbClr val="0000CC"/>
                </a:solidFill>
              </a:rPr>
              <a:t>+, +=</a:t>
            </a:r>
            <a:r>
              <a:rPr lang="en-CA" b="1" dirty="0"/>
              <a:t>) </a:t>
            </a:r>
            <a:r>
              <a:rPr lang="en-CA" dirty="0"/>
              <a:t>instead of the concat </a:t>
            </a:r>
            <a:r>
              <a:rPr lang="en-CA" dirty="0" smtClean="0"/>
              <a:t>method.</a:t>
            </a:r>
          </a:p>
          <a:p>
            <a:pPr lvl="1"/>
            <a:r>
              <a:rPr lang="en-CA" dirty="0" smtClean="0"/>
              <a:t>Syntax: </a:t>
            </a:r>
            <a:r>
              <a:rPr lang="en-CA" dirty="0" err="1"/>
              <a:t>stringName.concat</a:t>
            </a:r>
            <a:r>
              <a:rPr lang="en-CA" dirty="0"/>
              <a:t>(string2, string3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6705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= "My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courses are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";</a:t>
            </a:r>
          </a:p>
          <a:p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myString1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"INT222";</a:t>
            </a:r>
            <a:endParaRPr lang="en-CA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myString2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"OOP222";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b="1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.concat(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" &amp; " , 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My courses are : INT222 &amp; OOP244 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indexOf(</a:t>
            </a:r>
            <a:r>
              <a:rPr lang="en-CA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/>
              <a:t>returns </a:t>
            </a:r>
            <a:r>
              <a:rPr lang="en-CA" sz="2400" dirty="0"/>
              <a:t>the position at which </a:t>
            </a:r>
            <a:r>
              <a:rPr lang="en-CA" sz="2400" dirty="0" smtClean="0"/>
              <a:t>the </a:t>
            </a:r>
            <a:r>
              <a:rPr lang="en-CA" sz="2400" dirty="0" smtClean="0">
                <a:solidFill>
                  <a:srgbClr val="0000CC"/>
                </a:solidFill>
              </a:rPr>
              <a:t>character</a:t>
            </a:r>
            <a:r>
              <a:rPr lang="en-CA" sz="2400" dirty="0" smtClean="0"/>
              <a:t> </a:t>
            </a:r>
            <a:r>
              <a:rPr lang="en-CA" sz="2400" dirty="0"/>
              <a:t>or </a:t>
            </a:r>
            <a:r>
              <a:rPr lang="en-CA" sz="2400" dirty="0">
                <a:solidFill>
                  <a:srgbClr val="0000CC"/>
                </a:solidFill>
              </a:rPr>
              <a:t>string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</a:t>
            </a:r>
            <a:r>
              <a:rPr lang="en-CA" sz="2400" dirty="0"/>
              <a:t>. indexOf returns only the first occurrence of your character or string.</a:t>
            </a:r>
          </a:p>
          <a:p>
            <a:pPr lvl="1"/>
            <a:r>
              <a:rPr lang="en-CA" sz="2400" dirty="0"/>
              <a:t>If indexOf returns zero, the character or the string you are looking for begins at the 1st character.</a:t>
            </a:r>
          </a:p>
          <a:p>
            <a:pPr lvl="1"/>
            <a:r>
              <a:rPr lang="en-CA" sz="2400" dirty="0"/>
              <a:t>If indexOf returns </a:t>
            </a:r>
            <a:r>
              <a:rPr lang="en-CA" sz="2400" b="1" dirty="0">
                <a:solidFill>
                  <a:srgbClr val="0000CC"/>
                </a:solidFill>
              </a:rPr>
              <a:t>-1</a:t>
            </a:r>
            <a:r>
              <a:rPr lang="en-CA" sz="2400" dirty="0"/>
              <a:t>, the character or string you searched for is not contained 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941168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myString.indexOf</a:t>
            </a:r>
            <a:r>
              <a:rPr lang="en-CA" dirty="0"/>
              <a:t>('I</a:t>
            </a:r>
            <a:r>
              <a:rPr lang="en-CA" dirty="0" smtClean="0"/>
              <a:t>')    // </a:t>
            </a:r>
            <a:r>
              <a:rPr lang="en-CA" dirty="0"/>
              <a:t>returns  0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('N') </a:t>
            </a:r>
            <a:r>
              <a:rPr lang="en-CA" dirty="0" smtClean="0"/>
              <a:t>  // </a:t>
            </a:r>
            <a:r>
              <a:rPr lang="en-CA" dirty="0"/>
              <a:t>returns  1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('2') </a:t>
            </a:r>
            <a:r>
              <a:rPr lang="en-CA" dirty="0" smtClean="0"/>
              <a:t>  // </a:t>
            </a:r>
            <a:r>
              <a:rPr lang="en-CA" dirty="0"/>
              <a:t>returns  3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('T2') // returns  2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('3') </a:t>
            </a:r>
            <a:r>
              <a:rPr lang="en-CA" dirty="0" smtClean="0"/>
              <a:t>  //  </a:t>
            </a:r>
            <a:r>
              <a:rPr lang="en-CA" dirty="0"/>
              <a:t>returns  -1 </a:t>
            </a:r>
            <a:r>
              <a:rPr lang="en-CA" dirty="0" smtClean="0"/>
              <a:t>	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27560"/>
              </p:ext>
            </p:extLst>
          </p:nvPr>
        </p:nvGraphicFramePr>
        <p:xfrm>
          <a:off x="1066800" y="4077072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C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",[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optional])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800" i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400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sz="2400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: starting </a:t>
            </a:r>
            <a:r>
              <a:rPr lang="en-CA" sz="2400" dirty="0"/>
              <a:t>the search </a:t>
            </a:r>
            <a:r>
              <a:rPr lang="en-CA" sz="2400" dirty="0" smtClean="0"/>
              <a:t>from position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dirty="0" smtClean="0"/>
              <a:t>.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4495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myString.indexOf</a:t>
            </a:r>
            <a:r>
              <a:rPr lang="en-CA" dirty="0"/>
              <a:t>('I') // returns  0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('2') // returns  3 </a:t>
            </a:r>
            <a:br>
              <a:rPr lang="en-CA" dirty="0"/>
            </a:br>
            <a:r>
              <a:rPr lang="en-CA" b="1" dirty="0" err="1">
                <a:solidFill>
                  <a:srgbClr val="9900CC"/>
                </a:solidFill>
              </a:rPr>
              <a:t>myString.indexOf</a:t>
            </a:r>
            <a:r>
              <a:rPr lang="en-CA" b="1" dirty="0">
                <a:solidFill>
                  <a:srgbClr val="9900CC"/>
                </a:solidFill>
              </a:rPr>
              <a:t>('2',5) </a:t>
            </a:r>
            <a:r>
              <a:rPr lang="en-CA" dirty="0"/>
              <a:t>//</a:t>
            </a:r>
            <a:r>
              <a:rPr lang="en-CA" b="1" dirty="0" smtClean="0">
                <a:solidFill>
                  <a:srgbClr val="9900CC"/>
                </a:solidFill>
              </a:rPr>
              <a:t> </a:t>
            </a:r>
            <a:r>
              <a:rPr lang="en-CA" b="1" dirty="0">
                <a:solidFill>
                  <a:srgbClr val="9900CC"/>
                </a:solidFill>
              </a:rPr>
              <a:t>returns  5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('3') // returns  -1 </a:t>
            </a:r>
            <a:endParaRPr lang="en-CA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72758"/>
              </p:ext>
            </p:extLst>
          </p:nvPr>
        </p:nvGraphicFramePr>
        <p:xfrm>
          <a:off x="914400" y="33528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4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/>
              <a:t>returns </a:t>
            </a:r>
            <a:r>
              <a:rPr lang="en-CA" dirty="0"/>
              <a:t>the position at which the </a:t>
            </a:r>
            <a:r>
              <a:rPr lang="en-CA" dirty="0">
                <a:solidFill>
                  <a:srgbClr val="0000CC"/>
                </a:solidFill>
              </a:rPr>
              <a:t>last occurrence </a:t>
            </a:r>
            <a:r>
              <a:rPr lang="en-CA" dirty="0"/>
              <a:t>of your character or </a:t>
            </a:r>
            <a:r>
              <a:rPr lang="en-CA" dirty="0" smtClean="0"/>
              <a:t>string</a:t>
            </a:r>
            <a:r>
              <a:rPr lang="en-CA" dirty="0"/>
              <a:t> </a:t>
            </a:r>
            <a:r>
              <a:rPr lang="en-CA" dirty="0" smtClean="0"/>
              <a:t>– searching backwards.</a:t>
            </a:r>
          </a:p>
          <a:p>
            <a:pPr lvl="1"/>
            <a:r>
              <a:rPr lang="en-CA" dirty="0" smtClean="0"/>
              <a:t>If </a:t>
            </a:r>
            <a:r>
              <a:rPr lang="en-CA" dirty="0"/>
              <a:t>lastIndexOf returns </a:t>
            </a:r>
            <a:r>
              <a:rPr lang="en-CA" dirty="0">
                <a:solidFill>
                  <a:srgbClr val="9900CC"/>
                </a:solidFill>
              </a:rPr>
              <a:t>-1</a:t>
            </a:r>
            <a:r>
              <a:rPr lang="en-CA" dirty="0"/>
              <a:t>, the character or string you searched for is </a:t>
            </a:r>
            <a:r>
              <a:rPr lang="en-CA" dirty="0">
                <a:solidFill>
                  <a:srgbClr val="9900CC"/>
                </a:solidFill>
              </a:rPr>
              <a:t>not contained </a:t>
            </a:r>
            <a:r>
              <a:rPr lang="en-CA" dirty="0"/>
              <a:t>within the string</a:t>
            </a:r>
            <a:r>
              <a:rPr lang="en-CA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4725144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myString.lastIndexOf</a:t>
            </a:r>
            <a:r>
              <a:rPr lang="en-CA" dirty="0"/>
              <a:t>('I') </a:t>
            </a:r>
            <a:r>
              <a:rPr lang="en-CA" dirty="0" smtClean="0"/>
              <a:t>   // </a:t>
            </a:r>
            <a:r>
              <a:rPr lang="en-CA" dirty="0"/>
              <a:t>returns  0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('N') </a:t>
            </a:r>
            <a:r>
              <a:rPr lang="en-CA" dirty="0" smtClean="0"/>
              <a:t>  // </a:t>
            </a:r>
            <a:r>
              <a:rPr lang="en-CA" dirty="0"/>
              <a:t>returns  1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('2') </a:t>
            </a:r>
            <a:r>
              <a:rPr lang="en-CA" dirty="0" smtClean="0"/>
              <a:t>  // </a:t>
            </a:r>
            <a:r>
              <a:rPr lang="en-CA" dirty="0"/>
              <a:t>returns  5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('22') // returns  4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('3') </a:t>
            </a:r>
            <a:r>
              <a:rPr lang="en-CA" dirty="0" smtClean="0"/>
              <a:t>  // </a:t>
            </a:r>
            <a:r>
              <a:rPr lang="en-CA" dirty="0"/>
              <a:t>returns  -</a:t>
            </a:r>
            <a:r>
              <a:rPr lang="en-CA" dirty="0" smtClean="0"/>
              <a:t>1		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71202"/>
              </p:ext>
            </p:extLst>
          </p:nvPr>
        </p:nvGraphicFramePr>
        <p:xfrm>
          <a:off x="827584" y="378904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lastIndexOf("x",[optional])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2" indent="-342900"/>
            <a:r>
              <a:rPr lang="en-CA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: starting the search from position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/>
              <a:t>– searching backwards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2672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myString.lastIndexOf</a:t>
            </a:r>
            <a:r>
              <a:rPr lang="en-CA" dirty="0"/>
              <a:t>('I') </a:t>
            </a:r>
            <a:r>
              <a:rPr lang="en-CA" dirty="0" smtClean="0"/>
              <a:t>    // </a:t>
            </a:r>
            <a:r>
              <a:rPr lang="en-CA" dirty="0"/>
              <a:t>returns  0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('2') </a:t>
            </a:r>
            <a:r>
              <a:rPr lang="en-CA" dirty="0" smtClean="0"/>
              <a:t>   // </a:t>
            </a:r>
            <a:r>
              <a:rPr lang="en-CA" dirty="0"/>
              <a:t>returns  5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('2',4) </a:t>
            </a:r>
            <a:r>
              <a:rPr lang="en-CA" dirty="0" smtClean="0"/>
              <a:t>// </a:t>
            </a:r>
            <a:r>
              <a:rPr lang="en-CA" dirty="0"/>
              <a:t>returns  4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('3') </a:t>
            </a:r>
            <a:r>
              <a:rPr lang="en-CA" dirty="0" smtClean="0"/>
              <a:t>   // </a:t>
            </a:r>
            <a:r>
              <a:rPr lang="en-CA" dirty="0"/>
              <a:t>returns  -</a:t>
            </a:r>
            <a:r>
              <a:rPr lang="en-CA" dirty="0" smtClean="0"/>
              <a:t>1</a:t>
            </a:r>
          </a:p>
          <a:p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9392"/>
              </p:ext>
            </p:extLst>
          </p:nvPr>
        </p:nvGraphicFramePr>
        <p:xfrm>
          <a:off x="762000" y="31242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4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  <a:p>
            <a:pPr lvl="1"/>
            <a:r>
              <a:rPr lang="en-CA" dirty="0" smtClean="0"/>
              <a:t>The split(' ') uses the specified character(s) to break the argument string into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array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Syntax</a:t>
            </a:r>
            <a:r>
              <a:rPr lang="en-CA" dirty="0"/>
              <a:t>: </a:t>
            </a:r>
            <a:r>
              <a:rPr lang="en-CA" dirty="0" err="1" smtClean="0"/>
              <a:t>stringName.split</a:t>
            </a:r>
            <a:r>
              <a:rPr lang="en-CA" dirty="0" smtClean="0"/>
              <a:t>(x)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split </a:t>
            </a:r>
            <a:r>
              <a:rPr lang="en-CA" dirty="0"/>
              <a:t>on a blank will return the following:</a:t>
            </a:r>
          </a:p>
          <a:p>
            <a:endParaRPr lang="en-CA" dirty="0"/>
          </a:p>
          <a:p>
            <a:r>
              <a:rPr lang="en-CA" dirty="0" err="1" smtClean="0"/>
              <a:t>myArray</a:t>
            </a:r>
            <a:r>
              <a:rPr lang="en-CA" dirty="0" smtClean="0"/>
              <a:t>[0] //  </a:t>
            </a:r>
            <a:r>
              <a:rPr lang="en-CA" dirty="0"/>
              <a:t>element 0 returns INT</a:t>
            </a:r>
            <a:br>
              <a:rPr lang="en-CA" dirty="0"/>
            </a:br>
            <a:r>
              <a:rPr lang="en-CA" dirty="0" err="1" smtClean="0"/>
              <a:t>myArray</a:t>
            </a:r>
            <a:r>
              <a:rPr lang="en-CA" dirty="0" smtClean="0"/>
              <a:t>[1] //  </a:t>
            </a:r>
            <a:r>
              <a:rPr lang="en-CA" dirty="0"/>
              <a:t>element 1 returns 222</a:t>
            </a:r>
            <a:r>
              <a:rPr lang="en-CA" dirty="0" smtClean="0"/>
              <a:t>			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36350"/>
              </p:ext>
            </p:extLst>
          </p:nvPr>
        </p:nvGraphicFramePr>
        <p:xfrm>
          <a:off x="685800" y="3383280"/>
          <a:ext cx="6858000" cy="111252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2642592"/>
                <a:gridCol w="1243608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0123456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CA" dirty="0" smtClean="0"/>
                        <a:t>var </a:t>
                      </a:r>
                      <a:r>
                        <a:rPr lang="en-CA" dirty="0" err="1" smtClean="0"/>
                        <a:t>myArray</a:t>
                      </a:r>
                      <a:r>
                        <a:rPr lang="en-CA" dirty="0" smtClean="0"/>
                        <a:t> 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myString.split</a:t>
                      </a:r>
                      <a:r>
                        <a:rPr lang="en-CA" dirty="0" smtClean="0"/>
                        <a:t>(' '); 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8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2667000"/>
            <a:ext cx="784887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split </a:t>
            </a:r>
            <a:r>
              <a:rPr lang="en-CA" dirty="0"/>
              <a:t>on 2 will return the following:</a:t>
            </a:r>
            <a:br>
              <a:rPr lang="en-CA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dirty="0" err="1" smtClean="0"/>
              <a:t>myArray</a:t>
            </a:r>
            <a:r>
              <a:rPr lang="en-CA" dirty="0" smtClean="0"/>
              <a:t>[0] // </a:t>
            </a:r>
            <a:r>
              <a:rPr lang="en-CA" dirty="0"/>
              <a:t>element 0 returns INT </a:t>
            </a:r>
            <a:r>
              <a:rPr lang="en-CA" dirty="0" smtClean="0"/>
              <a:t>   (actually: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smtClean="0"/>
              <a:t>)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 smtClean="0"/>
              <a:t>myArray</a:t>
            </a:r>
            <a:r>
              <a:rPr lang="en-CA" dirty="0" smtClean="0"/>
              <a:t>[1] // </a:t>
            </a:r>
            <a:r>
              <a:rPr lang="en-CA" dirty="0"/>
              <a:t>element 1 returns </a:t>
            </a:r>
            <a:r>
              <a:rPr lang="en-CA" dirty="0" smtClean="0"/>
              <a:t>          (</a:t>
            </a:r>
            <a:r>
              <a:rPr lang="en-CA" dirty="0"/>
              <a:t>actually: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"" – empty string</a:t>
            </a:r>
            <a:r>
              <a:rPr lang="en-CA" dirty="0" smtClean="0"/>
              <a:t>)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 smtClean="0"/>
              <a:t>myArray</a:t>
            </a:r>
            <a:r>
              <a:rPr lang="en-CA" dirty="0" smtClean="0"/>
              <a:t>[2] // </a:t>
            </a:r>
            <a:r>
              <a:rPr lang="en-CA" dirty="0"/>
              <a:t>element 2 returns  </a:t>
            </a:r>
            <a:r>
              <a:rPr lang="en-CA" dirty="0" smtClean="0"/>
              <a:t>         (</a:t>
            </a:r>
            <a:r>
              <a:rPr lang="en-CA" dirty="0"/>
              <a:t>actually: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"" – empty string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 err="1" smtClean="0"/>
              <a:t>myArray</a:t>
            </a:r>
            <a:r>
              <a:rPr lang="en-CA" dirty="0" smtClean="0"/>
              <a:t>[3] // </a:t>
            </a:r>
            <a:r>
              <a:rPr lang="en-CA" dirty="0"/>
              <a:t>element 3 returns </a:t>
            </a:r>
            <a:r>
              <a:rPr lang="en-CA" dirty="0" smtClean="0"/>
              <a:t>	(</a:t>
            </a:r>
            <a:r>
              <a:rPr lang="en-CA" dirty="0"/>
              <a:t>actually: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"" – empty string</a:t>
            </a:r>
            <a:r>
              <a:rPr lang="en-CA" dirty="0"/>
              <a:t>)</a:t>
            </a:r>
            <a:r>
              <a:rPr lang="en-CA" sz="1200" dirty="0" smtClean="0"/>
              <a:t>	</a:t>
            </a:r>
          </a:p>
          <a:p>
            <a:r>
              <a:rPr lang="en-CA" dirty="0"/>
              <a:t>	</a:t>
            </a:r>
            <a:r>
              <a:rPr lang="en-CA" dirty="0" smtClean="0"/>
              <a:t>			 </a:t>
            </a:r>
          </a:p>
          <a:p>
            <a:endParaRPr lang="en-CA" sz="1100" dirty="0"/>
          </a:p>
          <a:p>
            <a:r>
              <a:rPr lang="en-CA" dirty="0" err="1"/>
              <a:t>myArray</a:t>
            </a:r>
            <a:r>
              <a:rPr lang="en-CA" dirty="0"/>
              <a:t> = </a:t>
            </a:r>
            <a:r>
              <a:rPr lang="en-CA" dirty="0" err="1"/>
              <a:t>myString.split</a:t>
            </a:r>
            <a:r>
              <a:rPr lang="en-CA" dirty="0"/>
              <a:t>('22'); </a:t>
            </a:r>
            <a:r>
              <a:rPr lang="en-CA" dirty="0" smtClean="0"/>
              <a:t>// - </a:t>
            </a:r>
            <a:r>
              <a:rPr lang="en-CA" dirty="0"/>
              <a:t>a split on 22 will return the following:</a:t>
            </a:r>
            <a:br>
              <a:rPr lang="en-CA" dirty="0"/>
            </a:br>
            <a:r>
              <a:rPr lang="en-CA" sz="1400" dirty="0"/>
              <a:t/>
            </a:r>
            <a:br>
              <a:rPr lang="en-CA" sz="1400" dirty="0"/>
            </a:br>
            <a:r>
              <a:rPr lang="en-CA" dirty="0" err="1"/>
              <a:t>myArray</a:t>
            </a:r>
            <a:r>
              <a:rPr lang="en-CA" dirty="0"/>
              <a:t>[0] </a:t>
            </a:r>
            <a:r>
              <a:rPr lang="en-CA" dirty="0" smtClean="0"/>
              <a:t>// </a:t>
            </a:r>
            <a:r>
              <a:rPr lang="en-CA" dirty="0"/>
              <a:t>element 0 returns </a:t>
            </a:r>
            <a:r>
              <a:rPr lang="en-CA" dirty="0" smtClean="0"/>
              <a:t>  INT 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myArray</a:t>
            </a:r>
            <a:r>
              <a:rPr lang="en-CA" dirty="0"/>
              <a:t>[0] </a:t>
            </a:r>
            <a:r>
              <a:rPr lang="en-CA" dirty="0" smtClean="0"/>
              <a:t>// </a:t>
            </a:r>
            <a:r>
              <a:rPr lang="en-CA" dirty="0"/>
              <a:t>element </a:t>
            </a:r>
            <a:r>
              <a:rPr lang="en-CA" dirty="0" smtClean="0"/>
              <a:t>1 </a:t>
            </a:r>
            <a:r>
              <a:rPr lang="en-CA" dirty="0"/>
              <a:t>returns </a:t>
            </a:r>
            <a:r>
              <a:rPr lang="en-CA" dirty="0" smtClean="0"/>
              <a:t>  2	</a:t>
            </a:r>
          </a:p>
          <a:p>
            <a:r>
              <a:rPr lang="en-CA" dirty="0"/>
              <a:t>	</a:t>
            </a:r>
            <a:r>
              <a:rPr lang="en-CA" dirty="0" smtClean="0"/>
              <a:t>			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52123"/>
              </p:ext>
            </p:extLst>
          </p:nvPr>
        </p:nvGraphicFramePr>
        <p:xfrm>
          <a:off x="838200" y="1524000"/>
          <a:ext cx="6858000" cy="1112520"/>
        </p:xfrm>
        <a:graphic>
          <a:graphicData uri="http://schemas.openxmlformats.org/drawingml/2006/table">
            <a:tbl>
              <a:tblPr/>
              <a:tblGrid>
                <a:gridCol w="1887042"/>
                <a:gridCol w="932358"/>
                <a:gridCol w="2133600"/>
                <a:gridCol w="19050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0123456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CA" dirty="0" smtClean="0"/>
                        <a:t>var </a:t>
                      </a:r>
                      <a:r>
                        <a:rPr lang="en-CA" dirty="0" err="1" smtClean="0"/>
                        <a:t>myArray</a:t>
                      </a:r>
                      <a:r>
                        <a:rPr lang="en-CA" dirty="0" smtClean="0"/>
                        <a:t> 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myString.split</a:t>
                      </a:r>
                      <a:r>
                        <a:rPr lang="en-CA" dirty="0" smtClean="0"/>
                        <a:t>(‘2'); 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6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124200"/>
            <a:ext cx="6868886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A split on 222 will return the following:</a:t>
            </a:r>
            <a:br>
              <a:rPr lang="en-CA" sz="2000" dirty="0" smtClean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err="1"/>
              <a:t>myArray</a:t>
            </a:r>
            <a:r>
              <a:rPr lang="en-CA" sz="2000" dirty="0"/>
              <a:t>[0] // element 0 = INT   </a:t>
            </a:r>
            <a:r>
              <a:rPr lang="en-CA" sz="2000" dirty="0" smtClean="0"/>
              <a:t>// (</a:t>
            </a:r>
            <a:r>
              <a:rPr lang="en-CA" sz="2000" dirty="0"/>
              <a:t>“</a:t>
            </a:r>
            <a:r>
              <a:rPr lang="en-CA" sz="2000" dirty="0" smtClean="0"/>
              <a:t>INT ”)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err="1"/>
              <a:t>myArray</a:t>
            </a:r>
            <a:r>
              <a:rPr lang="en-CA" sz="2000" dirty="0"/>
              <a:t>[0] // element 1 = </a:t>
            </a:r>
            <a:r>
              <a:rPr lang="en-CA" sz="2000" dirty="0" smtClean="0"/>
              <a:t>         // “”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91459"/>
              </p:ext>
            </p:extLst>
          </p:nvPr>
        </p:nvGraphicFramePr>
        <p:xfrm>
          <a:off x="838200" y="1524000"/>
          <a:ext cx="6858000" cy="1112520"/>
        </p:xfrm>
        <a:graphic>
          <a:graphicData uri="http://schemas.openxmlformats.org/drawingml/2006/table">
            <a:tbl>
              <a:tblPr/>
              <a:tblGrid>
                <a:gridCol w="1887042"/>
                <a:gridCol w="932358"/>
                <a:gridCol w="2714600"/>
                <a:gridCol w="13240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0123456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CA" dirty="0" smtClean="0"/>
                        <a:t>var </a:t>
                      </a:r>
                      <a:r>
                        <a:rPr lang="en-CA" dirty="0" err="1" smtClean="0"/>
                        <a:t>myArray</a:t>
                      </a:r>
                      <a:r>
                        <a:rPr lang="en-CA" dirty="0" smtClean="0"/>
                        <a:t> 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myString.split</a:t>
                      </a:r>
                      <a:r>
                        <a:rPr lang="en-CA" dirty="0" smtClean="0"/>
                        <a:t>('222'); 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9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JavaScript objects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Standard Built-in </a:t>
            </a:r>
            <a:r>
              <a:rPr lang="en-CA" altLang="en-US" sz="2800" dirty="0" smtClean="0"/>
              <a:t>objects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String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Array</a:t>
            </a:r>
          </a:p>
          <a:p>
            <a:pPr lvl="1" eaLnBrk="1" hangingPunct="1">
              <a:defRPr/>
            </a:pPr>
            <a:r>
              <a:rPr lang="en-CA" altLang="en-US" sz="2400" dirty="0" err="1" smtClean="0"/>
              <a:t>RegExp</a:t>
            </a:r>
            <a:endParaRPr lang="en-CA" altLang="en-US" sz="2400" dirty="0" smtClean="0"/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User-defined objects</a:t>
            </a:r>
            <a:endParaRPr lang="en-CA" altLang="en-US" dirty="0">
              <a:ea typeface="+mn-ea"/>
              <a:cs typeface="+mn-cs"/>
            </a:endParaRP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Prototypal </a:t>
            </a:r>
            <a:r>
              <a:rPr lang="en-CA" altLang="en-US" dirty="0">
                <a:ea typeface="+mn-ea"/>
                <a:cs typeface="+mn-cs"/>
              </a:rPr>
              <a:t>inheritance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92500" lnSpcReduction="20000"/>
          </a:bodyPr>
          <a:lstStyle/>
          <a:p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substr(x</a:t>
            </a:r>
            <a:r>
              <a:rPr lang="en-CA" sz="3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600" dirty="0"/>
              <a:t>The </a:t>
            </a:r>
            <a:r>
              <a:rPr lang="en-CA" sz="2600" dirty="0" err="1"/>
              <a:t>substr</a:t>
            </a:r>
            <a:r>
              <a:rPr lang="en-CA" sz="2600" dirty="0"/>
              <a:t>(x</a:t>
            </a:r>
            <a:r>
              <a:rPr lang="en-CA" sz="2600" dirty="0" smtClean="0"/>
              <a:t>, y</a:t>
            </a:r>
            <a:r>
              <a:rPr lang="en-CA" sz="2600" dirty="0"/>
              <a:t>) returns a sub string where: </a:t>
            </a:r>
            <a:br>
              <a:rPr lang="en-CA" sz="2600" dirty="0"/>
            </a:br>
            <a:r>
              <a:rPr lang="en-CA" sz="2600" dirty="0" smtClean="0"/>
              <a:t>x </a:t>
            </a:r>
            <a:r>
              <a:rPr lang="en-CA" sz="2600" dirty="0"/>
              <a:t>is the from </a:t>
            </a:r>
            <a:br>
              <a:rPr lang="en-CA" sz="2600" dirty="0"/>
            </a:br>
            <a:r>
              <a:rPr lang="en-CA" sz="2600" dirty="0" smtClean="0">
                <a:solidFill>
                  <a:srgbClr val="0000FF"/>
                </a:solidFill>
              </a:rPr>
              <a:t>y</a:t>
            </a:r>
            <a:r>
              <a:rPr lang="en-CA" sz="2600" dirty="0" smtClean="0"/>
              <a:t> </a:t>
            </a:r>
            <a:r>
              <a:rPr lang="en-CA" sz="2600" dirty="0"/>
              <a:t>is the </a:t>
            </a:r>
            <a:r>
              <a:rPr lang="en-CA" sz="2600" dirty="0" smtClean="0">
                <a:solidFill>
                  <a:srgbClr val="0000CC"/>
                </a:solidFill>
              </a:rPr>
              <a:t>length</a:t>
            </a:r>
          </a:p>
          <a:p>
            <a:pPr lvl="1"/>
            <a:r>
              <a:rPr lang="en-CA" sz="2600" dirty="0" smtClean="0"/>
              <a:t>Syntax: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stringName.substr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C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886" y="472514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myString.substr</a:t>
            </a:r>
            <a:r>
              <a:rPr lang="en-CA" dirty="0"/>
              <a:t>(1,4) // returns  NT22 </a:t>
            </a:r>
            <a:br>
              <a:rPr lang="en-CA" dirty="0"/>
            </a:br>
            <a:r>
              <a:rPr lang="en-CA" dirty="0" err="1"/>
              <a:t>myString.substr</a:t>
            </a:r>
            <a:r>
              <a:rPr lang="en-CA" dirty="0"/>
              <a:t>(4,4) // returns  22 </a:t>
            </a:r>
            <a:br>
              <a:rPr lang="en-CA" dirty="0"/>
            </a:br>
            <a:r>
              <a:rPr lang="en-CA" dirty="0" err="1"/>
              <a:t>myString.substr</a:t>
            </a:r>
            <a:r>
              <a:rPr lang="en-CA" dirty="0"/>
              <a:t>((myString.length-4),1) // returns  T </a:t>
            </a:r>
            <a:br>
              <a:rPr lang="en-CA" dirty="0"/>
            </a:br>
            <a:r>
              <a:rPr lang="en-CA" dirty="0" err="1"/>
              <a:t>myString.substr</a:t>
            </a:r>
            <a:r>
              <a:rPr lang="en-CA" dirty="0"/>
              <a:t>(4) // returns  22 </a:t>
            </a:r>
            <a:r>
              <a:rPr lang="en-CA" dirty="0" smtClean="0"/>
              <a:t>			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04354"/>
              </p:ext>
            </p:extLst>
          </p:nvPr>
        </p:nvGraphicFramePr>
        <p:xfrm>
          <a:off x="827584" y="3717032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09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0532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substring(</a:t>
            </a:r>
            <a:r>
              <a:rPr lang="en-CA" dirty="0" err="1"/>
              <a:t>x,y</a:t>
            </a:r>
            <a:r>
              <a:rPr lang="en-CA" dirty="0"/>
              <a:t>) returns a sub string where: </a:t>
            </a:r>
            <a:endParaRPr lang="en-CA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 smtClean="0"/>
              <a:t>x </a:t>
            </a:r>
            <a:r>
              <a:rPr lang="en-CA" dirty="0"/>
              <a:t>starting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CA" dirty="0"/>
              <a:t>(index) </a:t>
            </a:r>
            <a:r>
              <a:rPr lang="en-CA" dirty="0" smtClean="0"/>
              <a:t>- 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- if x &gt; than y, then </a:t>
            </a:r>
            <a:r>
              <a:rPr lang="en-CA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 smtClean="0"/>
              <a:t>y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CA" dirty="0"/>
              <a:t>(index) - 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inclusive </a:t>
            </a:r>
            <a:r>
              <a:rPr lang="en-CA" dirty="0"/>
              <a:t>- if y &lt; than x, then </a:t>
            </a:r>
            <a:r>
              <a:rPr lang="en-CA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293096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myString.substring</a:t>
            </a:r>
            <a:r>
              <a:rPr lang="en-CA" dirty="0"/>
              <a:t>(1,4) </a:t>
            </a:r>
            <a:r>
              <a:rPr lang="en-CA" dirty="0" smtClean="0"/>
              <a:t> // </a:t>
            </a:r>
            <a:r>
              <a:rPr lang="en-CA" dirty="0"/>
              <a:t>returns  NT2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(4,</a:t>
            </a:r>
            <a:r>
              <a:rPr lang="en-CA" dirty="0">
                <a:solidFill>
                  <a:srgbClr val="9900CC"/>
                </a:solidFill>
              </a:rPr>
              <a:t>4</a:t>
            </a:r>
            <a:r>
              <a:rPr lang="en-CA" dirty="0"/>
              <a:t>) </a:t>
            </a:r>
            <a:r>
              <a:rPr lang="en-CA" dirty="0" smtClean="0"/>
              <a:t> // </a:t>
            </a:r>
            <a:r>
              <a:rPr lang="en-CA" dirty="0"/>
              <a:t>returns  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(4,2) </a:t>
            </a:r>
            <a:r>
              <a:rPr lang="en-CA" dirty="0" smtClean="0"/>
              <a:t> // </a:t>
            </a:r>
            <a:r>
              <a:rPr lang="en-CA" dirty="0"/>
              <a:t>returns  T2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(-4,4) // returns  INT2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(0,6) </a:t>
            </a:r>
            <a:r>
              <a:rPr lang="en-CA" dirty="0" smtClean="0"/>
              <a:t> // </a:t>
            </a:r>
            <a:r>
              <a:rPr lang="en-CA" dirty="0"/>
              <a:t>returns  INT222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((myString.length-1),1) // returns  NT22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(4) </a:t>
            </a:r>
            <a:r>
              <a:rPr lang="en-CA" dirty="0" smtClean="0"/>
              <a:t>   // </a:t>
            </a:r>
            <a:r>
              <a:rPr lang="en-CA" dirty="0"/>
              <a:t>returns  22 </a:t>
            </a:r>
            <a:r>
              <a:rPr lang="en-CA" dirty="0" smtClean="0"/>
              <a:t>			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54062"/>
              </p:ext>
            </p:extLst>
          </p:nvPr>
        </p:nvGraphicFramePr>
        <p:xfrm>
          <a:off x="899592" y="3501008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8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toLowerCase()</a:t>
            </a:r>
          </a:p>
          <a:p>
            <a:pPr lvl="1"/>
            <a:r>
              <a:rPr lang="en-CA" sz="2400" dirty="0"/>
              <a:t>Converts a string to lower </a:t>
            </a:r>
            <a:r>
              <a:rPr lang="en-CA" sz="2400" dirty="0" smtClean="0"/>
              <a:t>case</a:t>
            </a:r>
          </a:p>
          <a:p>
            <a:pPr lvl="1"/>
            <a:r>
              <a:rPr lang="en-CA" sz="2400" dirty="0" smtClean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stringName.toLowerCase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450912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myString.length</a:t>
            </a:r>
            <a:r>
              <a:rPr lang="en-CA" b="1" dirty="0"/>
              <a:t> returns 6</a:t>
            </a:r>
          </a:p>
          <a:p>
            <a:r>
              <a:rPr lang="en-CA" dirty="0" err="1"/>
              <a:t>myString.toLowerCase</a:t>
            </a:r>
            <a:r>
              <a:rPr lang="en-CA" dirty="0"/>
              <a:t>() // returns int222</a:t>
            </a:r>
          </a:p>
          <a:p>
            <a:endParaRPr lang="en-CA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28958"/>
              </p:ext>
            </p:extLst>
          </p:nvPr>
        </p:nvGraphicFramePr>
        <p:xfrm>
          <a:off x="899592" y="3284984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5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Converts a string to upper case</a:t>
            </a:r>
            <a:endParaRPr lang="en-CA" sz="2400" dirty="0" smtClean="0"/>
          </a:p>
          <a:p>
            <a:pPr lvl="1"/>
            <a:r>
              <a:rPr lang="en-CA" sz="2400" dirty="0" smtClean="0"/>
              <a:t>Syntax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stringName.toUpperCase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450912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myString.length</a:t>
            </a:r>
            <a:r>
              <a:rPr lang="en-CA" b="1" dirty="0"/>
              <a:t> returns 6</a:t>
            </a:r>
          </a:p>
          <a:p>
            <a:r>
              <a:rPr lang="en-CA" dirty="0" err="1"/>
              <a:t>myString.toUpperCase</a:t>
            </a:r>
            <a:r>
              <a:rPr lang="en-CA" dirty="0"/>
              <a:t>() returns INT222</a:t>
            </a:r>
          </a:p>
          <a:p>
            <a:endParaRPr lang="en-CA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7534"/>
              </p:ext>
            </p:extLst>
          </p:nvPr>
        </p:nvGraphicFramePr>
        <p:xfrm>
          <a:off x="685800" y="3284984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2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</a:t>
            </a:r>
          </a:p>
          <a:p>
            <a:pPr lvl="1"/>
            <a:r>
              <a:rPr lang="en-CA" sz="2600" dirty="0"/>
              <a:t>The trim() method removes </a:t>
            </a:r>
            <a:r>
              <a:rPr lang="en-CA" sz="2600" dirty="0">
                <a:solidFill>
                  <a:srgbClr val="9900CC"/>
                </a:solidFill>
              </a:rPr>
              <a:t>whitespace</a:t>
            </a:r>
            <a:r>
              <a:rPr lang="en-CA" sz="2600" dirty="0"/>
              <a:t> (blank characters) from the left and right of the string.</a:t>
            </a:r>
          </a:p>
          <a:p>
            <a:pPr lvl="1"/>
            <a:r>
              <a:rPr lang="en-CA" sz="2600" dirty="0" err="1"/>
              <a:t>trimLeft</a:t>
            </a:r>
            <a:r>
              <a:rPr lang="en-CA" sz="2600" dirty="0"/>
              <a:t>() &amp; </a:t>
            </a:r>
            <a:r>
              <a:rPr lang="en-CA" sz="2600" dirty="0" err="1"/>
              <a:t>trimRight</a:t>
            </a:r>
            <a:r>
              <a:rPr lang="en-CA" sz="2600" dirty="0"/>
              <a:t>() methods work with some browsers but not others - Don't use them</a:t>
            </a:r>
            <a:r>
              <a:rPr lang="en-CA" sz="2600" dirty="0" smtClean="0"/>
              <a:t>.</a:t>
            </a:r>
          </a:p>
          <a:p>
            <a:pPr lvl="1"/>
            <a:r>
              <a:rPr lang="en-CA" sz="2600" dirty="0" smtClean="0"/>
              <a:t>Syntax: 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stringName.trim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36013"/>
              </p:ext>
            </p:extLst>
          </p:nvPr>
        </p:nvGraphicFramePr>
        <p:xfrm>
          <a:off x="1187624" y="4149204"/>
          <a:ext cx="5472608" cy="365760"/>
        </p:xfrm>
        <a:graphic>
          <a:graphicData uri="http://schemas.openxmlformats.org/drawingml/2006/table">
            <a:tbl>
              <a:tblPr/>
              <a:tblGrid>
                <a:gridCol w="547260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  </a:t>
                      </a:r>
                      <a:r>
                        <a:rPr lang="en-CA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myString</a:t>
                      </a: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=     </a:t>
                      </a:r>
                      <a:r>
                        <a:rPr lang="en-CA" dirty="0" smtClean="0"/>
                        <a:t>"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INT222    </a:t>
                      </a:r>
                      <a:r>
                        <a:rPr lang="en-CA" dirty="0" smtClean="0"/>
                        <a:t>"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3525" y="4725144"/>
            <a:ext cx="5319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// The </a:t>
            </a:r>
            <a:r>
              <a:rPr lang="en-CA" sz="2000" dirty="0"/>
              <a:t>length of </a:t>
            </a:r>
            <a:r>
              <a:rPr lang="en-CA" sz="2000" dirty="0" err="1"/>
              <a:t>myString</a:t>
            </a:r>
            <a:r>
              <a:rPr lang="en-CA" sz="2000" dirty="0"/>
              <a:t> is 14</a:t>
            </a:r>
          </a:p>
          <a:p>
            <a:r>
              <a:rPr lang="en-CA" sz="2000" dirty="0" err="1"/>
              <a:t>myString</a:t>
            </a:r>
            <a:r>
              <a:rPr lang="en-CA" sz="2000" dirty="0"/>
              <a:t> = </a:t>
            </a:r>
            <a:r>
              <a:rPr lang="en-CA" sz="2000" dirty="0" err="1"/>
              <a:t>myString.trim</a:t>
            </a:r>
            <a:r>
              <a:rPr lang="en-CA" sz="2000" dirty="0" smtClean="0"/>
              <a:t>();</a:t>
            </a:r>
          </a:p>
          <a:p>
            <a:r>
              <a:rPr lang="en-CA" sz="2000" dirty="0" smtClean="0"/>
              <a:t>alert( </a:t>
            </a:r>
            <a:r>
              <a:rPr lang="en-CA" sz="2000" dirty="0" err="1" smtClean="0"/>
              <a:t>myString</a:t>
            </a:r>
            <a:r>
              <a:rPr lang="en-CA" sz="2000" dirty="0" smtClean="0"/>
              <a:t> );           // INT222</a:t>
            </a:r>
          </a:p>
          <a:p>
            <a:r>
              <a:rPr lang="en-CA" sz="2000" dirty="0" smtClean="0"/>
              <a:t>alert( </a:t>
            </a:r>
            <a:r>
              <a:rPr lang="en-CA" sz="2000" dirty="0" err="1" smtClean="0"/>
              <a:t>myString.length</a:t>
            </a:r>
            <a:r>
              <a:rPr lang="en-CA" sz="2000" dirty="0" smtClean="0"/>
              <a:t> ); // 6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8949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540768"/>
          </a:xfrm>
        </p:spPr>
        <p:txBody>
          <a:bodyPr/>
          <a:lstStyle/>
          <a:p>
            <a:pPr eaLnBrk="1" fontAlgn="t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 eaLnBrk="1" fontAlgn="ctr" hangingPunct="1"/>
            <a:r>
              <a:rPr lang="en-CA" sz="2400" dirty="0" smtClean="0">
                <a:effectLst/>
              </a:rPr>
              <a:t>Allows </a:t>
            </a:r>
            <a:r>
              <a:rPr lang="en-CA" sz="2400" dirty="0">
                <a:effectLst/>
              </a:rPr>
              <a:t>you to add properties and methods to an </a:t>
            </a:r>
            <a:r>
              <a:rPr lang="en-CA" sz="2400" dirty="0" smtClean="0">
                <a:effectLst/>
              </a:rPr>
              <a:t>object</a:t>
            </a:r>
          </a:p>
          <a:p>
            <a:pPr eaLnBrk="1" fontAlgn="ctr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.g.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092"/>
              </p:ext>
            </p:extLst>
          </p:nvPr>
        </p:nvGraphicFramePr>
        <p:xfrm>
          <a:off x="1403648" y="3212976"/>
          <a:ext cx="60960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String.prototype.reverse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= function () {</a:t>
                      </a:r>
                    </a:p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 var o = '';</a:t>
                      </a:r>
                    </a:p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 for (var </a:t>
                      </a:r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this.length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- 1; </a:t>
                      </a:r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&gt;= 0; </a:t>
                      </a:r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--)</a:t>
                      </a:r>
                    </a:p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   o += this[</a:t>
                      </a:r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 return o;</a:t>
                      </a:r>
                    </a:p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endParaRPr lang="en-CA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var </a:t>
                      </a:r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myString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 = "INT222";</a:t>
                      </a:r>
                    </a:p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alert(</a:t>
                      </a:r>
                      <a:r>
                        <a:rPr lang="en-CA" b="0" dirty="0" err="1" smtClean="0">
                          <a:solidFill>
                            <a:schemeClr val="tx1"/>
                          </a:solidFill>
                        </a:rPr>
                        <a:t>myString.reverse</a:t>
                      </a:r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());  // 222TNI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7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</a:t>
            </a:r>
            <a:r>
              <a:rPr lang="en-CA" sz="2400" dirty="0"/>
              <a:t>are patterns used to match character combinations </a:t>
            </a:r>
            <a:r>
              <a:rPr lang="en-CA" sz="2400" dirty="0" smtClean="0"/>
              <a:t>and perform search-and-replace functions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strings.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In </a:t>
            </a:r>
            <a:r>
              <a:rPr lang="en-CA" sz="2400" dirty="0"/>
              <a:t>JavaScript, regular expressions are also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sz="2400" dirty="0"/>
              <a:t>. 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RegExp</a:t>
            </a:r>
          </a:p>
          <a:p>
            <a:pPr lvl="1"/>
            <a:r>
              <a:rPr lang="en-CA" sz="2400" dirty="0" smtClean="0"/>
              <a:t> </a:t>
            </a:r>
            <a:r>
              <a:rPr lang="en-CA" sz="2400" dirty="0"/>
              <a:t>is short for regular expression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 is the JavaScript built-in object.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Regular Expressions Tutorial</a:t>
            </a:r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RegExp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Syntax</a:t>
            </a:r>
          </a:p>
          <a:p>
            <a:endParaRPr lang="en-CA" dirty="0"/>
          </a:p>
          <a:p>
            <a:endParaRPr lang="en-CA" sz="4800" dirty="0" smtClean="0"/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400" dirty="0" smtClean="0"/>
              <a:t>: the </a:t>
            </a:r>
            <a:r>
              <a:rPr lang="en-CA" sz="2400" dirty="0"/>
              <a:t>text of the regular expression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  <a:r>
              <a:rPr lang="en-CA" sz="2400" dirty="0" smtClean="0"/>
              <a:t>: if </a:t>
            </a:r>
            <a:r>
              <a:rPr lang="en-CA" sz="2400" dirty="0"/>
              <a:t>specified, </a:t>
            </a:r>
            <a:r>
              <a:rPr lang="en-CA" sz="2400" dirty="0" smtClean="0"/>
              <a:t>modifiers can </a:t>
            </a:r>
            <a:r>
              <a:rPr lang="en-CA" sz="2400" dirty="0"/>
              <a:t>have any combination of the following values</a:t>
            </a:r>
            <a:r>
              <a:rPr lang="en-CA" sz="24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CA" dirty="0" smtClean="0"/>
              <a:t> - global match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 smtClean="0"/>
              <a:t> - ignore case-sensitivity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smtClean="0"/>
              <a:t>- multiline</a:t>
            </a:r>
            <a:r>
              <a:rPr lang="en-CA" dirty="0"/>
              <a:t>;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2133600"/>
            <a:ext cx="662473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    </a:t>
            </a:r>
            <a:r>
              <a:rPr lang="en-CA" sz="2000" dirty="0" smtClean="0"/>
              <a:t>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=/pattern/[modifiers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400" b="1" dirty="0"/>
              <a:t>or </a:t>
            </a:r>
            <a:r>
              <a:rPr lang="en-CA" sz="2400" b="1" dirty="0" smtClean="0"/>
              <a:t>: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       </a:t>
            </a:r>
            <a:r>
              <a:rPr lang="en-CA" sz="2400" dirty="0" smtClean="0"/>
              <a:t>var </a:t>
            </a:r>
            <a:r>
              <a:rPr lang="en-CA" sz="2400" dirty="0" err="1"/>
              <a:t>patt</a:t>
            </a:r>
            <a:r>
              <a:rPr lang="en-CA" sz="2400" dirty="0"/>
              <a:t>=new </a:t>
            </a:r>
            <a:r>
              <a:rPr lang="en-CA" sz="2400" dirty="0" err="1"/>
              <a:t>RegExp</a:t>
            </a:r>
            <a:r>
              <a:rPr lang="en-CA" sz="2400" dirty="0"/>
              <a:t>(pattern[, modifiers]);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01090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0891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400" dirty="0"/>
              <a:t> method that executes a search for a match in a string. 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It </a:t>
            </a:r>
            <a:r>
              <a:rPr lang="en-CA" sz="2400" dirty="0"/>
              <a:t>returns an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of the found text value.</a:t>
            </a:r>
            <a:r>
              <a:rPr lang="en-CA" sz="2400" dirty="0" smtClean="0"/>
              <a:t> </a:t>
            </a:r>
            <a:r>
              <a:rPr lang="en-CA" sz="2400" dirty="0"/>
              <a:t>or null on a mismatch.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1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3861048"/>
            <a:ext cx="685799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  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str = "Welcome to Toronto";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var</a:t>
            </a:r>
            <a:r>
              <a:rPr lang="en-CA" sz="2400" dirty="0"/>
              <a:t> patt1 = /</a:t>
            </a:r>
            <a:r>
              <a:rPr lang="en-CA" sz="2400" dirty="0" smtClean="0"/>
              <a:t>to/</a:t>
            </a:r>
            <a:r>
              <a:rPr lang="en-CA" sz="2400" dirty="0" err="1" smtClean="0"/>
              <a:t>i</a:t>
            </a:r>
            <a:r>
              <a:rPr lang="en-CA" sz="2400" dirty="0" smtClean="0"/>
              <a:t>;    </a:t>
            </a:r>
            <a:r>
              <a:rPr lang="en-CA" sz="2000" dirty="0" smtClean="0"/>
              <a:t>// i: ignore case-sensitivity</a:t>
            </a:r>
          </a:p>
          <a:p>
            <a:r>
              <a:rPr lang="en-CA" sz="2000" dirty="0" smtClean="0"/>
              <a:t>   // same as: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patt1 = new </a:t>
            </a:r>
            <a:r>
              <a:rPr lang="en-CA" sz="2000" dirty="0" err="1"/>
              <a:t>RegExp</a:t>
            </a:r>
            <a:r>
              <a:rPr lang="en-CA" sz="2000" dirty="0"/>
              <a:t>("to", "</a:t>
            </a:r>
            <a:r>
              <a:rPr lang="en-CA" sz="2000" dirty="0" err="1"/>
              <a:t>i</a:t>
            </a:r>
            <a:r>
              <a:rPr lang="en-CA" sz="2000" dirty="0"/>
              <a:t>"); </a:t>
            </a:r>
          </a:p>
          <a:p>
            <a:r>
              <a:rPr lang="en-CA" sz="2400" dirty="0" smtClean="0"/>
              <a:t>  </a:t>
            </a:r>
            <a:r>
              <a:rPr lang="en-CA" sz="2400" dirty="0" err="1" smtClean="0"/>
              <a:t>var</a:t>
            </a:r>
            <a:r>
              <a:rPr lang="en-CA" sz="2400" dirty="0" smtClean="0"/>
              <a:t> result </a:t>
            </a:r>
            <a:r>
              <a:rPr lang="en-CA" sz="2400" dirty="0"/>
              <a:t>= </a:t>
            </a:r>
            <a:r>
              <a:rPr lang="en-CA" sz="2400" dirty="0" err="1"/>
              <a:t>str.match</a:t>
            </a:r>
            <a:r>
              <a:rPr lang="en-CA" sz="2400" dirty="0"/>
              <a:t>(patt1);</a:t>
            </a:r>
          </a:p>
          <a:p>
            <a:r>
              <a:rPr lang="en-CA" sz="2400" dirty="0" smtClean="0"/>
              <a:t>  alert(result);                  // to </a:t>
            </a:r>
          </a:p>
          <a:p>
            <a:r>
              <a:rPr lang="en-CA" sz="2400" dirty="0" smtClean="0"/>
              <a:t>  alert(result[0]);              </a:t>
            </a:r>
            <a:r>
              <a:rPr lang="en-CA" sz="2400" dirty="0"/>
              <a:t>// to 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8386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2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3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7889" y="1844824"/>
            <a:ext cx="591094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str = "Welcome to Toronto";</a:t>
            </a:r>
          </a:p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patt1 = /</a:t>
            </a:r>
            <a:r>
              <a:rPr lang="en-CA" sz="2000" dirty="0" smtClean="0"/>
              <a:t>to/g;       // g: do a </a:t>
            </a:r>
            <a:r>
              <a:rPr lang="en-CA" sz="2000" dirty="0"/>
              <a:t>global search</a:t>
            </a:r>
          </a:p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result </a:t>
            </a:r>
            <a:r>
              <a:rPr lang="en-CA" sz="2000" dirty="0"/>
              <a:t>= </a:t>
            </a:r>
            <a:r>
              <a:rPr lang="en-CA" sz="2000" dirty="0" err="1"/>
              <a:t>str.match</a:t>
            </a:r>
            <a:r>
              <a:rPr lang="en-CA" sz="2000" dirty="0"/>
              <a:t>(patt1);</a:t>
            </a:r>
          </a:p>
          <a:p>
            <a:r>
              <a:rPr lang="en-CA" sz="2000" dirty="0" smtClean="0"/>
              <a:t>  alert(result);              // </a:t>
            </a:r>
            <a:r>
              <a:rPr lang="en-CA" sz="2000" dirty="0" err="1" smtClean="0"/>
              <a:t>to,to</a:t>
            </a:r>
            <a:r>
              <a:rPr lang="en-CA" sz="2000" dirty="0" smtClean="0"/>
              <a:t> </a:t>
            </a:r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02228" y="4077072"/>
            <a:ext cx="638214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/>
              <a:t>str</a:t>
            </a:r>
            <a:r>
              <a:rPr lang="en-CA" sz="2000" dirty="0"/>
              <a:t> = "Welcome to Toronto";</a:t>
            </a:r>
          </a:p>
          <a:p>
            <a:r>
              <a:rPr lang="en-CA" sz="2000" dirty="0"/>
              <a:t>  </a:t>
            </a:r>
            <a:r>
              <a:rPr lang="en-CA" sz="2000" dirty="0" err="1"/>
              <a:t>var</a:t>
            </a:r>
            <a:r>
              <a:rPr lang="en-CA" sz="2000" dirty="0"/>
              <a:t> patt1 = /to/</a:t>
            </a:r>
            <a:r>
              <a:rPr lang="en-CA" sz="2000" dirty="0" err="1"/>
              <a:t>ig</a:t>
            </a:r>
            <a:r>
              <a:rPr lang="en-CA" sz="2000" dirty="0"/>
              <a:t>;       </a:t>
            </a:r>
            <a:r>
              <a:rPr lang="en-CA" dirty="0"/>
              <a:t>// </a:t>
            </a:r>
            <a:r>
              <a:rPr lang="en-CA" dirty="0" err="1"/>
              <a:t>ig</a:t>
            </a:r>
            <a:r>
              <a:rPr lang="en-CA" dirty="0"/>
              <a:t>: global and case-insensitive</a:t>
            </a:r>
          </a:p>
          <a:p>
            <a:r>
              <a:rPr lang="en-CA" sz="2000" dirty="0"/>
              <a:t>  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myArray</a:t>
            </a:r>
            <a:r>
              <a:rPr lang="en-CA" sz="2000" dirty="0"/>
              <a:t> = </a:t>
            </a:r>
            <a:r>
              <a:rPr lang="en-CA" sz="2000" dirty="0" err="1"/>
              <a:t>str.match</a:t>
            </a:r>
            <a:r>
              <a:rPr lang="en-CA" sz="2000" dirty="0"/>
              <a:t>(patt1);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alert(</a:t>
            </a:r>
            <a:r>
              <a:rPr lang="en-CA" sz="2000" dirty="0" err="1" smtClean="0"/>
              <a:t>myArray</a:t>
            </a:r>
            <a:r>
              <a:rPr lang="en-CA" sz="2000" dirty="0" smtClean="0"/>
              <a:t>);    // to, To, to  </a:t>
            </a:r>
          </a:p>
          <a:p>
            <a:r>
              <a:rPr lang="en-CA" sz="2000" dirty="0" smtClean="0"/>
              <a:t>  alert(</a:t>
            </a:r>
            <a:r>
              <a:rPr lang="en-CA" sz="2000" dirty="0" err="1" smtClean="0"/>
              <a:t>myArray</a:t>
            </a:r>
            <a:r>
              <a:rPr lang="en-CA" sz="2000" dirty="0" smtClean="0"/>
              <a:t>[1]);    </a:t>
            </a:r>
            <a:r>
              <a:rPr lang="en-CA" sz="2000" dirty="0"/>
              <a:t>// </a:t>
            </a:r>
            <a:r>
              <a:rPr lang="en-CA" sz="2000" dirty="0" smtClean="0"/>
              <a:t>To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2375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JavaScript an “object” is a self-contained entity comprising of “properties” (variable), and “methods” (functions).</a:t>
            </a:r>
          </a:p>
          <a:p>
            <a:pPr lvl="1"/>
            <a:r>
              <a:rPr lang="en-CA" sz="2400" dirty="0"/>
              <a:t>a</a:t>
            </a:r>
            <a:r>
              <a:rPr lang="en-CA" sz="2400" dirty="0" smtClean="0"/>
              <a:t>n </a:t>
            </a:r>
            <a:r>
              <a:rPr lang="en-CA" sz="2400" dirty="0" smtClean="0"/>
              <a:t>object can store data in its properties </a:t>
            </a:r>
            <a:r>
              <a:rPr lang="en-CA" sz="2400" dirty="0" smtClean="0"/>
              <a:t>- state</a:t>
            </a:r>
          </a:p>
          <a:p>
            <a:pPr lvl="1"/>
            <a:r>
              <a:rPr lang="en-CA" sz="2400" dirty="0" smtClean="0"/>
              <a:t>and </a:t>
            </a:r>
            <a:r>
              <a:rPr lang="en-CA" sz="2400" dirty="0" smtClean="0"/>
              <a:t>perform </a:t>
            </a:r>
            <a:r>
              <a:rPr lang="en-CA" sz="2400" dirty="0" smtClean="0"/>
              <a:t>action</a:t>
            </a:r>
            <a:r>
              <a:rPr lang="en-CA" sz="2400" dirty="0" smtClean="0"/>
              <a:t>s </a:t>
            </a:r>
            <a:r>
              <a:rPr lang="en-CA" sz="2400" dirty="0" smtClean="0"/>
              <a:t>with its </a:t>
            </a:r>
            <a:r>
              <a:rPr lang="en-CA" sz="2400" dirty="0" smtClean="0"/>
              <a:t>methods - behavior.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</a:t>
            </a:r>
            <a:r>
              <a:rPr lang="en-CA" sz="2800" dirty="0"/>
              <a:t>JavaScript, you can create a new object without creating a </a:t>
            </a:r>
            <a:r>
              <a:rPr lang="en-CA" sz="2800" dirty="0" smtClean="0"/>
              <a:t>class.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/>
              <a:t>object does not belong to any class; it is the only one of its kind, a singleton</a:t>
            </a:r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4498975"/>
          </a:xfrm>
        </p:spPr>
        <p:txBody>
          <a:bodyPr/>
          <a:lstStyle/>
          <a:p>
            <a:endParaRPr lang="en-CA" sz="2000" dirty="0" smtClean="0"/>
          </a:p>
          <a:p>
            <a:endParaRPr lang="en-CA" sz="1800" dirty="0"/>
          </a:p>
          <a:p>
            <a:pPr marL="914400" lvl="2" indent="0">
              <a:buNone/>
            </a:pPr>
            <a:r>
              <a:rPr lang="en-CA" sz="1800" dirty="0" err="1" smtClean="0"/>
              <a:t>myString.match</a:t>
            </a:r>
            <a:r>
              <a:rPr lang="en-CA" sz="1800" dirty="0"/>
              <a:t>(/I/g) - returns  I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/>
              <a:t>(/2/g) - returns  2,2,2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/>
              <a:t>(/2/) - returns  2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/>
              <a:t>(/[A-Z]/) - returns  I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/>
              <a:t>(/[A-Z]/g) - returns  I,N,T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 smtClean="0"/>
              <a:t>(/\D</a:t>
            </a:r>
            <a:r>
              <a:rPr lang="en-CA" sz="1800" dirty="0"/>
              <a:t>/) - returns  I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 smtClean="0"/>
              <a:t>(/\D/g</a:t>
            </a:r>
            <a:r>
              <a:rPr lang="en-CA" sz="1800" dirty="0"/>
              <a:t>) - returns  I,N,T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 smtClean="0"/>
              <a:t>(/\d</a:t>
            </a:r>
            <a:r>
              <a:rPr lang="en-CA" sz="1800" dirty="0"/>
              <a:t>/) - returns  2 </a:t>
            </a:r>
          </a:p>
          <a:p>
            <a:pPr marL="914400" lvl="2" indent="0">
              <a:buNone/>
            </a:pPr>
            <a:r>
              <a:rPr lang="en-CA" sz="1800" dirty="0" err="1"/>
              <a:t>myString.match</a:t>
            </a:r>
            <a:r>
              <a:rPr lang="en-CA" sz="1800" dirty="0" smtClean="0"/>
              <a:t>(/\d/g</a:t>
            </a:r>
            <a:r>
              <a:rPr lang="en-CA" sz="1800" dirty="0"/>
              <a:t>) - returns  2,2,2 </a:t>
            </a:r>
            <a:endParaRPr lang="en-CA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8" y="1325166"/>
            <a:ext cx="68643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76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228600"/>
            <a:ext cx="8734871" cy="1143000"/>
          </a:xfrm>
        </p:spPr>
        <p:txBody>
          <a:bodyPr/>
          <a:lstStyle/>
          <a:p>
            <a:r>
              <a:rPr lang="en-CA" sz="3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</a:t>
            </a:r>
            <a:r>
              <a:rPr lang="en-C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replacement)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executes a search for a match in a string, and replaces the matched substring with a replacement substring</a:t>
            </a:r>
            <a:r>
              <a:rPr lang="en-CA" sz="2800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pPr marL="400050" lvl="1" indent="0">
              <a:buNone/>
            </a:pPr>
            <a:endParaRPr lang="en-CA" sz="2400" dirty="0" smtClean="0"/>
          </a:p>
          <a:p>
            <a:pPr marL="400050" lvl="1" indent="0">
              <a:buNone/>
            </a:pPr>
            <a:r>
              <a:rPr lang="en-CA" sz="2400" dirty="0" err="1" smtClean="0"/>
              <a:t>myString.replace</a:t>
            </a:r>
            <a:r>
              <a:rPr lang="en-CA" sz="2400" dirty="0"/>
              <a:t>(/222/,"322")   returns INT322 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" y="3356992"/>
            <a:ext cx="68643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525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tests for a match in a string. It returns the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800" dirty="0">
                <a:solidFill>
                  <a:srgbClr val="0000FF"/>
                </a:solidFill>
              </a:rPr>
              <a:t> </a:t>
            </a:r>
            <a:r>
              <a:rPr lang="en-CA" sz="2800" dirty="0"/>
              <a:t>of the match, or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CA" sz="2800" dirty="0"/>
              <a:t> if the search fails.</a:t>
            </a:r>
          </a:p>
          <a:p>
            <a:endParaRPr lang="en-CA" dirty="0" smtClean="0"/>
          </a:p>
          <a:p>
            <a:endParaRPr lang="en-CA" dirty="0"/>
          </a:p>
          <a:p>
            <a:pPr marL="800100" lvl="2" indent="0">
              <a:buNone/>
            </a:pPr>
            <a:r>
              <a:rPr lang="en-CA" sz="2000" dirty="0" err="1"/>
              <a:t>myString.search</a:t>
            </a:r>
            <a:r>
              <a:rPr lang="en-CA" sz="2000" dirty="0"/>
              <a:t>(/222/)   </a:t>
            </a:r>
            <a:r>
              <a:rPr lang="en-CA" sz="2000" dirty="0" smtClean="0"/>
              <a:t>// returns </a:t>
            </a:r>
            <a:r>
              <a:rPr lang="en-CA" sz="2000" dirty="0"/>
              <a:t>3 </a:t>
            </a:r>
          </a:p>
          <a:p>
            <a:pPr marL="800100" lvl="2" indent="0">
              <a:buNone/>
            </a:pPr>
            <a:r>
              <a:rPr lang="en-CA" sz="2000" dirty="0" err="1" smtClean="0"/>
              <a:t>myString.search</a:t>
            </a:r>
            <a:r>
              <a:rPr lang="en-CA" sz="2000" dirty="0"/>
              <a:t>(/I/)   </a:t>
            </a:r>
            <a:r>
              <a:rPr lang="en-CA" sz="2000" dirty="0" smtClean="0"/>
              <a:t>    // returns </a:t>
            </a:r>
            <a:r>
              <a:rPr lang="en-CA" sz="2000" dirty="0"/>
              <a:t>0 </a:t>
            </a:r>
          </a:p>
          <a:p>
            <a:pPr marL="800100" lvl="2" indent="0">
              <a:buNone/>
            </a:pPr>
            <a:r>
              <a:rPr lang="en-CA" sz="2000" dirty="0" err="1" smtClean="0"/>
              <a:t>myString.search</a:t>
            </a:r>
            <a:r>
              <a:rPr lang="en-CA" sz="2000" dirty="0"/>
              <a:t>(/322/)   </a:t>
            </a:r>
            <a:r>
              <a:rPr lang="en-CA" sz="2000" dirty="0" smtClean="0"/>
              <a:t>// returns </a:t>
            </a:r>
            <a:r>
              <a:rPr lang="en-CA" sz="2000" dirty="0"/>
              <a:t>-1 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r>
              <a:rPr lang="en-CA" sz="2000" dirty="0"/>
              <a:t>Similar to </a:t>
            </a:r>
            <a:r>
              <a:rPr lang="en-CA" sz="2000" dirty="0" err="1"/>
              <a:t>indexOf</a:t>
            </a:r>
            <a:r>
              <a:rPr lang="en-CA" sz="2000" dirty="0"/>
              <a:t> and </a:t>
            </a:r>
            <a:r>
              <a:rPr lang="en-CA" sz="2000" dirty="0" err="1"/>
              <a:t>lastIndexOf</a:t>
            </a:r>
            <a:r>
              <a:rPr lang="en-CA" sz="2000" dirty="0"/>
              <a:t> methods</a:t>
            </a:r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995613"/>
            <a:ext cx="68643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6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</a:t>
            </a:r>
            <a:r>
              <a:rPr lang="en-CA" sz="4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uses a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r>
              <a:rPr lang="en-CA" sz="2800" dirty="0">
                <a:solidFill>
                  <a:srgbClr val="0000FF"/>
                </a:solidFill>
              </a:rPr>
              <a:t> </a:t>
            </a:r>
            <a:r>
              <a:rPr lang="en-CA" sz="2800" dirty="0"/>
              <a:t>or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fixed string </a:t>
            </a:r>
            <a:r>
              <a:rPr lang="en-CA" sz="2800" dirty="0"/>
              <a:t>to break a string into an array of substrings.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844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test(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RegExp method that tests for a match in a string.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It returns </a:t>
            </a:r>
            <a:r>
              <a:rPr lang="en-CA" sz="2800" dirty="0"/>
              <a:t>true or false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3657599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</a:t>
            </a:r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str = "Welcome to Toronto";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patt1 = /Me/; </a:t>
            </a:r>
            <a:r>
              <a:rPr lang="en-CA" sz="2000" dirty="0" smtClean="0"/>
              <a:t>// </a:t>
            </a:r>
            <a:r>
              <a:rPr lang="en-CA" sz="1600" dirty="0" smtClean="0"/>
              <a:t>or: new </a:t>
            </a:r>
            <a:r>
              <a:rPr lang="en-CA" sz="1600" dirty="0" err="1" smtClean="0"/>
              <a:t>RegExp</a:t>
            </a:r>
            <a:r>
              <a:rPr lang="en-CA" sz="1600" dirty="0" smtClean="0"/>
              <a:t>("Me");  </a:t>
            </a:r>
            <a:endParaRPr lang="en-CA" sz="2000" dirty="0"/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patt2 = </a:t>
            </a:r>
            <a:r>
              <a:rPr lang="en-CA" sz="2000" dirty="0" smtClean="0"/>
              <a:t>/Me/I // </a:t>
            </a:r>
            <a:r>
              <a:rPr lang="en-CA" sz="1600" dirty="0" smtClean="0"/>
              <a:t>or: new </a:t>
            </a:r>
            <a:r>
              <a:rPr lang="en-CA" sz="1600" dirty="0"/>
              <a:t>RegExp("Me","</a:t>
            </a:r>
            <a:r>
              <a:rPr lang="en-CA" sz="1600" dirty="0" err="1"/>
              <a:t>i</a:t>
            </a:r>
            <a:r>
              <a:rPr lang="en-CA" sz="1600" dirty="0"/>
              <a:t>");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result1 = patt1.test(str);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result2 = patt2.test(str);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</a:t>
            </a:r>
            <a:r>
              <a:rPr lang="en-CA" sz="2000" dirty="0"/>
              <a:t>alert(result1 + "\n" + result2);   // false </a:t>
            </a:r>
          </a:p>
          <a:p>
            <a:r>
              <a:rPr lang="en-CA" sz="2000" dirty="0"/>
              <a:t>                                     </a:t>
            </a:r>
            <a:r>
              <a:rPr lang="en-CA" sz="2000" dirty="0" smtClean="0"/>
              <a:t>            // </a:t>
            </a:r>
            <a:r>
              <a:rPr lang="en-CA" sz="2000" dirty="0" err="1"/>
              <a:t>ture</a:t>
            </a:r>
            <a:r>
              <a:rPr lang="en-CA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234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6936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300" dirty="0" smtClean="0"/>
              <a:t>To validate: minimum </a:t>
            </a:r>
            <a:r>
              <a:rPr lang="en-CA" sz="3300" dirty="0"/>
              <a:t>of 4 alphabetical </a:t>
            </a:r>
            <a:r>
              <a:rPr lang="en-CA" sz="3300" dirty="0" smtClean="0"/>
              <a:t>numbers</a:t>
            </a:r>
          </a:p>
          <a:p>
            <a:pPr lvl="1"/>
            <a:r>
              <a:rPr lang="en-CA" dirty="0" err="1"/>
              <a:t>v</a:t>
            </a:r>
            <a:r>
              <a:rPr lang="en-CA" dirty="0" err="1" smtClean="0"/>
              <a:t>ar</a:t>
            </a:r>
            <a:r>
              <a:rPr lang="en-CA" dirty="0" smtClean="0"/>
              <a:t> pattern1 = /^[a-</a:t>
            </a:r>
            <a:r>
              <a:rPr lang="en-CA" dirty="0" err="1" smtClean="0"/>
              <a:t>zA</a:t>
            </a:r>
            <a:r>
              <a:rPr lang="en-CA" dirty="0" smtClean="0"/>
              <a:t>-Z]{4,}$/;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 smtClean="0"/>
              <a:t>To validate: telephone format ###-###-####</a:t>
            </a:r>
          </a:p>
          <a:p>
            <a:pPr lvl="1"/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smtClean="0"/>
              <a:t>pattern2 </a:t>
            </a:r>
            <a:r>
              <a:rPr lang="en-CA" dirty="0"/>
              <a:t>= /^([0-9]{3}[-]){2}[0-9]{4</a:t>
            </a:r>
            <a:r>
              <a:rPr lang="en-CA" dirty="0" smtClean="0"/>
              <a:t>}$/;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 smtClean="0"/>
              <a:t>Example</a:t>
            </a:r>
            <a:endParaRPr lang="en-CA" sz="33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2924944"/>
            <a:ext cx="5867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var</a:t>
            </a:r>
            <a:r>
              <a:rPr lang="en-CA" dirty="0"/>
              <a:t> patt1 = /^[a-</a:t>
            </a:r>
            <a:r>
              <a:rPr lang="en-CA" dirty="0" err="1"/>
              <a:t>zA</a:t>
            </a:r>
            <a:r>
              <a:rPr lang="en-CA" dirty="0"/>
              <a:t>-Z]{4,}$/;</a:t>
            </a:r>
          </a:p>
          <a:p>
            <a:r>
              <a:rPr lang="en-CA" dirty="0" smtClean="0"/>
              <a:t>while(true){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str</a:t>
            </a:r>
            <a:r>
              <a:rPr lang="en-CA" dirty="0"/>
              <a:t> = prompt("Please enter your last name","");</a:t>
            </a:r>
          </a:p>
          <a:p>
            <a:r>
              <a:rPr lang="en-CA" dirty="0"/>
              <a:t>    if(</a:t>
            </a:r>
            <a:r>
              <a:rPr lang="en-CA" dirty="0" err="1"/>
              <a:t>str</a:t>
            </a:r>
            <a:r>
              <a:rPr lang="en-CA" dirty="0"/>
              <a:t>) {</a:t>
            </a:r>
          </a:p>
          <a:p>
            <a:r>
              <a:rPr lang="en-CA" dirty="0"/>
              <a:t>        if(patt1.test(</a:t>
            </a:r>
            <a:r>
              <a:rPr lang="en-CA" dirty="0" err="1"/>
              <a:t>str</a:t>
            </a:r>
            <a:r>
              <a:rPr lang="en-CA" dirty="0"/>
              <a:t>))</a:t>
            </a:r>
          </a:p>
          <a:p>
            <a:r>
              <a:rPr lang="en-CA" dirty="0"/>
              <a:t>            alert("Your </a:t>
            </a:r>
            <a:r>
              <a:rPr lang="en-CA" dirty="0" smtClean="0"/>
              <a:t>Last </a:t>
            </a:r>
            <a:r>
              <a:rPr lang="en-CA" dirty="0"/>
              <a:t>Name: " + </a:t>
            </a:r>
            <a:r>
              <a:rPr lang="en-CA" dirty="0" err="1"/>
              <a:t>str</a:t>
            </a:r>
            <a:r>
              <a:rPr lang="en-CA" dirty="0"/>
              <a:t>);</a:t>
            </a:r>
          </a:p>
          <a:p>
            <a:r>
              <a:rPr lang="en-CA" dirty="0"/>
              <a:t>        else </a:t>
            </a:r>
          </a:p>
          <a:p>
            <a:r>
              <a:rPr lang="en-CA" dirty="0"/>
              <a:t>            alert</a:t>
            </a:r>
            <a:r>
              <a:rPr lang="en-CA" dirty="0" smtClean="0"/>
              <a:t>(“Characters only and at least 4! </a:t>
            </a:r>
            <a:r>
              <a:rPr lang="en-CA" dirty="0"/>
              <a:t>Try again.");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    else break;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835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17474"/>
              </p:ext>
            </p:extLst>
          </p:nvPr>
        </p:nvGraphicFramePr>
        <p:xfrm>
          <a:off x="1403648" y="1412776"/>
          <a:ext cx="66247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184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meaning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begin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character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one (preceding character)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more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or more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{m, n}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m or n number</a:t>
                      </a:r>
                      <a:r>
                        <a:rPr lang="en-CA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preceding character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sets delimiters [ ]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\d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[0-9], Match - </a:t>
                      </a:r>
                      <a:r>
                        <a:rPr lang="en-CA" dirty="0" smtClean="0"/>
                        <a:t>digits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[^0-9], Match – n</a:t>
                      </a:r>
                      <a:r>
                        <a:rPr lang="en-CA" dirty="0" smtClean="0"/>
                        <a:t>on-digits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 </a:t>
                      </a:r>
                      <a:r>
                        <a:rPr lang="en-CA" dirty="0" smtClean="0"/>
                        <a:t>[A-Za-z0-9_],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alphanumeric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 \t\r\n],</a:t>
                      </a:r>
                      <a:r>
                        <a:rPr lang="en-CA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whitespace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group of </a:t>
            </a:r>
            <a:r>
              <a:rPr lang="en-CA" sz="2800" dirty="0" smtClean="0"/>
              <a:t>variables </a:t>
            </a:r>
            <a:r>
              <a:rPr lang="en-CA" sz="2800" dirty="0"/>
              <a:t>that use an index (a number) to distinguish them from each other. </a:t>
            </a:r>
            <a:endParaRPr lang="en-CA" sz="2800" dirty="0" smtClean="0"/>
          </a:p>
          <a:p>
            <a:pPr lvl="1"/>
            <a:r>
              <a:rPr lang="en-CA" sz="2400" dirty="0" smtClean="0"/>
              <a:t>In JavaScript, </a:t>
            </a:r>
            <a:r>
              <a:rPr lang="en-CA" sz="2400" dirty="0"/>
              <a:t>v</a:t>
            </a:r>
            <a:r>
              <a:rPr lang="en-CA" sz="2400" dirty="0" smtClean="0"/>
              <a:t>ariables in an array may have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data type</a:t>
            </a:r>
            <a:r>
              <a:rPr lang="en-CA" sz="2400" dirty="0" smtClean="0"/>
              <a:t>.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Items in an array are given the same name and are referenced by the name and the index (the occurrence</a:t>
            </a:r>
            <a:r>
              <a:rPr lang="en-CA" sz="2800" dirty="0" smtClean="0"/>
              <a:t>).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Index starts from 0.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an array literal (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sz="2400" dirty="0"/>
              <a:t>)</a:t>
            </a:r>
            <a:endParaRPr lang="en-CA" sz="2400" dirty="0">
              <a:effectLst/>
            </a:endParaRPr>
          </a:p>
          <a:p>
            <a:pPr lvl="1"/>
            <a:r>
              <a:rPr lang="en-CA" sz="2000" dirty="0"/>
              <a:t>e.g. </a:t>
            </a:r>
            <a:r>
              <a:rPr lang="en-CA" sz="2000" dirty="0" smtClean="0"/>
              <a:t>1 </a:t>
            </a:r>
          </a:p>
          <a:p>
            <a:pPr marL="857250" lvl="2" indent="0">
              <a:buNone/>
            </a:pPr>
            <a:r>
              <a:rPr lang="en-CA" sz="1600" b="1" dirty="0">
                <a:effectLst/>
              </a:rPr>
              <a:t>var </a:t>
            </a:r>
            <a:r>
              <a:rPr lang="en-CA" sz="1600" b="1" dirty="0" smtClean="0">
                <a:effectLst/>
              </a:rPr>
              <a:t>arrayName1 </a:t>
            </a:r>
            <a:r>
              <a:rPr lang="en-CA" sz="1600" b="1" dirty="0">
                <a:effectLst/>
              </a:rPr>
              <a:t>= [11, 15, 13, "blue", 24, 35, 05];</a:t>
            </a:r>
            <a:endParaRPr lang="en-CA" sz="1600" b="1" dirty="0"/>
          </a:p>
          <a:p>
            <a:pPr lvl="1"/>
            <a:r>
              <a:rPr lang="en-CA" sz="2000" dirty="0" smtClean="0"/>
              <a:t>e.g. 2</a:t>
            </a:r>
          </a:p>
          <a:p>
            <a:pPr marL="857250" lvl="2" indent="0">
              <a:buNone/>
            </a:pPr>
            <a:r>
              <a:rPr lang="en-CA" sz="1600" b="1" dirty="0"/>
              <a:t>v</a:t>
            </a:r>
            <a:r>
              <a:rPr lang="en-CA" sz="1600" b="1" dirty="0" smtClean="0"/>
              <a:t>ar arrayName2 = []; </a:t>
            </a:r>
          </a:p>
          <a:p>
            <a:pPr marL="857250" lvl="2" indent="0">
              <a:buNone/>
            </a:pPr>
            <a:r>
              <a:rPr lang="en-CA" sz="1600" b="1" dirty="0" smtClean="0"/>
              <a:t>arrayName2.push(“brown”);</a:t>
            </a:r>
          </a:p>
          <a:p>
            <a:pPr marL="857250" lvl="2" indent="0">
              <a:buNone/>
            </a:pPr>
            <a:r>
              <a:rPr lang="en-CA" sz="1600" b="1" dirty="0" smtClean="0"/>
              <a:t>arrayName2.push(100);</a:t>
            </a:r>
            <a:endParaRPr lang="en-CA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>
                <a:effectLst/>
              </a:rPr>
              <a:t>Using </a:t>
            </a:r>
            <a:r>
              <a:rPr lang="en-CA" sz="2400" dirty="0">
                <a:effectLst/>
              </a:rPr>
              <a:t>the </a:t>
            </a:r>
            <a:r>
              <a:rPr lang="en-CA" sz="2400" dirty="0" smtClean="0">
                <a:effectLst/>
              </a:rPr>
              <a:t>new </a:t>
            </a:r>
            <a:r>
              <a:rPr lang="en-CA" sz="2400" dirty="0" smtClean="0">
                <a:effectLst/>
              </a:rPr>
              <a:t>keyword </a:t>
            </a:r>
            <a:endParaRPr lang="en-CA" sz="2400" dirty="0" smtClean="0">
              <a:effectLst/>
            </a:endParaRPr>
          </a:p>
          <a:p>
            <a:pPr lvl="1"/>
            <a:r>
              <a:rPr lang="en-CA" sz="2000" dirty="0">
                <a:effectLst/>
              </a:rPr>
              <a:t>e</a:t>
            </a:r>
            <a:r>
              <a:rPr lang="en-CA" sz="2000" dirty="0" smtClean="0">
                <a:effectLst/>
              </a:rPr>
              <a:t>.g. 1</a:t>
            </a:r>
          </a:p>
          <a:p>
            <a:pPr marL="857250" lvl="2" indent="0">
              <a:buNone/>
            </a:pPr>
            <a:r>
              <a:rPr lang="en-CA" sz="1600" b="1" dirty="0">
                <a:effectLst/>
              </a:rPr>
              <a:t>var arrayName1 = </a:t>
            </a:r>
            <a:r>
              <a:rPr lang="en-CA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1600" b="1" dirty="0">
                <a:solidFill>
                  <a:srgbClr val="0000CC"/>
                </a:solidFill>
                <a:effectLst/>
              </a:rPr>
              <a:t> </a:t>
            </a:r>
            <a:r>
              <a:rPr lang="en-CA" sz="1600" b="1" dirty="0">
                <a:effectLst/>
              </a:rPr>
              <a:t>Array (11, 15, 13, "blue", 24, 35, 05);</a:t>
            </a:r>
          </a:p>
          <a:p>
            <a:pPr lvl="1"/>
            <a:r>
              <a:rPr lang="en-CA" sz="2000" dirty="0">
                <a:effectLst/>
              </a:rPr>
              <a:t>e</a:t>
            </a:r>
            <a:r>
              <a:rPr lang="en-CA" sz="2000" dirty="0" smtClean="0">
                <a:effectLst/>
              </a:rPr>
              <a:t>.g. 2</a:t>
            </a:r>
          </a:p>
          <a:p>
            <a:pPr marL="857250" lvl="2" indent="0">
              <a:buNone/>
            </a:pPr>
            <a:r>
              <a:rPr lang="en-CA" sz="1600" b="1" dirty="0" smtClean="0">
                <a:effectLst/>
              </a:rPr>
              <a:t>var </a:t>
            </a:r>
            <a:r>
              <a:rPr lang="en-CA" sz="1600" b="1" dirty="0">
                <a:effectLst/>
              </a:rPr>
              <a:t>arrayName2 = new Array(); </a:t>
            </a:r>
            <a:r>
              <a:rPr lang="en-CA" sz="1600" b="1" dirty="0" smtClean="0">
                <a:effectLst/>
              </a:rPr>
              <a:t>// or: 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arrayName2 = new Array(4);</a:t>
            </a:r>
            <a:endParaRPr lang="en-CA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sz="1600" b="1" dirty="0" smtClean="0">
                <a:effectLst/>
              </a:rPr>
              <a:t>arrayName2[0</a:t>
            </a:r>
            <a:r>
              <a:rPr lang="en-CA" sz="1600" b="1" dirty="0">
                <a:effectLst/>
              </a:rPr>
              <a:t>] = "brown";</a:t>
            </a:r>
          </a:p>
          <a:p>
            <a:pPr marL="857250" lvl="2" indent="0">
              <a:buNone/>
            </a:pPr>
            <a:r>
              <a:rPr lang="en-CA" sz="1600" b="1" dirty="0" smtClean="0">
                <a:effectLst/>
              </a:rPr>
              <a:t>arrayName2[2</a:t>
            </a:r>
            <a:r>
              <a:rPr lang="en-CA" sz="1600" b="1" dirty="0">
                <a:effectLst/>
              </a:rPr>
              <a:t>] = </a:t>
            </a:r>
            <a:r>
              <a:rPr lang="en-CA" sz="1600" b="1" dirty="0" smtClean="0">
                <a:effectLst/>
              </a:rPr>
              <a:t>100;</a:t>
            </a:r>
            <a:endParaRPr lang="en-CA" sz="1600" b="1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850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9311"/>
              </p:ext>
            </p:extLst>
          </p:nvPr>
        </p:nvGraphicFramePr>
        <p:xfrm>
          <a:off x="457200" y="18288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296144"/>
                <a:gridCol w="5338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Member</a:t>
                      </a:r>
                      <a:endParaRPr lang="en-CA" dirty="0"/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</a:t>
                      </a:r>
                      <a:endParaRPr lang="en-CA" dirty="0"/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>
                    <a:solidFill>
                      <a:srgbClr val="3324F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length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  <a:endParaRPr lang="en-CA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arrayName.length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prototype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Allows you to add properties and methods to an Array object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concat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arrayName</a:t>
                      </a:r>
                      <a:r>
                        <a:rPr lang="en-CA" dirty="0" smtClean="0"/>
                        <a:t>. </a:t>
                      </a:r>
                      <a:r>
                        <a:rPr lang="en-CA" dirty="0" err="1" smtClean="0"/>
                        <a:t>concat</a:t>
                      </a:r>
                      <a:r>
                        <a:rPr lang="en-CA" dirty="0" smtClean="0"/>
                        <a:t>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join()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arrayName.join() or arrayName.join("+")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pop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arrayName.pop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push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arrayName.push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reverse()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arrayName.reverse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slice()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arrayName.slice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x,y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sort()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arrayName.sort()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splice()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splice(</a:t>
                      </a:r>
                      <a:r>
                        <a:rPr lang="en-CA" dirty="0" err="1" smtClean="0"/>
                        <a:t>x,y</a:t>
                      </a:r>
                      <a:r>
                        <a:rPr lang="en-CA" dirty="0" smtClean="0"/>
                        <a:t>,[....,....])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for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for and for each element in array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Categories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There are three kinds of JavaScript object: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</a:t>
            </a:r>
            <a:r>
              <a:rPr lang="en-CA" sz="2400" dirty="0"/>
              <a:t> </a:t>
            </a:r>
            <a:r>
              <a:rPr lang="en-CA" sz="2400" dirty="0" smtClean="0"/>
              <a:t>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a</a:t>
            </a:r>
            <a:r>
              <a:rPr lang="en-CA" sz="2000" dirty="0" smtClean="0"/>
              <a:t>n </a:t>
            </a:r>
            <a:r>
              <a:rPr lang="en-CA" sz="2000" dirty="0" smtClean="0"/>
              <a:t>intrinsic part of JavaScript, providing useful features, such as String, Date, Math</a:t>
            </a:r>
            <a:r>
              <a:rPr lang="en-CA" sz="2000" dirty="0"/>
              <a:t> </a:t>
            </a:r>
            <a:r>
              <a:rPr lang="en-CA" sz="2000" dirty="0" smtClean="0"/>
              <a:t>and JSON </a:t>
            </a:r>
          </a:p>
          <a:p>
            <a:pPr lvl="1"/>
            <a:r>
              <a:rPr lang="en-CA" sz="2400" dirty="0" smtClean="0"/>
              <a:t>Host </a:t>
            </a:r>
            <a:r>
              <a:rPr lang="en-CA" sz="2400" dirty="0" smtClean="0"/>
              <a:t>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objects that are supplied to JavaScript by the browser </a:t>
            </a:r>
            <a:r>
              <a:rPr lang="en-CA" sz="2000" dirty="0" smtClean="0"/>
              <a:t>environment. </a:t>
            </a:r>
            <a:r>
              <a:rPr lang="en-CA" sz="2000" dirty="0"/>
              <a:t>e</a:t>
            </a:r>
            <a:r>
              <a:rPr lang="en-CA" sz="2000" dirty="0" smtClean="0"/>
              <a:t>.g. DOM/BOM objects: window, document and form, …</a:t>
            </a:r>
            <a:endParaRPr lang="en-CA" sz="2000" dirty="0" smtClean="0"/>
          </a:p>
          <a:p>
            <a:pPr lvl="1"/>
            <a:r>
              <a:rPr lang="en-CA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en-CA" sz="2400" dirty="0" smtClean="0"/>
              <a:t> objects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 smtClean="0"/>
              <a:t>user-defined </a:t>
            </a:r>
            <a:r>
              <a:rPr lang="en-CA" sz="2000" dirty="0" smtClean="0"/>
              <a:t>object to store data and provide functionality in a single object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4120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</a:p>
          <a:p>
            <a:pPr lvl="1"/>
            <a:r>
              <a:rPr lang="en-CA" sz="2000" dirty="0"/>
              <a:t>The length property returns the number of elements / occurrences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711325"/>
            <a:ext cx="7010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arrayName1 = new Array (11, 15, 13, "blue", 24, 35, 05);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538639"/>
            <a:ext cx="6934200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var arrayName2 = new Array();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  arrayName2[0</a:t>
            </a:r>
            <a:r>
              <a:rPr lang="en-CA" sz="1600" dirty="0"/>
              <a:t>] = "brown"; </a:t>
            </a:r>
            <a:endParaRPr lang="en-CA" sz="1600" dirty="0" smtClean="0"/>
          </a:p>
          <a:p>
            <a:r>
              <a:rPr lang="en-CA" sz="1600" dirty="0" smtClean="0"/>
              <a:t>     arrayName2[1</a:t>
            </a:r>
            <a:r>
              <a:rPr lang="en-CA" sz="1600" dirty="0"/>
              <a:t>] = "blue"; </a:t>
            </a:r>
            <a:endParaRPr lang="en-CA" sz="1600" dirty="0" smtClean="0"/>
          </a:p>
          <a:p>
            <a:r>
              <a:rPr lang="en-CA" sz="1600" dirty="0" smtClean="0"/>
              <a:t>     arrayName2[2</a:t>
            </a:r>
            <a:r>
              <a:rPr lang="en-CA" sz="1600" dirty="0"/>
              <a:t>] = 15; </a:t>
            </a:r>
            <a:endParaRPr lang="en-CA" sz="1600" dirty="0" smtClean="0"/>
          </a:p>
          <a:p>
            <a:r>
              <a:rPr lang="en-CA" sz="1600" dirty="0" smtClean="0"/>
              <a:t>     arrayName2[3] </a:t>
            </a:r>
            <a:r>
              <a:rPr lang="en-CA" sz="1600" dirty="0"/>
              <a:t>= "red";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344954"/>
            <a:ext cx="6934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</a:t>
            </a:r>
            <a:r>
              <a:rPr lang="en-CA" dirty="0" smtClean="0"/>
              <a:t>arrayName3 </a:t>
            </a:r>
            <a:r>
              <a:rPr lang="en-CA" dirty="0"/>
              <a:t>= </a:t>
            </a:r>
            <a:r>
              <a:rPr lang="en-CA" dirty="0" smtClean="0"/>
              <a:t>[“Red", “Green", “Blue", 3];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13547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arrayName1.length returns 7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2247" y="4888859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arrayName1.length returns </a:t>
            </a:r>
            <a:r>
              <a:rPr lang="en-CA" dirty="0" smtClean="0"/>
              <a:t>4</a:t>
            </a:r>
            <a:r>
              <a:rPr lang="en-CA" dirty="0"/>
              <a:t> 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411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CA" sz="2000" dirty="0" smtClean="0">
                <a:effectLst/>
              </a:rPr>
              <a:t>The </a:t>
            </a:r>
            <a:r>
              <a:rPr lang="en-CA" sz="2000" dirty="0" err="1">
                <a:effectLst/>
              </a:rPr>
              <a:t>concat</a:t>
            </a:r>
            <a:r>
              <a:rPr lang="en-CA" sz="2000" dirty="0">
                <a:effectLst/>
              </a:rPr>
              <a:t>() method Concatenates two or more arrays and returns a new array</a:t>
            </a:r>
            <a:endParaRPr lang="en-CA" sz="2000" dirty="0" smtClean="0">
              <a:effectLst/>
            </a:endParaRPr>
          </a:p>
          <a:p>
            <a:pPr lvl="1"/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arrayName.concat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anotherArray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796" y="3464133"/>
            <a:ext cx="7010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arrayName1 = [</a:t>
            </a:r>
            <a:r>
              <a:rPr lang="en-CA" sz="2000" dirty="0" smtClean="0"/>
              <a:t>"Red</a:t>
            </a:r>
            <a:r>
              <a:rPr lang="en-CA" sz="2000" dirty="0"/>
              <a:t>", "Black", "Yellow", "</a:t>
            </a:r>
            <a:r>
              <a:rPr lang="en-CA" sz="2000" dirty="0" smtClean="0"/>
              <a:t>Blue“];</a:t>
            </a:r>
            <a:endParaRPr lang="en-CA" sz="2000" dirty="0"/>
          </a:p>
          <a:p>
            <a:r>
              <a:rPr lang="en-CA" sz="2000" dirty="0" smtClean="0"/>
              <a:t>var </a:t>
            </a:r>
            <a:r>
              <a:rPr lang="en-CA" sz="2000" dirty="0"/>
              <a:t>arrayName2 = new Array (1, 2, 3, "Blue");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796" y="4522185"/>
            <a:ext cx="71287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v</a:t>
            </a:r>
            <a:r>
              <a:rPr lang="en-CA" sz="2000" dirty="0" err="1" smtClean="0"/>
              <a:t>ar</a:t>
            </a:r>
            <a:r>
              <a:rPr lang="en-CA" sz="2000" dirty="0" smtClean="0"/>
              <a:t> </a:t>
            </a:r>
            <a:r>
              <a:rPr lang="en-CA" sz="2000" dirty="0" err="1" smtClean="0"/>
              <a:t>newArray</a:t>
            </a:r>
            <a:r>
              <a:rPr lang="en-CA" sz="2000" dirty="0" smtClean="0"/>
              <a:t> = arrayName1.concat(arrayName2) ;</a:t>
            </a:r>
          </a:p>
          <a:p>
            <a:endParaRPr lang="en-CA" sz="2000" dirty="0"/>
          </a:p>
          <a:p>
            <a:r>
              <a:rPr lang="en-CA" sz="2000" dirty="0" smtClean="0"/>
              <a:t>//   </a:t>
            </a:r>
            <a:r>
              <a:rPr lang="en-CA" sz="2000" dirty="0" err="1" smtClean="0"/>
              <a:t>newArray</a:t>
            </a:r>
            <a:r>
              <a:rPr lang="en-CA" sz="2000" dirty="0" smtClean="0"/>
              <a:t> </a:t>
            </a:r>
            <a:r>
              <a:rPr lang="en-CA" sz="2000" dirty="0"/>
              <a:t>will </a:t>
            </a:r>
            <a:r>
              <a:rPr lang="en-CA" sz="2000" dirty="0" smtClean="0"/>
              <a:t>contains the elements of </a:t>
            </a:r>
          </a:p>
          <a:p>
            <a:r>
              <a:rPr lang="en-CA" sz="2000" dirty="0" smtClean="0"/>
              <a:t>//   </a:t>
            </a:r>
            <a:r>
              <a:rPr lang="en-CA" sz="2000" dirty="0" err="1" smtClean="0"/>
              <a:t>Red,Black,Yellow,Blue</a:t>
            </a:r>
            <a:r>
              <a:rPr lang="en-CA" sz="2000" dirty="0" smtClean="0"/>
              <a:t>, 1,2,3,Blue</a:t>
            </a:r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5572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smtClean="0"/>
              <a:t>join() </a:t>
            </a:r>
            <a:r>
              <a:rPr lang="en-CA" sz="2000" dirty="0"/>
              <a:t>method is used to join all the elements of an array into a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 </a:t>
            </a:r>
            <a:r>
              <a:rPr lang="en-CA" sz="2000" dirty="0"/>
              <a:t>separated by a specified string separator </a:t>
            </a:r>
            <a:endParaRPr lang="en-CA" sz="2000" dirty="0" smtClean="0"/>
          </a:p>
          <a:p>
            <a:pPr lvl="2"/>
            <a:r>
              <a:rPr lang="en-CA" sz="2000" dirty="0" smtClean="0"/>
              <a:t>if non </a:t>
            </a:r>
            <a:r>
              <a:rPr lang="en-CA" sz="2000" dirty="0"/>
              <a:t>separator</a:t>
            </a:r>
            <a:r>
              <a:rPr lang="en-CA" sz="2000" dirty="0" smtClean="0"/>
              <a:t> </a:t>
            </a:r>
            <a:r>
              <a:rPr lang="en-CA" sz="2000" dirty="0"/>
              <a:t>is specified, the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is a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</a:t>
            </a:r>
            <a:r>
              <a:rPr lang="en-CA" sz="2000" dirty="0" smtClean="0"/>
              <a:t>.</a:t>
            </a:r>
          </a:p>
          <a:p>
            <a:pPr lvl="2"/>
            <a:r>
              <a:rPr lang="en-CA" sz="2000" dirty="0"/>
              <a:t>c</a:t>
            </a:r>
            <a:r>
              <a:rPr lang="en-CA" sz="2000" dirty="0" smtClean="0"/>
              <a:t>ompare with split() method of a String. …?</a:t>
            </a: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arrayName.join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4082143"/>
            <a:ext cx="784887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arrayName1 </a:t>
            </a:r>
            <a:r>
              <a:rPr lang="en-CA" sz="2000" dirty="0" smtClean="0"/>
              <a:t>=   </a:t>
            </a:r>
            <a:r>
              <a:rPr lang="en-CA" sz="2000" dirty="0"/>
              <a:t>new Array ("Red", "Black", "Yellow", "Blue");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796" y="4509120"/>
            <a:ext cx="6629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arrayName1.length returns 4 </a:t>
            </a:r>
          </a:p>
          <a:p>
            <a:r>
              <a:rPr lang="en-CA" sz="2000" dirty="0"/>
              <a:t>arrayName1.join() </a:t>
            </a:r>
            <a:r>
              <a:rPr lang="en-CA" sz="2000" dirty="0" smtClean="0"/>
              <a:t>     will </a:t>
            </a:r>
            <a:r>
              <a:rPr lang="en-CA" sz="2000" dirty="0"/>
              <a:t>yield </a:t>
            </a:r>
            <a:r>
              <a:rPr lang="en-CA" sz="2000" dirty="0" err="1"/>
              <a:t>Red,Black,Yellow,Blue</a:t>
            </a:r>
            <a:endParaRPr lang="en-CA" sz="2000" dirty="0"/>
          </a:p>
          <a:p>
            <a:r>
              <a:rPr lang="en-CA" sz="2000" dirty="0"/>
              <a:t>arrayName1.join('+') </a:t>
            </a:r>
            <a:r>
              <a:rPr lang="en-CA" sz="2000" dirty="0" smtClean="0"/>
              <a:t> will </a:t>
            </a:r>
            <a:r>
              <a:rPr lang="en-CA" sz="2000" dirty="0"/>
              <a:t>yield </a:t>
            </a:r>
            <a:r>
              <a:rPr lang="en-CA" sz="2000" dirty="0" err="1"/>
              <a:t>Red+Black+Yellow+Blue</a:t>
            </a:r>
            <a:endParaRPr lang="en-CA" sz="2000" dirty="0"/>
          </a:p>
          <a:p>
            <a:r>
              <a:rPr lang="en-CA" sz="2000" dirty="0"/>
              <a:t>arrayName1.join</a:t>
            </a:r>
            <a:r>
              <a:rPr lang="en-CA" sz="2000" dirty="0" smtClean="0"/>
              <a:t>('  ') </a:t>
            </a:r>
            <a:r>
              <a:rPr lang="en-CA" sz="2000" dirty="0" smtClean="0"/>
              <a:t>  will </a:t>
            </a:r>
            <a:r>
              <a:rPr lang="en-CA" sz="2000" dirty="0"/>
              <a:t>yield Red Black Yellow Blue</a:t>
            </a:r>
          </a:p>
          <a:p>
            <a:r>
              <a:rPr lang="en-CA" sz="2000" dirty="0"/>
              <a:t>arrayName1.join('-') </a:t>
            </a:r>
            <a:r>
              <a:rPr lang="en-CA" sz="2000" dirty="0" smtClean="0"/>
              <a:t>   will </a:t>
            </a:r>
            <a:r>
              <a:rPr lang="en-CA" sz="2000" dirty="0"/>
              <a:t>yield </a:t>
            </a:r>
            <a:r>
              <a:rPr lang="en-CA" sz="2000" dirty="0" smtClean="0"/>
              <a:t>Red-Black-Yellow-Blue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90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pop()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The pop() method removes an entry from the end of the </a:t>
            </a:r>
            <a:r>
              <a:rPr lang="en-CA" sz="2400" dirty="0" smtClean="0"/>
              <a:t>array and return the removed element.</a:t>
            </a: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arrayName.pop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 err="1">
                <a:effectLst/>
              </a:rPr>
              <a:t>var</a:t>
            </a:r>
            <a:r>
              <a:rPr lang="en-CA" sz="2000" dirty="0">
                <a:effectLst/>
              </a:rPr>
              <a:t> </a:t>
            </a:r>
            <a:r>
              <a:rPr lang="en-CA" sz="2000" dirty="0" smtClean="0">
                <a:effectLst/>
              </a:rPr>
              <a:t>colors </a:t>
            </a:r>
            <a:r>
              <a:rPr lang="en-CA" sz="2000" dirty="0">
                <a:effectLst/>
              </a:rPr>
              <a:t>= [</a:t>
            </a:r>
            <a:r>
              <a:rPr lang="en-CA" sz="2000" dirty="0" smtClean="0">
                <a:effectLst/>
              </a:rPr>
              <a:t>"Red</a:t>
            </a:r>
            <a:r>
              <a:rPr lang="en-CA" sz="2000" dirty="0">
                <a:effectLst/>
              </a:rPr>
              <a:t>", "Black", "Yellow", "</a:t>
            </a:r>
            <a:r>
              <a:rPr lang="en-CA" sz="2000" dirty="0" smtClean="0">
                <a:effectLst/>
              </a:rPr>
              <a:t>Blue“];</a:t>
            </a:r>
            <a:endParaRPr lang="en-CA" sz="2000" dirty="0">
              <a:effectLst/>
            </a:endParaRPr>
          </a:p>
          <a:p>
            <a:pPr marL="800100" lvl="2" indent="0">
              <a:buNone/>
            </a:pPr>
            <a:r>
              <a:rPr lang="en-CA" sz="2000" dirty="0" err="1">
                <a:effectLst/>
              </a:rPr>
              <a:t>var</a:t>
            </a:r>
            <a:r>
              <a:rPr lang="en-CA" sz="2000" dirty="0">
                <a:effectLst/>
              </a:rPr>
              <a:t> </a:t>
            </a:r>
            <a:r>
              <a:rPr lang="en-CA" sz="2000" dirty="0" smtClean="0">
                <a:effectLst/>
              </a:rPr>
              <a:t>removed= </a:t>
            </a:r>
            <a:r>
              <a:rPr lang="en-CA" sz="2000" dirty="0" err="1" smtClean="0">
                <a:effectLst/>
              </a:rPr>
              <a:t>colors.pop</a:t>
            </a:r>
            <a:r>
              <a:rPr lang="en-CA" sz="2000" dirty="0">
                <a:effectLst/>
              </a:rPr>
              <a:t>(); </a:t>
            </a:r>
            <a:r>
              <a:rPr lang="en-CA" sz="2000" dirty="0" smtClean="0">
                <a:effectLst/>
              </a:rPr>
              <a:t>// will </a:t>
            </a:r>
            <a:r>
              <a:rPr lang="en-CA" sz="2000" dirty="0">
                <a:effectLst/>
              </a:rPr>
              <a:t>remove Blue from the array.</a:t>
            </a:r>
          </a:p>
          <a:p>
            <a:pPr marL="800100" lvl="2" indent="0">
              <a:buNone/>
            </a:pPr>
            <a:endParaRPr lang="en-CA" sz="2000" dirty="0">
              <a:effectLst/>
            </a:endParaRPr>
          </a:p>
          <a:p>
            <a:pPr marL="800100" lvl="2" indent="0">
              <a:buNone/>
            </a:pPr>
            <a:r>
              <a:rPr lang="en-CA" sz="2000" dirty="0">
                <a:effectLst/>
              </a:rPr>
              <a:t>a</a:t>
            </a:r>
            <a:r>
              <a:rPr lang="en-CA" sz="2000" dirty="0" smtClean="0">
                <a:effectLst/>
              </a:rPr>
              <a:t>lert(colors); // </a:t>
            </a:r>
            <a:r>
              <a:rPr lang="en-CA" sz="2000" dirty="0" err="1" smtClean="0">
                <a:effectLst/>
              </a:rPr>
              <a:t>Red,Black,Yellow</a:t>
            </a:r>
            <a:endParaRPr lang="en-CA" sz="2000" dirty="0" smtClean="0">
              <a:effectLst/>
            </a:endParaRPr>
          </a:p>
          <a:p>
            <a:pPr marL="800100" lvl="2" indent="0">
              <a:buNone/>
            </a:pPr>
            <a:r>
              <a:rPr lang="en-CA" sz="2000" dirty="0">
                <a:effectLst/>
              </a:rPr>
              <a:t>a</a:t>
            </a:r>
            <a:r>
              <a:rPr lang="en-CA" sz="2000" dirty="0" smtClean="0">
                <a:effectLst/>
              </a:rPr>
              <a:t>lert(removed); // Blue</a:t>
            </a:r>
            <a:endParaRPr lang="en-CA" sz="2000" dirty="0">
              <a:effectLst/>
            </a:endParaRPr>
          </a:p>
          <a:p>
            <a:pPr marL="800100" lvl="2" indent="0">
              <a:buNone/>
            </a:pPr>
            <a:endParaRPr lang="en-CA" sz="17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0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853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push()</a:t>
            </a:r>
            <a:endParaRPr lang="en-CA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The push() method adds an entry to the end of the </a:t>
            </a:r>
            <a:r>
              <a:rPr lang="en-CA" sz="2400" dirty="0" smtClean="0"/>
              <a:t>array</a:t>
            </a:r>
            <a:endParaRPr lang="en-CA" dirty="0"/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arrayName.push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newEntry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n-CA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CA" sz="2400" dirty="0">
                <a:effectLst/>
              </a:rPr>
              <a:t>var colours = new Array </a:t>
            </a:r>
            <a:r>
              <a:rPr lang="en-CA" sz="2200" dirty="0">
                <a:effectLst/>
              </a:rPr>
              <a:t>("Red", "Black", "Yellow", "Blue</a:t>
            </a:r>
            <a:r>
              <a:rPr lang="en-CA" sz="2200" dirty="0" smtClean="0">
                <a:effectLst/>
              </a:rPr>
              <a:t>");</a:t>
            </a:r>
            <a:endParaRPr lang="en-CA" sz="2200" dirty="0">
              <a:effectLst/>
            </a:endParaRPr>
          </a:p>
          <a:p>
            <a:pPr marL="400050" lvl="1" indent="0">
              <a:buNone/>
            </a:pPr>
            <a:r>
              <a:rPr lang="en-CA" sz="2400" dirty="0" err="1">
                <a:effectLst/>
              </a:rPr>
              <a:t>colours.push</a:t>
            </a:r>
            <a:r>
              <a:rPr lang="en-CA" sz="2400" dirty="0">
                <a:effectLst/>
              </a:rPr>
              <a:t>("Pink</a:t>
            </a:r>
            <a:r>
              <a:rPr lang="en-CA" sz="2400" dirty="0" smtClean="0">
                <a:effectLst/>
              </a:rPr>
              <a:t>");  </a:t>
            </a:r>
            <a:r>
              <a:rPr lang="en-CA" sz="2000" dirty="0" smtClean="0">
                <a:effectLst/>
              </a:rPr>
              <a:t>// will </a:t>
            </a:r>
            <a:r>
              <a:rPr lang="en-CA" sz="2000" dirty="0">
                <a:effectLst/>
              </a:rPr>
              <a:t>add Pink to the end of the array</a:t>
            </a:r>
            <a:r>
              <a:rPr lang="en-CA" sz="2000" dirty="0" smtClean="0">
                <a:effectLst/>
              </a:rPr>
              <a:t>.</a:t>
            </a:r>
            <a:endParaRPr lang="en-CA" sz="2400" dirty="0">
              <a:effectLst/>
            </a:endParaRPr>
          </a:p>
          <a:p>
            <a:pPr marL="400050" lvl="1" indent="0">
              <a:buNone/>
            </a:pPr>
            <a:r>
              <a:rPr lang="en-CA" sz="2400" dirty="0">
                <a:effectLst/>
              </a:rPr>
              <a:t>a</a:t>
            </a:r>
            <a:r>
              <a:rPr lang="en-CA" sz="2400" dirty="0" smtClean="0">
                <a:effectLst/>
              </a:rPr>
              <a:t>lert(colours); // </a:t>
            </a:r>
            <a:r>
              <a:rPr lang="en-CA" sz="2400" dirty="0" err="1" smtClean="0">
                <a:effectLst/>
              </a:rPr>
              <a:t>Red,Black,Yellow,Blue,Pink</a:t>
            </a:r>
            <a:endParaRPr lang="en-CA" sz="2400" dirty="0" smtClean="0">
              <a:effectLst/>
            </a:endParaRPr>
          </a:p>
          <a:p>
            <a:pPr marL="400050" lvl="1" indent="0">
              <a:buNone/>
            </a:pPr>
            <a:endParaRPr lang="en-CA" sz="27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reverse()</a:t>
            </a:r>
          </a:p>
          <a:p>
            <a:pPr lvl="1"/>
            <a:r>
              <a:rPr lang="en-CA" sz="2400" dirty="0"/>
              <a:t>The elements in the array are reversed. First becomes last, second becomes second last, etc</a:t>
            </a:r>
            <a:r>
              <a:rPr lang="en-CA" sz="2400" dirty="0" smtClean="0"/>
              <a:t>..</a:t>
            </a:r>
          </a:p>
          <a:p>
            <a:pPr lvl="1"/>
            <a:r>
              <a:rPr lang="en-CA" sz="2400" dirty="0" smtClean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arrayName.reverse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573016"/>
            <a:ext cx="741682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var arrayName1 = [</a:t>
            </a:r>
            <a:r>
              <a:rPr lang="en-CA" sz="2400" dirty="0" smtClean="0"/>
              <a:t>"Red</a:t>
            </a:r>
            <a:r>
              <a:rPr lang="en-CA" sz="2400" dirty="0"/>
              <a:t>", "Black", "Yellow", "</a:t>
            </a:r>
            <a:r>
              <a:rPr lang="en-CA" sz="2400" dirty="0" smtClean="0"/>
              <a:t>Blue“];</a:t>
            </a:r>
          </a:p>
          <a:p>
            <a:r>
              <a:rPr lang="en-CA" sz="2400" dirty="0" smtClean="0"/>
              <a:t>alert(arrayName1 ); // </a:t>
            </a:r>
            <a:r>
              <a:rPr lang="en-CA" sz="2400" dirty="0" err="1"/>
              <a:t>Red,Black,Yellow,Blue</a:t>
            </a:r>
            <a:r>
              <a:rPr lang="en-CA" sz="2400" dirty="0"/>
              <a:t> </a:t>
            </a:r>
            <a:endParaRPr lang="en-CA" sz="2400" dirty="0" smtClean="0"/>
          </a:p>
          <a:p>
            <a:endParaRPr lang="en-CA" sz="2400" dirty="0"/>
          </a:p>
          <a:p>
            <a:r>
              <a:rPr lang="en-CA" sz="2400" dirty="0"/>
              <a:t>arrayName1.reverse();</a:t>
            </a:r>
          </a:p>
          <a:p>
            <a:r>
              <a:rPr lang="en-CA" sz="2400" dirty="0" smtClean="0"/>
              <a:t>alert(arrayName1 ); // </a:t>
            </a:r>
            <a:r>
              <a:rPr lang="en-CA" sz="2400" dirty="0" err="1" smtClean="0"/>
              <a:t>Blue,Yellow,Black,Red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90528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sort()</a:t>
            </a:r>
          </a:p>
          <a:p>
            <a:pPr lvl="1"/>
            <a:r>
              <a:rPr lang="en-CA" dirty="0"/>
              <a:t>The elements in the array are sorted based on their ASCII code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Syntax: 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arrayName.sort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593068"/>
            <a:ext cx="73978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arrayName1 = [</a:t>
            </a:r>
            <a:r>
              <a:rPr lang="en-CA" sz="2000" dirty="0" smtClean="0"/>
              <a:t>"Red</a:t>
            </a:r>
            <a:r>
              <a:rPr lang="en-CA" sz="2000" dirty="0"/>
              <a:t>", "Black", 15, "Yellow", 101, "</a:t>
            </a:r>
            <a:r>
              <a:rPr lang="en-CA" sz="2000" dirty="0" smtClean="0"/>
              <a:t>Blue“];</a:t>
            </a:r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67200"/>
            <a:ext cx="6965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arrayName1.length returns 6 </a:t>
            </a:r>
          </a:p>
          <a:p>
            <a:r>
              <a:rPr lang="en-CA" sz="2000" dirty="0"/>
              <a:t>The array before : Red,Black,15,Yellow,101,Blue  </a:t>
            </a:r>
          </a:p>
          <a:p>
            <a:r>
              <a:rPr lang="en-CA" sz="2000" dirty="0"/>
              <a:t>arrayName1.sort();</a:t>
            </a:r>
          </a:p>
          <a:p>
            <a:r>
              <a:rPr lang="en-CA" sz="2000" dirty="0"/>
              <a:t>The array after: 101,15,Black,Blue,Red,Yellow  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69139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slice()</a:t>
            </a:r>
            <a:endParaRPr lang="en-CA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The slice() method extracts part of an array and returns a new array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Syntax:  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arrayName.slice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(index1, index2)</a:t>
            </a:r>
          </a:p>
          <a:p>
            <a:pPr marL="457200" lvl="1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var colours = new Array ("Red", "Black", "Yellow", "Blue");</a:t>
            </a:r>
          </a:p>
          <a:p>
            <a:pPr marL="457200" lvl="1" indent="0">
              <a:buNone/>
            </a:pP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a</a:t>
            </a:r>
            <a:r>
              <a:rPr lang="en-CA" sz="2100" dirty="0" smtClean="0">
                <a:effectLst/>
              </a:rPr>
              <a:t>lert( </a:t>
            </a:r>
            <a:r>
              <a:rPr lang="en-CA" sz="2100" dirty="0" err="1" smtClean="0">
                <a:effectLst/>
              </a:rPr>
              <a:t>colours.slice</a:t>
            </a:r>
            <a:r>
              <a:rPr lang="en-CA" sz="2100" dirty="0" smtClean="0">
                <a:effectLst/>
              </a:rPr>
              <a:t>(1,2) ); // Black</a:t>
            </a: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a</a:t>
            </a:r>
            <a:r>
              <a:rPr lang="en-CA" sz="2100" dirty="0" smtClean="0">
                <a:effectLst/>
              </a:rPr>
              <a:t>lert( </a:t>
            </a:r>
            <a:r>
              <a:rPr lang="en-CA" sz="2100" dirty="0" err="1" smtClean="0">
                <a:effectLst/>
              </a:rPr>
              <a:t>colours.slice</a:t>
            </a:r>
            <a:r>
              <a:rPr lang="en-CA" sz="2100" dirty="0" smtClean="0">
                <a:effectLst/>
              </a:rPr>
              <a:t>(0,3) ); //</a:t>
            </a:r>
            <a:r>
              <a:rPr lang="en-CA" sz="1900" dirty="0" smtClean="0">
                <a:effectLst/>
              </a:rPr>
              <a:t> </a:t>
            </a:r>
            <a:r>
              <a:rPr lang="en-CA" sz="1900" dirty="0" err="1" smtClean="0">
                <a:effectLst/>
              </a:rPr>
              <a:t>Red,Black,Yellow</a:t>
            </a:r>
            <a:r>
              <a:rPr lang="en-CA" sz="1900" dirty="0" smtClean="0">
                <a:effectLst/>
              </a:rPr>
              <a:t> </a:t>
            </a:r>
          </a:p>
          <a:p>
            <a:pPr marL="457200" lvl="1" indent="0">
              <a:buNone/>
            </a:pPr>
            <a:endParaRPr lang="en-CA" sz="2100" dirty="0" smtClean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a</a:t>
            </a:r>
            <a:r>
              <a:rPr lang="en-CA" sz="2100" dirty="0" smtClean="0">
                <a:effectLst/>
              </a:rPr>
              <a:t>lert(colours</a:t>
            </a:r>
            <a:r>
              <a:rPr lang="en-CA" sz="2100" dirty="0">
                <a:effectLst/>
              </a:rPr>
              <a:t>); </a:t>
            </a:r>
            <a:r>
              <a:rPr lang="en-CA" sz="2100" dirty="0" smtClean="0">
                <a:effectLst/>
              </a:rPr>
              <a:t>                // </a:t>
            </a:r>
            <a:r>
              <a:rPr lang="en-CA" sz="2100" dirty="0" err="1" smtClean="0">
                <a:effectLst/>
              </a:rPr>
              <a:t>Red,Black,Yellow,Blue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1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splice()</a:t>
            </a:r>
            <a:endParaRPr lang="en-CA" sz="3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splice() method adds/removes array entry/entries and returns a new </a:t>
            </a:r>
            <a:r>
              <a:rPr lang="en-CA" dirty="0" smtClean="0"/>
              <a:t>array.</a:t>
            </a:r>
          </a:p>
          <a:p>
            <a:pPr lvl="1"/>
            <a:r>
              <a:rPr lang="en-CA" dirty="0" smtClean="0"/>
              <a:t>Syntax: 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arrayName.splice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index,howMany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,[entry/entries])</a:t>
            </a:r>
          </a:p>
          <a:p>
            <a:pPr marL="914400" lvl="2" indent="0">
              <a:buNone/>
            </a:pPr>
            <a:endParaRPr lang="en-CA" dirty="0">
              <a:effectLst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dirty="0">
                <a:effectLst/>
              </a:rPr>
              <a:t>index = start at this location in the array.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dirty="0" err="1">
                <a:effectLst/>
              </a:rPr>
              <a:t>howMany</a:t>
            </a:r>
            <a:r>
              <a:rPr lang="en-CA" dirty="0">
                <a:effectLst/>
              </a:rPr>
              <a:t> = the number of array elements to be removed. If </a:t>
            </a:r>
            <a:r>
              <a:rPr lang="en-CA" dirty="0" err="1">
                <a:effectLst/>
              </a:rPr>
              <a:t>howMany</a:t>
            </a:r>
            <a:r>
              <a:rPr lang="en-CA" dirty="0">
                <a:effectLst/>
              </a:rPr>
              <a:t> is 0, no elements are removed.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dirty="0">
                <a:effectLst/>
              </a:rPr>
              <a:t>entry/entries = elements to add to the array. If not present, splice removes elements from the array.</a:t>
            </a:r>
          </a:p>
          <a:p>
            <a:pPr marL="457200" lvl="1" indent="0">
              <a:buNone/>
            </a:pP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7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600" b="1" dirty="0" err="1"/>
              <a:t>var</a:t>
            </a:r>
            <a:r>
              <a:rPr lang="en-CA" sz="1600" b="1" dirty="0"/>
              <a:t> colors = ["Red", "Black", "Yellow", "Blue"];</a:t>
            </a:r>
          </a:p>
          <a:p>
            <a:pPr marL="0" indent="0">
              <a:buNone/>
            </a:pPr>
            <a:r>
              <a:rPr lang="en-CA" sz="1600" b="1" dirty="0"/>
              <a:t>alert(colors); // </a:t>
            </a:r>
            <a:r>
              <a:rPr lang="en-CA" sz="1600" b="1" dirty="0" err="1"/>
              <a:t>Red,Black,Yellow,Blue</a:t>
            </a: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 err="1"/>
              <a:t>colors.splice</a:t>
            </a:r>
            <a:r>
              <a:rPr lang="en-CA" sz="1600" b="1" dirty="0"/>
              <a:t>(1,0,"Pink"); // Use the splice method to insert an array entry</a:t>
            </a:r>
          </a:p>
          <a:p>
            <a:pPr marL="0" indent="0">
              <a:buNone/>
            </a:pPr>
            <a:r>
              <a:rPr lang="en-CA" sz="1600" b="1" dirty="0"/>
              <a:t>alert(colors); // </a:t>
            </a:r>
            <a:r>
              <a:rPr lang="en-CA" sz="1600" b="1" dirty="0" err="1"/>
              <a:t>Red,Pink,Black,Yellow,Blue</a:t>
            </a: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 err="1"/>
              <a:t>colors.splice</a:t>
            </a:r>
            <a:r>
              <a:rPr lang="en-CA" sz="1600" b="1" dirty="0"/>
              <a:t>(3,0,"Green", "White"); //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splice method to insert an array entry</a:t>
            </a:r>
          </a:p>
          <a:p>
            <a:pPr marL="0" indent="0">
              <a:buNone/>
            </a:pPr>
            <a:r>
              <a:rPr lang="en-CA" sz="1600" b="1" dirty="0"/>
              <a:t>alert(colors); // </a:t>
            </a:r>
            <a:r>
              <a:rPr lang="en-CA" sz="1600" b="1" dirty="0" err="1"/>
              <a:t>Red,Pink,Black,Green,White,Yellow,Blue</a:t>
            </a: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 err="1"/>
              <a:t>colors.splice</a:t>
            </a:r>
            <a:r>
              <a:rPr lang="en-CA" sz="1600" b="1" dirty="0"/>
              <a:t>(3,1); // Use the splice method to remove an array entry - the Green	</a:t>
            </a:r>
          </a:p>
          <a:p>
            <a:pPr marL="0" indent="0">
              <a:buNone/>
            </a:pPr>
            <a:r>
              <a:rPr lang="en-CA" sz="1600" b="1" dirty="0"/>
              <a:t>alert(colors); // </a:t>
            </a:r>
            <a:r>
              <a:rPr lang="en-CA" sz="1600" b="1" dirty="0" err="1"/>
              <a:t>Red,Pink,Black,White,Yellow,Blue</a:t>
            </a: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 err="1"/>
              <a:t>colors.splice</a:t>
            </a:r>
            <a:r>
              <a:rPr lang="en-CA" sz="1600" b="1" dirty="0"/>
              <a:t>(3,2); // Use the splice method to remove 2 array entries - the White &amp; Yellow </a:t>
            </a:r>
          </a:p>
          <a:p>
            <a:pPr marL="0" indent="0">
              <a:buNone/>
            </a:pPr>
            <a:r>
              <a:rPr lang="en-CA" sz="1600" b="1" dirty="0"/>
              <a:t>alert(colors); // </a:t>
            </a:r>
            <a:r>
              <a:rPr lang="en-CA" sz="1600" b="1" dirty="0" err="1" smtClean="0"/>
              <a:t>Red,Pink,Black,Blue</a:t>
            </a:r>
            <a:endParaRPr lang="en-CA" sz="1600" b="1" dirty="0" smtClean="0"/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6478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</a:t>
            </a:r>
            <a:r>
              <a:rPr lang="en-CA" sz="2400" dirty="0" smtClean="0"/>
              <a:t>provides many predefined</a:t>
            </a:r>
            <a:r>
              <a:rPr lang="en-CA" sz="2400" dirty="0"/>
              <a:t>, built-in objects that enable you to work with Strings and Dates, </a:t>
            </a:r>
            <a:r>
              <a:rPr lang="en-CA" sz="2400" dirty="0" smtClean="0"/>
              <a:t>perform </a:t>
            </a:r>
            <a:r>
              <a:rPr lang="en-CA" sz="2400" dirty="0"/>
              <a:t>mathematical </a:t>
            </a:r>
            <a:r>
              <a:rPr lang="en-CA" sz="2400" dirty="0" smtClean="0"/>
              <a:t>operations, and etc.:</a:t>
            </a:r>
          </a:p>
          <a:p>
            <a:pPr lvl="1"/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  <a:p>
            <a:pPr lvl="1"/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  <a:p>
            <a:pPr lvl="1"/>
            <a:r>
              <a:rPr lang="en-CA" sz="2000" dirty="0" smtClean="0"/>
              <a:t>Date</a:t>
            </a:r>
          </a:p>
          <a:p>
            <a:pPr lvl="1"/>
            <a:r>
              <a:rPr lang="en-CA" sz="2000" dirty="0" smtClean="0"/>
              <a:t>Math</a:t>
            </a:r>
          </a:p>
          <a:p>
            <a:pPr lvl="1"/>
            <a:r>
              <a:rPr lang="en-CA" sz="2000" dirty="0" smtClean="0"/>
              <a:t>Number</a:t>
            </a:r>
          </a:p>
          <a:p>
            <a:pPr lvl="1"/>
            <a:r>
              <a:rPr lang="en-CA" sz="2000" dirty="0" smtClean="0"/>
              <a:t>Boolean</a:t>
            </a:r>
          </a:p>
          <a:p>
            <a:pPr lvl="1"/>
            <a:r>
              <a:rPr lang="en-CA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endParaRPr lang="en-CA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We’ll cover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 Array,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in this week.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52923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Array: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and for in loop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500" y="1268760"/>
            <a:ext cx="7473924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500" b="1" dirty="0"/>
              <a:t>var </a:t>
            </a:r>
            <a:r>
              <a:rPr lang="en-CA" sz="1500" b="1" dirty="0" err="1"/>
              <a:t>myColors</a:t>
            </a:r>
            <a:r>
              <a:rPr lang="en-CA" sz="1500" b="1" dirty="0"/>
              <a:t> = [</a:t>
            </a:r>
            <a:r>
              <a:rPr lang="en-CA" sz="1500" b="1" dirty="0" smtClean="0"/>
              <a:t>"Pink</a:t>
            </a:r>
            <a:r>
              <a:rPr lang="en-CA" sz="1500" b="1" dirty="0"/>
              <a:t>", "Red", "Orange", "</a:t>
            </a:r>
            <a:r>
              <a:rPr lang="en-CA" sz="1500" b="1" dirty="0" smtClean="0"/>
              <a:t>Blue"];</a:t>
            </a:r>
          </a:p>
          <a:p>
            <a:endParaRPr lang="en-CA" sz="1050" b="1" dirty="0" smtClean="0"/>
          </a:p>
          <a:p>
            <a:r>
              <a:rPr lang="en-CA" sz="1500" b="1" dirty="0" smtClean="0"/>
              <a:t>function </a:t>
            </a:r>
            <a:r>
              <a:rPr lang="en-CA" sz="1500" b="1" dirty="0"/>
              <a:t>showArray1() { </a:t>
            </a:r>
            <a:r>
              <a:rPr lang="en-CA" sz="1500" b="1" dirty="0" smtClean="0"/>
              <a:t>// </a:t>
            </a:r>
            <a:r>
              <a:rPr lang="en-CA" sz="15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</a:p>
          <a:p>
            <a:r>
              <a:rPr lang="en-CA" sz="1500" b="1" dirty="0"/>
              <a:t> </a:t>
            </a:r>
            <a:r>
              <a:rPr lang="en-CA" sz="1500" b="1" dirty="0" smtClean="0"/>
              <a:t>  var </a:t>
            </a:r>
            <a:r>
              <a:rPr lang="en-CA" sz="1500" b="1" dirty="0"/>
              <a:t>message = "function showArray1()</a:t>
            </a:r>
            <a:r>
              <a:rPr lang="en-CA" sz="1500" b="1" dirty="0">
                <a:solidFill>
                  <a:srgbClr val="0000CC"/>
                </a:solidFill>
              </a:rPr>
              <a:t>\n\n</a:t>
            </a:r>
            <a:r>
              <a:rPr lang="en-CA" sz="1500" b="1" dirty="0"/>
              <a:t>"; </a:t>
            </a:r>
          </a:p>
          <a:p>
            <a:r>
              <a:rPr lang="en-CA" sz="1500" b="1" dirty="0" smtClean="0"/>
              <a:t>   for </a:t>
            </a:r>
            <a:r>
              <a:rPr lang="en-CA" sz="1500" b="1" dirty="0"/>
              <a:t>(var x=0; x &lt; </a:t>
            </a:r>
            <a:r>
              <a:rPr lang="en-CA" sz="1500" b="1" dirty="0" err="1"/>
              <a:t>myColors.length</a:t>
            </a:r>
            <a:r>
              <a:rPr lang="en-CA" sz="1500" b="1" dirty="0"/>
              <a:t>; x++) { </a:t>
            </a:r>
            <a:r>
              <a:rPr lang="en-CA" sz="1500" b="1" dirty="0" smtClean="0"/>
              <a:t>// recommended</a:t>
            </a:r>
          </a:p>
          <a:p>
            <a:r>
              <a:rPr lang="en-CA" sz="1500" b="1" dirty="0"/>
              <a:t> </a:t>
            </a:r>
            <a:r>
              <a:rPr lang="en-CA" sz="1500" b="1" dirty="0" smtClean="0"/>
              <a:t>     message</a:t>
            </a:r>
            <a:r>
              <a:rPr lang="en-CA" sz="1500" b="1" dirty="0"/>
              <a:t>+= </a:t>
            </a:r>
            <a:r>
              <a:rPr lang="en-CA" sz="1500" b="1" dirty="0" err="1"/>
              <a:t>myColors</a:t>
            </a:r>
            <a:r>
              <a:rPr lang="en-CA" sz="1500" b="1" dirty="0"/>
              <a:t>[x] + "</a:t>
            </a:r>
            <a:r>
              <a:rPr lang="en-CA" sz="1500" b="1" dirty="0">
                <a:solidFill>
                  <a:srgbClr val="0000CC"/>
                </a:solidFill>
              </a:rPr>
              <a:t>\n</a:t>
            </a:r>
            <a:r>
              <a:rPr lang="en-CA" sz="1500" b="1" dirty="0"/>
              <a:t>"; </a:t>
            </a:r>
            <a:endParaRPr lang="en-CA" sz="1500" b="1" dirty="0" smtClean="0"/>
          </a:p>
          <a:p>
            <a:r>
              <a:rPr lang="en-CA" sz="1500" b="1" dirty="0"/>
              <a:t> </a:t>
            </a:r>
            <a:r>
              <a:rPr lang="en-CA" sz="1500" b="1" dirty="0" smtClean="0"/>
              <a:t>  } </a:t>
            </a:r>
          </a:p>
          <a:p>
            <a:r>
              <a:rPr lang="en-CA" sz="1500" b="1" dirty="0"/>
              <a:t> </a:t>
            </a:r>
            <a:r>
              <a:rPr lang="en-CA" sz="1500" b="1" dirty="0" smtClean="0"/>
              <a:t>  </a:t>
            </a:r>
            <a:r>
              <a:rPr lang="en-CA" sz="1500" b="1" dirty="0" smtClean="0">
                <a:solidFill>
                  <a:srgbClr val="0000CC"/>
                </a:solidFill>
              </a:rPr>
              <a:t>alert</a:t>
            </a:r>
            <a:r>
              <a:rPr lang="en-CA" sz="1500" b="1" dirty="0" smtClean="0"/>
              <a:t>(message</a:t>
            </a:r>
            <a:r>
              <a:rPr lang="en-CA" sz="1500" b="1" dirty="0"/>
              <a:t>); </a:t>
            </a:r>
            <a:endParaRPr lang="en-CA" sz="1500" b="1" dirty="0" smtClean="0"/>
          </a:p>
          <a:p>
            <a:r>
              <a:rPr lang="en-CA" sz="1500" b="1" dirty="0" smtClean="0"/>
              <a:t>} </a:t>
            </a:r>
            <a:r>
              <a:rPr lang="en-CA" sz="1500" b="1" dirty="0"/>
              <a:t>// </a:t>
            </a:r>
            <a:r>
              <a:rPr lang="en-CA" sz="1500" b="1" dirty="0" smtClean="0"/>
              <a:t>end </a:t>
            </a:r>
            <a:r>
              <a:rPr lang="en-CA" sz="1500" b="1" dirty="0"/>
              <a:t>of function </a:t>
            </a:r>
          </a:p>
          <a:p>
            <a:endParaRPr lang="en-CA" sz="1500" b="1" dirty="0" smtClean="0"/>
          </a:p>
          <a:p>
            <a:pPr lvl="0"/>
            <a:r>
              <a:rPr lang="en-CA" sz="1500" b="1" dirty="0" smtClean="0"/>
              <a:t>function </a:t>
            </a:r>
            <a:r>
              <a:rPr lang="en-CA" sz="1500" b="1" dirty="0"/>
              <a:t>showArray2() </a:t>
            </a:r>
            <a:r>
              <a:rPr lang="en-CA" sz="1500" b="1" dirty="0" smtClean="0"/>
              <a:t>{ </a:t>
            </a:r>
            <a:r>
              <a:rPr lang="en-CA" sz="1500" b="1" dirty="0" smtClean="0">
                <a:solidFill>
                  <a:prstClr val="black"/>
                </a:solidFill>
              </a:rPr>
              <a:t>// </a:t>
            </a:r>
            <a:r>
              <a:rPr lang="en-CA" sz="15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loop </a:t>
            </a:r>
            <a:r>
              <a:rPr lang="en-CA" sz="15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CA" sz="15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recommended for </a:t>
            </a:r>
            <a:r>
              <a:rPr lang="en-CA" sz="15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  <a:p>
            <a:r>
              <a:rPr lang="en-CA" sz="1500" b="1" dirty="0"/>
              <a:t> </a:t>
            </a:r>
            <a:r>
              <a:rPr lang="en-CA" sz="1500" b="1" dirty="0" smtClean="0"/>
              <a:t>  var </a:t>
            </a:r>
            <a:r>
              <a:rPr lang="en-CA" sz="1500" b="1" dirty="0"/>
              <a:t>message = "function showArray2()\n\n"; </a:t>
            </a:r>
            <a:endParaRPr lang="en-CA" sz="1500" b="1" dirty="0" smtClean="0"/>
          </a:p>
          <a:p>
            <a:r>
              <a:rPr lang="en-CA" sz="1500" b="1" dirty="0"/>
              <a:t> </a:t>
            </a:r>
            <a:r>
              <a:rPr lang="en-CA" sz="1500" b="1" dirty="0" smtClean="0"/>
              <a:t>  for </a:t>
            </a:r>
            <a:r>
              <a:rPr lang="en-CA" sz="1500" b="1" dirty="0"/>
              <a:t>(var x in </a:t>
            </a:r>
            <a:r>
              <a:rPr lang="en-CA" sz="1500" b="1" dirty="0" err="1"/>
              <a:t>myColors</a:t>
            </a:r>
            <a:r>
              <a:rPr lang="en-CA" sz="1500" b="1" dirty="0"/>
              <a:t>) { </a:t>
            </a:r>
            <a:endParaRPr lang="en-CA" sz="1500" b="1" dirty="0" smtClean="0"/>
          </a:p>
          <a:p>
            <a:r>
              <a:rPr lang="en-CA" sz="1500" b="1" dirty="0"/>
              <a:t> </a:t>
            </a:r>
            <a:r>
              <a:rPr lang="en-CA" sz="1500" b="1" dirty="0" smtClean="0"/>
              <a:t>     message</a:t>
            </a:r>
            <a:r>
              <a:rPr lang="en-CA" sz="1500" b="1" dirty="0"/>
              <a:t>+= </a:t>
            </a:r>
            <a:r>
              <a:rPr lang="en-CA" sz="1500" b="1" dirty="0" err="1"/>
              <a:t>myColors</a:t>
            </a:r>
            <a:r>
              <a:rPr lang="en-CA" sz="1500" b="1" dirty="0"/>
              <a:t>[x] + "\n"; </a:t>
            </a:r>
            <a:endParaRPr lang="en-CA" sz="1500" b="1" dirty="0" smtClean="0"/>
          </a:p>
          <a:p>
            <a:r>
              <a:rPr lang="en-CA" sz="1500" b="1" dirty="0"/>
              <a:t> </a:t>
            </a:r>
            <a:r>
              <a:rPr lang="en-CA" sz="1500" b="1" dirty="0" smtClean="0"/>
              <a:t>  } </a:t>
            </a:r>
          </a:p>
          <a:p>
            <a:r>
              <a:rPr lang="en-CA" sz="1500" b="1" dirty="0"/>
              <a:t> </a:t>
            </a:r>
            <a:r>
              <a:rPr lang="en-CA" sz="1500" b="1" dirty="0" smtClean="0"/>
              <a:t>  alert(message</a:t>
            </a:r>
            <a:r>
              <a:rPr lang="en-CA" sz="1500" b="1" dirty="0"/>
              <a:t>); </a:t>
            </a:r>
            <a:endParaRPr lang="en-CA" sz="1500" b="1" dirty="0" smtClean="0"/>
          </a:p>
          <a:p>
            <a:r>
              <a:rPr lang="en-CA" sz="1500" b="1" dirty="0" smtClean="0"/>
              <a:t>} </a:t>
            </a:r>
            <a:r>
              <a:rPr lang="en-CA" sz="1500" b="1" dirty="0"/>
              <a:t>// </a:t>
            </a:r>
            <a:r>
              <a:rPr lang="en-CA" sz="1500" b="1" dirty="0" smtClean="0"/>
              <a:t>end </a:t>
            </a:r>
            <a:r>
              <a:rPr lang="en-CA" sz="1500" b="1" dirty="0"/>
              <a:t>of function </a:t>
            </a:r>
            <a:endParaRPr lang="en-CA" sz="1500" b="1" dirty="0" smtClean="0"/>
          </a:p>
          <a:p>
            <a:endParaRPr lang="en-CA" sz="1500" b="1" dirty="0"/>
          </a:p>
          <a:p>
            <a:r>
              <a:rPr lang="en-CA" sz="1500" b="1" dirty="0" smtClean="0"/>
              <a:t>showArray1();</a:t>
            </a:r>
          </a:p>
          <a:p>
            <a:r>
              <a:rPr lang="en-CA" sz="1500" b="1" dirty="0" smtClean="0"/>
              <a:t>showArray2();</a:t>
            </a:r>
          </a:p>
          <a:p>
            <a:endParaRPr lang="en-CA" sz="1500" b="1" dirty="0"/>
          </a:p>
          <a:p>
            <a:r>
              <a:rPr lang="en-CA" sz="1500" b="1" dirty="0" smtClean="0"/>
              <a:t>// advanced: use </a:t>
            </a:r>
            <a:r>
              <a:rPr lang="en-CA" sz="15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CA" sz="15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15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CA" sz="1500" b="1" dirty="0" smtClean="0"/>
              <a:t>of Array object to do the same task</a:t>
            </a:r>
            <a:endParaRPr lang="en-CA" sz="1500" b="1" dirty="0"/>
          </a:p>
        </p:txBody>
      </p:sp>
    </p:spTree>
    <p:extLst>
      <p:ext uri="{BB962C8B-B14F-4D97-AF65-F5344CB8AC3E}">
        <p14:creationId xmlns:p14="http://schemas.microsoft.com/office/powerpoint/2010/main" val="118795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User-defined Objects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 objects are </a:t>
            </a:r>
            <a:r>
              <a:rPr lang="en-CA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 arrays </a:t>
            </a:r>
            <a:r>
              <a:rPr lang="en-CA" sz="2800" dirty="0"/>
              <a:t>(or map, or dictionary - an data structure composed of a collection of key/value pairs), augmented with prototypes. </a:t>
            </a:r>
          </a:p>
          <a:p>
            <a:pPr lvl="1"/>
            <a:r>
              <a:rPr lang="en-CA" sz="2400" dirty="0"/>
              <a:t>Object property names are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keys</a:t>
            </a:r>
            <a:r>
              <a:rPr lang="en-CA" sz="2400" dirty="0"/>
              <a:t>. They support two equivalent syntaxes: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dot notation (</a:t>
            </a:r>
            <a:r>
              <a:rPr lang="en-CA" sz="2000" dirty="0" err="1"/>
              <a:t>obj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.x</a:t>
            </a:r>
            <a:r>
              <a:rPr lang="en-CA" sz="2000" dirty="0"/>
              <a:t> = 10) and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bracket notation (</a:t>
            </a:r>
            <a:r>
              <a:rPr lang="en-CA" sz="2000" dirty="0" err="1"/>
              <a:t>obj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['x']</a:t>
            </a:r>
            <a:r>
              <a:rPr lang="en-CA" sz="2000" dirty="0"/>
              <a:t> = 10). </a:t>
            </a: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functions/methods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added, changed, or deleted at run-time</a:t>
            </a:r>
            <a:r>
              <a:rPr lang="en-CA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253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(Custom)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 </a:t>
            </a:r>
            <a:r>
              <a:rPr lang="en-CA" sz="2800" dirty="0"/>
              <a:t>Using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notation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40934"/>
              </p:ext>
            </p:extLst>
          </p:nvPr>
        </p:nvGraphicFramePr>
        <p:xfrm>
          <a:off x="971600" y="2060848"/>
          <a:ext cx="7272808" cy="439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4086984">
                <a:tc>
                  <a:txBody>
                    <a:bodyPr/>
                    <a:lstStyle/>
                    <a:p>
                      <a:pPr fontAlgn="base"/>
                      <a:endParaRPr lang="en-CA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var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person1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 { name: "John", age: 30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//var person1 = { "name": "John", "age": 30 };</a:t>
                      </a:r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var person2 = {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name: "Steven",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age: 25,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talk: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function () {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alert('I am ' + this.name + ", and I'm " + </a:t>
                      </a:r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</a:p>
                    <a:p>
                      <a:pPr fontAlgn="base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            " years old.");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alert( person1.name );</a:t>
                      </a:r>
                    </a:p>
                    <a:p>
                      <a:pPr fontAlgn="base"/>
                      <a:endParaRPr lang="en-CA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person2.talk();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// My name is Steven, and I'm 25 years old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11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6766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Using a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53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7785"/>
              </p:ext>
            </p:extLst>
          </p:nvPr>
        </p:nvGraphicFramePr>
        <p:xfrm>
          <a:off x="1259632" y="2348880"/>
          <a:ext cx="6912768" cy="39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370840">
                <a:tc>
                  <a:txBody>
                    <a:bodyPr/>
                    <a:lstStyle/>
                    <a:p>
                      <a:endParaRPr lang="en-CA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en-CA" sz="2000" b="0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(name, age) 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this.name = name;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= age;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this.talk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 function () 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 alert('My name is ' + this.name + ", and I'm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      +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};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var person1 = new </a:t>
                      </a:r>
                      <a:r>
                        <a:rPr lang="en-CA" sz="2000" b="0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("Steven", 30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alert(</a:t>
                      </a:r>
                      <a:r>
                        <a:rPr lang="en-CA" sz="2000" b="0" baseline="0" dirty="0" smtClean="0">
                          <a:solidFill>
                            <a:schemeClr val="tx1"/>
                          </a:solidFill>
                        </a:rPr>
                        <a:t> persion1.age);</a:t>
                      </a:r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person1.talk();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// My name is Steven, and I'm 30 years old.</a:t>
                      </a:r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27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In JavaScript, the thing called this, is the object that "owns" the JavaScript code</a:t>
            </a:r>
            <a:r>
              <a:rPr lang="en-CA" dirty="0" smtClean="0"/>
              <a:t>.</a:t>
            </a:r>
            <a:endParaRPr lang="en-CA" dirty="0"/>
          </a:p>
          <a:p>
            <a:pPr lvl="1"/>
            <a:r>
              <a:rPr lang="en-CA" dirty="0"/>
              <a:t>The value of this, when used in a function, is the object that "owns" the function</a:t>
            </a:r>
            <a:r>
              <a:rPr lang="en-CA" dirty="0" smtClean="0"/>
              <a:t>.</a:t>
            </a:r>
            <a:endParaRPr lang="en-CA" dirty="0"/>
          </a:p>
          <a:p>
            <a:pPr lvl="1"/>
            <a:r>
              <a:rPr lang="en-CA" dirty="0"/>
              <a:t>The value of this, when used in an object, is the object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06291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Create </a:t>
            </a:r>
            <a:r>
              <a:rPr lang="en-CA" sz="2800" dirty="0" smtClean="0"/>
              <a:t>an empty </a:t>
            </a:r>
            <a:r>
              <a:rPr lang="en-CA" sz="2800" dirty="0" smtClean="0"/>
              <a:t>object; then dynamically add properties and methods.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55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98694"/>
              </p:ext>
            </p:extLst>
          </p:nvPr>
        </p:nvGraphicFramePr>
        <p:xfrm>
          <a:off x="971600" y="2276872"/>
          <a:ext cx="72008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0"/>
              </a:tblGrid>
              <a:tr h="3600400">
                <a:tc>
                  <a:txBody>
                    <a:bodyPr/>
                    <a:lstStyle/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var person1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 {};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// equivalent to: var person = new </a:t>
                      </a:r>
                      <a:r>
                        <a:rPr lang="en-CA" sz="2000" b="0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fontAlgn="base"/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person1.name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 "Steven";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person1.age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 30;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person1.talk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 function () {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alert('My name is ' + this.name + ", and I'm "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 +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alert(person1.name);</a:t>
                      </a:r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person.talk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69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JS Object and Closure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40750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Usually, JavaScript object properties are “public”. This does not conform the </a:t>
            </a:r>
            <a:r>
              <a:rPr lang="en-CA" sz="2000" dirty="0"/>
              <a:t>basic principle of OOP </a:t>
            </a:r>
            <a:r>
              <a:rPr lang="en-CA" sz="2000" dirty="0" smtClean="0"/>
              <a:t>–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CA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JavaScript object with data hiding example:</a:t>
            </a:r>
          </a:p>
          <a:p>
            <a:pPr marL="400050" lvl="1" indent="0">
              <a:buNone/>
            </a:pPr>
            <a:r>
              <a:rPr lang="en-CA" sz="1400" b="1" dirty="0"/>
              <a:t>function Person(name, age) {</a:t>
            </a:r>
          </a:p>
          <a:p>
            <a:pPr marL="400050" lvl="1" indent="0">
              <a:buNone/>
            </a:pPr>
            <a:r>
              <a:rPr lang="en-CA" sz="1400" b="1" dirty="0"/>
              <a:t>  var name = name;</a:t>
            </a:r>
          </a:p>
          <a:p>
            <a:pPr marL="400050" lvl="1" indent="0">
              <a:buNone/>
            </a:pPr>
            <a:r>
              <a:rPr lang="en-CA" sz="1400" b="1" dirty="0"/>
              <a:t>  var age = age;</a:t>
            </a:r>
          </a:p>
          <a:p>
            <a:pPr marL="400050" lvl="1" indent="0">
              <a:buNone/>
            </a:pPr>
            <a:endParaRPr lang="en-CA" sz="500" b="1" dirty="0"/>
          </a:p>
          <a:p>
            <a:pPr marL="400050" lvl="1" indent="0">
              <a:buNone/>
            </a:pPr>
            <a:r>
              <a:rPr lang="en-CA" sz="1400" b="1" dirty="0"/>
              <a:t>  return </a:t>
            </a:r>
            <a:r>
              <a:rPr lang="en-CA" sz="1400" b="1" dirty="0" smtClean="0"/>
              <a:t>{ </a:t>
            </a:r>
            <a:r>
              <a:rPr lang="en-CA" sz="1400" b="1" dirty="0" err="1" smtClean="0"/>
              <a:t>setName</a:t>
            </a:r>
            <a:r>
              <a:rPr lang="en-CA" sz="1400" b="1" dirty="0"/>
              <a:t>:   function(</a:t>
            </a:r>
            <a:r>
              <a:rPr lang="en-CA" sz="1400" b="1" dirty="0" err="1"/>
              <a:t>newName</a:t>
            </a:r>
            <a:r>
              <a:rPr lang="en-CA" sz="1400" b="1" dirty="0"/>
              <a:t>) {name = </a:t>
            </a:r>
            <a:r>
              <a:rPr lang="en-CA" sz="1400" b="1" dirty="0" err="1"/>
              <a:t>newName</a:t>
            </a:r>
            <a:r>
              <a:rPr lang="en-CA" sz="1400" b="1" dirty="0"/>
              <a:t>;},</a:t>
            </a:r>
          </a:p>
          <a:p>
            <a:pPr marL="400050" lvl="1" indent="0">
              <a:buNone/>
            </a:pPr>
            <a:r>
              <a:rPr lang="en-CA" sz="1400" b="1" dirty="0"/>
              <a:t>    </a:t>
            </a:r>
            <a:r>
              <a:rPr lang="en-CA" sz="1400" b="1" dirty="0" smtClean="0"/>
              <a:t>            </a:t>
            </a:r>
            <a:r>
              <a:rPr lang="en-CA" sz="1400" b="1" dirty="0" err="1" smtClean="0"/>
              <a:t>getName</a:t>
            </a:r>
            <a:r>
              <a:rPr lang="en-CA" sz="1400" b="1" dirty="0"/>
              <a:t>:   function() { return name; },</a:t>
            </a:r>
          </a:p>
          <a:p>
            <a:pPr marL="400050" lvl="1" indent="0">
              <a:buNone/>
            </a:pPr>
            <a:r>
              <a:rPr lang="en-CA" sz="1400" b="1" dirty="0"/>
              <a:t>    </a:t>
            </a:r>
            <a:r>
              <a:rPr lang="en-CA" sz="1400" b="1" dirty="0" smtClean="0"/>
              <a:t>            </a:t>
            </a:r>
            <a:r>
              <a:rPr lang="en-CA" sz="1400" b="1" dirty="0" err="1" smtClean="0"/>
              <a:t>setAge</a:t>
            </a:r>
            <a:r>
              <a:rPr lang="en-CA" sz="1400" b="1" dirty="0"/>
              <a:t>: function(</a:t>
            </a:r>
            <a:r>
              <a:rPr lang="en-CA" sz="1400" b="1" dirty="0" err="1"/>
              <a:t>newAge</a:t>
            </a:r>
            <a:r>
              <a:rPr lang="en-CA" sz="1400" b="1" dirty="0"/>
              <a:t>) { age = </a:t>
            </a:r>
            <a:r>
              <a:rPr lang="en-CA" sz="1400" b="1" dirty="0" err="1"/>
              <a:t>newAge</a:t>
            </a:r>
            <a:r>
              <a:rPr lang="en-CA" sz="1400" b="1" dirty="0"/>
              <a:t>;},</a:t>
            </a:r>
          </a:p>
          <a:p>
            <a:pPr marL="400050" lvl="1" indent="0">
              <a:buNone/>
            </a:pPr>
            <a:r>
              <a:rPr lang="en-CA" sz="1400" b="1" dirty="0"/>
              <a:t>    </a:t>
            </a:r>
            <a:r>
              <a:rPr lang="en-CA" sz="1400" b="1" dirty="0" smtClean="0"/>
              <a:t>            </a:t>
            </a:r>
            <a:r>
              <a:rPr lang="en-CA" sz="1400" b="1" dirty="0" err="1" smtClean="0"/>
              <a:t>getAge</a:t>
            </a:r>
            <a:r>
              <a:rPr lang="en-CA" sz="1400" b="1" dirty="0"/>
              <a:t>: function() { return age; </a:t>
            </a:r>
            <a:r>
              <a:rPr lang="en-CA" sz="1400" b="1" dirty="0" smtClean="0"/>
              <a:t>}   </a:t>
            </a:r>
            <a:r>
              <a:rPr lang="en-CA" sz="1400" b="1" dirty="0"/>
              <a:t>};</a:t>
            </a:r>
          </a:p>
          <a:p>
            <a:pPr marL="400050" lvl="1" indent="0">
              <a:buNone/>
            </a:pPr>
            <a:r>
              <a:rPr lang="en-CA" sz="1400" b="1" dirty="0"/>
              <a:t>}</a:t>
            </a:r>
          </a:p>
          <a:p>
            <a:pPr marL="400050" lvl="1" indent="0">
              <a:buNone/>
            </a:pPr>
            <a:endParaRPr lang="en-CA" sz="900" b="1" dirty="0"/>
          </a:p>
          <a:p>
            <a:pPr marL="400050" lvl="1" indent="0">
              <a:buNone/>
            </a:pPr>
            <a:r>
              <a:rPr lang="en-CA" sz="1400" b="1" dirty="0" smtClean="0"/>
              <a:t>var </a:t>
            </a:r>
            <a:r>
              <a:rPr lang="en-CA" sz="1400" b="1" dirty="0"/>
              <a:t>person1 = new Person("John", 25</a:t>
            </a:r>
            <a:r>
              <a:rPr lang="en-CA" sz="1400" b="1" dirty="0" smtClean="0"/>
              <a:t>); </a:t>
            </a:r>
            <a:r>
              <a:rPr lang="en-CA" sz="1400" b="1" dirty="0"/>
              <a:t>//</a:t>
            </a:r>
            <a:r>
              <a:rPr lang="en-CA" sz="1400" b="1" dirty="0" err="1"/>
              <a:t>instanciate</a:t>
            </a:r>
            <a:r>
              <a:rPr lang="en-CA" sz="1400" b="1" dirty="0"/>
              <a:t> the Person </a:t>
            </a:r>
            <a:r>
              <a:rPr lang="en-CA" sz="1400" b="1" dirty="0" smtClean="0"/>
              <a:t>class</a:t>
            </a:r>
            <a:endParaRPr lang="en-CA" sz="1400" b="1" dirty="0"/>
          </a:p>
          <a:p>
            <a:pPr marL="400050" lvl="1" indent="0">
              <a:buNone/>
            </a:pPr>
            <a:r>
              <a:rPr lang="en-CA" sz="1400" b="1" dirty="0"/>
              <a:t>var </a:t>
            </a:r>
            <a:r>
              <a:rPr lang="en-CA" sz="1400" b="1" dirty="0" err="1"/>
              <a:t>myName</a:t>
            </a:r>
            <a:r>
              <a:rPr lang="en-CA" sz="1400" b="1" dirty="0"/>
              <a:t> = person1.getName();</a:t>
            </a:r>
          </a:p>
          <a:p>
            <a:pPr marL="400050" lvl="1" indent="0">
              <a:buNone/>
            </a:pPr>
            <a:r>
              <a:rPr lang="en-CA" sz="1400" b="1" dirty="0"/>
              <a:t>alert(</a:t>
            </a:r>
            <a:r>
              <a:rPr lang="en-CA" sz="1400" b="1" dirty="0" err="1"/>
              <a:t>myName</a:t>
            </a:r>
            <a:r>
              <a:rPr lang="en-CA" sz="1400" b="1" dirty="0"/>
              <a:t>); // John</a:t>
            </a:r>
          </a:p>
          <a:p>
            <a:pPr marL="400050" lvl="1" indent="0">
              <a:buNone/>
            </a:pPr>
            <a:endParaRPr lang="en-CA" sz="500" b="1" dirty="0"/>
          </a:p>
          <a:p>
            <a:pPr marL="400050" lvl="1" indent="0">
              <a:buNone/>
            </a:pPr>
            <a:r>
              <a:rPr lang="en-CA" sz="1400" b="1" dirty="0"/>
              <a:t>person1.setAge(20);</a:t>
            </a:r>
          </a:p>
          <a:p>
            <a:pPr marL="400050" lvl="1" indent="0">
              <a:buNone/>
            </a:pPr>
            <a:r>
              <a:rPr lang="en-CA" sz="1400" b="1" dirty="0"/>
              <a:t>alert(person1.getAge());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CA" sz="2000" dirty="0" smtClean="0"/>
              <a:t>This is actually a usage of JavaScript closure.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896915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JavaScript supports OOP in a special model: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prototype-based</a:t>
            </a:r>
            <a:r>
              <a:rPr lang="en-CA" sz="2400" dirty="0" smtClean="0"/>
              <a:t>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Prototypal Inheritance: </a:t>
            </a:r>
            <a:r>
              <a:rPr lang="en-CA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inherit from objects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 JavaScript, objects are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based on classes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does not use the classical inheritance paradigm that is found in C++, Java, and C#.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new object can inherit the properties and methods of an existing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Existing object: </a:t>
            </a:r>
            <a:r>
              <a:rPr lang="en-CA" sz="2400" dirty="0" smtClean="0"/>
              <a:t>as prototype </a:t>
            </a:r>
            <a:r>
              <a:rPr lang="en-CA" sz="2400" dirty="0"/>
              <a:t>for </a:t>
            </a:r>
            <a:r>
              <a:rPr lang="en-CA" sz="2400" dirty="0" smtClean="0"/>
              <a:t>creating the </a:t>
            </a:r>
            <a:r>
              <a:rPr lang="en-CA" sz="2400" dirty="0"/>
              <a:t>new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“New object is a clone of the existing object.”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Note: </a:t>
            </a:r>
            <a:r>
              <a:rPr lang="en-CA" sz="1800" dirty="0" smtClean="0"/>
              <a:t>do </a:t>
            </a:r>
            <a:r>
              <a:rPr lang="en-CA" sz="1800" dirty="0"/>
              <a:t>not to be confused with Prototype </a:t>
            </a:r>
            <a:r>
              <a:rPr lang="en-CA" sz="1800" dirty="0" smtClean="0"/>
              <a:t>framework that is a JS library of prototype.js.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7774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3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JavaScript, each </a:t>
            </a:r>
            <a:r>
              <a:rPr lang="en-CA" sz="2800" dirty="0"/>
              <a:t>object has </a:t>
            </a:r>
            <a:r>
              <a:rPr lang="en-CA" sz="2800" dirty="0" smtClean="0"/>
              <a:t>a property named prototype.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This prototype property is an object, from which the current object “inherits”.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Prototype chain: as an object, a prototype property also has its own prototype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CA" sz="2800" dirty="0"/>
              <a:t> is on the top of the prototype chain</a:t>
            </a:r>
            <a:r>
              <a:rPr lang="en-CA" sz="2800" dirty="0"/>
              <a:t>.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All </a:t>
            </a:r>
            <a:r>
              <a:rPr lang="en-CA" sz="2800" dirty="0"/>
              <a:t>JavaScript objects </a:t>
            </a:r>
            <a:r>
              <a:rPr lang="en-CA" sz="2800" dirty="0" smtClean="0"/>
              <a:t>inherits </a:t>
            </a:r>
            <a:r>
              <a:rPr lang="en-CA" sz="2800" dirty="0"/>
              <a:t>from 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800" dirty="0" err="1" smtClean="0"/>
              <a:t>.prototype</a:t>
            </a:r>
            <a:r>
              <a:rPr lang="en-CA" sz="2800" dirty="0" smtClean="0"/>
              <a:t>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84626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59</a:t>
            </a:fld>
            <a:endParaRPr lang="en-CA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367284"/>
            <a:ext cx="8540750" cy="47298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 smtClean="0">
              <a:solidFill>
                <a:srgbClr val="0000CC"/>
              </a:solidFill>
            </a:endParaRPr>
          </a:p>
          <a:p>
            <a:pPr marL="800100" lvl="2" indent="0">
              <a:buNone/>
            </a:pPr>
            <a:endParaRPr lang="en-CA" sz="600" b="1" dirty="0" smtClean="0"/>
          </a:p>
          <a:p>
            <a:pPr marL="800100" lvl="2" indent="0">
              <a:buNone/>
            </a:pPr>
            <a:r>
              <a:rPr lang="en-CA" sz="1600" b="1" dirty="0" smtClean="0"/>
              <a:t>var </a:t>
            </a:r>
            <a:r>
              <a:rPr lang="en-CA" sz="1600" b="1" dirty="0"/>
              <a:t>rectangle1 = {</a:t>
            </a:r>
          </a:p>
          <a:p>
            <a:pPr marL="800100" lvl="2" indent="0">
              <a:buNone/>
            </a:pPr>
            <a:r>
              <a:rPr lang="en-CA" sz="1600" b="1" dirty="0"/>
              <a:t>    width: 10,</a:t>
            </a:r>
          </a:p>
          <a:p>
            <a:pPr marL="800100" lvl="2" indent="0">
              <a:buNone/>
            </a:pPr>
            <a:r>
              <a:rPr lang="en-CA" sz="1600" b="1" dirty="0"/>
              <a:t>    height: 15,</a:t>
            </a:r>
          </a:p>
          <a:p>
            <a:pPr marL="800100" lvl="2" indent="0">
              <a:buNone/>
            </a:pPr>
            <a:r>
              <a:rPr lang="en-CA" sz="1600" b="1" dirty="0"/>
              <a:t>    show: function () {</a:t>
            </a:r>
          </a:p>
          <a:p>
            <a:pPr marL="800100" lvl="2" indent="0">
              <a:buNone/>
            </a:pPr>
            <a:r>
              <a:rPr lang="en-CA" sz="1600" b="1" dirty="0"/>
              <a:t>      </a:t>
            </a:r>
            <a:r>
              <a:rPr lang="en-CA" sz="1600" b="1" dirty="0" smtClean="0"/>
              <a:t> alert</a:t>
            </a:r>
            <a:r>
              <a:rPr lang="en-CA" sz="1600" b="1" dirty="0"/>
              <a:t>('dimensions: ' + </a:t>
            </a:r>
            <a:r>
              <a:rPr lang="en-CA" sz="1600" b="1" dirty="0" err="1"/>
              <a:t>this.width</a:t>
            </a:r>
            <a:r>
              <a:rPr lang="en-CA" sz="1600" b="1" dirty="0"/>
              <a:t> + " x " + </a:t>
            </a:r>
            <a:r>
              <a:rPr lang="en-CA" sz="1600" b="1" dirty="0" err="1"/>
              <a:t>this.height</a:t>
            </a:r>
            <a:r>
              <a:rPr lang="en-CA" sz="1600" b="1" dirty="0"/>
              <a:t>);</a:t>
            </a:r>
          </a:p>
          <a:p>
            <a:pPr marL="800100" lvl="2" indent="0">
              <a:buNone/>
            </a:pPr>
            <a:r>
              <a:rPr lang="en-CA" sz="1600" b="1" dirty="0"/>
              <a:t>    }</a:t>
            </a:r>
          </a:p>
          <a:p>
            <a:pPr marL="800100" lvl="2" indent="0">
              <a:buNone/>
            </a:pPr>
            <a:r>
              <a:rPr lang="en-CA" sz="1600" b="1" dirty="0"/>
              <a:t>};</a:t>
            </a:r>
          </a:p>
          <a:p>
            <a:pPr marL="800100" lvl="2" indent="0">
              <a:buNone/>
            </a:pPr>
            <a:endParaRPr lang="en-CA" sz="900" b="1" dirty="0"/>
          </a:p>
          <a:p>
            <a:pPr marL="800100" lvl="2" indent="0">
              <a:buNone/>
            </a:pPr>
            <a:r>
              <a:rPr lang="en-CA" sz="1600" b="1" dirty="0">
                <a:solidFill>
                  <a:srgbClr val="00B050"/>
                </a:solidFill>
              </a:rPr>
              <a:t>// creates </a:t>
            </a:r>
            <a:r>
              <a:rPr lang="en-CA" sz="1600" b="1" dirty="0">
                <a:solidFill>
                  <a:srgbClr val="00B050"/>
                </a:solidFill>
              </a:rPr>
              <a:t>a new rectangle using rectangle1 as prototype</a:t>
            </a:r>
          </a:p>
          <a:p>
            <a:pPr marL="800100" lvl="2" indent="0">
              <a:buNone/>
            </a:pPr>
            <a:r>
              <a:rPr lang="en-CA" sz="1600" b="1" dirty="0"/>
              <a:t>var rectangle2 = </a:t>
            </a:r>
            <a:r>
              <a:rPr lang="en-CA" sz="1600" b="1" dirty="0" err="1">
                <a:solidFill>
                  <a:srgbClr val="0000CC"/>
                </a:solidFill>
              </a:rPr>
              <a:t>Object.create</a:t>
            </a:r>
            <a:r>
              <a:rPr lang="en-CA" sz="1600" b="1" dirty="0"/>
              <a:t>(rectangle1);</a:t>
            </a:r>
          </a:p>
          <a:p>
            <a:pPr marL="800100" lvl="2" indent="0">
              <a:buNone/>
            </a:pPr>
            <a:r>
              <a:rPr lang="en-CA" sz="1600" b="1" dirty="0"/>
              <a:t>rectangle2.show();  // dimensions: 10 x 15</a:t>
            </a:r>
          </a:p>
          <a:p>
            <a:pPr marL="800100" lvl="2" indent="0">
              <a:buNone/>
            </a:pPr>
            <a:endParaRPr lang="en-CA" sz="900" b="1" dirty="0"/>
          </a:p>
          <a:p>
            <a:pPr marL="800100" lvl="2" indent="0">
              <a:buNone/>
            </a:pPr>
            <a:r>
              <a:rPr lang="en-CA" sz="1600" b="1" dirty="0"/>
              <a:t>rectangle2.width = 20;</a:t>
            </a:r>
          </a:p>
          <a:p>
            <a:pPr marL="800100" lvl="2" indent="0">
              <a:buNone/>
            </a:pPr>
            <a:r>
              <a:rPr lang="en-CA" sz="1600" b="1" dirty="0"/>
              <a:t>rectangle2.height = 25;</a:t>
            </a:r>
          </a:p>
          <a:p>
            <a:pPr marL="800100" lvl="2" indent="0">
              <a:buNone/>
            </a:pPr>
            <a:endParaRPr lang="en-CA" sz="900" b="1" dirty="0"/>
          </a:p>
          <a:p>
            <a:pPr marL="800100" lvl="2" indent="0">
              <a:buNone/>
            </a:pPr>
            <a:r>
              <a:rPr lang="en-CA" sz="1600" b="1" dirty="0"/>
              <a:t>rectangle2.show();  // dimensions: 20 x 25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86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String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Strings enclosed within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or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are used for holding data that can be represented in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CA" dirty="0"/>
              <a:t>format. 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Some </a:t>
            </a:r>
            <a:r>
              <a:rPr lang="en-CA" dirty="0"/>
              <a:t>of the most-used operations on </a:t>
            </a:r>
            <a:r>
              <a:rPr lang="en-CA" dirty="0" smtClean="0"/>
              <a:t>strings </a:t>
            </a:r>
            <a:r>
              <a:rPr lang="en-CA" dirty="0"/>
              <a:t>are to </a:t>
            </a:r>
            <a:endParaRPr lang="en-CA" dirty="0" smtClean="0"/>
          </a:p>
          <a:p>
            <a:pPr lvl="1"/>
            <a:r>
              <a:rPr lang="en-CA" dirty="0" smtClean="0"/>
              <a:t>check </a:t>
            </a:r>
            <a:r>
              <a:rPr lang="en-CA" dirty="0"/>
              <a:t>their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CA" dirty="0" smtClean="0"/>
              <a:t>, and to</a:t>
            </a:r>
          </a:p>
          <a:p>
            <a:pPr lvl="1"/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strings using the + and += string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6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60</a:t>
            </a:fld>
            <a:endParaRPr lang="en-CA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367284"/>
            <a:ext cx="8540750" cy="5230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pPr marL="800100" lvl="2" indent="0">
              <a:buNone/>
            </a:pPr>
            <a:endParaRPr lang="en-CA" sz="1000" b="1" dirty="0" smtClean="0"/>
          </a:p>
          <a:p>
            <a:pPr marL="800100" lvl="2" indent="0">
              <a:buNone/>
            </a:pPr>
            <a:r>
              <a:rPr lang="en-CA" sz="1400" b="1" dirty="0"/>
              <a:t>var rectangle1 = {</a:t>
            </a:r>
          </a:p>
          <a:p>
            <a:pPr marL="800100" lvl="2" indent="0">
              <a:buNone/>
            </a:pPr>
            <a:r>
              <a:rPr lang="en-CA" sz="1400" b="1" dirty="0"/>
              <a:t>    width: 10,</a:t>
            </a:r>
          </a:p>
          <a:p>
            <a:pPr marL="800100" lvl="2" indent="0">
              <a:buNone/>
            </a:pPr>
            <a:r>
              <a:rPr lang="en-CA" sz="1400" b="1" dirty="0"/>
              <a:t>    height: 15,</a:t>
            </a:r>
          </a:p>
          <a:p>
            <a:pPr marL="800100" lvl="2" indent="0">
              <a:buNone/>
            </a:pPr>
            <a:r>
              <a:rPr lang="en-CA" sz="1400" b="1" dirty="0"/>
              <a:t>    show: function () </a:t>
            </a:r>
            <a:r>
              <a:rPr lang="en-CA" sz="1400" b="1" dirty="0" smtClean="0"/>
              <a:t>{ return </a:t>
            </a:r>
            <a:r>
              <a:rPr lang="en-CA" sz="1400" b="1" dirty="0"/>
              <a:t>'dimensions: ' + </a:t>
            </a:r>
            <a:r>
              <a:rPr lang="en-CA" sz="1400" b="1" dirty="0" err="1"/>
              <a:t>this.width</a:t>
            </a:r>
            <a:r>
              <a:rPr lang="en-CA" sz="1400" b="1" dirty="0"/>
              <a:t> + " x " + </a:t>
            </a:r>
            <a:r>
              <a:rPr lang="en-CA" sz="1400" b="1" dirty="0" err="1"/>
              <a:t>this.height</a:t>
            </a:r>
            <a:r>
              <a:rPr lang="en-CA" sz="1400" b="1" dirty="0" smtClean="0"/>
              <a:t>; }</a:t>
            </a:r>
            <a:endParaRPr lang="en-CA" sz="1400" b="1" dirty="0"/>
          </a:p>
          <a:p>
            <a:pPr marL="800100" lvl="2" indent="0">
              <a:buNone/>
            </a:pPr>
            <a:r>
              <a:rPr lang="en-CA" sz="1400" b="1" dirty="0"/>
              <a:t>};</a:t>
            </a:r>
          </a:p>
          <a:p>
            <a:pPr marL="800100" lvl="2" indent="0">
              <a:buNone/>
            </a:pPr>
            <a:endParaRPr lang="en-CA" sz="1050" b="1" dirty="0"/>
          </a:p>
          <a:p>
            <a:pPr marL="800100" lvl="2" indent="0">
              <a:buNone/>
            </a:pPr>
            <a:r>
              <a:rPr lang="en-CA" sz="1400" b="1" dirty="0">
                <a:solidFill>
                  <a:srgbClr val="660033"/>
                </a:solidFill>
              </a:rPr>
              <a:t>function </a:t>
            </a:r>
            <a:r>
              <a:rPr lang="en-CA" sz="1400" b="1" dirty="0" err="1">
                <a:solidFill>
                  <a:srgbClr val="660033"/>
                </a:solidFill>
              </a:rPr>
              <a:t>ColoredRectangle</a:t>
            </a:r>
            <a:r>
              <a:rPr lang="en-CA" sz="1400" b="1" dirty="0">
                <a:solidFill>
                  <a:srgbClr val="660033"/>
                </a:solidFill>
              </a:rPr>
              <a:t>(color) {</a:t>
            </a:r>
          </a:p>
          <a:p>
            <a:pPr marL="800100" lvl="2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this.color</a:t>
            </a:r>
            <a:r>
              <a:rPr lang="en-CA" sz="1400" b="1" dirty="0"/>
              <a:t> = color;</a:t>
            </a:r>
          </a:p>
          <a:p>
            <a:pPr marL="800100" lvl="2" indent="0">
              <a:buNone/>
            </a:pPr>
            <a:r>
              <a:rPr lang="en-CA" sz="1400" b="1" dirty="0"/>
              <a:t>}</a:t>
            </a:r>
          </a:p>
          <a:p>
            <a:pPr marL="800100" lvl="2" indent="0">
              <a:buNone/>
            </a:pPr>
            <a:endParaRPr lang="en-CA" sz="1000" b="1" dirty="0"/>
          </a:p>
          <a:p>
            <a:pPr marL="800100" lvl="2" indent="0">
              <a:buNone/>
            </a:pPr>
            <a:r>
              <a:rPr lang="en-CA" sz="1400" b="1" dirty="0" err="1">
                <a:solidFill>
                  <a:srgbClr val="0000CC"/>
                </a:solidFill>
              </a:rPr>
              <a:t>ColoredRectangle.</a:t>
            </a:r>
            <a:r>
              <a:rPr lang="en-CA" sz="1400" b="1" dirty="0" err="1">
                <a:solidFill>
                  <a:srgbClr val="660033"/>
                </a:solidFill>
              </a:rPr>
              <a:t>prototype</a:t>
            </a:r>
            <a:r>
              <a:rPr lang="en-CA" sz="1400" b="1" dirty="0">
                <a:solidFill>
                  <a:srgbClr val="0000CC"/>
                </a:solidFill>
              </a:rPr>
              <a:t> = rectangle1</a:t>
            </a:r>
            <a:r>
              <a:rPr lang="en-CA" sz="1400" b="1" dirty="0" smtClean="0">
                <a:solidFill>
                  <a:srgbClr val="0000CC"/>
                </a:solidFill>
              </a:rPr>
              <a:t>; // set prototype for function constructor</a:t>
            </a:r>
            <a:endParaRPr lang="en-CA" sz="1400" b="1" dirty="0">
              <a:solidFill>
                <a:srgbClr val="0000CC"/>
              </a:solidFill>
            </a:endParaRPr>
          </a:p>
          <a:p>
            <a:pPr marL="800100" lvl="2" indent="0">
              <a:buNone/>
            </a:pPr>
            <a:r>
              <a:rPr lang="en-CA" sz="1400" b="1" dirty="0" err="1">
                <a:solidFill>
                  <a:srgbClr val="0000CC"/>
                </a:solidFill>
              </a:rPr>
              <a:t>ColoredRectangle.</a:t>
            </a:r>
            <a:r>
              <a:rPr lang="en-CA" sz="1400" b="1" dirty="0" err="1">
                <a:solidFill>
                  <a:srgbClr val="660033"/>
                </a:solidFill>
              </a:rPr>
              <a:t>prototype</a:t>
            </a:r>
            <a:r>
              <a:rPr lang="en-CA" sz="1400" b="1" dirty="0" err="1">
                <a:solidFill>
                  <a:srgbClr val="0000CC"/>
                </a:solidFill>
              </a:rPr>
              <a:t>.show</a:t>
            </a:r>
            <a:r>
              <a:rPr lang="en-CA" sz="1400" b="1" dirty="0"/>
              <a:t> = function () {</a:t>
            </a:r>
          </a:p>
          <a:p>
            <a:pPr marL="800100" lvl="2" indent="0">
              <a:buNone/>
            </a:pPr>
            <a:r>
              <a:rPr lang="en-CA" sz="1400" b="1" dirty="0"/>
              <a:t>    return 'dimensions: ' + </a:t>
            </a:r>
            <a:r>
              <a:rPr lang="en-CA" sz="1400" b="1" dirty="0" err="1"/>
              <a:t>this.width</a:t>
            </a:r>
            <a:r>
              <a:rPr lang="en-CA" sz="1400" b="1" dirty="0"/>
              <a:t> + " x " + </a:t>
            </a:r>
            <a:r>
              <a:rPr lang="en-CA" sz="1400" b="1" dirty="0" err="1" smtClean="0"/>
              <a:t>this.height</a:t>
            </a:r>
            <a:r>
              <a:rPr lang="en-CA" sz="1400" b="1" dirty="0" smtClean="0"/>
              <a:t> + </a:t>
            </a:r>
            <a:r>
              <a:rPr lang="en-CA" sz="1400" b="1" dirty="0"/>
              <a:t>" \</a:t>
            </a:r>
            <a:r>
              <a:rPr lang="en-CA" sz="1400" b="1" dirty="0" err="1"/>
              <a:t>ncolor</a:t>
            </a:r>
            <a:r>
              <a:rPr lang="en-CA" sz="1400" b="1" dirty="0"/>
              <a:t>: " + </a:t>
            </a:r>
            <a:r>
              <a:rPr lang="en-CA" sz="1400" b="1" dirty="0" err="1"/>
              <a:t>this.color</a:t>
            </a:r>
            <a:r>
              <a:rPr lang="en-CA" sz="1400" b="1" dirty="0"/>
              <a:t>; }; </a:t>
            </a:r>
            <a:r>
              <a:rPr lang="en-CA" sz="1400" b="1" dirty="0" smtClean="0"/>
              <a:t>                                                                         // </a:t>
            </a:r>
            <a:r>
              <a:rPr lang="en-CA" sz="1400" b="1" dirty="0"/>
              <a:t>add the method at run-time</a:t>
            </a:r>
          </a:p>
          <a:p>
            <a:pPr marL="800100" lvl="2" indent="0">
              <a:buNone/>
            </a:pPr>
            <a:endParaRPr lang="en-CA" sz="1000" b="1" dirty="0"/>
          </a:p>
          <a:p>
            <a:pPr marL="800100" lvl="2" indent="0">
              <a:buNone/>
            </a:pPr>
            <a:r>
              <a:rPr lang="en-CA" sz="1400" b="1" dirty="0"/>
              <a:t>var triangle2 = </a:t>
            </a:r>
            <a:r>
              <a:rPr lang="en-CA" sz="1400" b="1" dirty="0">
                <a:solidFill>
                  <a:srgbClr val="0000CC"/>
                </a:solidFill>
              </a:rPr>
              <a:t>new</a:t>
            </a:r>
            <a:r>
              <a:rPr lang="en-CA" sz="1400" b="1" dirty="0"/>
              <a:t> </a:t>
            </a:r>
            <a:r>
              <a:rPr lang="en-CA" sz="1400" b="1" dirty="0" err="1"/>
              <a:t>ColoredRectangle</a:t>
            </a:r>
            <a:r>
              <a:rPr lang="en-CA" sz="1400" b="1" dirty="0"/>
              <a:t>("blue");</a:t>
            </a:r>
          </a:p>
          <a:p>
            <a:pPr marL="800100" lvl="2" indent="0">
              <a:buNone/>
            </a:pPr>
            <a:endParaRPr lang="en-CA" sz="1000" b="1" dirty="0"/>
          </a:p>
          <a:p>
            <a:pPr marL="800100" lvl="2" indent="0">
              <a:buNone/>
            </a:pPr>
            <a:r>
              <a:rPr lang="en-CA" sz="1400" b="1" dirty="0"/>
              <a:t>alert(triangle2.show());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64099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</a:t>
            </a:r>
            <a:r>
              <a:rPr lang="en-CA" sz="2400" dirty="0" smtClean="0"/>
              <a:t>odel </a:t>
            </a:r>
            <a:r>
              <a:rPr lang="en-CA" sz="2400" dirty="0"/>
              <a:t>of subjects for School of ICT</a:t>
            </a:r>
          </a:p>
          <a:p>
            <a:pPr marL="800100" lvl="2" indent="0">
              <a:buNone/>
            </a:pPr>
            <a:r>
              <a:rPr lang="en-CA" sz="1800" dirty="0" err="1"/>
              <a:t>var</a:t>
            </a:r>
            <a:r>
              <a:rPr lang="en-CA" sz="1800" dirty="0"/>
              <a:t> subject = {</a:t>
            </a:r>
          </a:p>
          <a:p>
            <a:pPr marL="800100" lvl="2" indent="0">
              <a:buNone/>
            </a:pPr>
            <a:r>
              <a:rPr lang="en-CA" sz="1800" dirty="0"/>
              <a:t>    code: "",</a:t>
            </a:r>
          </a:p>
          <a:p>
            <a:pPr marL="800100" lvl="2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desc</a:t>
            </a:r>
            <a:r>
              <a:rPr lang="en-CA" sz="1800" dirty="0"/>
              <a:t>: "",</a:t>
            </a:r>
          </a:p>
          <a:p>
            <a:pPr marL="800100" lvl="2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prog</a:t>
            </a:r>
            <a:r>
              <a:rPr lang="en-CA" sz="1800" dirty="0"/>
              <a:t>: [], //  the </a:t>
            </a:r>
            <a:r>
              <a:rPr lang="en-CA" sz="1800" dirty="0" err="1"/>
              <a:t>prog</a:t>
            </a:r>
            <a:r>
              <a:rPr lang="en-CA" sz="1800" dirty="0"/>
              <a:t> property is an array</a:t>
            </a:r>
          </a:p>
          <a:p>
            <a:pPr marL="800100" lvl="2" indent="0">
              <a:buNone/>
            </a:pPr>
            <a:r>
              <a:rPr lang="en-CA" sz="1800" dirty="0"/>
              <a:t>    info: {}  //  the info property is an object</a:t>
            </a:r>
          </a:p>
          <a:p>
            <a:pPr marL="800100" lvl="2" indent="0">
              <a:buNone/>
            </a:pPr>
            <a:r>
              <a:rPr lang="en-CA" sz="18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Create subject </a:t>
            </a:r>
            <a:r>
              <a:rPr lang="en-CA" sz="2400" dirty="0"/>
              <a:t>instances using the </a:t>
            </a:r>
            <a:r>
              <a:rPr lang="en-CA" sz="2400" dirty="0" err="1"/>
              <a:t>Object.create</a:t>
            </a:r>
            <a:r>
              <a:rPr lang="en-CA" sz="2400" dirty="0"/>
              <a:t> method.</a:t>
            </a:r>
          </a:p>
          <a:p>
            <a:pPr marL="800100" lvl="2" indent="0">
              <a:buNone/>
            </a:pPr>
            <a:endParaRPr lang="en-CA" sz="1400" b="1" dirty="0" smtClean="0"/>
          </a:p>
          <a:p>
            <a:pPr marL="800100" lvl="2" indent="0">
              <a:buNone/>
            </a:pPr>
            <a:r>
              <a:rPr lang="en-CA" sz="1400" b="1" dirty="0" smtClean="0"/>
              <a:t>var </a:t>
            </a:r>
            <a:r>
              <a:rPr lang="en-CA" sz="1400" b="1" dirty="0"/>
              <a:t>int222 = </a:t>
            </a:r>
            <a:r>
              <a:rPr lang="en-CA" sz="1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1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(subject);</a:t>
            </a:r>
          </a:p>
          <a:p>
            <a:pPr marL="800100" lvl="2" indent="0">
              <a:buNone/>
            </a:pPr>
            <a:r>
              <a:rPr lang="en-CA" sz="1400" b="1" dirty="0"/>
              <a:t>int222.code = 'INT222';</a:t>
            </a:r>
          </a:p>
          <a:p>
            <a:pPr marL="800100" lvl="2" indent="0">
              <a:buNone/>
            </a:pPr>
            <a:r>
              <a:rPr lang="en-CA" sz="1400" b="1" dirty="0"/>
              <a:t>int222.desc = '</a:t>
            </a:r>
            <a:r>
              <a:rPr lang="en-CA" sz="1400" b="1" dirty="0"/>
              <a:t>Internet </a:t>
            </a:r>
            <a:r>
              <a:rPr lang="en-CA" sz="1400" b="1" dirty="0"/>
              <a:t>I - Internet Fundamentals </a:t>
            </a:r>
            <a:r>
              <a:rPr lang="en-CA" sz="1400" b="1" dirty="0"/>
              <a:t>';</a:t>
            </a:r>
            <a:endParaRPr lang="en-CA" sz="1400" b="1" dirty="0"/>
          </a:p>
          <a:p>
            <a:pPr marL="800100" lvl="2" indent="0">
              <a:buNone/>
            </a:pPr>
            <a:r>
              <a:rPr lang="en-CA" sz="1400" b="1" dirty="0"/>
              <a:t>int222.prog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['CPD', 'CPA'];</a:t>
            </a:r>
          </a:p>
          <a:p>
            <a:pPr marL="800100" lvl="2" indent="0">
              <a:buNone/>
            </a:pPr>
            <a:r>
              <a:rPr lang="en-CA" sz="1400" b="1" dirty="0"/>
              <a:t>int222.info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hours: 4, url:'http://scs.senecac.on.ca/course/int222' };</a:t>
            </a:r>
          </a:p>
          <a:p>
            <a:endParaRPr lang="en-CA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394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CA" sz="1400" b="1" dirty="0"/>
              <a:t>var bti220 = </a:t>
            </a:r>
            <a:r>
              <a:rPr lang="en-CA" sz="1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1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(subject);</a:t>
            </a:r>
          </a:p>
          <a:p>
            <a:pPr marL="400050" lvl="1" indent="0">
              <a:buNone/>
            </a:pPr>
            <a:r>
              <a:rPr lang="en-CA" sz="1400" b="1" dirty="0"/>
              <a:t>bti220.code = 'BTI220';</a:t>
            </a:r>
          </a:p>
          <a:p>
            <a:pPr marL="400050" lvl="1" indent="0">
              <a:buNone/>
            </a:pPr>
            <a:r>
              <a:rPr lang="en-CA" sz="1400" b="1" dirty="0"/>
              <a:t>bti220.desc = 'Internet Architecture and Development';</a:t>
            </a:r>
          </a:p>
          <a:p>
            <a:pPr marL="400050" lvl="1" indent="0">
              <a:buNone/>
            </a:pPr>
            <a:r>
              <a:rPr lang="en-CA" sz="1400" b="1" dirty="0"/>
              <a:t>bti220.prog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['BSD'];</a:t>
            </a:r>
          </a:p>
          <a:p>
            <a:pPr marL="400050" lvl="1" indent="0">
              <a:buNone/>
            </a:pPr>
            <a:r>
              <a:rPr lang="en-CA" sz="1400" b="1" dirty="0"/>
              <a:t>bti220.info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hours: 4, url:'http://scs.senecac.on.ca/course/bti220' }</a:t>
            </a:r>
          </a:p>
          <a:p>
            <a:pPr marL="400050" lvl="1" indent="0">
              <a:buNone/>
            </a:pPr>
            <a:endParaRPr lang="en-CA" sz="1400" b="1" dirty="0"/>
          </a:p>
          <a:p>
            <a:pPr marL="400050" lvl="1" indent="0">
              <a:buNone/>
            </a:pPr>
            <a:r>
              <a:rPr lang="en-CA" sz="1400" b="1" dirty="0"/>
              <a:t>var ipc144 = </a:t>
            </a:r>
            <a:r>
              <a:rPr lang="en-CA" sz="1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1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(subject);</a:t>
            </a:r>
          </a:p>
          <a:p>
            <a:pPr marL="400050" lvl="1" indent="0">
              <a:buNone/>
            </a:pPr>
            <a:r>
              <a:rPr lang="en-CA" sz="1400" b="1" dirty="0"/>
              <a:t>ipc144.code = 'IPC144';</a:t>
            </a:r>
          </a:p>
          <a:p>
            <a:pPr marL="400050" lvl="1" indent="0">
              <a:buNone/>
            </a:pPr>
            <a:r>
              <a:rPr lang="en-CA" sz="1400" b="1" dirty="0"/>
              <a:t>ipc144.desc = 'Introduction to Programming Using C';</a:t>
            </a:r>
          </a:p>
          <a:p>
            <a:pPr marL="400050" lvl="1" indent="0">
              <a:buNone/>
            </a:pPr>
            <a:r>
              <a:rPr lang="en-CA" sz="1400" b="1" dirty="0"/>
              <a:t>ipc144.prog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['CPD', 'CPA', 'CTY'];</a:t>
            </a:r>
          </a:p>
          <a:p>
            <a:pPr marL="400050" lvl="1" indent="0">
              <a:buNone/>
            </a:pPr>
            <a:r>
              <a:rPr lang="en-CA" sz="1400" b="1" dirty="0"/>
              <a:t>ipc144.info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hours: 5, url:'http://scs.senecac.on.ca/course/ipc144' }</a:t>
            </a:r>
          </a:p>
          <a:p>
            <a:pPr marL="400050" lvl="1" indent="0">
              <a:buNone/>
            </a:pPr>
            <a:r>
              <a:rPr lang="en-CA" sz="1400" b="1" dirty="0"/>
              <a:t> </a:t>
            </a:r>
          </a:p>
          <a:p>
            <a:pPr marL="400050" lvl="1" indent="0">
              <a:buNone/>
            </a:pPr>
            <a:r>
              <a:rPr lang="en-CA" sz="1400" b="1" dirty="0"/>
              <a:t>var btc140 = </a:t>
            </a:r>
            <a:r>
              <a:rPr lang="en-CA" sz="1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1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(subject);</a:t>
            </a:r>
          </a:p>
          <a:p>
            <a:pPr marL="400050" lvl="1" indent="0">
              <a:buNone/>
            </a:pPr>
            <a:r>
              <a:rPr lang="en-CA" sz="1400" b="1" dirty="0"/>
              <a:t>btc140.code = 'BTC140';</a:t>
            </a:r>
          </a:p>
          <a:p>
            <a:pPr marL="400050" lvl="1" indent="0">
              <a:buNone/>
            </a:pPr>
            <a:r>
              <a:rPr lang="en-CA" sz="1400" b="1" dirty="0"/>
              <a:t>btc140.desc = 'Critical Thinking and Writing';</a:t>
            </a:r>
          </a:p>
          <a:p>
            <a:pPr marL="400050" lvl="1" indent="0">
              <a:buNone/>
            </a:pPr>
            <a:r>
              <a:rPr lang="en-CA" sz="1400" b="1" dirty="0"/>
              <a:t>btc140.prog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['BSD', 'IFS'];</a:t>
            </a:r>
          </a:p>
          <a:p>
            <a:pPr marL="400050" lvl="1" indent="0">
              <a:buNone/>
            </a:pPr>
            <a:r>
              <a:rPr lang="en-CA" sz="1400" b="1" dirty="0"/>
              <a:t>btc140.info = </a:t>
            </a:r>
            <a:r>
              <a:rPr lang="en-CA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hours: 3, url:'http://scs.senecac.on.ca/course/btc140'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37414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All </a:t>
            </a:r>
            <a:r>
              <a:rPr lang="en-CA" sz="2400" dirty="0" smtClean="0"/>
              <a:t>subjects</a:t>
            </a:r>
          </a:p>
          <a:p>
            <a:pPr marL="800100" lvl="2" indent="0">
              <a:buNone/>
            </a:pPr>
            <a:r>
              <a:rPr lang="en-CA" sz="1800" dirty="0" smtClean="0"/>
              <a:t>// </a:t>
            </a:r>
            <a:r>
              <a:rPr lang="en-CA" sz="1800" dirty="0"/>
              <a:t>Create a collection of all subject objects</a:t>
            </a:r>
          </a:p>
          <a:p>
            <a:pPr marL="800100" lvl="2" indent="0">
              <a:buNone/>
            </a:pPr>
            <a:r>
              <a:rPr lang="en-CA" sz="1800" dirty="0"/>
              <a:t>var all = </a:t>
            </a:r>
            <a:r>
              <a:rPr lang="en-CA" sz="1800" dirty="0" smtClean="0"/>
              <a:t>[int222, bti220, ipc144</a:t>
            </a:r>
            <a:r>
              <a:rPr lang="en-CA" sz="1800" dirty="0"/>
              <a:t>, </a:t>
            </a:r>
            <a:r>
              <a:rPr lang="en-CA" sz="1800" dirty="0" smtClean="0"/>
              <a:t>btc140];</a:t>
            </a:r>
            <a:endParaRPr lang="en-CA" sz="1800" dirty="0"/>
          </a:p>
          <a:p>
            <a:pPr marL="800100" lvl="2" indent="0">
              <a:buNone/>
            </a:pPr>
            <a:r>
              <a:rPr lang="en-CA" sz="5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Declare and initialize an accumulator</a:t>
            </a:r>
          </a:p>
          <a:p>
            <a:pPr marL="800100" lvl="2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totalHours</a:t>
            </a:r>
            <a:r>
              <a:rPr lang="en-CA" sz="1800" dirty="0"/>
              <a:t> = 0;</a:t>
            </a:r>
          </a:p>
          <a:p>
            <a:pPr marL="800100" lvl="2" indent="0">
              <a:buNone/>
            </a:pPr>
            <a:r>
              <a:rPr lang="en-CA" sz="8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Go through the collection, accumulate hours, dump to the Web Console</a:t>
            </a:r>
          </a:p>
          <a:p>
            <a:pPr marL="800100" lvl="2" indent="0">
              <a:buNone/>
            </a:pPr>
            <a:r>
              <a:rPr lang="en-CA" sz="1800" dirty="0"/>
              <a:t>for (var 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all.length</a:t>
            </a:r>
            <a:r>
              <a:rPr lang="en-CA" sz="1800" dirty="0"/>
              <a:t>; </a:t>
            </a:r>
            <a:r>
              <a:rPr lang="en-CA" sz="1800" dirty="0" err="1"/>
              <a:t>i</a:t>
            </a:r>
            <a:r>
              <a:rPr lang="en-CA" sz="1800" dirty="0"/>
              <a:t>++) {</a:t>
            </a:r>
          </a:p>
          <a:p>
            <a:pPr marL="800100" lvl="2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totalHours</a:t>
            </a:r>
            <a:r>
              <a:rPr lang="en-CA" sz="1800" dirty="0"/>
              <a:t> += all[</a:t>
            </a:r>
            <a:r>
              <a:rPr lang="en-CA" sz="1800" dirty="0" err="1"/>
              <a:t>i</a:t>
            </a:r>
            <a:r>
              <a:rPr lang="en-CA" sz="1800" dirty="0"/>
              <a:t>].</a:t>
            </a:r>
            <a:r>
              <a:rPr lang="en-CA" sz="1800" dirty="0" err="1"/>
              <a:t>info.hours</a:t>
            </a:r>
            <a:r>
              <a:rPr lang="en-CA" sz="1800" dirty="0"/>
              <a:t>;</a:t>
            </a:r>
          </a:p>
          <a:p>
            <a:pPr marL="800100" lvl="2" indent="0">
              <a:buNone/>
            </a:pPr>
            <a:r>
              <a:rPr lang="en-CA" sz="1800" dirty="0"/>
              <a:t>    console.log(all[</a:t>
            </a:r>
            <a:r>
              <a:rPr lang="en-CA" sz="1800" dirty="0" err="1"/>
              <a:t>i</a:t>
            </a:r>
            <a:r>
              <a:rPr lang="en-CA" sz="1800" dirty="0"/>
              <a:t>]);</a:t>
            </a:r>
          </a:p>
          <a:p>
            <a:pPr marL="800100" lvl="2" indent="0">
              <a:buNone/>
            </a:pPr>
            <a:r>
              <a:rPr lang="en-CA" sz="1800" dirty="0"/>
              <a:t>};</a:t>
            </a:r>
          </a:p>
          <a:p>
            <a:pPr marL="800100" lvl="2" indent="0">
              <a:buNone/>
            </a:pPr>
            <a:r>
              <a:rPr lang="en-CA" sz="7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Report the total hours</a:t>
            </a:r>
          </a:p>
          <a:p>
            <a:pPr marL="800100" lvl="2" indent="0">
              <a:buNone/>
            </a:pPr>
            <a:r>
              <a:rPr lang="en-CA" sz="1800" dirty="0"/>
              <a:t>console.log('Total hours is ' + </a:t>
            </a:r>
            <a:r>
              <a:rPr lang="en-CA" sz="1800" dirty="0" err="1"/>
              <a:t>totalHours</a:t>
            </a:r>
            <a:r>
              <a:rPr lang="en-CA" sz="1800" dirty="0"/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3610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r>
              <a:rPr lang="en-CA" sz="2800" dirty="0" smtClean="0"/>
              <a:t>Create </a:t>
            </a:r>
            <a:r>
              <a:rPr lang="en-CA" sz="2800" dirty="0"/>
              <a:t>a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object, with some properties that are common to all persons – name, birthday, etc</a:t>
            </a:r>
            <a:r>
              <a:rPr lang="en-CA" sz="2800" dirty="0" smtClean="0"/>
              <a:t>.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var </a:t>
            </a:r>
            <a:r>
              <a:rPr lang="en-US" altLang="en-US" sz="2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=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name: '',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bday</a:t>
            </a:r>
            <a:r>
              <a:rPr lang="en-US" altLang="en-US" sz="2000" dirty="0">
                <a:solidFill>
                  <a:schemeClr val="tx2"/>
                </a:solidFill>
              </a:rPr>
              <a:t>: new Date(),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mail: '',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prnt</a:t>
            </a:r>
            <a:r>
              <a:rPr lang="en-US" altLang="en-US" sz="2000" dirty="0">
                <a:solidFill>
                  <a:schemeClr val="tx2"/>
                </a:solidFill>
              </a:rPr>
              <a:t>: function ()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    return 'Info for ' + this.name + ', born on ' + 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                  </a:t>
            </a:r>
            <a:r>
              <a:rPr lang="en-US" altLang="en-US" sz="2000" dirty="0" err="1">
                <a:solidFill>
                  <a:schemeClr val="tx2"/>
                </a:solidFill>
              </a:rPr>
              <a:t>this.bday.toLocaleDateString</a:t>
            </a:r>
            <a:r>
              <a:rPr lang="en-US" altLang="en-US" sz="2000" dirty="0">
                <a:solidFill>
                  <a:schemeClr val="tx2"/>
                </a:solidFill>
              </a:rPr>
              <a:t>() + ', email ' + </a:t>
            </a:r>
            <a:r>
              <a:rPr lang="en-US" altLang="en-US" sz="2000" dirty="0" err="1">
                <a:solidFill>
                  <a:schemeClr val="tx2"/>
                </a:solidFill>
              </a:rPr>
              <a:t>this.mail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}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};</a:t>
            </a:r>
            <a:endParaRPr lang="en-US" altLang="en-US" sz="2000" dirty="0"/>
          </a:p>
          <a:p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1199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Create new objects: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800" dirty="0"/>
              <a:t>s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800" dirty="0"/>
              <a:t>s using person as </a:t>
            </a:r>
            <a:r>
              <a:rPr lang="en-CA" sz="2800" dirty="0" smtClean="0"/>
              <a:t>the prototype</a:t>
            </a:r>
            <a:r>
              <a:rPr lang="en-CA" sz="2800" dirty="0"/>
              <a:t>. </a:t>
            </a:r>
          </a:p>
          <a:p>
            <a:pPr marL="400050" lvl="1" indent="0" eaLnBrk="1" hangingPunct="1">
              <a:buNone/>
            </a:pPr>
            <a:r>
              <a:rPr lang="en-US" altLang="en-US" sz="2000" dirty="0" smtClean="0"/>
              <a:t>// create </a:t>
            </a:r>
            <a:r>
              <a:rPr lang="en-US" altLang="en-US" sz="2000" dirty="0"/>
              <a:t>student object </a:t>
            </a:r>
            <a:endParaRPr lang="en-US" altLang="en-US" sz="2000" dirty="0" smtClean="0"/>
          </a:p>
          <a:p>
            <a:pPr marL="400050" lvl="1" indent="0" eaLnBrk="1" hangingPunct="1">
              <a:buNone/>
            </a:pPr>
            <a:r>
              <a:rPr lang="en-US" altLang="en-US" sz="2000" dirty="0" smtClean="0"/>
              <a:t>var 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altLang="en-US" sz="2000" dirty="0"/>
              <a:t>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  <a:endParaRPr lang="en-US" altLang="en-US" sz="20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 eaLnBrk="1" hangingPunct="1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              { </a:t>
            </a:r>
            <a:r>
              <a:rPr lang="en-US" altLang="en-US" sz="2000" dirty="0" err="1"/>
              <a:t>prog</a:t>
            </a:r>
            <a:r>
              <a:rPr lang="en-US" altLang="en-US" sz="2000" dirty="0"/>
              <a:t>: { value: '' }, </a:t>
            </a:r>
            <a:r>
              <a:rPr lang="en-US" altLang="en-US" sz="2000" dirty="0" err="1"/>
              <a:t>stid</a:t>
            </a:r>
            <a:r>
              <a:rPr lang="en-US" altLang="en-US" sz="2000" dirty="0"/>
              <a:t>: { value: '' }});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var stu1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student)</a:t>
            </a:r>
            <a:r>
              <a:rPr lang="en-US" altLang="en-US" sz="20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stu1.name = 'Stanley';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stu1.bday = new Date(1983, 10, 15);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stu1.mail = 'stan@myseneca.ca';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stu1.prog = 'BSD';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stu1.stid = '012345678';</a:t>
            </a:r>
          </a:p>
          <a:p>
            <a:pPr marL="400050" lvl="1" indent="0" eaLnBrk="1" hangingPunct="1">
              <a:buNone/>
            </a:pPr>
            <a:r>
              <a:rPr lang="nb-NO" altLang="en-US" sz="2000" dirty="0" smtClean="0"/>
              <a:t>alert(stu1.name);</a:t>
            </a:r>
            <a:br>
              <a:rPr lang="nb-NO" altLang="en-US" sz="2000" dirty="0" smtClean="0"/>
            </a:br>
            <a:r>
              <a:rPr lang="nb-NO" altLang="en-US" sz="2000" dirty="0" smtClean="0"/>
              <a:t>var x =stu1.prnt();</a:t>
            </a:r>
            <a:br>
              <a:rPr lang="nb-NO" altLang="en-US" sz="2000" dirty="0" smtClean="0"/>
            </a:br>
            <a:r>
              <a:rPr lang="nb-NO" altLang="en-US" sz="2000" dirty="0" smtClean="0"/>
              <a:t>alert(x);</a:t>
            </a:r>
            <a:endParaRPr lang="en-US" altLang="en-US" sz="20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1184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000" dirty="0" smtClean="0"/>
              <a:t>// create </a:t>
            </a:r>
            <a:r>
              <a:rPr lang="en-CA" sz="2000" dirty="0"/>
              <a:t>teacher object using person as the prototype.</a:t>
            </a:r>
            <a:br>
              <a:rPr lang="en-CA" sz="2000" dirty="0"/>
            </a:br>
            <a:r>
              <a:rPr lang="en-CA" sz="1050" dirty="0"/>
              <a:t/>
            </a:r>
            <a:br>
              <a:rPr lang="en-CA" sz="1050" dirty="0"/>
            </a:br>
            <a:r>
              <a:rPr lang="en-CA" sz="2000" dirty="0"/>
              <a:t>var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  <a:r>
              <a:rPr lang="en-CA" sz="2000" dirty="0"/>
              <a:t>{ </a:t>
            </a:r>
            <a:r>
              <a:rPr lang="en-CA" sz="2000" dirty="0" err="1"/>
              <a:t>offc</a:t>
            </a:r>
            <a:r>
              <a:rPr lang="en-CA" sz="2000" dirty="0"/>
              <a:t>: { value: "T2095" },</a:t>
            </a:r>
            <a:br>
              <a:rPr lang="en-CA" sz="2000" dirty="0"/>
            </a:br>
            <a:r>
              <a:rPr lang="en-CA" sz="2000" dirty="0"/>
              <a:t>                      web: { value: " www.senecacollege.ca"}});</a:t>
            </a:r>
            <a:br>
              <a:rPr lang="en-CA" sz="2000" dirty="0"/>
            </a:br>
            <a:r>
              <a:rPr lang="en-CA" sz="1000" dirty="0"/>
              <a:t/>
            </a:r>
            <a:br>
              <a:rPr lang="en-CA" sz="1000" dirty="0"/>
            </a:br>
            <a:r>
              <a:rPr lang="en-CA" sz="2000" dirty="0"/>
              <a:t>var tch1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);</a:t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tch1.name = </a:t>
            </a:r>
            <a:r>
              <a:rPr lang="en-CA" sz="2000" dirty="0" smtClean="0"/>
              <a:t>“Peter";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tch1.bday = new Date(1900,1,1);</a:t>
            </a:r>
            <a:br>
              <a:rPr lang="en-CA" sz="2000" dirty="0"/>
            </a:br>
            <a:r>
              <a:rPr lang="en-CA" sz="2000" dirty="0"/>
              <a:t>tch1.mail = </a:t>
            </a:r>
            <a:r>
              <a:rPr lang="en-CA" sz="2000" dirty="0" smtClean="0"/>
              <a:t>“peter@senecacollege.ca</a:t>
            </a:r>
            <a:r>
              <a:rPr lang="en-CA" sz="2000" dirty="0"/>
              <a:t>";</a:t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//tch1.offc = "</a:t>
            </a:r>
            <a:r>
              <a:rPr lang="en-CA" sz="2000" dirty="0" smtClean="0"/>
              <a:t>T2099";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//tch1.web = " www.senecacollege.ca";</a:t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alert(tch1.name+ ", " + tch1.offc);</a:t>
            </a:r>
            <a:br>
              <a:rPr lang="en-CA" sz="2000" dirty="0"/>
            </a:br>
            <a:r>
              <a:rPr lang="en-CA" sz="2000" dirty="0"/>
              <a:t>var x =tch1.prnt();</a:t>
            </a:r>
            <a:br>
              <a:rPr lang="en-CA" sz="2000" dirty="0"/>
            </a:br>
            <a:r>
              <a:rPr lang="en-CA" sz="2000" dirty="0"/>
              <a:t>alert(x);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7495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2"/>
              </a:rPr>
              <a:t>Introduction to Object-Oriented JavaScript - </a:t>
            </a:r>
            <a:r>
              <a:rPr lang="en-CA" sz="2400" dirty="0" smtClean="0">
                <a:effectLst/>
              </a:rPr>
              <a:t>MDN</a:t>
            </a:r>
            <a:endParaRPr lang="en-CA" sz="2400" dirty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3"/>
              </a:rPr>
              <a:t>Inheritance and the prototype chain - JavaScript | MDN</a:t>
            </a:r>
            <a:endParaRPr lang="en-CA" sz="2400" dirty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4"/>
              </a:rPr>
              <a:t>Details of the object model - JavaScript | MDN</a:t>
            </a:r>
            <a:endParaRPr lang="en-CA" sz="2400" dirty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effectLst/>
                <a:hlinkClick r:id="rId5"/>
              </a:rPr>
              <a:t>Closures - JavaScript | </a:t>
            </a:r>
            <a:r>
              <a:rPr lang="en-CA" sz="2400" dirty="0" smtClean="0">
                <a:effectLst/>
                <a:hlinkClick r:id="rId5"/>
              </a:rPr>
              <a:t>MDN</a:t>
            </a:r>
            <a:endParaRPr lang="en-CA" sz="2400" dirty="0" smtClean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6"/>
              </a:rPr>
              <a:t>Standard built-in objects - JavaScript | MDN</a:t>
            </a:r>
            <a:endParaRPr lang="en-CA" sz="24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sz="2400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68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96144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028080"/>
              </p:ext>
            </p:extLst>
          </p:nvPr>
        </p:nvGraphicFramePr>
        <p:xfrm>
          <a:off x="323528" y="1216496"/>
          <a:ext cx="843947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080120"/>
                <a:gridCol w="5199112"/>
              </a:tblGrid>
              <a:tr h="36260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Member</a:t>
                      </a:r>
                      <a:endParaRPr lang="en-CA" dirty="0"/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</a:t>
                      </a:r>
                      <a:endParaRPr lang="en-CA" dirty="0"/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>
                    <a:solidFill>
                      <a:srgbClr val="5850FE"/>
                    </a:solidFill>
                  </a:tcPr>
                </a:tc>
              </a:tr>
              <a:tr h="331872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length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  <a:endParaRPr lang="en-CA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</a:t>
                      </a:r>
                      <a:endParaRPr lang="en-CA" sz="16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284624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charAt(n)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</a:tr>
              <a:tr h="309384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charCodeAt(n)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charCodeAt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</a:tr>
              <a:tr h="306328"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concat</a:t>
                      </a:r>
                      <a:r>
                        <a:rPr lang="en-CA" sz="1600" dirty="0" smtClean="0"/>
                        <a:t>(</a:t>
                      </a:r>
                      <a:r>
                        <a:rPr lang="en-CA" sz="1400" dirty="0" smtClean="0"/>
                        <a:t>string2, string3</a:t>
                      </a:r>
                      <a:r>
                        <a:rPr lang="en-CA" sz="1600" dirty="0" smtClean="0"/>
                        <a:t>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(string2, string3)</a:t>
                      </a:r>
                    </a:p>
                  </a:txBody>
                  <a:tcPr anchor="ctr"/>
                </a:tc>
              </a:tr>
              <a:tr h="331088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indexOf('x')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283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lastIndexOf('x')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0860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split('x')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 </a:t>
                      </a:r>
                      <a:r>
                        <a:rPr lang="en-CA" sz="1600" dirty="0" err="1"/>
                        <a:t>arrayName</a:t>
                      </a:r>
                      <a:r>
                        <a:rPr lang="en-CA" sz="1600" dirty="0"/>
                        <a:t> = </a:t>
                      </a:r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3336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substr(</a:t>
                      </a:r>
                      <a:r>
                        <a:rPr lang="en-CA" sz="1600" dirty="0" err="1" smtClean="0"/>
                        <a:t>x,y</a:t>
                      </a:r>
                      <a:r>
                        <a:rPr lang="en-CA" sz="1600" dirty="0" smtClean="0"/>
                        <a:t>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1600" dirty="0" smtClean="0"/>
                        <a:t>– x=from, </a:t>
                      </a:r>
                      <a:r>
                        <a:rPr lang="en-CA" sz="1600" dirty="0"/>
                        <a:t>y=length</a:t>
                      </a:r>
                    </a:p>
                  </a:txBody>
                  <a:tcPr anchor="ctr"/>
                </a:tc>
              </a:tr>
              <a:tr h="574144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substring(</a:t>
                      </a:r>
                      <a:r>
                        <a:rPr lang="en-CA" sz="1600" dirty="0" err="1" smtClean="0"/>
                        <a:t>x,y</a:t>
                      </a:r>
                      <a:r>
                        <a:rPr lang="en-CA" sz="1600" dirty="0" smtClean="0"/>
                        <a:t>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substring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 smtClean="0"/>
                        <a:t>–</a:t>
                      </a:r>
                    </a:p>
                    <a:p>
                      <a:r>
                        <a:rPr lang="en-CA" sz="1600" dirty="0" smtClean="0"/>
                        <a:t>    </a:t>
                      </a:r>
                      <a:r>
                        <a:rPr lang="en-CA" sz="1600" dirty="0"/>
                        <a:t>x=from (inclusive) y=to (not inclusive)</a:t>
                      </a:r>
                    </a:p>
                  </a:txBody>
                  <a:tcPr anchor="ctr"/>
                </a:tc>
              </a:tr>
              <a:tr h="283056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toLowerCase()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lowercase.</a:t>
                      </a:r>
                    </a:p>
                  </a:txBody>
                  <a:tcPr anchor="ctr"/>
                </a:tc>
              </a:tr>
              <a:tr h="307816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toUpperCase()</a:t>
                      </a:r>
                      <a:r>
                        <a:rPr lang="en-CA" sz="1600" dirty="0" smtClean="0">
                          <a:hlinkClick r:id="rId2"/>
                        </a:rPr>
                        <a:t>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uppercase.</a:t>
                      </a:r>
                    </a:p>
                  </a:txBody>
                  <a:tcPr anchor="ctr"/>
                </a:tc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trim()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method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Removes whitespaces from the left and right of a string.</a:t>
                      </a:r>
                    </a:p>
                  </a:txBody>
                  <a:tcPr anchor="ctr"/>
                </a:tc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prototype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Allows you to add properties and methods to an object</a:t>
                      </a:r>
                      <a:endParaRPr lang="en-CA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/>
            <a:r>
              <a:rPr lang="en-CA" dirty="0"/>
              <a:t>The length property returns the number of characters in a string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Syntax: 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stringName.length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562209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myString.length</a:t>
            </a:r>
            <a:r>
              <a:rPr lang="en-CA" sz="2000" dirty="0"/>
              <a:t> </a:t>
            </a:r>
            <a:r>
              <a:rPr lang="en-CA" sz="2000" dirty="0" smtClean="0"/>
              <a:t> // returns 6		</a:t>
            </a:r>
            <a:endParaRPr lang="en-CA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3263"/>
              </p:ext>
            </p:extLst>
          </p:nvPr>
        </p:nvGraphicFramePr>
        <p:xfrm>
          <a:off x="685800" y="40386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346448"/>
                <a:gridCol w="2539752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0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charAt(index)</a:t>
            </a:r>
          </a:p>
          <a:p>
            <a:pPr lvl="1"/>
            <a:r>
              <a:rPr lang="en-CA" dirty="0" smtClean="0"/>
              <a:t>The method returns </a:t>
            </a:r>
            <a:r>
              <a:rPr lang="en-CA" altLang="en-US" dirty="0" smtClean="0"/>
              <a:t>the character at the specific index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Characters in a string are indexed from left to </a:t>
            </a:r>
            <a:r>
              <a:rPr lang="en-CA" dirty="0" smtClean="0"/>
              <a:t>right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600" dirty="0" smtClean="0"/>
              <a:t>Index </a:t>
            </a:r>
            <a:r>
              <a:rPr lang="en-CA" sz="2600" dirty="0" smtClean="0">
                <a:solidFill>
                  <a:srgbClr val="0000FF"/>
                </a:solidFill>
              </a:rPr>
              <a:t>start from 0 </a:t>
            </a:r>
            <a:r>
              <a:rPr lang="en-CA" sz="2600" dirty="0" smtClean="0"/>
              <a:t>to one less than the length.</a:t>
            </a:r>
            <a:endParaRPr lang="en-CA" sz="2600" dirty="0"/>
          </a:p>
          <a:p>
            <a:pPr lvl="1"/>
            <a:r>
              <a:rPr lang="en-CA" dirty="0" smtClean="0"/>
              <a:t>The </a:t>
            </a:r>
            <a:r>
              <a:rPr lang="en-CA" dirty="0"/>
              <a:t>index of the last character in a string called </a:t>
            </a:r>
            <a:r>
              <a:rPr lang="en-CA" dirty="0" err="1"/>
              <a:t>myString</a:t>
            </a:r>
            <a:r>
              <a:rPr lang="en-CA" dirty="0"/>
              <a:t> is </a:t>
            </a:r>
            <a:r>
              <a:rPr lang="en-CA" dirty="0" err="1">
                <a:solidFill>
                  <a:srgbClr val="0000FF"/>
                </a:solidFill>
              </a:rPr>
              <a:t>myString.length</a:t>
            </a:r>
            <a:r>
              <a:rPr lang="en-CA" dirty="0">
                <a:solidFill>
                  <a:srgbClr val="0000FF"/>
                </a:solidFill>
              </a:rPr>
              <a:t> - 1</a:t>
            </a:r>
          </a:p>
          <a:p>
            <a:pPr lvl="1"/>
            <a:r>
              <a:rPr lang="en-CA" dirty="0"/>
              <a:t>If the index you supply is out of range, JavaScript returns </a:t>
            </a:r>
            <a:r>
              <a:rPr lang="en-CA" dirty="0">
                <a:solidFill>
                  <a:srgbClr val="9900CC"/>
                </a:solidFill>
              </a:rPr>
              <a:t>an empty </a:t>
            </a:r>
            <a:r>
              <a:rPr lang="en-CA" dirty="0" smtClean="0">
                <a:solidFill>
                  <a:srgbClr val="9900CC"/>
                </a:solidFill>
              </a:rPr>
              <a:t>string</a:t>
            </a:r>
          </a:p>
          <a:p>
            <a:pPr lvl="1"/>
            <a:r>
              <a:rPr lang="en-CA" dirty="0" smtClean="0"/>
              <a:t>Syntax</a:t>
            </a:r>
            <a:r>
              <a:rPr lang="en-CA" dirty="0"/>
              <a:t>: </a:t>
            </a:r>
            <a:r>
              <a:rPr lang="en-CA" dirty="0" err="1" smtClean="0"/>
              <a:t>stringName.charAt</a:t>
            </a:r>
            <a:r>
              <a:rPr lang="en-CA" dirty="0" smtClean="0"/>
              <a:t>(</a:t>
            </a:r>
            <a:r>
              <a:rPr lang="en-CA" dirty="0"/>
              <a:t>index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105400"/>
            <a:ext cx="3600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(0) </a:t>
            </a:r>
            <a:r>
              <a:rPr lang="en-CA" dirty="0" smtClean="0"/>
              <a:t>// returns </a:t>
            </a:r>
            <a:r>
              <a:rPr lang="en-CA" b="1" dirty="0">
                <a:solidFill>
                  <a:srgbClr val="0000CC"/>
                </a:solidFill>
              </a:rPr>
              <a:t> I 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(1) // returns  </a:t>
            </a:r>
            <a:r>
              <a:rPr lang="en-CA" b="1" dirty="0">
                <a:solidFill>
                  <a:srgbClr val="0000CC"/>
                </a:solidFill>
              </a:rPr>
              <a:t>N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(2) // returns  </a:t>
            </a:r>
            <a:r>
              <a:rPr lang="en-CA" b="1" dirty="0">
                <a:solidFill>
                  <a:srgbClr val="0000CC"/>
                </a:solidFill>
              </a:rPr>
              <a:t>T</a:t>
            </a:r>
            <a:r>
              <a:rPr lang="en-CA" dirty="0"/>
              <a:t> 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757056" y="5105400"/>
            <a:ext cx="3559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(3) // returns </a:t>
            </a:r>
            <a:r>
              <a:rPr lang="en-CA" b="1" dirty="0">
                <a:solidFill>
                  <a:srgbClr val="0000CC"/>
                </a:solidFill>
              </a:rPr>
              <a:t> 1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(4) // returns </a:t>
            </a:r>
            <a:r>
              <a:rPr lang="en-CA" b="1" dirty="0">
                <a:solidFill>
                  <a:srgbClr val="0000CC"/>
                </a:solidFill>
              </a:rPr>
              <a:t> 2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(5) // returns  </a:t>
            </a:r>
            <a:r>
              <a:rPr lang="en-CA" b="1" dirty="0">
                <a:solidFill>
                  <a:srgbClr val="0000CC"/>
                </a:solidFill>
              </a:rPr>
              <a:t>3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(6) // returns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46920"/>
              </p:ext>
            </p:extLst>
          </p:nvPr>
        </p:nvGraphicFramePr>
        <p:xfrm>
          <a:off x="899592" y="4077072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INT123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6179</TotalTime>
  <Words>4329</Words>
  <Application>Microsoft Office PowerPoint</Application>
  <PresentationFormat>On-screen Show (4:3)</PresentationFormat>
  <Paragraphs>934</Paragraphs>
  <Slides>68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Compass</vt:lpstr>
      <vt:lpstr>INT222 - Internet Fundamentals</vt:lpstr>
      <vt:lpstr>Agenda</vt:lpstr>
      <vt:lpstr>JavaScript Objects</vt:lpstr>
      <vt:lpstr>JavaScript Object Categories</vt:lpstr>
      <vt:lpstr>JavaScript Built-in Objects</vt:lpstr>
      <vt:lpstr>JavaScript String Object</vt:lpstr>
      <vt:lpstr>String object - properties and methods</vt:lpstr>
      <vt:lpstr>JS String object - property</vt:lpstr>
      <vt:lpstr>JS String object - methods</vt:lpstr>
      <vt:lpstr>JS String object - methods</vt:lpstr>
      <vt:lpstr>Notes</vt:lpstr>
      <vt:lpstr>JS String object - methods</vt:lpstr>
      <vt:lpstr>JS String object - methods</vt:lpstr>
      <vt:lpstr>indexOf(“subStr",[optional]) method</vt:lpstr>
      <vt:lpstr>JS String object - methods</vt:lpstr>
      <vt:lpstr>lastIndexOf("x",[optional]) method</vt:lpstr>
      <vt:lpstr>JS String object - methods</vt:lpstr>
      <vt:lpstr>split(x)</vt:lpstr>
      <vt:lpstr>split(x)</vt:lpstr>
      <vt:lpstr>JS String object - methods</vt:lpstr>
      <vt:lpstr>JS String object - methods</vt:lpstr>
      <vt:lpstr>JS String object - methods</vt:lpstr>
      <vt:lpstr>JS String object - methods</vt:lpstr>
      <vt:lpstr>JS String object - methods</vt:lpstr>
      <vt:lpstr>JS String object - property</vt:lpstr>
      <vt:lpstr>JavaScript RegExp Object</vt:lpstr>
      <vt:lpstr>Creating RegExp Object</vt:lpstr>
      <vt:lpstr>String Method – match(RegExp)</vt:lpstr>
      <vt:lpstr>String Method – match(RegExp)</vt:lpstr>
      <vt:lpstr>String Method – match(RegExp)</vt:lpstr>
      <vt:lpstr>String Method – replace(RegExp, replacement)</vt:lpstr>
      <vt:lpstr>String Method – search(RegExp)</vt:lpstr>
      <vt:lpstr>String Method – split(RegExp)</vt:lpstr>
      <vt:lpstr>RegExp Method – test(str)</vt:lpstr>
      <vt:lpstr>RegExp Examples</vt:lpstr>
      <vt:lpstr>Special characters in regular expressions</vt:lpstr>
      <vt:lpstr>Array Object</vt:lpstr>
      <vt:lpstr>Creating Arrays</vt:lpstr>
      <vt:lpstr>Array object - properties and methods</vt:lpstr>
      <vt:lpstr>JS Array object - property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Example</vt:lpstr>
      <vt:lpstr>JavaScript Array: for and for in loop </vt:lpstr>
      <vt:lpstr>Creating User-defined Objects</vt:lpstr>
      <vt:lpstr>Creating (Custom) Objects</vt:lpstr>
      <vt:lpstr>Creating Objects</vt:lpstr>
      <vt:lpstr>The this Keyword</vt:lpstr>
      <vt:lpstr>Creating Objects</vt:lpstr>
      <vt:lpstr>Advanced: JS Object and Closure</vt:lpstr>
      <vt:lpstr>Prototypal Inheritance</vt:lpstr>
      <vt:lpstr>Prototypal Chain</vt:lpstr>
      <vt:lpstr>Creating New Objects</vt:lpstr>
      <vt:lpstr>Creating New Objects</vt:lpstr>
      <vt:lpstr>JS OOP Example</vt:lpstr>
      <vt:lpstr>JS OOP Example</vt:lpstr>
      <vt:lpstr>JS OOP Example</vt:lpstr>
      <vt:lpstr>Another Example</vt:lpstr>
      <vt:lpstr>Another Example</vt:lpstr>
      <vt:lpstr>Another Example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206</cp:revision>
  <cp:lastPrinted>2001-07-23T19:37:02Z</cp:lastPrinted>
  <dcterms:created xsi:type="dcterms:W3CDTF">2001-03-26T00:24:34Z</dcterms:created>
  <dcterms:modified xsi:type="dcterms:W3CDTF">2015-05-24T16:37:48Z</dcterms:modified>
</cp:coreProperties>
</file>