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66" r:id="rId2"/>
    <p:sldId id="271" r:id="rId3"/>
    <p:sldId id="318" r:id="rId4"/>
    <p:sldId id="306" r:id="rId5"/>
    <p:sldId id="307" r:id="rId6"/>
    <p:sldId id="308" r:id="rId7"/>
    <p:sldId id="309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279" r:id="rId16"/>
    <p:sldId id="280" r:id="rId17"/>
    <p:sldId id="281" r:id="rId18"/>
    <p:sldId id="282" r:id="rId19"/>
    <p:sldId id="305" r:id="rId20"/>
    <p:sldId id="288" r:id="rId21"/>
    <p:sldId id="296" r:id="rId22"/>
    <p:sldId id="283" r:id="rId23"/>
    <p:sldId id="284" r:id="rId24"/>
    <p:sldId id="298" r:id="rId25"/>
    <p:sldId id="285" r:id="rId26"/>
    <p:sldId id="286" r:id="rId27"/>
    <p:sldId id="294" r:id="rId28"/>
    <p:sldId id="287" r:id="rId29"/>
    <p:sldId id="301" r:id="rId30"/>
    <p:sldId id="302" r:id="rId31"/>
    <p:sldId id="303" r:id="rId32"/>
    <p:sldId id="304" r:id="rId33"/>
    <p:sldId id="293" r:id="rId34"/>
    <p:sldId id="277" r:id="rId3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7" autoAdjust="0"/>
    <p:restoredTop sz="94660"/>
  </p:normalViewPr>
  <p:slideViewPr>
    <p:cSldViewPr>
      <p:cViewPr>
        <p:scale>
          <a:sx n="60" d="100"/>
          <a:sy n="60" d="100"/>
        </p:scale>
        <p:origin x="-1061" y="-6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 smtClean="0"/>
              <a:t>Css</a:t>
            </a:r>
            <a:r>
              <a:rPr lang="en-CA" dirty="0" smtClean="0"/>
              <a:t> for html and body as</a:t>
            </a:r>
            <a:r>
              <a:rPr lang="en-CA" baseline="0" dirty="0" smtClean="0"/>
              <a:t> selectors.</a:t>
            </a:r>
          </a:p>
          <a:p>
            <a:r>
              <a:rPr lang="en-CA" baseline="0" dirty="0" smtClean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{Margin: auto;} can be used</a:t>
            </a:r>
            <a:r>
              <a:rPr lang="en-CA" baseline="0" dirty="0" smtClean="0"/>
              <a:t> to </a:t>
            </a:r>
            <a:r>
              <a:rPr lang="en-CA" baseline="0" dirty="0" err="1" smtClean="0"/>
              <a:t>centerlize</a:t>
            </a:r>
            <a:r>
              <a:rPr lang="en-CA" baseline="0" dirty="0" smtClean="0"/>
              <a:t> the box.</a:t>
            </a:r>
          </a:p>
          <a:p>
            <a:r>
              <a:rPr lang="en-CA" dirty="0" smtClean="0"/>
              <a:t>To </a:t>
            </a:r>
            <a:r>
              <a:rPr lang="en-CA" dirty="0" err="1" smtClean="0"/>
              <a:t>centerlize</a:t>
            </a:r>
            <a:r>
              <a:rPr lang="en-CA" dirty="0" smtClean="0"/>
              <a:t> text</a:t>
            </a:r>
            <a:r>
              <a:rPr lang="en-CA" baseline="0" dirty="0" smtClean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text.html" TargetMode="External"/><Relationship Id="rId2" Type="http://schemas.openxmlformats.org/officeDocument/2006/relationships/hyperlink" Target="https://scs.senecac.on.ca/~wei.song/int222/code/lecture5/introCSS/font_2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css-properties/box-model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x-margi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width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rder-sho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ty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color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hor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-padding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css-group-tag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2" Type="http://schemas.openxmlformats.org/officeDocument/2006/relationships/hyperlink" Target="http://reference.sitepoint.com/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selectorref" TargetMode="External"/><Relationship Id="rId4" Type="http://schemas.openxmlformats.org/officeDocument/2006/relationships/hyperlink" Target="http://reference.sitepoint.com/css/propertyref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font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768475"/>
            <a:ext cx="8496944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BTI220 - Internet Architecture and Development</a:t>
            </a:r>
            <a:endParaRPr lang="en-CA" altLang="en-US" sz="44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More on CSS</a:t>
            </a:r>
            <a:endParaRPr lang="en-CA" alt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870700" cy="1116013"/>
          </a:xfrm>
        </p:spPr>
        <p:txBody>
          <a:bodyPr/>
          <a:lstStyle/>
          <a:p>
            <a:r>
              <a:rPr lang="en-US" altLang="en-US" sz="3200" dirty="0" smtClean="0"/>
              <a:t>Font-size: Property values</a:t>
            </a:r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376D2DB3-F193-43D2-8C35-5D69574B761A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71455"/>
            <a:ext cx="7993063" cy="486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30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251520" y="152400"/>
            <a:ext cx="8712968" cy="973138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other text properties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4294967295"/>
          </p:nvPr>
        </p:nvSpPr>
        <p:spPr>
          <a:xfrm>
            <a:off x="395535" y="1700808"/>
            <a:ext cx="7992889" cy="3600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font-weight</a:t>
            </a:r>
            <a:r>
              <a:rPr lang="en-US" altLang="en-US" sz="2000" dirty="0" smtClean="0"/>
              <a:t>: bold; }  or “lighter”, “normal”, “bolder”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font-weight:700 ; }  or 100, 200, 300, 400(normal), 500,600, 700 (bold), 800, 900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font-style</a:t>
            </a:r>
            <a:r>
              <a:rPr lang="en-US" altLang="en-US" sz="2000" dirty="0" smtClean="0"/>
              <a:t>: italic; }  or “normal”, “oblique”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-align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000" dirty="0" smtClean="0"/>
              <a:t>center; }  or “left” (normal), “right”, “justify”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-indent: </a:t>
            </a:r>
            <a:r>
              <a:rPr lang="en-US" altLang="en-US" sz="2000" dirty="0" smtClean="0"/>
              <a:t>4em; } first-line indent, can use %, </a:t>
            </a:r>
            <a:r>
              <a:rPr lang="en-US" altLang="en-US" sz="2000" dirty="0" err="1" smtClean="0"/>
              <a:t>pt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px</a:t>
            </a:r>
            <a:endParaRPr lang="en-US" alt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 smtClean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000" dirty="0" smtClean="0"/>
              <a:t>-4em; }  hanging indent</a:t>
            </a: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2EAAA4B-F53F-445C-B568-C1C388A6F32C}" type="slidenum">
              <a:rPr lang="en-CA" altLang="en-US" sz="1400"/>
              <a:pPr algn="r" eaLnBrk="1" hangingPunct="1"/>
              <a:t>11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05323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765925" cy="1116013"/>
          </a:xfrm>
        </p:spPr>
        <p:txBody>
          <a:bodyPr/>
          <a:lstStyle/>
          <a:p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</a:t>
            </a:r>
            <a:b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text properties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047385" cy="368902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{ </a:t>
            </a:r>
            <a:r>
              <a:rPr lang="en-US" altLang="en-US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-decoration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200" dirty="0" smtClean="0"/>
              <a:t>underline; } or “</a:t>
            </a:r>
            <a:r>
              <a:rPr lang="en-US" altLang="en-US" sz="2200" dirty="0" err="1" smtClean="0"/>
              <a:t>overline</a:t>
            </a:r>
            <a:r>
              <a:rPr lang="en-US" altLang="en-US" sz="2200" dirty="0" smtClean="0"/>
              <a:t>”, “line-through”, “blink”, “none”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{ </a:t>
            </a:r>
            <a:r>
              <a:rPr lang="en-US" altLang="en-US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-transform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altLang="en-US" sz="2200" dirty="0" smtClean="0"/>
              <a:t> capitalize; } or “uppercase”, “lowercase”, “none”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 smtClean="0"/>
              <a:t>{ 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font-variant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en-US" sz="2200" dirty="0" smtClean="0"/>
              <a:t>small-caps; } or “normal”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Shorthand:</a:t>
            </a:r>
          </a:p>
          <a:p>
            <a:pPr marL="400050" lvl="1" indent="0">
              <a:lnSpc>
                <a:spcPct val="125000"/>
              </a:lnSpc>
              <a:buFontTx/>
              <a:buNone/>
            </a:pPr>
            <a:r>
              <a:rPr lang="en-US" altLang="en-US" sz="1600" dirty="0" smtClean="0"/>
              <a:t>h2 {</a:t>
            </a:r>
            <a:r>
              <a:rPr lang="en-US" altLang="en-US" sz="1600" b="1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font: </a:t>
            </a:r>
            <a:r>
              <a:rPr lang="en-US" altLang="en-US" sz="1600" dirty="0" smtClean="0"/>
              <a:t>italic small-caps bolder "</a:t>
            </a:r>
            <a:r>
              <a:rPr lang="en-US" altLang="en-US" sz="1600" dirty="0" err="1" smtClean="0"/>
              <a:t>Lucida","Arial</a:t>
            </a:r>
            <a:r>
              <a:rPr lang="en-US" altLang="en-US" sz="1600" dirty="0" smtClean="0"/>
              <a:t>"; </a:t>
            </a:r>
            <a:r>
              <a:rPr lang="en-US" altLang="en-US" sz="1600" dirty="0" err="1" smtClean="0"/>
              <a:t>text-decoration:underline</a:t>
            </a:r>
            <a:r>
              <a:rPr lang="en-US" altLang="en-US" sz="1600" dirty="0" smtClean="0"/>
              <a:t>; </a:t>
            </a:r>
            <a:r>
              <a:rPr lang="en-US" altLang="en-US" sz="1600" dirty="0" err="1" smtClean="0"/>
              <a:t>text-align:right</a:t>
            </a:r>
            <a:r>
              <a:rPr lang="en-US" altLang="en-US" sz="1600" dirty="0" smtClean="0"/>
              <a:t>; </a:t>
            </a:r>
            <a:r>
              <a:rPr lang="en-US" altLang="en-US" sz="1600" dirty="0" err="1" smtClean="0"/>
              <a:t>color:red</a:t>
            </a:r>
            <a:r>
              <a:rPr lang="en-US" altLang="en-US" sz="1600" dirty="0" smtClean="0"/>
              <a:t>; </a:t>
            </a:r>
            <a:r>
              <a:rPr lang="en-US" altLang="en-US" sz="1600" dirty="0" err="1" smtClean="0"/>
              <a:t>background-color:silver</a:t>
            </a:r>
            <a:r>
              <a:rPr lang="en-US" altLang="en-US" sz="1600" dirty="0" smtClean="0"/>
              <a:t>;} </a:t>
            </a: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A1FB4C8-CB49-465E-B5DE-DB8B9D62AD4E}" type="slidenum">
              <a:rPr lang="en-CA" altLang="en-US" sz="1400"/>
              <a:pPr algn="r" eaLnBrk="1" hangingPunct="1"/>
              <a:t>12</a:t>
            </a:fld>
            <a:endParaRPr lang="en-CA" altLang="en-US" sz="1400"/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681335" y="5625212"/>
            <a:ext cx="3505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+mn-lt"/>
                <a:hlinkClick r:id="rId2"/>
              </a:rPr>
              <a:t>font-2.html</a:t>
            </a:r>
            <a:r>
              <a:rPr lang="en-US" altLang="en-US" sz="2000" dirty="0">
                <a:latin typeface="+mn-lt"/>
              </a:rPr>
              <a:t>,       </a:t>
            </a:r>
            <a:r>
              <a:rPr lang="en-US" altLang="en-US" sz="2000" dirty="0">
                <a:latin typeface="+mn-lt"/>
                <a:hlinkClick r:id="rId3"/>
              </a:rPr>
              <a:t>text.html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12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870700" cy="755650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987673"/>
            <a:ext cx="7696200" cy="4464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Text shadow: </a:t>
            </a:r>
          </a:p>
          <a:p>
            <a:pPr lvl="1"/>
            <a:r>
              <a:rPr lang="en-CA" altLang="en-US" dirty="0" smtClean="0">
                <a:effectLst/>
              </a:rPr>
              <a:t>Specify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en-CA" altLang="en-US" dirty="0" smtClean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CA" altLang="en-US" dirty="0" smtClean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</a:t>
            </a:r>
            <a:r>
              <a:rPr lang="en-CA" altLang="en-US" dirty="0" smtClean="0">
                <a:effectLst/>
              </a:rPr>
              <a:t> distance, and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CA" altLang="en-US" dirty="0" smtClean="0">
                <a:effectLst/>
              </a:rPr>
              <a:t> of the shadow.</a:t>
            </a:r>
          </a:p>
          <a:p>
            <a:pPr lvl="1"/>
            <a:endParaRPr lang="en-CA" altLang="en-US" dirty="0" smtClean="0"/>
          </a:p>
          <a:p>
            <a:pPr lvl="1">
              <a:buFontTx/>
              <a:buNone/>
            </a:pPr>
            <a:r>
              <a:rPr lang="en-CA" altLang="en-US" sz="2400" dirty="0" smtClean="0"/>
              <a:t>h1</a:t>
            </a:r>
            <a:br>
              <a:rPr lang="en-CA" altLang="en-US" sz="2400" dirty="0" smtClean="0"/>
            </a:br>
            <a:r>
              <a:rPr lang="en-CA" altLang="en-US" sz="2400" dirty="0" smtClean="0"/>
              <a:t>{</a:t>
            </a:r>
            <a:br>
              <a:rPr lang="en-CA" altLang="en-US" sz="2400" dirty="0" smtClean="0"/>
            </a:br>
            <a:r>
              <a:rPr lang="en-CA" altLang="en-US" sz="2400" dirty="0" smtClean="0"/>
              <a:t>  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</a:t>
            </a:r>
            <a:r>
              <a:rPr lang="en-CA" altLang="en-US" sz="2400" dirty="0" smtClean="0"/>
              <a:t>;</a:t>
            </a:r>
            <a:br>
              <a:rPr lang="en-CA" altLang="en-US" sz="2400" dirty="0" smtClean="0"/>
            </a:br>
            <a:r>
              <a:rPr lang="en-CA" altLang="en-US" sz="2400" dirty="0" smtClean="0"/>
              <a:t>} </a:t>
            </a:r>
            <a:endParaRPr lang="en-US" altLang="en-US" sz="2400" dirty="0" smtClean="0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010E10E-C158-44E2-B2C0-7AFF105848E1}" type="slidenum">
              <a:rPr lang="en-CA" altLang="en-US" sz="1400"/>
              <a:pPr algn="r" eaLnBrk="1" hangingPunct="1"/>
              <a:t>13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55576" y="5268416"/>
            <a:ext cx="301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01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7579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CSS3 </a:t>
            </a:r>
            <a:r>
              <a:rPr lang="en-US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wrapping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If a word is too long to fit within an area, it expands outside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In Css3, the word-wrap property allows to force the text to wrap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Even if it means splitting it in the middle of a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pPr marL="457200" lvl="1" indent="0">
              <a:buNone/>
            </a:pP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P.wrap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</a:t>
            </a:r>
            <a:r>
              <a:rPr lang="en-US" altLang="en-US" sz="2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word-wrap: break-word</a:t>
            </a:r>
            <a:r>
              <a:rPr lang="en-US" altLang="en-US" sz="2000" dirty="0" smtClean="0"/>
              <a:t>; }</a:t>
            </a: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D8572AC-7078-4DE5-B85F-A1804B4C4ABA}" type="slidenum">
              <a:rPr lang="en-CA" altLang="en-US" sz="1400"/>
              <a:pPr algn="r" eaLnBrk="1" hangingPunct="1"/>
              <a:t>14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1756" y="5274710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18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4694"/>
            <a:ext cx="8229600" cy="263610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box is made up of four distinct parts, from the outside one to the inside one: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dirty="0" smtClean="0"/>
              <a:t>, and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b="1" dirty="0" smtClean="0"/>
              <a:t>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09700"/>
            <a:ext cx="5352256" cy="235499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23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box-model.html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Shortcut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margin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CSS Margins define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55106"/>
              </p:ext>
            </p:extLst>
          </p:nvPr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/>
                <a:gridCol w="5097760"/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  <a:r>
                        <a:rPr lang="en-US" dirty="0" smtClean="0"/>
                        <a:t>: 6px</a:t>
                      </a:r>
                      <a:r>
                        <a:rPr lang="en-US" dirty="0"/>
                        <a:t>; /* this </a:t>
                      </a:r>
                      <a:r>
                        <a:rPr lang="en-US" dirty="0" smtClean="0"/>
                        <a:t>is a shortcut </a:t>
                      </a:r>
                      <a:r>
                        <a:rPr lang="en-US" dirty="0"/>
                        <a:t>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bottom of an element</a:t>
                      </a:r>
                    </a:p>
                  </a:txBody>
                  <a:tcPr anchor="ctr"/>
                </a:tc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e.g.</a:t>
            </a:r>
            <a:endParaRPr lang="en-CA" sz="2400" dirty="0"/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smtClean="0"/>
              <a:t>p </a:t>
            </a:r>
            <a:r>
              <a:rPr lang="en-CA" sz="2000" dirty="0"/>
              <a:t>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</a:t>
            </a:r>
            <a:r>
              <a:rPr lang="en-CA" sz="2000" dirty="0" smtClean="0"/>
              <a:t>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</a:t>
            </a:r>
            <a:r>
              <a:rPr lang="en-CA" sz="1000" dirty="0" smtClean="0">
                <a:hlinkClick r:id="rId2"/>
              </a:rPr>
              <a:t>/</a:t>
            </a:r>
            <a:endParaRPr lang="en-CA" sz="1000" dirty="0" smtClean="0"/>
          </a:p>
          <a:p>
            <a:pPr marL="800100" lvl="2" indent="0">
              <a:buNone/>
            </a:pPr>
            <a:endParaRPr lang="en-CA" sz="2000" dirty="0" smtClean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text, font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Box </a:t>
            </a:r>
            <a:r>
              <a:rPr lang="en-US" dirty="0"/>
              <a:t>model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/>
              <a:t>CSS3 </a:t>
            </a:r>
            <a:r>
              <a:rPr lang="en-US" altLang="en-US" dirty="0" smtClean="0"/>
              <a:t>shadow </a:t>
            </a:r>
            <a:r>
              <a:rPr lang="en-US" altLang="en-US" dirty="0"/>
              <a:t>e</a:t>
            </a:r>
            <a:r>
              <a:rPr lang="en-US" altLang="en-US" dirty="0" smtClean="0"/>
              <a:t>ffects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Shorthands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Box Model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Shortcuts/shorthand order: 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top</a:t>
            </a:r>
            <a:r>
              <a:rPr lang="en-US" sz="2000" dirty="0" smtClean="0"/>
              <a:t> -&gt; </a:t>
            </a:r>
            <a:r>
              <a:rPr lang="en-US" sz="2000" dirty="0" smtClean="0">
                <a:solidFill>
                  <a:srgbClr val="0000CC"/>
                </a:solidFill>
              </a:rPr>
              <a:t>right</a:t>
            </a:r>
            <a:r>
              <a:rPr lang="en-US" sz="2000" dirty="0" smtClean="0"/>
              <a:t>-&gt; </a:t>
            </a:r>
            <a:r>
              <a:rPr lang="en-US" sz="2000" dirty="0" smtClean="0">
                <a:solidFill>
                  <a:srgbClr val="0000CC"/>
                </a:solidFill>
              </a:rPr>
              <a:t>bottom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To set </a:t>
            </a:r>
            <a:r>
              <a:rPr lang="en-CA" sz="2400" dirty="0"/>
              <a:t>all the margin properties in one </a:t>
            </a:r>
            <a:r>
              <a:rPr lang="en-CA" sz="2400" dirty="0" smtClean="0"/>
              <a:t>declaration Examples</a:t>
            </a:r>
            <a:r>
              <a:rPr lang="en-CA" sz="2400" dirty="0"/>
              <a:t>: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</a:t>
            </a:r>
            <a:r>
              <a:rPr lang="en-CA" sz="1600" dirty="0" smtClean="0"/>
              <a:t>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</a:t>
            </a:r>
            <a:r>
              <a:rPr lang="en-CA" sz="1600" dirty="0" smtClean="0"/>
              <a:t>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</a:t>
            </a:r>
            <a:r>
              <a:rPr lang="en-CA" sz="1600" dirty="0" smtClean="0"/>
              <a:t>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 smtClean="0"/>
              <a:t>allows for setting the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and</a:t>
            </a:r>
            <a:r>
              <a:rPr lang="en-US" sz="2800" dirty="0" smtClean="0">
                <a:solidFill>
                  <a:srgbClr val="9900CC"/>
                </a:solidFill>
              </a:rPr>
              <a:t>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smtClean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 smtClean="0"/>
              <a:t> </a:t>
            </a:r>
            <a:r>
              <a:rPr lang="en-US" sz="2800" dirty="0" smtClean="0"/>
              <a:t>for the border </a:t>
            </a:r>
            <a:r>
              <a:rPr lang="en-US" sz="2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 smtClean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2800" dirty="0" smtClean="0"/>
              <a:t> Property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2800" dirty="0" smtClean="0"/>
              <a:t>can be </a:t>
            </a:r>
            <a:r>
              <a:rPr lang="en-CA" sz="2800" dirty="0"/>
              <a:t>set in pixels, ems, or one of the three pre-defined values: </a:t>
            </a:r>
            <a:r>
              <a:rPr lang="en-CA" sz="2800" dirty="0">
                <a:solidFill>
                  <a:srgbClr val="0000CC"/>
                </a:solidFill>
              </a:rPr>
              <a:t>thin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</a:rPr>
              <a:t>medium</a:t>
            </a:r>
            <a:r>
              <a:rPr lang="en-CA" sz="2800" dirty="0"/>
              <a:t>, or </a:t>
            </a:r>
            <a:r>
              <a:rPr lang="en-CA" sz="2800" dirty="0">
                <a:solidFill>
                  <a:srgbClr val="0000CC"/>
                </a:solidFill>
              </a:rPr>
              <a:t>thick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border-width.html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976"/>
              </p:ext>
            </p:extLst>
          </p:nvPr>
        </p:nvGraphicFramePr>
        <p:xfrm>
          <a:off x="1043608" y="1844824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/>
                <a:gridCol w="4713779"/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</a:t>
                      </a:r>
                      <a:r>
                        <a:rPr lang="en-US" sz="2000" b="0" dirty="0" smtClean="0"/>
                        <a:t>: </a:t>
                      </a:r>
                      <a:r>
                        <a:rPr lang="en-US" sz="1800" dirty="0" smtClean="0"/>
                        <a:t>6px</a:t>
                      </a:r>
                      <a:r>
                        <a:rPr lang="en-US" sz="1800" dirty="0"/>
                        <a:t>; border-style</a:t>
                      </a:r>
                      <a:r>
                        <a:rPr lang="en-US" sz="1800" dirty="0" smtClean="0"/>
                        <a:t>: solid</a:t>
                      </a:r>
                      <a:r>
                        <a:rPr lang="en-US" sz="1800" dirty="0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only to the right border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2880"/>
              </p:ext>
            </p:extLst>
          </p:nvPr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5410200"/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border:6px solid red;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Width, style, color!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dirty="0" smtClean="0"/>
              <a:t> property</a:t>
            </a:r>
          </a:p>
          <a:p>
            <a:pPr lvl="1"/>
            <a:r>
              <a:rPr lang="en-US" dirty="0" smtClean="0"/>
              <a:t>can have from </a:t>
            </a:r>
            <a:r>
              <a:rPr lang="en-US" dirty="0" smtClean="0">
                <a:solidFill>
                  <a:srgbClr val="9900CC"/>
                </a:solidFill>
              </a:rPr>
              <a:t>one to four values </a:t>
            </a:r>
            <a:r>
              <a:rPr lang="en-US" dirty="0" smtClean="0"/>
              <a:t>from the list 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 smtClean="0">
                <a:solidFill>
                  <a:srgbClr val="0000CC"/>
                </a:solidFill>
              </a:rPr>
              <a:t>dotted , dashed , solid , double , groove , ridge , inset , outset , hidden.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 smtClean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46580"/>
              </p:ext>
            </p:extLst>
          </p:nvPr>
        </p:nvGraphicFramePr>
        <p:xfrm>
          <a:off x="467544" y="2780928"/>
          <a:ext cx="8219256" cy="30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/>
                <a:gridCol w="5050904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border-style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 dirty="0"/>
                        <a:t>border-</a:t>
                      </a:r>
                      <a:r>
                        <a:rPr lang="en-US" sz="2000" dirty="0" err="1"/>
                        <a:t>style:solid</a:t>
                      </a:r>
                      <a:r>
                        <a:rPr lang="en-US" sz="2000" dirty="0"/>
                        <a:t>; </a:t>
                      </a:r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smtClean="0"/>
                        <a:t>/* default </a:t>
                      </a:r>
                      <a:r>
                        <a:rPr lang="en-US" sz="2000" dirty="0"/>
                        <a:t>width of </a:t>
                      </a:r>
                      <a:r>
                        <a:rPr lang="en-US" sz="2000" dirty="0" smtClean="0"/>
                        <a:t>3px */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the right border</a:t>
                      </a:r>
                    </a:p>
                  </a:txBody>
                  <a:tcPr anchor="ctr"/>
                </a:tc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2800" dirty="0" smtClean="0"/>
              <a:t> property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82295"/>
              </p:ext>
            </p:extLst>
          </p:nvPr>
        </p:nvGraphicFramePr>
        <p:xfrm>
          <a:off x="899592" y="2060848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/>
                <a:gridCol w="4079429"/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</a:t>
                      </a:r>
                      <a:r>
                        <a:rPr lang="en-US" sz="2000" b="1" dirty="0" smtClean="0">
                          <a:solidFill>
                            <a:srgbClr val="0000CC"/>
                          </a:solidFill>
                        </a:rPr>
                        <a:t>: solid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shorthand property: specify all the individual border properties in one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5px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red</a:t>
            </a:r>
            <a:r>
              <a:rPr lang="en-US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padding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CSS Padding property defines the white space around the inside of an HTML element's border. See the "Box model".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59528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5645696"/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501733">
                <a:tc>
                  <a:txBody>
                    <a:bodyPr/>
                    <a:lstStyle/>
                    <a:p>
                      <a:r>
                        <a:rPr lang="en-US"/>
                        <a:t>padding:6px; /* this a short 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all sides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</a:t>
            </a:r>
          </a:p>
          <a:p>
            <a:pPr marL="1257300" lvl="3" indent="0">
              <a:buNone/>
            </a:pPr>
            <a:r>
              <a:rPr lang="en-CA" dirty="0"/>
              <a:t>d</a:t>
            </a:r>
            <a:r>
              <a:rPr lang="en-CA" dirty="0" smtClean="0"/>
              <a:t>iv  {   border: 2px </a:t>
            </a:r>
            <a:r>
              <a:rPr lang="en-CA" dirty="0"/>
              <a:t>solid #a1a1a1;</a:t>
            </a:r>
          </a:p>
          <a:p>
            <a:pPr marL="1257300" lvl="3" indent="0">
              <a:buNone/>
            </a:pPr>
            <a:r>
              <a:rPr lang="en-CA" dirty="0"/>
              <a:t>	    padding</a:t>
            </a:r>
            <a:r>
              <a:rPr lang="en-CA" dirty="0" smtClean="0"/>
              <a:t>: 10px </a:t>
            </a:r>
            <a:r>
              <a:rPr lang="en-CA" dirty="0"/>
              <a:t>40px;</a:t>
            </a:r>
          </a:p>
          <a:p>
            <a:pPr marL="1257300" lvl="3" indent="0">
              <a:buNone/>
            </a:pPr>
            <a:r>
              <a:rPr lang="en-CA" dirty="0"/>
              <a:t>	    background</a:t>
            </a:r>
            <a:r>
              <a:rPr lang="en-CA" dirty="0" smtClean="0"/>
              <a:t>: grey</a:t>
            </a:r>
            <a:r>
              <a:rPr lang="en-CA" dirty="0"/>
              <a:t>;</a:t>
            </a:r>
          </a:p>
          <a:p>
            <a:pPr marL="1257300" lvl="3" indent="0">
              <a:buNone/>
            </a:pPr>
            <a:r>
              <a:rPr lang="en-CA" dirty="0"/>
              <a:t>	    width</a:t>
            </a:r>
            <a:r>
              <a:rPr lang="en-CA" dirty="0" smtClean="0"/>
              <a:t>: 300px;</a:t>
            </a:r>
          </a:p>
          <a:p>
            <a:pPr marL="1257300" lvl="3" indent="0">
              <a:buNone/>
            </a:pPr>
            <a:r>
              <a:rPr lang="en-CA" dirty="0" smtClean="0"/>
              <a:t>           border-radius:250px</a:t>
            </a:r>
            <a:r>
              <a:rPr lang="en-CA" dirty="0"/>
              <a:t>; </a:t>
            </a:r>
            <a:endParaRPr lang="en-CA" dirty="0" smtClean="0"/>
          </a:p>
          <a:p>
            <a:pPr marL="1257300" lvl="3" indent="0">
              <a:buNone/>
            </a:pPr>
            <a:r>
              <a:rPr lang="en-CA" dirty="0"/>
              <a:t>	 </a:t>
            </a:r>
            <a:r>
              <a:rPr lang="en-CA" dirty="0" smtClean="0"/>
              <a:t>   /* border-radius:10%; */</a:t>
            </a:r>
            <a:endParaRPr lang="en-CA" dirty="0"/>
          </a:p>
          <a:p>
            <a:pPr marL="1257300" lvl="3" indent="0">
              <a:buNone/>
            </a:pPr>
            <a:r>
              <a:rPr lang="en-CA" dirty="0"/>
              <a:t>	   </a:t>
            </a:r>
            <a:r>
              <a:rPr lang="en-CA" dirty="0" smtClean="0"/>
              <a:t> -</a:t>
            </a:r>
            <a:r>
              <a:rPr lang="en-CA" dirty="0"/>
              <a:t>moz-border-radius:25px;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 Review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css-group-tags.html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033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</a:t>
            </a: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pt-BR" altLang="en-US" sz="2800" dirty="0"/>
              <a:t/>
            </a: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r>
              <a:rPr lang="pt-BR" altLang="en-US" sz="2800" dirty="0"/>
              <a:t/>
            </a:r>
            <a:br>
              <a:rPr lang="pt-BR" altLang="en-US" sz="2800" dirty="0"/>
            </a:br>
            <a:r>
              <a:rPr lang="en-US" altLang="en-US" sz="2800" dirty="0" smtClean="0"/>
              <a:t>border-top-left-radius: 2em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 smtClean="0"/>
              <a:t>border-top-right-radius: 2em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/>
              <a:t>border-bottom-right-radius</a:t>
            </a:r>
            <a:r>
              <a:rPr lang="en-US" altLang="en-US" sz="2800" dirty="0" smtClean="0"/>
              <a:t>: 2em</a:t>
            </a:r>
            <a:r>
              <a:rPr lang="en-US" altLang="en-US" sz="2800" dirty="0"/>
              <a:t>;</a:t>
            </a:r>
            <a:br>
              <a:rPr lang="en-US" altLang="en-US" sz="2800" dirty="0"/>
            </a:br>
            <a:r>
              <a:rPr lang="en-US" altLang="en-US" sz="2800" dirty="0" smtClean="0"/>
              <a:t>border-bottom-left-radius:2 </a:t>
            </a:r>
            <a:r>
              <a:rPr lang="en-US" altLang="en-US" sz="2800" dirty="0" err="1" smtClean="0"/>
              <a:t>em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CSS3 provides not only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 smtClean="0"/>
              <a:t> but also box-shadow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Property</a:t>
            </a:r>
            <a:r>
              <a:rPr lang="en-CA" altLang="en-US" dirty="0"/>
              <a:t>: 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 smtClean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</a:t>
            </a: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inset</a:t>
            </a:r>
            <a:r>
              <a:rPr lang="en-CA" altLang="en-US" dirty="0"/>
              <a:t>; </a:t>
            </a:r>
            <a:endParaRPr lang="en-CA" altLang="en-US" dirty="0" smtClean="0"/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 smtClean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 smtClean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63880"/>
              </p:ext>
            </p:extLst>
          </p:nvPr>
        </p:nvGraphicFramePr>
        <p:xfrm>
          <a:off x="323528" y="1196752"/>
          <a:ext cx="854075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/>
                <a:gridCol w="70066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</a:t>
                      </a:r>
                      <a:r>
                        <a:rPr lang="en-CA" dirty="0" smtClean="0"/>
                        <a:t>.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</a:t>
            </a:r>
            <a:r>
              <a:rPr lang="en-CA" altLang="en-US" dirty="0" smtClean="0">
                <a:hlinkClick r:id="rId2"/>
              </a:rPr>
              <a:t>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Reference</a:t>
            </a:r>
          </a:p>
          <a:p>
            <a:pPr lvl="1">
              <a:buNone/>
            </a:pPr>
            <a:r>
              <a:rPr lang="en-US" sz="2400" dirty="0" smtClean="0">
                <a:hlinkClick r:id="rId2"/>
              </a:rPr>
              <a:t>http://reference.sitepoint.com/css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Box model - CSS | MDN</a:t>
            </a:r>
          </a:p>
          <a:p>
            <a:pPr lvl="1">
              <a:buNone/>
            </a:pPr>
            <a:r>
              <a:rPr lang="en-US" sz="2000" dirty="0" smtClean="0">
                <a:hlinkClick r:id="rId3"/>
              </a:rPr>
              <a:t>https://developer.mozilla.org/en-US/docs/Web/CSS/box_model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Properties</a:t>
            </a:r>
          </a:p>
          <a:p>
            <a:pPr lvl="1">
              <a:buNone/>
            </a:pPr>
            <a:r>
              <a:rPr lang="en-US" sz="2400" dirty="0" smtClean="0">
                <a:hlinkClick r:id="rId4"/>
              </a:rPr>
              <a:t>http://reference.sitepoint.com/css/propertyref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CSS Selectors</a:t>
            </a:r>
          </a:p>
          <a:p>
            <a:pPr lvl="1">
              <a:buNone/>
            </a:pPr>
            <a:r>
              <a:rPr lang="en-US" sz="2400" dirty="0" smtClean="0">
                <a:hlinkClick r:id="rId5"/>
              </a:rPr>
              <a:t>http://reference.sitepoint.com/css/selectorref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8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34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827584" y="188640"/>
            <a:ext cx="7560840" cy="1116013"/>
          </a:xfrm>
        </p:spPr>
        <p:txBody>
          <a:bodyPr/>
          <a:lstStyle/>
          <a:p>
            <a:pPr algn="l"/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b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en-US" sz="4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 </a:t>
            </a:r>
            <a:r>
              <a:rPr lang="en-US" alt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684213" y="1628799"/>
            <a:ext cx="7773987" cy="376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A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 smtClean="0"/>
              <a:t>or a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face </a:t>
            </a:r>
            <a:r>
              <a:rPr lang="en-CA" altLang="en-US" sz="2400" dirty="0" smtClean="0"/>
              <a:t>is the typeface that will be applied by a web browser to some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 smtClean="0"/>
              <a:t>can use a specific named font, but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appearance </a:t>
            </a:r>
            <a:r>
              <a:rPr lang="en-CA" altLang="en-US" sz="2400" dirty="0" smtClean="0"/>
              <a:t>will depend on the 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en-CA" altLang="en-US" sz="2400" dirty="0" smtClean="0"/>
              <a:t> and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 installed on the system</a:t>
            </a:r>
            <a:r>
              <a:rPr lang="en-CA" altLang="en-US" sz="2400" dirty="0" smtClean="0"/>
              <a:t>.</a:t>
            </a:r>
          </a:p>
          <a:p>
            <a:pPr lvl="1"/>
            <a:r>
              <a:rPr lang="en-CA" altLang="en-US" sz="2000" dirty="0" smtClean="0"/>
              <a:t>e.g., a default installation of I.E. always displays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serif</a:t>
            </a:r>
            <a:r>
              <a:rPr lang="en-CA" altLang="en-US" sz="2000" dirty="0" smtClean="0"/>
              <a:t> </a:t>
            </a:r>
            <a:r>
              <a:rPr lang="en-CA" altLang="en-US" sz="2000" dirty="0">
                <a:effectLst/>
              </a:rPr>
              <a:t>and</a:t>
            </a:r>
            <a:r>
              <a:rPr lang="en-CA" altLang="en-US" sz="2000" dirty="0" smtClean="0">
                <a:effectLst/>
              </a:rPr>
              <a:t>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</a:t>
            </a:r>
            <a:r>
              <a:rPr lang="en-CA" altLang="en-US" sz="2000" dirty="0" smtClean="0"/>
              <a:t> as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 New Roman</a:t>
            </a:r>
            <a:r>
              <a:rPr lang="en-CA" altLang="en-US" sz="2000" dirty="0" smtClean="0"/>
              <a:t>, and </a:t>
            </a:r>
            <a:r>
              <a:rPr lang="en-CA" altLang="en-US" sz="2000" i="1" dirty="0" smtClean="0"/>
              <a:t>sans-serif</a:t>
            </a:r>
            <a:r>
              <a:rPr lang="en-CA" altLang="en-US" sz="2000" dirty="0" smtClean="0"/>
              <a:t> and </a:t>
            </a:r>
            <a:r>
              <a:rPr lang="en-CA" altLang="en-US" sz="2000" i="1" dirty="0" smtClean="0"/>
              <a:t>Helvetica</a:t>
            </a:r>
            <a:r>
              <a:rPr lang="en-CA" altLang="en-US" sz="2000" dirty="0" smtClean="0"/>
              <a:t> as Arial.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A font-family (or face in HTML) consists of a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related fonts</a:t>
            </a:r>
            <a:r>
              <a:rPr lang="en-CA" altLang="en-US" sz="2400" dirty="0" smtClean="0"/>
              <a:t>, grouped as font families</a:t>
            </a:r>
            <a:endParaRPr lang="en-US" altLang="en-US" sz="2400" dirty="0" smtClean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941C13B-BA00-49FF-9E35-D6B9DFF00295}" type="slidenum">
              <a:rPr lang="en-CA" altLang="en-US" sz="1400"/>
              <a:pPr algn="r" eaLnBrk="1" hangingPunct="1"/>
              <a:t>4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3769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67DC328-36AE-4BA4-AB07-0DCE24A79D08}" type="slidenum">
              <a:rPr lang="en-CA" altLang="en-US" sz="1400"/>
              <a:pPr algn="r" eaLnBrk="1" hangingPunct="1"/>
              <a:t>5</a:t>
            </a:fld>
            <a:endParaRPr lang="en-CA" altLang="en-US" sz="1400"/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2411760" y="1121688"/>
            <a:ext cx="5487721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&lt;!-- font.html --&gt;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&lt;!DOCTYPE html&gt;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&lt;html </a:t>
            </a:r>
            <a:r>
              <a:rPr lang="en-US" altLang="en-US" sz="1600" dirty="0" err="1">
                <a:latin typeface="+mn-lt"/>
              </a:rPr>
              <a:t>lang</a:t>
            </a:r>
            <a:r>
              <a:rPr lang="en-US" altLang="en-US" sz="1600" dirty="0">
                <a:latin typeface="+mn-lt"/>
              </a:rPr>
              <a:t>="EN"&gt;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&lt;title&gt; FONT &lt;/title&gt;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&lt;meta charset="UTF-8"&gt;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&lt;style type="text/</a:t>
            </a:r>
            <a:r>
              <a:rPr lang="en-US" altLang="en-US" sz="1600" dirty="0" err="1">
                <a:latin typeface="+mn-lt"/>
              </a:rPr>
              <a:t>css</a:t>
            </a:r>
            <a:r>
              <a:rPr lang="en-US" altLang="en-US" sz="1600" dirty="0">
                <a:latin typeface="+mn-lt"/>
              </a:rPr>
              <a:t>"&gt;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p.serif</a:t>
            </a:r>
            <a:r>
              <a:rPr lang="en-US" alt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font-family: Times New Roman, Times,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p.sansserif</a:t>
            </a:r>
            <a:r>
              <a:rPr lang="en-US" alt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font-family: Arial, Helvetica,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sans-serif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/* if Arial is not available, choose Helvetica, … */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p {background-color: grey;}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&lt;/style&gt;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&lt;h1&gt; CSS font-family &lt;/h1&gt;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class="serif"&gt; </a:t>
            </a:r>
            <a:r>
              <a:rPr lang="en-US" altLang="en-US" sz="1600" dirty="0">
                <a:latin typeface="+mn-lt"/>
              </a:rPr>
              <a:t>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Times New Roman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sansserif</a:t>
            </a:r>
            <a:r>
              <a:rPr lang="en-US" altLang="en-US" sz="1600" dirty="0">
                <a:latin typeface="+mn-lt"/>
              </a:rPr>
              <a:t>"&gt; 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 Arial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&lt;/html&gt;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161180"/>
            <a:ext cx="74866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r>
              <a:rPr lang="en-US" altLang="en-US" sz="4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kern="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32" y="321297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font.html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9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web browser will only be able to apply a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font </a:t>
            </a:r>
            <a:r>
              <a:rPr lang="en-CA" altLang="en-US" sz="2400" dirty="0" smtClean="0"/>
              <a:t>if it is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on the system </a:t>
            </a:r>
            <a:r>
              <a:rPr lang="en-CA" altLang="en-US" sz="2400" dirty="0" smtClean="0"/>
              <a:t>on which it operates, which is not always the case.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So,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 preferential order font families </a:t>
            </a:r>
            <a:r>
              <a:rPr lang="en-CA" altLang="en-US" sz="2400" dirty="0" smtClean="0"/>
              <a:t>to use when rendering text.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The font list is separated by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commas</a:t>
            </a:r>
            <a:r>
              <a:rPr lang="en-CA" altLang="en-US" sz="2400" dirty="0" smtClean="0"/>
              <a:t>.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 smtClean="0"/>
              <a:t>To avoid unexpected results, </a:t>
            </a:r>
            <a:r>
              <a:rPr lang="en-CA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last font family </a:t>
            </a:r>
            <a:r>
              <a:rPr lang="en-CA" altLang="en-US" sz="2400" dirty="0" smtClean="0"/>
              <a:t>on the font list should be one of the five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families </a:t>
            </a:r>
            <a:r>
              <a:rPr lang="en-CA" altLang="en-US" sz="2400" dirty="0" smtClean="0"/>
              <a:t>which are by default always available in HTML and CSS. </a:t>
            </a:r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3B8499B-93E4-423D-B8DD-C652265EFE74}" type="slidenum">
              <a:rPr lang="en-CA" altLang="en-US" sz="1400"/>
              <a:pPr algn="r" eaLnBrk="1" hangingPunct="1"/>
              <a:t>6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278199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800100" y="404664"/>
            <a:ext cx="6870700" cy="900113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Font Family</a:t>
            </a:r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D4AE3D9-B79F-401F-8702-BAC51824F802}" type="slidenum">
              <a:rPr lang="en-CA" altLang="en-US" sz="1400"/>
              <a:pPr algn="r" eaLnBrk="1" hangingPunct="1"/>
              <a:t>7</a:t>
            </a:fld>
            <a:endParaRPr lang="en-CA" altLang="en-US" sz="1400"/>
          </a:p>
        </p:txBody>
      </p:sp>
      <p:pic>
        <p:nvPicPr>
          <p:cNvPr id="7475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19275"/>
            <a:ext cx="8139112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7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Web Safe Font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pic>
        <p:nvPicPr>
          <p:cNvPr id="3074" name="Picture 2" descr="C:\tmp\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7699969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8120" y="1367136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400" dirty="0" smtClean="0"/>
              <a:t>Examples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1937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352928" cy="4176464"/>
          </a:xfrm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smtClean="0"/>
              <a:t>Font size for different elements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/>
              <a:t>h1 { font-size:250%; } –size relative to regular size (scales well)</a:t>
            </a:r>
            <a:br>
              <a:rPr lang="en-US" sz="2000" dirty="0" smtClean="0"/>
            </a:br>
            <a:r>
              <a:rPr lang="en-US" sz="2000" dirty="0" smtClean="0"/>
              <a:t>p { font-size: 20pt; }    –actual size in points,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/>
              <a:t>div { font-size:20px; }  –actual size in pixels,</a:t>
            </a:r>
            <a:endParaRPr lang="en-US" sz="2000" dirty="0"/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a</a:t>
            </a:r>
            <a:r>
              <a:rPr lang="en-US" sz="2000" dirty="0" smtClean="0"/>
              <a:t> { font-size: smaller; } – smaller than regular size, default medium,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h</a:t>
            </a:r>
            <a:r>
              <a:rPr lang="en-US" sz="2000" dirty="0" smtClean="0"/>
              <a:t>1 { font-size: 1.5em; } – size relative to regular size (scales well)</a:t>
            </a:r>
          </a:p>
          <a:p>
            <a:pPr marL="0" indent="0">
              <a:buFontTx/>
              <a:buNone/>
              <a:defRPr/>
            </a:pPr>
            <a:r>
              <a:rPr lang="en-US" sz="2300" dirty="0" smtClean="0"/>
              <a:t> </a:t>
            </a:r>
            <a:endParaRPr lang="en-US" sz="2300" dirty="0"/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6D2EF40F-5B15-45E2-8EE6-2999EDC25DAD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2862497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1725</Words>
  <Application>Microsoft Office PowerPoint</Application>
  <PresentationFormat>On-screen Show (4:3)</PresentationFormat>
  <Paragraphs>383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Compass</vt:lpstr>
      <vt:lpstr>BTI220 - Internet Architecture and Development</vt:lpstr>
      <vt:lpstr>Agenda</vt:lpstr>
      <vt:lpstr>CSS Selector Review </vt:lpstr>
      <vt:lpstr>Formatting Text:                 font-family Properties</vt:lpstr>
      <vt:lpstr>PowerPoint Presentation</vt:lpstr>
      <vt:lpstr>Formatting Text: font-family</vt:lpstr>
      <vt:lpstr>Generic Font Family</vt:lpstr>
      <vt:lpstr>CSS Web Safe Font Combinations</vt:lpstr>
      <vt:lpstr>Formatting Text: font-size</vt:lpstr>
      <vt:lpstr>Font-size: Property values</vt:lpstr>
      <vt:lpstr>Formatting Text: other text properties</vt:lpstr>
      <vt:lpstr>Formatting Text other text properties</vt:lpstr>
      <vt:lpstr>CSS3 Text Effect</vt:lpstr>
      <vt:lpstr>CSS3 Text Effect</vt:lpstr>
      <vt:lpstr>The CSS Box model</vt:lpstr>
      <vt:lpstr>The CSS Box model</vt:lpstr>
      <vt:lpstr>CSS Properties for Box Model</vt:lpstr>
      <vt:lpstr>CSS margin</vt:lpstr>
      <vt:lpstr>Margin Collapsing</vt:lpstr>
      <vt:lpstr>CSS Shorthands for Box Model</vt:lpstr>
      <vt:lpstr>The margin Shorthand Property </vt:lpstr>
      <vt:lpstr>CSS border</vt:lpstr>
      <vt:lpstr>CSS border</vt:lpstr>
      <vt:lpstr>The border-width Shorthand</vt:lpstr>
      <vt:lpstr>CSS border</vt:lpstr>
      <vt:lpstr>CSS border</vt:lpstr>
      <vt:lpstr>The Border Shorthand Property</vt:lpstr>
      <vt:lpstr>CSS padding</vt:lpstr>
      <vt:lpstr>CSS3 Rounded Corners</vt:lpstr>
      <vt:lpstr>CSS3 Rounded Corners</vt:lpstr>
      <vt:lpstr>CSS3 Box Shadow</vt:lpstr>
      <vt:lpstr>CSS3 Box Shadow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137</cp:revision>
  <cp:lastPrinted>2001-07-23T19:37:02Z</cp:lastPrinted>
  <dcterms:created xsi:type="dcterms:W3CDTF">2001-03-26T00:24:34Z</dcterms:created>
  <dcterms:modified xsi:type="dcterms:W3CDTF">2015-06-16T02:19:11Z</dcterms:modified>
</cp:coreProperties>
</file>