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8"/>
  </p:notesMasterIdLst>
  <p:handoutMasterIdLst>
    <p:handoutMasterId r:id="rId9"/>
  </p:handoutMasterIdLst>
  <p:sldIdLst>
    <p:sldId id="266" r:id="rId2"/>
    <p:sldId id="278" r:id="rId3"/>
    <p:sldId id="280" r:id="rId4"/>
    <p:sldId id="282" r:id="rId5"/>
    <p:sldId id="281" r:id="rId6"/>
    <p:sldId id="277" r:id="rId7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0099"/>
    <a:srgbClr val="000099"/>
    <a:srgbClr val="CC0099"/>
    <a:srgbClr val="990033"/>
    <a:srgbClr val="3333CC"/>
    <a:srgbClr val="00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91" autoAdjust="0"/>
    <p:restoredTop sz="98765" autoAdjust="0"/>
  </p:normalViewPr>
  <p:slideViewPr>
    <p:cSldViewPr>
      <p:cViewPr>
        <p:scale>
          <a:sx n="60" d="100"/>
          <a:sy n="60" d="100"/>
        </p:scale>
        <p:origin x="-558" y="-11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xmlns="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0ytkdh4s.aspx" TargetMode="External"/><Relationship Id="rId2" Type="http://schemas.openxmlformats.org/officeDocument/2006/relationships/hyperlink" Target="http://msdn.microsoft.com/en-us/library/7y3x785f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dn.microsoft.com/en-us/library/6sh2ey19.aspx" TargetMode="External"/><Relationship Id="rId5" Type="http://schemas.openxmlformats.org/officeDocument/2006/relationships/hyperlink" Target="http://msdn.microsoft.com/en-us/library/0x6a29h6.aspx" TargetMode="External"/><Relationship Id="rId4" Type="http://schemas.openxmlformats.org/officeDocument/2006/relationships/hyperlink" Target="http://msdn.microsoft.com/en-us/library/ms172181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92t2ye13(v=vs.110).aspx" TargetMode="External"/><Relationship Id="rId2" Type="http://schemas.openxmlformats.org/officeDocument/2006/relationships/hyperlink" Target="https://msdn.microsoft.com/en-us/library/9eekhta0(v=vs.110)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173156.asp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 dirty="0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7504" y="1768475"/>
            <a:ext cx="8928992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BTI420</a:t>
            </a: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- Web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Programming on Windows</a:t>
            </a:r>
            <a:endParaRPr lang="en-CA" altLang="en-US" sz="36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Lecture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 Part 2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4" y="1196752"/>
            <a:ext cx="8662863" cy="5040560"/>
          </a:xfrm>
        </p:spPr>
        <p:txBody>
          <a:bodyPr/>
          <a:lstStyle/>
          <a:p>
            <a:r>
              <a:rPr lang="en-US" sz="2000" dirty="0" smtClean="0"/>
              <a:t>When we work with data in our web apps, we are going to do lots of work with </a:t>
            </a:r>
            <a:r>
              <a:rPr lang="en-US" sz="2000" b="1" i="1" dirty="0" smtClean="0">
                <a:solidFill>
                  <a:srgbClr val="3333CC"/>
                </a:solidFill>
                <a:effectLst/>
              </a:rPr>
              <a:t>objects</a:t>
            </a:r>
            <a:r>
              <a:rPr lang="en-US" sz="2000" dirty="0" smtClean="0"/>
              <a:t>, and </a:t>
            </a:r>
            <a:r>
              <a:rPr lang="en-US" sz="2000" b="1" i="1" dirty="0" smtClean="0">
                <a:solidFill>
                  <a:srgbClr val="3333CC"/>
                </a:solidFill>
              </a:rPr>
              <a:t>collections of objects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following is from the MSDN Library </a:t>
            </a:r>
            <a:r>
              <a:rPr lang="en-US" sz="2000" dirty="0" smtClean="0">
                <a:hlinkClick r:id="rId2"/>
              </a:rPr>
              <a:t>Collections and Data Structures</a:t>
            </a:r>
            <a:r>
              <a:rPr lang="en-US" sz="2000" dirty="0" smtClean="0"/>
              <a:t> document:</a:t>
            </a:r>
          </a:p>
          <a:p>
            <a:pPr marL="520700" lvl="1" indent="0">
              <a:buNone/>
            </a:pPr>
            <a:r>
              <a:rPr lang="en-US" sz="1800" i="1" dirty="0" smtClean="0"/>
              <a:t>Closely related data can be handled more efficiently when grouped together into a collection. Instead of writing separate code to handle each individual object, you can use the same code to process all the elements of a collection.</a:t>
            </a:r>
            <a:endParaRPr lang="en-US" sz="1800" dirty="0" smtClean="0"/>
          </a:p>
          <a:p>
            <a:pPr lvl="1">
              <a:buNone/>
            </a:pPr>
            <a:endParaRPr lang="en-US" sz="500" dirty="0" smtClean="0"/>
          </a:p>
          <a:p>
            <a:pPr marL="520700" lvl="1" indent="0">
              <a:buNone/>
            </a:pPr>
            <a:r>
              <a:rPr lang="en-US" sz="1800" i="1" dirty="0" smtClean="0"/>
              <a:t>To manage a collection, you can … add, remove, and modify either individual elements or a range of elements in the collection.</a:t>
            </a:r>
          </a:p>
          <a:p>
            <a:r>
              <a:rPr lang="en-US" sz="2000" dirty="0" smtClean="0"/>
              <a:t>Here’s some more information, from the MSDN Library:</a:t>
            </a:r>
          </a:p>
          <a:p>
            <a:pPr lvl="1"/>
            <a:r>
              <a:rPr lang="en-US" sz="2000" dirty="0" smtClean="0">
                <a:hlinkClick r:id="rId3"/>
              </a:rPr>
              <a:t>Commonly Used Collection Types</a:t>
            </a:r>
            <a:r>
              <a:rPr lang="en-US" sz="2000" dirty="0" smtClean="0"/>
              <a:t> (</a:t>
            </a:r>
            <a:r>
              <a:rPr lang="en-US" sz="20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will use </a:t>
            </a:r>
            <a:r>
              <a:rPr lang="en-US" sz="20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ICollection</a:t>
            </a:r>
            <a:r>
              <a:rPr lang="en-US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r>
              <a:rPr lang="en-US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List&lt;T&gt;</a:t>
            </a:r>
            <a:r>
              <a:rPr lang="en-US" sz="20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20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IEnumerable</a:t>
            </a:r>
            <a:r>
              <a:rPr lang="en-US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>
                <a:hlinkClick r:id="rId4"/>
              </a:rPr>
              <a:t>When To Use Generic Collections</a:t>
            </a:r>
            <a:endParaRPr lang="en-US" sz="2000" dirty="0" smtClean="0"/>
          </a:p>
          <a:p>
            <a:pPr lvl="1"/>
            <a:r>
              <a:rPr lang="en-US" sz="2000" dirty="0" smtClean="0">
                <a:hlinkClick r:id="rId5"/>
              </a:rPr>
              <a:t>Introduction to</a:t>
            </a:r>
            <a:r>
              <a:rPr lang="en-US" sz="2000" dirty="0" smtClean="0">
                <a:solidFill>
                  <a:srgbClr val="990099"/>
                </a:solidFill>
                <a:hlinkClick r:id="rId5"/>
              </a:rPr>
              <a:t> Generics</a:t>
            </a:r>
            <a:r>
              <a:rPr lang="en-US" sz="2000" dirty="0" smtClean="0"/>
              <a:t> (first paragraph only)</a:t>
            </a:r>
          </a:p>
          <a:p>
            <a:pPr lvl="1"/>
            <a:r>
              <a:rPr lang="en-US" sz="2000" dirty="0" smtClean="0">
                <a:hlinkClick r:id="rId6"/>
              </a:rPr>
              <a:t>List&lt;T&gt; Class</a:t>
            </a:r>
            <a:r>
              <a:rPr lang="en-US" sz="2000" dirty="0" smtClean="0"/>
              <a:t> 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30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</a:t>
            </a:r>
            <a:endParaRPr lang="en-CA" alt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96752"/>
            <a:ext cx="8540750" cy="5040560"/>
          </a:xfrm>
        </p:spPr>
        <p:txBody>
          <a:bodyPr/>
          <a:lstStyle/>
          <a:p>
            <a:r>
              <a:rPr lang="en-US" sz="2000" dirty="0" smtClean="0"/>
              <a:t>A collection can be created and used anywhere in your code. We also see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 as data types </a:t>
            </a:r>
            <a:r>
              <a:rPr lang="en-US" sz="2000" dirty="0" smtClean="0"/>
              <a:t>for some properties in data classes.</a:t>
            </a:r>
          </a:p>
          <a:p>
            <a:endParaRPr lang="en-US" sz="700" dirty="0" smtClean="0"/>
          </a:p>
          <a:p>
            <a:r>
              <a:rPr lang="en-US" sz="2000" dirty="0" smtClean="0"/>
              <a:t>When we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a collection property in a data class</a:t>
            </a:r>
            <a:r>
              <a:rPr lang="en-US" sz="2000" dirty="0" smtClean="0"/>
              <a:t>, we use one of two collection types: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 smtClean="0">
                <a:solidFill>
                  <a:srgbClr val="000099"/>
                </a:solidFill>
              </a:rPr>
              <a:t>objects that browser users interact with</a:t>
            </a:r>
            <a:r>
              <a:rPr lang="en-US" sz="2000" dirty="0" smtClean="0"/>
              <a:t>, we use the data type </a:t>
            </a:r>
            <a:r>
              <a:rPr lang="en-US" sz="20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IEnumerable</a:t>
            </a:r>
            <a:r>
              <a:rPr lang="en-US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&lt;T&gt;.</a:t>
            </a:r>
          </a:p>
          <a:p>
            <a:pPr lvl="1"/>
            <a:r>
              <a:rPr lang="en-US" sz="2000" dirty="0" smtClean="0"/>
              <a:t>For </a:t>
            </a:r>
            <a:r>
              <a:rPr lang="en-US" sz="2000" dirty="0" smtClean="0">
                <a:solidFill>
                  <a:srgbClr val="000099"/>
                </a:solidFill>
                <a:effectLst/>
              </a:rPr>
              <a:t>objects that are defined by the persistent store model</a:t>
            </a:r>
            <a:r>
              <a:rPr lang="en-US" sz="2000" dirty="0" smtClean="0"/>
              <a:t>, we use the data type </a:t>
            </a:r>
            <a:r>
              <a:rPr lang="en-US" sz="2000" b="1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ICollection</a:t>
            </a:r>
            <a:r>
              <a:rPr lang="en-US" sz="2000" b="1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&lt;T&gt;</a:t>
            </a:r>
            <a:r>
              <a:rPr lang="en-US" sz="2000" b="1" dirty="0" smtClean="0">
                <a:solidFill>
                  <a:srgbClr val="990099"/>
                </a:solidFill>
              </a:rPr>
              <a:t>.</a:t>
            </a:r>
          </a:p>
          <a:p>
            <a:pPr lvl="1"/>
            <a:endParaRPr lang="en-US" sz="700" dirty="0" smtClean="0"/>
          </a:p>
          <a:p>
            <a:r>
              <a:rPr lang="en-US" sz="2000" dirty="0" smtClean="0"/>
              <a:t>The T is a type name placeholder, which will be replaced by the actual type of the object in the collection. </a:t>
            </a:r>
          </a:p>
          <a:p>
            <a:pPr lvl="1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IEnumerable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&lt;Person&gt;,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IEnumerable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&lt;Vehicle&gt;,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IEnumerable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&lt;Product&gt;</a:t>
            </a:r>
          </a:p>
          <a:p>
            <a:pPr lvl="1">
              <a:buNone/>
            </a:pPr>
            <a:endParaRPr lang="en-US" sz="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Reference information is described in the </a:t>
            </a:r>
            <a:r>
              <a:rPr lang="en-US" sz="2000" dirty="0" smtClean="0">
                <a:hlinkClick r:id="rId2"/>
              </a:rPr>
              <a:t>IEnumerable&lt;T&gt;</a:t>
            </a:r>
            <a:r>
              <a:rPr lang="en-US" sz="2000" dirty="0" smtClean="0"/>
              <a:t> and </a:t>
            </a:r>
            <a:r>
              <a:rPr lang="en-US" sz="2000" dirty="0" smtClean="0">
                <a:hlinkClick r:id="rId3"/>
              </a:rPr>
              <a:t>ICollection&lt;T&gt;</a:t>
            </a:r>
            <a:r>
              <a:rPr lang="en-US" sz="2000" dirty="0" smtClean="0"/>
              <a:t> documents. The “Remarks” and “Examples” sections of these document will help you learn.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130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Collections</a:t>
            </a:r>
            <a:endParaRPr lang="en-CA" altLang="en-US" sz="4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052736"/>
            <a:ext cx="8540750" cy="5184576"/>
          </a:xfrm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you add a collection property, you MUST do one other task</a:t>
            </a:r>
            <a:r>
              <a:rPr lang="en-US" sz="2000" dirty="0" smtClean="0"/>
              <a:t>: </a:t>
            </a:r>
          </a:p>
          <a:p>
            <a:pPr lvl="1">
              <a:buNone/>
            </a:pPr>
            <a:r>
              <a:rPr lang="en-US" sz="1800" dirty="0" smtClean="0"/>
              <a:t>In the default constructor, initialize the property by using a concrete type.</a:t>
            </a:r>
            <a:endParaRPr lang="en-US" sz="600" dirty="0" smtClean="0"/>
          </a:p>
          <a:p>
            <a:r>
              <a:rPr lang="en-US" sz="2000" dirty="0" smtClean="0"/>
              <a:t>Both </a:t>
            </a:r>
            <a:r>
              <a:rPr lang="en-US" sz="2000" dirty="0" err="1" smtClean="0"/>
              <a:t>IEnumerable</a:t>
            </a:r>
            <a:r>
              <a:rPr lang="en-US" sz="2000" dirty="0" smtClean="0"/>
              <a:t>&lt;T&gt; and </a:t>
            </a:r>
            <a:r>
              <a:rPr lang="en-US" sz="2000" dirty="0" err="1" smtClean="0"/>
              <a:t>ICollection</a:t>
            </a:r>
            <a:r>
              <a:rPr lang="en-US" sz="2000" dirty="0" smtClean="0"/>
              <a:t>&lt;T&gt; are </a:t>
            </a:r>
            <a:r>
              <a:rPr lang="en-US" sz="2000" dirty="0" smtClean="0">
                <a:hlinkClick r:id="rId2"/>
              </a:rPr>
              <a:t>interfaces</a:t>
            </a:r>
            <a:r>
              <a:rPr lang="en-US" sz="2000" dirty="0" smtClean="0"/>
              <a:t>. You can tell, because </a:t>
            </a:r>
            <a:r>
              <a:rPr lang="en-US" sz="2000" dirty="0" smtClean="0">
                <a:solidFill>
                  <a:srgbClr val="000099"/>
                </a:solidFill>
              </a:rPr>
              <a:t>.NET Framework interfaces have an upper-case letter “I” prefix. </a:t>
            </a:r>
            <a:r>
              <a:rPr lang="en-US" sz="2000" dirty="0" smtClean="0"/>
              <a:t>In C++ programming, you learned about an abstract class with pure virtual methods. In C# and the .NET Framework, the counterpart is an </a:t>
            </a:r>
            <a:r>
              <a:rPr lang="en-US" sz="2000" i="1" dirty="0" smtClean="0"/>
              <a:t>interface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 </a:t>
            </a:r>
            <a:r>
              <a:rPr lang="en-US" sz="2000" i="1" dirty="0" smtClean="0"/>
              <a:t>best practice</a:t>
            </a:r>
            <a:r>
              <a:rPr lang="en-US" sz="2000" dirty="0" smtClean="0"/>
              <a:t> tells us to use an interface as the data type when declaring properties in a class. However, just as in C++, </a:t>
            </a:r>
            <a:r>
              <a:rPr lang="en-US" sz="2000" dirty="0" smtClean="0">
                <a:solidFill>
                  <a:srgbClr val="000099"/>
                </a:solidFill>
              </a:rPr>
              <a:t>we cannot initialize an interface</a:t>
            </a:r>
            <a:r>
              <a:rPr lang="en-US" sz="2000" dirty="0" smtClean="0"/>
              <a:t>. Instead, </a:t>
            </a:r>
            <a:r>
              <a:rPr lang="en-US" sz="2000" dirty="0" smtClean="0">
                <a:solidFill>
                  <a:srgbClr val="000099"/>
                </a:solidFill>
              </a:rPr>
              <a:t>we must use a concrete type that implements/inherits the interface</a:t>
            </a:r>
            <a:r>
              <a:rPr lang="en-US" sz="2000" dirty="0" smtClean="0"/>
              <a:t>. (Why don’t we just declare the property’s data type as the concrete type? Well, it’s not a best practice. You’ll understand more later.)</a:t>
            </a:r>
          </a:p>
          <a:p>
            <a:r>
              <a:rPr lang="en-US" sz="2000" dirty="0" smtClean="0"/>
              <a:t>So, in a data class that has a collection property (probably named “Products”, of data type “Product”), we write the following code in the default constructor: </a:t>
            </a:r>
          </a:p>
          <a:p>
            <a:pPr lvl="2">
              <a:buNone/>
            </a:pPr>
            <a:r>
              <a:rPr lang="en-US" sz="1600" b="1" dirty="0" smtClean="0"/>
              <a:t>Products = new List&lt;Product&gt;();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2130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Activities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96752"/>
            <a:ext cx="8540750" cy="5040560"/>
          </a:xfrm>
        </p:spPr>
        <p:txBody>
          <a:bodyPr/>
          <a:lstStyle/>
          <a:p>
            <a:pPr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Hands-on with Visual Studio. </a:t>
            </a:r>
          </a:p>
          <a:p>
            <a:pPr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Writing a C# class. </a:t>
            </a:r>
          </a:p>
          <a:p>
            <a:pPr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Working with a controller and views.</a:t>
            </a:r>
          </a:p>
          <a:p>
            <a:pPr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US" sz="2600" dirty="0" smtClean="0"/>
              <a:t> Begin work on Assignment 1</a:t>
            </a:r>
            <a:r>
              <a:rPr lang="en-US" sz="2600" dirty="0" smtClean="0"/>
              <a:t>.</a:t>
            </a:r>
          </a:p>
          <a:p>
            <a:pPr lvl="1"/>
            <a:r>
              <a:rPr lang="en-US" sz="2200" dirty="0" smtClean="0"/>
              <a:t>The assignment specifications document is much longer than it will be for later assignments. Why? We want to include details and screenshots to help you get started in a productive and informed manner. </a:t>
            </a:r>
            <a:endParaRPr lang="en-US" sz="2200" dirty="0" smtClean="0"/>
          </a:p>
          <a:p>
            <a:pPr lvl="1"/>
            <a:r>
              <a:rPr lang="en-US" sz="2200" dirty="0" smtClean="0"/>
              <a:t>We </a:t>
            </a:r>
            <a:r>
              <a:rPr lang="en-US" sz="2200" dirty="0" smtClean="0"/>
              <a:t>also use it to teach you some things about ASP.NET MVC web apps, as you work on the assignment. Have fun.</a:t>
            </a:r>
          </a:p>
          <a:p>
            <a:pPr lvl="1"/>
            <a:r>
              <a:rPr lang="en-US" sz="2200" dirty="0" smtClean="0"/>
              <a:t>Before you leave the room at the end of the time slot, ensure that your professor has checked your work, for the </a:t>
            </a:r>
            <a:r>
              <a:rPr lang="en-US" sz="2200" i="1" dirty="0" smtClean="0"/>
              <a:t>in-class grading</a:t>
            </a:r>
            <a:r>
              <a:rPr lang="en-US" sz="2200" dirty="0" smtClean="0"/>
              <a:t> part of the assignment.</a:t>
            </a:r>
          </a:p>
          <a:p>
            <a:pPr>
              <a:buClr>
                <a:srgbClr val="5F5F5F"/>
              </a:buClr>
              <a:buFont typeface="Wingdings" panose="05000000000000000000" pitchFamily="2" charset="2"/>
              <a:buChar char="Ø"/>
            </a:pPr>
            <a:endParaRPr lang="en-CA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30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6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</TotalTime>
  <Words>320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Compass</vt:lpstr>
      <vt:lpstr>BTI420 - Web Programming on Windows</vt:lpstr>
      <vt:lpstr>Collections</vt:lpstr>
      <vt:lpstr>Collections</vt:lpstr>
      <vt:lpstr>Collections</vt:lpstr>
      <vt:lpstr>Lab Activities</vt:lpstr>
      <vt:lpstr>The End</vt:lpstr>
    </vt:vector>
  </TitlesOfParts>
  <Company>Compaq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Lecture1-2</dc:title>
  <dc:creator>Wei Song</dc:creator>
  <cp:lastModifiedBy>HP</cp:lastModifiedBy>
  <cp:revision>216</cp:revision>
  <cp:lastPrinted>2001-07-23T19:37:02Z</cp:lastPrinted>
  <dcterms:created xsi:type="dcterms:W3CDTF">2001-03-26T00:24:34Z</dcterms:created>
  <dcterms:modified xsi:type="dcterms:W3CDTF">2016-01-15T01:19:32Z</dcterms:modified>
</cp:coreProperties>
</file>