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7"/>
  </p:notesMasterIdLst>
  <p:handoutMasterIdLst>
    <p:handoutMasterId r:id="rId28"/>
  </p:handoutMasterIdLst>
  <p:sldIdLst>
    <p:sldId id="266" r:id="rId2"/>
    <p:sldId id="271" r:id="rId3"/>
    <p:sldId id="435" r:id="rId4"/>
    <p:sldId id="438" r:id="rId5"/>
    <p:sldId id="439" r:id="rId6"/>
    <p:sldId id="441" r:id="rId7"/>
    <p:sldId id="442" r:id="rId8"/>
    <p:sldId id="465" r:id="rId9"/>
    <p:sldId id="443" r:id="rId10"/>
    <p:sldId id="444" r:id="rId11"/>
    <p:sldId id="445" r:id="rId12"/>
    <p:sldId id="446" r:id="rId13"/>
    <p:sldId id="448" r:id="rId14"/>
    <p:sldId id="449" r:id="rId15"/>
    <p:sldId id="433" r:id="rId16"/>
    <p:sldId id="450" r:id="rId17"/>
    <p:sldId id="451" r:id="rId18"/>
    <p:sldId id="454" r:id="rId19"/>
    <p:sldId id="455" r:id="rId20"/>
    <p:sldId id="457" r:id="rId21"/>
    <p:sldId id="458" r:id="rId22"/>
    <p:sldId id="452" r:id="rId23"/>
    <p:sldId id="456" r:id="rId24"/>
    <p:sldId id="466" r:id="rId25"/>
    <p:sldId id="277" r:id="rId26"/>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990033"/>
    <a:srgbClr val="0000CC"/>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91" autoAdjust="0"/>
    <p:restoredTop sz="98765" autoAdjust="0"/>
  </p:normalViewPr>
  <p:slideViewPr>
    <p:cSldViewPr>
      <p:cViewPr varScale="1">
        <p:scale>
          <a:sx n="62" d="100"/>
          <a:sy n="62" d="100"/>
        </p:scale>
        <p:origin x="48" y="6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a:t>
            </a:fld>
            <a:endParaRPr lang="en-US" altLang="en-US"/>
          </a:p>
        </p:txBody>
      </p:sp>
    </p:spTree>
    <p:extLst>
      <p:ext uri="{BB962C8B-B14F-4D97-AF65-F5344CB8AC3E}">
        <p14:creationId xmlns:p14="http://schemas.microsoft.com/office/powerpoint/2010/main" val="189180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10</a:t>
            </a:fld>
            <a:endParaRPr lang="en-US" altLang="en-US"/>
          </a:p>
        </p:txBody>
      </p:sp>
    </p:spTree>
    <p:extLst>
      <p:ext uri="{BB962C8B-B14F-4D97-AF65-F5344CB8AC3E}">
        <p14:creationId xmlns:p14="http://schemas.microsoft.com/office/powerpoint/2010/main" val="795285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11</a:t>
            </a:fld>
            <a:endParaRPr lang="en-US" altLang="en-US"/>
          </a:p>
        </p:txBody>
      </p:sp>
    </p:spTree>
    <p:extLst>
      <p:ext uri="{BB962C8B-B14F-4D97-AF65-F5344CB8AC3E}">
        <p14:creationId xmlns:p14="http://schemas.microsoft.com/office/powerpoint/2010/main" val="1229968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12</a:t>
            </a:fld>
            <a:endParaRPr lang="en-US" altLang="en-US"/>
          </a:p>
        </p:txBody>
      </p:sp>
    </p:spTree>
    <p:extLst>
      <p:ext uri="{BB962C8B-B14F-4D97-AF65-F5344CB8AC3E}">
        <p14:creationId xmlns:p14="http://schemas.microsoft.com/office/powerpoint/2010/main" val="4125351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13</a:t>
            </a:fld>
            <a:endParaRPr lang="en-US" altLang="en-US"/>
          </a:p>
        </p:txBody>
      </p:sp>
    </p:spTree>
    <p:extLst>
      <p:ext uri="{BB962C8B-B14F-4D97-AF65-F5344CB8AC3E}">
        <p14:creationId xmlns:p14="http://schemas.microsoft.com/office/powerpoint/2010/main" val="2864372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14</a:t>
            </a:fld>
            <a:endParaRPr lang="en-US" altLang="en-US"/>
          </a:p>
        </p:txBody>
      </p:sp>
    </p:spTree>
    <p:extLst>
      <p:ext uri="{BB962C8B-B14F-4D97-AF65-F5344CB8AC3E}">
        <p14:creationId xmlns:p14="http://schemas.microsoft.com/office/powerpoint/2010/main" val="3674235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15</a:t>
            </a:fld>
            <a:endParaRPr lang="en-US" altLang="en-US"/>
          </a:p>
        </p:txBody>
      </p:sp>
    </p:spTree>
    <p:extLst>
      <p:ext uri="{BB962C8B-B14F-4D97-AF65-F5344CB8AC3E}">
        <p14:creationId xmlns:p14="http://schemas.microsoft.com/office/powerpoint/2010/main" val="4266633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16</a:t>
            </a:fld>
            <a:endParaRPr lang="en-US" altLang="en-US"/>
          </a:p>
        </p:txBody>
      </p:sp>
    </p:spTree>
    <p:extLst>
      <p:ext uri="{BB962C8B-B14F-4D97-AF65-F5344CB8AC3E}">
        <p14:creationId xmlns:p14="http://schemas.microsoft.com/office/powerpoint/2010/main" val="237973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17</a:t>
            </a:fld>
            <a:endParaRPr lang="en-US" altLang="en-US"/>
          </a:p>
        </p:txBody>
      </p:sp>
    </p:spTree>
    <p:extLst>
      <p:ext uri="{BB962C8B-B14F-4D97-AF65-F5344CB8AC3E}">
        <p14:creationId xmlns:p14="http://schemas.microsoft.com/office/powerpoint/2010/main" val="3933261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18</a:t>
            </a:fld>
            <a:endParaRPr lang="en-US" altLang="en-US"/>
          </a:p>
        </p:txBody>
      </p:sp>
    </p:spTree>
    <p:extLst>
      <p:ext uri="{BB962C8B-B14F-4D97-AF65-F5344CB8AC3E}">
        <p14:creationId xmlns:p14="http://schemas.microsoft.com/office/powerpoint/2010/main" val="18152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19</a:t>
            </a:fld>
            <a:endParaRPr lang="en-US" altLang="en-US"/>
          </a:p>
        </p:txBody>
      </p:sp>
    </p:spTree>
    <p:extLst>
      <p:ext uri="{BB962C8B-B14F-4D97-AF65-F5344CB8AC3E}">
        <p14:creationId xmlns:p14="http://schemas.microsoft.com/office/powerpoint/2010/main" val="290820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2</a:t>
            </a:fld>
            <a:endParaRPr lang="en-US" altLang="en-US"/>
          </a:p>
        </p:txBody>
      </p:sp>
    </p:spTree>
    <p:extLst>
      <p:ext uri="{BB962C8B-B14F-4D97-AF65-F5344CB8AC3E}">
        <p14:creationId xmlns:p14="http://schemas.microsoft.com/office/powerpoint/2010/main" val="3221404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20</a:t>
            </a:fld>
            <a:endParaRPr lang="en-US" altLang="en-US"/>
          </a:p>
        </p:txBody>
      </p:sp>
    </p:spTree>
    <p:extLst>
      <p:ext uri="{BB962C8B-B14F-4D97-AF65-F5344CB8AC3E}">
        <p14:creationId xmlns:p14="http://schemas.microsoft.com/office/powerpoint/2010/main" val="4000276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21</a:t>
            </a:fld>
            <a:endParaRPr lang="en-US" altLang="en-US"/>
          </a:p>
        </p:txBody>
      </p:sp>
    </p:spTree>
    <p:extLst>
      <p:ext uri="{BB962C8B-B14F-4D97-AF65-F5344CB8AC3E}">
        <p14:creationId xmlns:p14="http://schemas.microsoft.com/office/powerpoint/2010/main" val="2549664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22</a:t>
            </a:fld>
            <a:endParaRPr lang="en-US" altLang="en-US"/>
          </a:p>
        </p:txBody>
      </p:sp>
    </p:spTree>
    <p:extLst>
      <p:ext uri="{BB962C8B-B14F-4D97-AF65-F5344CB8AC3E}">
        <p14:creationId xmlns:p14="http://schemas.microsoft.com/office/powerpoint/2010/main" val="949424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23</a:t>
            </a:fld>
            <a:endParaRPr lang="en-US" altLang="en-US"/>
          </a:p>
        </p:txBody>
      </p:sp>
    </p:spTree>
    <p:extLst>
      <p:ext uri="{BB962C8B-B14F-4D97-AF65-F5344CB8AC3E}">
        <p14:creationId xmlns:p14="http://schemas.microsoft.com/office/powerpoint/2010/main" val="958246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24</a:t>
            </a:fld>
            <a:endParaRPr lang="en-US" altLang="en-US"/>
          </a:p>
        </p:txBody>
      </p:sp>
    </p:spTree>
    <p:extLst>
      <p:ext uri="{BB962C8B-B14F-4D97-AF65-F5344CB8AC3E}">
        <p14:creationId xmlns:p14="http://schemas.microsoft.com/office/powerpoint/2010/main" val="2415705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25</a:t>
            </a:fld>
            <a:endParaRPr lang="en-US" altLang="en-US"/>
          </a:p>
        </p:txBody>
      </p:sp>
    </p:spTree>
    <p:extLst>
      <p:ext uri="{BB962C8B-B14F-4D97-AF65-F5344CB8AC3E}">
        <p14:creationId xmlns:p14="http://schemas.microsoft.com/office/powerpoint/2010/main" val="771187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3</a:t>
            </a:fld>
            <a:endParaRPr lang="en-US" altLang="en-US"/>
          </a:p>
        </p:txBody>
      </p:sp>
    </p:spTree>
    <p:extLst>
      <p:ext uri="{BB962C8B-B14F-4D97-AF65-F5344CB8AC3E}">
        <p14:creationId xmlns:p14="http://schemas.microsoft.com/office/powerpoint/2010/main" val="1533922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4</a:t>
            </a:fld>
            <a:endParaRPr lang="en-US" altLang="en-US"/>
          </a:p>
        </p:txBody>
      </p:sp>
    </p:spTree>
    <p:extLst>
      <p:ext uri="{BB962C8B-B14F-4D97-AF65-F5344CB8AC3E}">
        <p14:creationId xmlns:p14="http://schemas.microsoft.com/office/powerpoint/2010/main" val="429315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5</a:t>
            </a:fld>
            <a:endParaRPr lang="en-US" altLang="en-US"/>
          </a:p>
        </p:txBody>
      </p:sp>
    </p:spTree>
    <p:extLst>
      <p:ext uri="{BB962C8B-B14F-4D97-AF65-F5344CB8AC3E}">
        <p14:creationId xmlns:p14="http://schemas.microsoft.com/office/powerpoint/2010/main" val="2688783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6</a:t>
            </a:fld>
            <a:endParaRPr lang="en-US" altLang="en-US"/>
          </a:p>
        </p:txBody>
      </p:sp>
    </p:spTree>
    <p:extLst>
      <p:ext uri="{BB962C8B-B14F-4D97-AF65-F5344CB8AC3E}">
        <p14:creationId xmlns:p14="http://schemas.microsoft.com/office/powerpoint/2010/main" val="4147492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7</a:t>
            </a:fld>
            <a:endParaRPr lang="en-US" altLang="en-US"/>
          </a:p>
        </p:txBody>
      </p:sp>
    </p:spTree>
    <p:extLst>
      <p:ext uri="{BB962C8B-B14F-4D97-AF65-F5344CB8AC3E}">
        <p14:creationId xmlns:p14="http://schemas.microsoft.com/office/powerpoint/2010/main" val="683062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8</a:t>
            </a:fld>
            <a:endParaRPr lang="en-US" altLang="en-US"/>
          </a:p>
        </p:txBody>
      </p:sp>
    </p:spTree>
    <p:extLst>
      <p:ext uri="{BB962C8B-B14F-4D97-AF65-F5344CB8AC3E}">
        <p14:creationId xmlns:p14="http://schemas.microsoft.com/office/powerpoint/2010/main" val="683062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9</a:t>
            </a:fld>
            <a:endParaRPr lang="en-US" altLang="en-US"/>
          </a:p>
        </p:txBody>
      </p:sp>
    </p:spTree>
    <p:extLst>
      <p:ext uri="{BB962C8B-B14F-4D97-AF65-F5344CB8AC3E}">
        <p14:creationId xmlns:p14="http://schemas.microsoft.com/office/powerpoint/2010/main" val="3532608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smtClean="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logs.msdn.com/brada/default.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eblogs.asp.net/scottgu/archive/2007/10/03/releasing-the-source-code-for-the-net-framework-libraries.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en.wikipedia.org/wiki/Common_Language_Infrastructur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Anders_Heljsbe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petermcintyre.com/topics/learning-c-sharp-the-top-ten-lis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petermcintyre.com/bti420/resources/"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msdn.microsoft.com/en-us/library/x9fsa0sw.aspx" TargetMode="External"/><Relationship Id="rId3" Type="http://schemas.openxmlformats.org/officeDocument/2006/relationships/hyperlink" Target="http://msdn.microsoft.com/en-us/library/ms173109.aspx" TargetMode="External"/><Relationship Id="rId7" Type="http://schemas.openxmlformats.org/officeDocument/2006/relationships/hyperlink" Target="http://msdn.microsoft.com/en-us/library/ace5hbzh.aspx"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msdn.microsoft.com/en-us/library/ms173118.aspx" TargetMode="External"/><Relationship Id="rId5" Type="http://schemas.openxmlformats.org/officeDocument/2006/relationships/hyperlink" Target="http://msdn.microsoft.com/en-us/library/ms173113.aspx" TargetMode="External"/><Relationship Id="rId4" Type="http://schemas.openxmlformats.org/officeDocument/2006/relationships/hyperlink" Target="http://msdn.microsoft.com/en-us/library/0d941h9d.aspx" TargetMode="External"/><Relationship Id="rId9" Type="http://schemas.openxmlformats.org/officeDocument/2006/relationships/hyperlink" Target="http://msdn.microsoft.com/en-us/library/ms173114.aspx"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sdn.microsoft.com/en-us/library/490f96s2.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msdn.microsoft.com/en-us/library/s1ax56ch.aspx"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msdn.microsoft.com/en-us/library/system.convert.asp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msdn.microsoft.com/en-us/library/f02979c7(v=vs.110).aspx"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msdn.microsoft.com/en-us/library/994c0zb1(v=vs.110).aspx"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en-us/library/k1sx6ed2.aspx"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docs.asp.net/projects/mvc/en/latest/getting-started/first-mvc-app/start-mvc.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odel%E2%80%93view%E2%80%93controll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Front_Controller_patter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docs.asp.net/projects/mvc/en/latest/getting-started/first-mvc-app/adding-controller.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system.web.httpapplicationstate(v=vs.100).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Problem_domai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en.wikipedia.org/wiki/Conceptual_model_(computer_science)" TargetMode="External"/><Relationship Id="rId4" Type="http://schemas.openxmlformats.org/officeDocument/2006/relationships/hyperlink" Target="http://en.wikipedia.org/wiki/Domain_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dirty="0"/>
          </a:p>
        </p:txBody>
      </p:sp>
      <p:sp>
        <p:nvSpPr>
          <p:cNvPr id="52228" name="Rectangle 4"/>
          <p:cNvSpPr>
            <a:spLocks noGrp="1" noChangeArrowheads="1"/>
          </p:cNvSpPr>
          <p:nvPr>
            <p:ph type="ctrTitle"/>
          </p:nvPr>
        </p:nvSpPr>
        <p:spPr>
          <a:xfrm>
            <a:off x="107504" y="1768475"/>
            <a:ext cx="8928992" cy="1012453"/>
          </a:xfrm>
        </p:spPr>
        <p:txBody>
          <a:bodyPr/>
          <a:lstStyle/>
          <a:p>
            <a:pPr eaLnBrk="1" hangingPunct="1">
              <a:defRPr/>
            </a:pPr>
            <a:r>
              <a:rPr lang="en-CA" sz="4000" dirty="0" smtClean="0">
                <a:solidFill>
                  <a:schemeClr val="tx1"/>
                </a:solidFill>
                <a:effectLst>
                  <a:outerShdw blurRad="38100" dist="38100" dir="2700000" algn="tl">
                    <a:srgbClr val="000000">
                      <a:alpha val="43137"/>
                    </a:srgbClr>
                  </a:outerShdw>
                </a:effectLst>
                <a:latin typeface="Arial" panose="020B0604020202020204" pitchFamily="34" charset="0"/>
                <a:ea typeface="Arial Unicode MS" panose="020B0604020202020204" pitchFamily="34" charset="-128"/>
                <a:cs typeface="Arial" panose="020B0604020202020204" pitchFamily="34" charset="0"/>
              </a:rPr>
              <a:t>BTI420</a:t>
            </a:r>
            <a:r>
              <a:rPr lang="en-CA" sz="4000" dirty="0" smtClean="0">
                <a:solidFill>
                  <a:schemeClr val="tx1"/>
                </a:solidFill>
                <a:effectLst>
                  <a:outerShdw blurRad="38100" dist="38100" dir="2700000" algn="tl">
                    <a:srgbClr val="000000">
                      <a:alpha val="43137"/>
                    </a:srgbClr>
                  </a:outerShdw>
                </a:effectLst>
                <a:latin typeface="Arial Narrow" panose="020B0606020202030204" pitchFamily="34" charset="0"/>
              </a:rPr>
              <a:t> - Web </a:t>
            </a:r>
            <a:r>
              <a:rPr lang="en-CA" sz="4000" dirty="0">
                <a:solidFill>
                  <a:schemeClr val="tx1"/>
                </a:solidFill>
                <a:effectLst>
                  <a:outerShdw blurRad="38100" dist="38100" dir="2700000" algn="tl">
                    <a:srgbClr val="000000">
                      <a:alpha val="43137"/>
                    </a:srgbClr>
                  </a:outerShdw>
                </a:effectLst>
                <a:latin typeface="Arial Narrow" panose="020B0606020202030204" pitchFamily="34" charset="0"/>
              </a:rPr>
              <a:t>Programming on Windows</a:t>
            </a:r>
            <a:endParaRPr lang="en-CA" altLang="en-US" sz="3600" dirty="0" smtClean="0">
              <a:solidFill>
                <a:schemeClr val="tx1"/>
              </a:solidFill>
              <a:latin typeface="Arial Narrow" panose="020B0606020202030204" pitchFamily="34" charset="0"/>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Lecture 1</a:t>
            </a:r>
            <a:endParaRPr lang="en-CA" alt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latin typeface="Tahoma" charset="0"/>
              </a:rPr>
              <a:t>MVC – what is a model?</a:t>
            </a:r>
          </a:p>
        </p:txBody>
      </p:sp>
      <p:sp>
        <p:nvSpPr>
          <p:cNvPr id="3" name="Content Placeholder 2"/>
          <p:cNvSpPr>
            <a:spLocks noGrp="1"/>
          </p:cNvSpPr>
          <p:nvPr>
            <p:ph idx="1"/>
          </p:nvPr>
        </p:nvSpPr>
        <p:spPr>
          <a:xfrm>
            <a:off x="301625" y="1196752"/>
            <a:ext cx="8540750" cy="4902423"/>
          </a:xfrm>
        </p:spPr>
        <p:txBody>
          <a:bodyPr/>
          <a:lstStyle/>
          <a:p>
            <a:r>
              <a:rPr lang="en-CA" sz="2400" dirty="0" smtClean="0">
                <a:solidFill>
                  <a:srgbClr val="002060"/>
                </a:solidFill>
                <a:latin typeface="Tahoma" charset="0"/>
              </a:rPr>
              <a:t>A </a:t>
            </a:r>
            <a:r>
              <a:rPr lang="en-CA" sz="2400" dirty="0">
                <a:solidFill>
                  <a:srgbClr val="002060"/>
                </a:solidFill>
                <a:latin typeface="Tahoma" charset="0"/>
              </a:rPr>
              <a:t>model holds and manages your app’s data</a:t>
            </a:r>
            <a:r>
              <a:rPr lang="en-CA" sz="2400" dirty="0">
                <a:latin typeface="Tahoma" charset="0"/>
              </a:rPr>
              <a:t>.</a:t>
            </a:r>
            <a:endParaRPr lang="en-US" sz="2400" dirty="0">
              <a:latin typeface="Tahoma" charset="0"/>
            </a:endParaRPr>
          </a:p>
          <a:p>
            <a:pPr lvl="1"/>
            <a:r>
              <a:rPr lang="en-US" sz="2000" dirty="0">
                <a:latin typeface="Tahoma" charset="0"/>
              </a:rPr>
              <a:t>Textbook definition: </a:t>
            </a:r>
            <a:r>
              <a:rPr lang="en-US" sz="2000" dirty="0">
                <a:solidFill>
                  <a:srgbClr val="002060"/>
                </a:solidFill>
                <a:latin typeface="Tahoma" charset="0"/>
              </a:rPr>
              <a:t>A set of classes that describes the data you</a:t>
            </a:r>
            <a:r>
              <a:rPr lang="en-CA" sz="2000" dirty="0">
                <a:solidFill>
                  <a:srgbClr val="002060"/>
                </a:solidFill>
                <a:latin typeface="Tahoma" charset="0"/>
              </a:rPr>
              <a:t>’</a:t>
            </a:r>
            <a:r>
              <a:rPr lang="en-US" sz="2000" dirty="0">
                <a:solidFill>
                  <a:srgbClr val="002060"/>
                </a:solidFill>
                <a:latin typeface="Tahoma" charset="0"/>
              </a:rPr>
              <a:t>re working with, as well as the business rules for how the data can be changed and manipulated</a:t>
            </a:r>
            <a:r>
              <a:rPr lang="en-US" sz="2000" dirty="0">
                <a:latin typeface="Tahoma" charset="0"/>
              </a:rPr>
              <a:t>.</a:t>
            </a:r>
            <a:endParaRPr lang="en-CA" sz="2000" dirty="0">
              <a:latin typeface="Tahoma" charset="0"/>
            </a:endParaRPr>
          </a:p>
          <a:p>
            <a:r>
              <a:rPr lang="en-US" sz="2400" dirty="0">
                <a:latin typeface="Tahoma" charset="0"/>
              </a:rPr>
              <a:t>We write classes that model the data:</a:t>
            </a:r>
            <a:endParaRPr lang="en-CA" sz="2400" dirty="0">
              <a:latin typeface="Tahoma" charset="0"/>
            </a:endParaRPr>
          </a:p>
          <a:p>
            <a:pPr lvl="1"/>
            <a:r>
              <a:rPr lang="en-US" sz="1900" dirty="0">
                <a:latin typeface="Tahoma" charset="0"/>
              </a:rPr>
              <a:t>Data that</a:t>
            </a:r>
            <a:r>
              <a:rPr lang="en-CA" sz="1900" dirty="0">
                <a:latin typeface="Tahoma" charset="0"/>
              </a:rPr>
              <a:t>’</a:t>
            </a:r>
            <a:r>
              <a:rPr lang="en-US" sz="1900" dirty="0">
                <a:latin typeface="Tahoma" charset="0"/>
              </a:rPr>
              <a:t>s persisted in a store is modelled by </a:t>
            </a:r>
            <a:r>
              <a:rPr lang="en-CA" sz="1900" dirty="0">
                <a:latin typeface="Tahoma" charset="0"/>
              </a:rPr>
              <a:t>design </a:t>
            </a:r>
            <a:r>
              <a:rPr lang="en-CA" sz="1900" b="1" dirty="0">
                <a:solidFill>
                  <a:srgbClr val="7030A0"/>
                </a:solidFill>
                <a:latin typeface="Tahoma" charset="0"/>
              </a:rPr>
              <a:t>model classes</a:t>
            </a:r>
            <a:r>
              <a:rPr lang="en-CA" sz="1900" dirty="0">
                <a:latin typeface="Tahoma" charset="0"/>
              </a:rPr>
              <a:t>.</a:t>
            </a:r>
          </a:p>
          <a:p>
            <a:pPr lvl="1"/>
            <a:r>
              <a:rPr lang="en-US" sz="2000" dirty="0">
                <a:latin typeface="Tahoma" charset="0"/>
              </a:rPr>
              <a:t>Data that is delivered to the user, or gathered from the user, is modelled by </a:t>
            </a:r>
            <a:r>
              <a:rPr lang="en-CA" sz="2000" b="1" dirty="0">
                <a:solidFill>
                  <a:srgbClr val="7030A0"/>
                </a:solidFill>
                <a:latin typeface="Tahoma" charset="0"/>
              </a:rPr>
              <a:t>view model classes</a:t>
            </a:r>
            <a:r>
              <a:rPr lang="en-CA" sz="2000" dirty="0" smtClean="0">
                <a:latin typeface="Tahoma" charset="0"/>
              </a:rPr>
              <a:t>.</a:t>
            </a:r>
            <a:endParaRPr lang="en-CA" sz="1000" dirty="0" smtClean="0">
              <a:latin typeface="Tahoma" charset="0"/>
            </a:endParaRPr>
          </a:p>
          <a:p>
            <a:r>
              <a:rPr lang="en-US" sz="2400" dirty="0" smtClean="0">
                <a:latin typeface="Tahoma" charset="0"/>
              </a:rPr>
              <a:t>You </a:t>
            </a:r>
            <a:r>
              <a:rPr lang="en-US" sz="2400" dirty="0">
                <a:latin typeface="Tahoma" charset="0"/>
              </a:rPr>
              <a:t>will learn much more about </a:t>
            </a:r>
            <a:r>
              <a:rPr lang="en-CA" sz="2400" dirty="0">
                <a:latin typeface="Tahoma" charset="0"/>
              </a:rPr>
              <a:t>view model</a:t>
            </a:r>
            <a:r>
              <a:rPr lang="en-US" sz="2400" dirty="0">
                <a:latin typeface="Tahoma" charset="0"/>
              </a:rPr>
              <a:t> classes in the next few sessions.</a:t>
            </a:r>
            <a:endParaRPr lang="en-CA" sz="2400" dirty="0">
              <a:latin typeface="Tahoma" charset="0"/>
            </a:endParaRPr>
          </a:p>
          <a:p>
            <a:r>
              <a:rPr lang="en-US" sz="2400" dirty="0">
                <a:latin typeface="Tahoma" charset="0"/>
              </a:rPr>
              <a:t>In this course, we use </a:t>
            </a:r>
            <a:r>
              <a:rPr lang="en-CA" sz="2400" dirty="0">
                <a:latin typeface="Tahoma" charset="0"/>
              </a:rPr>
              <a:t>view model classes extensively.</a:t>
            </a:r>
          </a:p>
          <a:p>
            <a:r>
              <a:rPr lang="en-US" sz="2400" dirty="0">
                <a:latin typeface="Tahoma" charset="0"/>
              </a:rPr>
              <a:t>The textbook? Not so much. This is a key difference between this course and the textbook.</a:t>
            </a:r>
            <a:endParaRPr lang="en-CA" sz="2400" dirty="0">
              <a:latin typeface="Tahoma" charset="0"/>
            </a:endParaRP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10</a:t>
            </a:fld>
            <a:endParaRPr lang="en-CA" altLang="en-US"/>
          </a:p>
        </p:txBody>
      </p:sp>
    </p:spTree>
    <p:extLst>
      <p:ext uri="{BB962C8B-B14F-4D97-AF65-F5344CB8AC3E}">
        <p14:creationId xmlns:p14="http://schemas.microsoft.com/office/powerpoint/2010/main" val="153684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latin typeface="Tahoma" charset="0"/>
              </a:rPr>
              <a:t>MVC – what is a view?</a:t>
            </a:r>
          </a:p>
        </p:txBody>
      </p:sp>
      <p:sp>
        <p:nvSpPr>
          <p:cNvPr id="3" name="Content Placeholder 2"/>
          <p:cNvSpPr>
            <a:spLocks noGrp="1"/>
          </p:cNvSpPr>
          <p:nvPr>
            <p:ph idx="1"/>
          </p:nvPr>
        </p:nvSpPr>
        <p:spPr>
          <a:xfrm>
            <a:off x="301625" y="1196752"/>
            <a:ext cx="8540750" cy="4902423"/>
          </a:xfrm>
        </p:spPr>
        <p:txBody>
          <a:bodyPr/>
          <a:lstStyle/>
          <a:p>
            <a:r>
              <a:rPr lang="en-CA" dirty="0">
                <a:solidFill>
                  <a:srgbClr val="002060"/>
                </a:solidFill>
                <a:latin typeface="Tahoma" charset="0"/>
              </a:rPr>
              <a:t>A view is a source code file that contains user interface code</a:t>
            </a:r>
            <a:r>
              <a:rPr lang="en-CA" dirty="0">
                <a:latin typeface="Tahoma" charset="0"/>
              </a:rPr>
              <a:t>.</a:t>
            </a:r>
            <a:endParaRPr lang="en-US" dirty="0">
              <a:latin typeface="Tahoma" charset="0"/>
            </a:endParaRPr>
          </a:p>
          <a:p>
            <a:pPr lvl="1"/>
            <a:r>
              <a:rPr lang="en-US" dirty="0">
                <a:latin typeface="Tahoma" charset="0"/>
              </a:rPr>
              <a:t>Textbook definition: </a:t>
            </a:r>
            <a:r>
              <a:rPr lang="en-US" dirty="0">
                <a:solidFill>
                  <a:srgbClr val="002060"/>
                </a:solidFill>
                <a:latin typeface="Tahoma" charset="0"/>
              </a:rPr>
              <a:t>Defines how the application</a:t>
            </a:r>
            <a:r>
              <a:rPr lang="en-CA" dirty="0">
                <a:solidFill>
                  <a:srgbClr val="002060"/>
                </a:solidFill>
                <a:latin typeface="Tahoma" charset="0"/>
              </a:rPr>
              <a:t>’</a:t>
            </a:r>
            <a:r>
              <a:rPr lang="en-US" dirty="0">
                <a:solidFill>
                  <a:srgbClr val="002060"/>
                </a:solidFill>
                <a:latin typeface="Tahoma" charset="0"/>
              </a:rPr>
              <a:t>s UI will be displayed</a:t>
            </a:r>
            <a:r>
              <a:rPr lang="en-US" dirty="0">
                <a:latin typeface="Tahoma" charset="0"/>
              </a:rPr>
              <a:t>.</a:t>
            </a:r>
          </a:p>
          <a:p>
            <a:pPr marL="457200" lvl="1" indent="0">
              <a:buNone/>
            </a:pPr>
            <a:endParaRPr lang="en-CA" i="1" dirty="0">
              <a:latin typeface="Tahoma" charset="0"/>
            </a:endParaRPr>
          </a:p>
          <a:p>
            <a:r>
              <a:rPr lang="en-US" dirty="0">
                <a:latin typeface="Tahoma" charset="0"/>
              </a:rPr>
              <a:t>The </a:t>
            </a:r>
            <a:r>
              <a:rPr lang="en-US" sz="2800" dirty="0">
                <a:latin typeface="Tahoma" charset="0"/>
              </a:rPr>
              <a:t>user interface target is a web browser, so a view contains </a:t>
            </a:r>
            <a:r>
              <a:rPr lang="en-CA" sz="2800" dirty="0">
                <a:latin typeface="Tahoma" charset="0"/>
              </a:rPr>
              <a:t>HTML markup</a:t>
            </a:r>
            <a:r>
              <a:rPr lang="en-CA" dirty="0">
                <a:latin typeface="Tahoma" charset="0"/>
              </a:rPr>
              <a:t> </a:t>
            </a:r>
            <a:r>
              <a:rPr lang="en-CA" sz="2800" dirty="0">
                <a:latin typeface="Tahoma" charset="0"/>
              </a:rPr>
              <a:t>and code expressions</a:t>
            </a:r>
            <a:r>
              <a:rPr lang="en-US" sz="2800" dirty="0">
                <a:latin typeface="Tahoma" charset="0"/>
              </a:rPr>
              <a:t> that place data into the markup.</a:t>
            </a:r>
            <a:endParaRPr lang="en-CA" sz="2800" dirty="0">
              <a:latin typeface="Tahoma" charset="0"/>
            </a:endParaRP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11</a:t>
            </a:fld>
            <a:endParaRPr lang="en-CA" altLang="en-US"/>
          </a:p>
        </p:txBody>
      </p:sp>
    </p:spTree>
    <p:extLst>
      <p:ext uri="{BB962C8B-B14F-4D97-AF65-F5344CB8AC3E}">
        <p14:creationId xmlns:p14="http://schemas.microsoft.com/office/powerpoint/2010/main" val="3519840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latin typeface="Tahoma" charset="0"/>
              </a:rPr>
              <a:t>MVC – what is a controller?</a:t>
            </a:r>
          </a:p>
        </p:txBody>
      </p:sp>
      <p:sp>
        <p:nvSpPr>
          <p:cNvPr id="3" name="Content Placeholder 2"/>
          <p:cNvSpPr>
            <a:spLocks noGrp="1"/>
          </p:cNvSpPr>
          <p:nvPr>
            <p:ph idx="1"/>
          </p:nvPr>
        </p:nvSpPr>
        <p:spPr>
          <a:xfrm>
            <a:off x="323528" y="1196752"/>
            <a:ext cx="8540750" cy="4902423"/>
          </a:xfrm>
        </p:spPr>
        <p:txBody>
          <a:bodyPr/>
          <a:lstStyle/>
          <a:p>
            <a:r>
              <a:rPr lang="en-US" sz="2800" dirty="0">
                <a:solidFill>
                  <a:srgbClr val="002060"/>
                </a:solidFill>
                <a:latin typeface="Tahoma" charset="0"/>
              </a:rPr>
              <a:t>A controller is a class that services requests from users.</a:t>
            </a:r>
          </a:p>
          <a:p>
            <a:pPr lvl="1"/>
            <a:r>
              <a:rPr lang="en-US" sz="2400" dirty="0">
                <a:latin typeface="Tahoma" charset="0"/>
              </a:rPr>
              <a:t>Textbook definition: </a:t>
            </a:r>
            <a:r>
              <a:rPr lang="en-US" sz="2400" dirty="0">
                <a:solidFill>
                  <a:srgbClr val="002060"/>
                </a:solidFill>
                <a:latin typeface="Tahoma" charset="0"/>
              </a:rPr>
              <a:t>A set of classes that handles communication from the user, overall application flow, and application-specific logic</a:t>
            </a:r>
            <a:r>
              <a:rPr lang="en-US" sz="2400" dirty="0" smtClean="0">
                <a:solidFill>
                  <a:srgbClr val="002060"/>
                </a:solidFill>
                <a:latin typeface="Tahoma" charset="0"/>
              </a:rPr>
              <a:t>.</a:t>
            </a:r>
          </a:p>
          <a:p>
            <a:pPr lvl="1"/>
            <a:endParaRPr lang="en-CA" sz="800" dirty="0">
              <a:solidFill>
                <a:srgbClr val="002060"/>
              </a:solidFill>
              <a:latin typeface="Tahoma" charset="0"/>
            </a:endParaRPr>
          </a:p>
          <a:p>
            <a:r>
              <a:rPr lang="en-US" sz="2800" dirty="0">
                <a:latin typeface="Tahoma" charset="0"/>
              </a:rPr>
              <a:t>An incoming request from a user is </a:t>
            </a:r>
            <a:r>
              <a:rPr lang="en-US" sz="2800" dirty="0">
                <a:solidFill>
                  <a:srgbClr val="7030A0"/>
                </a:solidFill>
                <a:latin typeface="Tahoma" charset="0"/>
              </a:rPr>
              <a:t>routed </a:t>
            </a:r>
            <a:r>
              <a:rPr lang="en-US" sz="2800" dirty="0">
                <a:latin typeface="Tahoma" charset="0"/>
              </a:rPr>
              <a:t>to a specific method in the controller</a:t>
            </a:r>
            <a:r>
              <a:rPr lang="en-US" sz="2800" dirty="0" smtClean="0">
                <a:latin typeface="Tahoma" charset="0"/>
              </a:rPr>
              <a:t>.</a:t>
            </a:r>
          </a:p>
          <a:p>
            <a:endParaRPr lang="en-CA" sz="800" dirty="0">
              <a:latin typeface="Tahoma" charset="0"/>
            </a:endParaRPr>
          </a:p>
          <a:p>
            <a:r>
              <a:rPr lang="en-US" sz="2800" dirty="0">
                <a:latin typeface="Tahoma" charset="0"/>
              </a:rPr>
              <a:t>The method generates some data (from the model), and passes the data to the view for rendering.</a:t>
            </a:r>
            <a:endParaRPr lang="en-CA" sz="2800" dirty="0">
              <a:latin typeface="Tahoma" charset="0"/>
            </a:endParaRPr>
          </a:p>
          <a:p>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12</a:t>
            </a:fld>
            <a:endParaRPr lang="en-CA" altLang="en-US"/>
          </a:p>
        </p:txBody>
      </p:sp>
    </p:spTree>
    <p:extLst>
      <p:ext uri="{BB962C8B-B14F-4D97-AF65-F5344CB8AC3E}">
        <p14:creationId xmlns:p14="http://schemas.microsoft.com/office/powerpoint/2010/main" val="413969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Introduction to the .NET Framework</a:t>
            </a:r>
          </a:p>
        </p:txBody>
      </p:sp>
      <p:sp>
        <p:nvSpPr>
          <p:cNvPr id="3" name="Content Placeholder 2"/>
          <p:cNvSpPr>
            <a:spLocks noGrp="1"/>
          </p:cNvSpPr>
          <p:nvPr>
            <p:ph idx="1"/>
          </p:nvPr>
        </p:nvSpPr>
        <p:spPr>
          <a:xfrm>
            <a:off x="301625" y="1196752"/>
            <a:ext cx="8540750" cy="4902423"/>
          </a:xfrm>
        </p:spPr>
        <p:txBody>
          <a:bodyPr/>
          <a:lstStyle/>
          <a:p>
            <a:pPr marL="0" indent="0">
              <a:buNone/>
            </a:pPr>
            <a:r>
              <a:rPr lang="en-US" sz="2000" dirty="0">
                <a:latin typeface="Tahoma" charset="0"/>
              </a:rPr>
              <a:t>What is the .NET Framework? </a:t>
            </a:r>
          </a:p>
          <a:p>
            <a:r>
              <a:rPr lang="en-US" sz="2000" dirty="0">
                <a:latin typeface="Tahoma" charset="0"/>
              </a:rPr>
              <a:t>The .NET Framework (.NET is pronounced “dot net”) is a set of technologies for developing and running software.</a:t>
            </a:r>
            <a:endParaRPr lang="en-CA" sz="2000" dirty="0">
              <a:latin typeface="Tahoma" charset="0"/>
            </a:endParaRPr>
          </a:p>
          <a:p>
            <a:r>
              <a:rPr lang="en-US" sz="2000" dirty="0">
                <a:latin typeface="Tahoma" charset="0"/>
              </a:rPr>
              <a:t>As a result, its purpose is to enable software developers to do great things, and it is therefore targeted to software developers. However, the result of using the .NET Framework – software – has almost universal application in life today. Please keep this in mind: </a:t>
            </a:r>
          </a:p>
          <a:p>
            <a:pPr lvl="1"/>
            <a:r>
              <a:rPr lang="en-US" sz="1600" dirty="0">
                <a:latin typeface="Tahoma" charset="0"/>
              </a:rPr>
              <a:t>Software developers will care about things like the .NET Framework, but other information technology industry professionals may care less about it. People from other parts of life and society may not care at all.</a:t>
            </a:r>
            <a:endParaRPr lang="en-CA" sz="1600" dirty="0">
              <a:latin typeface="Tahoma" charset="0"/>
            </a:endParaRPr>
          </a:p>
          <a:p>
            <a:r>
              <a:rPr lang="en-US" sz="2000" dirty="0">
                <a:latin typeface="Tahoma" charset="0"/>
              </a:rPr>
              <a:t>Work on what became the .NET Framework began in 1998, when </a:t>
            </a:r>
            <a:r>
              <a:rPr lang="en-CA" sz="2000" dirty="0">
                <a:latin typeface="Tahoma" charset="0"/>
                <a:hlinkClick r:id="rId3"/>
              </a:rPr>
              <a:t>Brad Abrams</a:t>
            </a:r>
            <a:r>
              <a:rPr lang="en-US" sz="2000" dirty="0"/>
              <a:t> led a diverse group of Microsoft programmers to create what was then known as “Next Generation Windows Services”. </a:t>
            </a:r>
          </a:p>
          <a:p>
            <a:pPr lvl="1"/>
            <a:r>
              <a:rPr lang="en-US" sz="1600" dirty="0"/>
              <a:t>Like ASP.NET above, “version 1” was released in January 2002. </a:t>
            </a:r>
          </a:p>
          <a:p>
            <a:pPr lvl="1"/>
            <a:r>
              <a:rPr lang="en-US" sz="1600" dirty="0"/>
              <a:t>The current “version” of the .NET Framework is known as “version 4.6”.</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13</a:t>
            </a:fld>
            <a:endParaRPr lang="en-CA" altLang="en-US"/>
          </a:p>
        </p:txBody>
      </p:sp>
    </p:spTree>
    <p:extLst>
      <p:ext uri="{BB962C8B-B14F-4D97-AF65-F5344CB8AC3E}">
        <p14:creationId xmlns:p14="http://schemas.microsoft.com/office/powerpoint/2010/main" val="1579415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rPr>
              <a:t>.NET Framework</a:t>
            </a:r>
          </a:p>
        </p:txBody>
      </p:sp>
      <p:sp>
        <p:nvSpPr>
          <p:cNvPr id="3" name="Content Placeholder 2"/>
          <p:cNvSpPr>
            <a:spLocks noGrp="1"/>
          </p:cNvSpPr>
          <p:nvPr>
            <p:ph idx="1"/>
          </p:nvPr>
        </p:nvSpPr>
        <p:spPr>
          <a:xfrm>
            <a:off x="301625" y="1196752"/>
            <a:ext cx="8540750" cy="4902423"/>
          </a:xfrm>
        </p:spPr>
        <p:txBody>
          <a:bodyPr/>
          <a:lstStyle/>
          <a:p>
            <a:pPr marL="0" indent="0">
              <a:buNone/>
            </a:pPr>
            <a:r>
              <a:rPr lang="en-CA" sz="1800" dirty="0">
                <a:latin typeface="Tahoma" charset="0"/>
              </a:rPr>
              <a:t>.NET Framework components</a:t>
            </a:r>
            <a:endParaRPr lang="en-US" sz="1800" dirty="0">
              <a:latin typeface="Tahoma" charset="0"/>
            </a:endParaRPr>
          </a:p>
          <a:p>
            <a:r>
              <a:rPr lang="en-US" sz="1800" dirty="0">
                <a:latin typeface="Tahoma" charset="0"/>
              </a:rPr>
              <a:t>There are two main components of the .NET Framework:</a:t>
            </a:r>
            <a:r>
              <a:rPr lang="en-CA" b="1" dirty="0">
                <a:latin typeface="Tahoma" charset="0"/>
              </a:rPr>
              <a:t/>
            </a:r>
            <a:br>
              <a:rPr lang="en-CA" b="1" dirty="0">
                <a:latin typeface="Tahoma" charset="0"/>
              </a:rPr>
            </a:br>
            <a:r>
              <a:rPr lang="en-US" sz="1800" dirty="0">
                <a:latin typeface="Tahoma" charset="0"/>
              </a:rPr>
              <a:t> 1) </a:t>
            </a:r>
            <a:r>
              <a:rPr lang="en-US" sz="1800" dirty="0">
                <a:solidFill>
                  <a:srgbClr val="002060"/>
                </a:solidFill>
                <a:latin typeface="Tahoma" charset="0"/>
              </a:rPr>
              <a:t>The .NET Framework Class Library</a:t>
            </a:r>
            <a:r>
              <a:rPr lang="en-US" sz="1800" dirty="0">
                <a:latin typeface="Tahoma" charset="0"/>
              </a:rPr>
              <a:t>, and</a:t>
            </a:r>
            <a:r>
              <a:rPr lang="en-CA" b="1" dirty="0">
                <a:latin typeface="Tahoma" charset="0"/>
              </a:rPr>
              <a:t/>
            </a:r>
            <a:br>
              <a:rPr lang="en-CA" b="1" dirty="0">
                <a:latin typeface="Tahoma" charset="0"/>
              </a:rPr>
            </a:br>
            <a:r>
              <a:rPr lang="en-US" sz="1800" dirty="0">
                <a:latin typeface="Tahoma" charset="0"/>
              </a:rPr>
              <a:t> 2) </a:t>
            </a:r>
            <a:r>
              <a:rPr lang="en-US" sz="1800" dirty="0">
                <a:solidFill>
                  <a:srgbClr val="002060"/>
                </a:solidFill>
                <a:latin typeface="Tahoma" charset="0"/>
              </a:rPr>
              <a:t>the Common Language Runtime</a:t>
            </a:r>
            <a:r>
              <a:rPr lang="en-US" sz="1800" dirty="0">
                <a:latin typeface="Tahoma" charset="0"/>
              </a:rPr>
              <a:t>.</a:t>
            </a:r>
            <a:endParaRPr lang="en-CA" sz="1800" dirty="0">
              <a:latin typeface="Tahoma" charset="0"/>
            </a:endParaRPr>
          </a:p>
          <a:p>
            <a:r>
              <a:rPr lang="en-CA" sz="1800" dirty="0">
                <a:latin typeface="Tahoma" charset="0"/>
              </a:rPr>
              <a:t>The .NET Framework Class Library</a:t>
            </a:r>
            <a:r>
              <a:rPr lang="en-US" sz="1800" dirty="0">
                <a:latin typeface="Tahoma" charset="0"/>
              </a:rPr>
              <a:t> (aka the </a:t>
            </a:r>
            <a:r>
              <a:rPr lang="en-US" sz="1800" dirty="0">
                <a:solidFill>
                  <a:srgbClr val="002060"/>
                </a:solidFill>
                <a:latin typeface="Tahoma" charset="0"/>
              </a:rPr>
              <a:t>FCL</a:t>
            </a:r>
            <a:r>
              <a:rPr lang="en-US" sz="1800" dirty="0">
                <a:latin typeface="Tahoma" charset="0"/>
              </a:rPr>
              <a:t>) is a comprehensive,object-oriented collection of reusable types that developers can use to create software.</a:t>
            </a:r>
            <a:endParaRPr lang="en-CA" sz="1800" dirty="0">
              <a:latin typeface="Tahoma" charset="0"/>
            </a:endParaRPr>
          </a:p>
          <a:p>
            <a:r>
              <a:rPr lang="en-CA" sz="1800" dirty="0">
                <a:latin typeface="Tahoma" charset="0"/>
              </a:rPr>
              <a:t>The Common Language Runtime</a:t>
            </a:r>
            <a:r>
              <a:rPr lang="en-US" sz="1800" dirty="0">
                <a:latin typeface="Tahoma" charset="0"/>
              </a:rPr>
              <a:t> (aka the </a:t>
            </a:r>
            <a:r>
              <a:rPr lang="en-US" sz="1800" dirty="0">
                <a:solidFill>
                  <a:srgbClr val="002060"/>
                </a:solidFill>
                <a:latin typeface="Tahoma" charset="0"/>
              </a:rPr>
              <a:t>CLR</a:t>
            </a:r>
            <a:r>
              <a:rPr lang="en-US" sz="1800" dirty="0">
                <a:latin typeface="Tahoma" charset="0"/>
              </a:rPr>
              <a:t>) is an execution environment, providing memory, process, and thread management.</a:t>
            </a:r>
            <a:endParaRPr lang="en-CA" sz="1800" dirty="0">
              <a:latin typeface="Tahoma" charset="0"/>
            </a:endParaRPr>
          </a:p>
          <a:p>
            <a:pPr marL="0" indent="0">
              <a:buNone/>
            </a:pPr>
            <a:r>
              <a:rPr lang="en-US" sz="1800" dirty="0">
                <a:latin typeface="Tahoma" charset="0"/>
              </a:rPr>
              <a:t>How do I get the .NET Framework?</a:t>
            </a:r>
          </a:p>
          <a:p>
            <a:r>
              <a:rPr lang="en-US" sz="1800" dirty="0">
                <a:latin typeface="Tahoma" charset="0"/>
              </a:rPr>
              <a:t>The .NET Framework, which is free (from cost), is included in all modern versions of Windows (back as far as – ugh – Windows 98). </a:t>
            </a:r>
            <a:endParaRPr lang="en-CA" sz="1800" dirty="0">
              <a:latin typeface="Tahoma" charset="0"/>
            </a:endParaRPr>
          </a:p>
          <a:p>
            <a:pPr lvl="1"/>
            <a:r>
              <a:rPr lang="en-US" sz="1400" dirty="0">
                <a:latin typeface="Tahoma" charset="0"/>
              </a:rPr>
              <a:t>Typically, you don</a:t>
            </a:r>
            <a:r>
              <a:rPr lang="en-CA" sz="1400" dirty="0">
                <a:latin typeface="Tahoma" charset="0"/>
              </a:rPr>
              <a:t>’</a:t>
            </a:r>
            <a:r>
              <a:rPr lang="en-US" sz="1400" dirty="0">
                <a:latin typeface="Tahoma" charset="0"/>
              </a:rPr>
              <a:t>t have to do anything to get the .NET Framework, other than making sure Windows Update is turned on.</a:t>
            </a:r>
            <a:endParaRPr lang="en-CA" sz="1400" dirty="0">
              <a:latin typeface="Tahoma" charset="0"/>
            </a:endParaRPr>
          </a:p>
          <a:p>
            <a:r>
              <a:rPr lang="en-US" sz="1800" dirty="0">
                <a:latin typeface="Tahoma" charset="0"/>
              </a:rPr>
              <a:t>Interesting side note: </a:t>
            </a:r>
            <a:endParaRPr lang="en-CA" sz="1800" dirty="0">
              <a:latin typeface="Tahoma" charset="0"/>
            </a:endParaRPr>
          </a:p>
          <a:p>
            <a:pPr lvl="1">
              <a:buFont typeface="+mj-lt"/>
              <a:buAutoNum type="arabicPeriod"/>
            </a:pPr>
            <a:r>
              <a:rPr lang="en-US" sz="1400" dirty="0">
                <a:latin typeface="Tahoma" charset="0"/>
              </a:rPr>
              <a:t>Through the efforts of Scott Guthrie, </a:t>
            </a:r>
            <a:r>
              <a:rPr lang="en-US" sz="1400" dirty="0">
                <a:latin typeface="Tahoma" charset="0"/>
                <a:hlinkClick r:id="rId3"/>
              </a:rPr>
              <a:t>source code for the .NET Framework libraries is available</a:t>
            </a:r>
            <a:r>
              <a:rPr lang="en-CA" sz="1400" dirty="0">
                <a:latin typeface="Tahoma" charset="0"/>
              </a:rPr>
              <a:t>.</a:t>
            </a:r>
          </a:p>
          <a:p>
            <a:pPr lvl="1">
              <a:buFont typeface="+mj-lt"/>
              <a:buAutoNum type="arabicPeriod"/>
            </a:pPr>
            <a:r>
              <a:rPr lang="en-US" sz="1400" dirty="0">
                <a:latin typeface="Tahoma" charset="0"/>
              </a:rPr>
              <a:t>The CLR is Microsoft</a:t>
            </a:r>
            <a:r>
              <a:rPr lang="en-CA" sz="1400" dirty="0">
                <a:latin typeface="Tahoma" charset="0"/>
              </a:rPr>
              <a:t>’</a:t>
            </a:r>
            <a:r>
              <a:rPr lang="en-US" sz="1400" dirty="0">
                <a:latin typeface="Tahoma" charset="0"/>
              </a:rPr>
              <a:t>s implementation of the </a:t>
            </a:r>
            <a:r>
              <a:rPr lang="en-CA" sz="1400" dirty="0">
                <a:latin typeface="Tahoma" charset="0"/>
                <a:hlinkClick r:id="rId4"/>
              </a:rPr>
              <a:t>Common Language Infrastructure</a:t>
            </a:r>
            <a:r>
              <a:rPr lang="en-US" sz="1400" dirty="0"/>
              <a:t> (CLI) ECMA and ISO standards, which define an execution environment for program code.</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14</a:t>
            </a:fld>
            <a:endParaRPr lang="en-CA" altLang="en-US"/>
          </a:p>
        </p:txBody>
      </p:sp>
    </p:spTree>
    <p:extLst>
      <p:ext uri="{BB962C8B-B14F-4D97-AF65-F5344CB8AC3E}">
        <p14:creationId xmlns:p14="http://schemas.microsoft.com/office/powerpoint/2010/main" val="3532899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3" y="228600"/>
            <a:ext cx="9121548" cy="752475"/>
          </a:xfrm>
        </p:spPr>
        <p:txBody>
          <a:bodyPr/>
          <a:lstStyle/>
          <a:p>
            <a:r>
              <a:rPr lang="en-US" sz="4000" dirty="0">
                <a:effectLst/>
              </a:rPr>
              <a:t>Intro to the C# programming language</a:t>
            </a:r>
          </a:p>
        </p:txBody>
      </p:sp>
      <p:sp>
        <p:nvSpPr>
          <p:cNvPr id="3" name="Content Placeholder 2"/>
          <p:cNvSpPr>
            <a:spLocks noGrp="1"/>
          </p:cNvSpPr>
          <p:nvPr>
            <p:ph idx="1"/>
          </p:nvPr>
        </p:nvSpPr>
        <p:spPr>
          <a:xfrm>
            <a:off x="301625" y="1196752"/>
            <a:ext cx="8540750" cy="4902423"/>
          </a:xfrm>
        </p:spPr>
        <p:txBody>
          <a:bodyPr/>
          <a:lstStyle/>
          <a:p>
            <a:pPr marL="0" indent="0">
              <a:buNone/>
            </a:pPr>
            <a:r>
              <a:rPr lang="en-US" sz="2000" dirty="0">
                <a:latin typeface="Tahoma" charset="0"/>
              </a:rPr>
              <a:t>What is C#, and where did it come from?</a:t>
            </a:r>
          </a:p>
          <a:p>
            <a:r>
              <a:rPr lang="en-US" sz="2000" dirty="0">
                <a:latin typeface="Tahoma" charset="0"/>
              </a:rPr>
              <a:t>The C# programming language is an easy-to-use, powerful, object-oriented language created in 1999 and 2000 by Microsoft, and standardized worldwide through ECMA and ISO. </a:t>
            </a:r>
            <a:r>
              <a:rPr lang="en-CA" sz="2000" dirty="0">
                <a:latin typeface="Tahoma" charset="0"/>
                <a:hlinkClick r:id="rId3"/>
              </a:rPr>
              <a:t>Anders Hejlsberg</a:t>
            </a:r>
            <a:r>
              <a:rPr lang="en-US" sz="2000" dirty="0">
                <a:latin typeface="Tahoma" charset="0"/>
              </a:rPr>
              <a:t> is the lead architect and principal designer of C#.</a:t>
            </a:r>
          </a:p>
          <a:p>
            <a:r>
              <a:rPr lang="en-US" sz="2000" dirty="0">
                <a:latin typeface="Tahoma" charset="0"/>
              </a:rPr>
              <a:t>It may surprise you to learn that it was basically Anders and three others who designed and created the language. Its design was intended to be close to C++, but include deep object-orientation, and component orientation.</a:t>
            </a:r>
          </a:p>
          <a:p>
            <a:pPr marL="0" indent="0">
              <a:buNone/>
            </a:pPr>
            <a:r>
              <a:rPr lang="en-US" sz="2000" dirty="0">
                <a:latin typeface="Tahoma" charset="0"/>
              </a:rPr>
              <a:t>Note: </a:t>
            </a:r>
          </a:p>
          <a:p>
            <a:r>
              <a:rPr lang="en-US" sz="2000" dirty="0">
                <a:latin typeface="Tahoma" charset="0"/>
              </a:rPr>
              <a:t>C# is the name of the programming language</a:t>
            </a:r>
          </a:p>
          <a:p>
            <a:r>
              <a:rPr lang="en-US" sz="2000" dirty="0">
                <a:latin typeface="Tahoma" charset="0"/>
              </a:rPr>
              <a:t>The .NET Framework is the name of the class library and execution runtime. The classes are organized into namespaces. Your app will link to one or more namespaces.</a:t>
            </a:r>
          </a:p>
          <a:p>
            <a:r>
              <a:rPr lang="en-US" sz="2000" dirty="0">
                <a:latin typeface="Tahoma" charset="0"/>
              </a:rPr>
              <a:t>So in summary, you write code in the C# language, and use .NET Framework classes.</a:t>
            </a:r>
          </a:p>
          <a:p>
            <a:endParaRPr lang="en-US" sz="2400" dirty="0">
              <a:latin typeface="Tahoma" charset="0"/>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15</a:t>
            </a:fld>
            <a:endParaRPr lang="en-CA" altLang="en-US"/>
          </a:p>
        </p:txBody>
      </p:sp>
    </p:spTree>
    <p:extLst>
      <p:ext uri="{BB962C8B-B14F-4D97-AF65-F5344CB8AC3E}">
        <p14:creationId xmlns:p14="http://schemas.microsoft.com/office/powerpoint/2010/main" val="381729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714921" cy="752475"/>
          </a:xfrm>
        </p:spPr>
        <p:txBody>
          <a:bodyPr/>
          <a:lstStyle/>
          <a:p>
            <a:r>
              <a:rPr lang="en-US" sz="4000" dirty="0">
                <a:effectLst/>
                <a:latin typeface="Tahoma" charset="0"/>
              </a:rPr>
              <a:t>What’s the origin of the name, C#?</a:t>
            </a:r>
          </a:p>
        </p:txBody>
      </p:sp>
      <p:sp>
        <p:nvSpPr>
          <p:cNvPr id="3" name="Content Placeholder 2"/>
          <p:cNvSpPr>
            <a:spLocks noGrp="1"/>
          </p:cNvSpPr>
          <p:nvPr>
            <p:ph idx="1"/>
          </p:nvPr>
        </p:nvSpPr>
        <p:spPr>
          <a:xfrm>
            <a:off x="301625" y="1196752"/>
            <a:ext cx="8540750" cy="4902423"/>
          </a:xfrm>
        </p:spPr>
        <p:txBody>
          <a:bodyPr/>
          <a:lstStyle/>
          <a:p>
            <a:pPr marL="0" indent="0">
              <a:buNone/>
            </a:pPr>
            <a:r>
              <a:rPr lang="en-US" sz="1400" b="1" dirty="0">
                <a:latin typeface="Tahoma" charset="0"/>
              </a:rPr>
              <a:t>What’s the origin of the name, C#?</a:t>
            </a:r>
          </a:p>
          <a:p>
            <a:r>
              <a:rPr lang="en-US" sz="1400" dirty="0">
                <a:latin typeface="Tahoma" charset="0"/>
              </a:rPr>
              <a:t>Of geeky interest, your professor offers the following collection of facts and educated guesses about the origin of how C# got its name:</a:t>
            </a:r>
            <a:endParaRPr lang="en-CA" sz="1400" dirty="0">
              <a:latin typeface="Tahoma" charset="0"/>
            </a:endParaRPr>
          </a:p>
          <a:p>
            <a:r>
              <a:rPr lang="en-US" sz="1400" dirty="0">
                <a:latin typeface="Tahoma" charset="0"/>
              </a:rPr>
              <a:t>Around 1960, the programming language Algol 60 was created (you can consider this to be the language  </a:t>
            </a:r>
            <a:r>
              <a:rPr lang="en-CA" sz="1400" dirty="0">
                <a:latin typeface="Tahoma" charset="0"/>
              </a:rPr>
              <a:t>“</a:t>
            </a:r>
            <a:r>
              <a:rPr lang="en-US" sz="1400" dirty="0">
                <a:latin typeface="Tahoma" charset="0"/>
              </a:rPr>
              <a:t>A</a:t>
            </a:r>
            <a:r>
              <a:rPr lang="en-CA" sz="1400" dirty="0">
                <a:latin typeface="Tahoma" charset="0"/>
              </a:rPr>
              <a:t>”</a:t>
            </a:r>
            <a:r>
              <a:rPr lang="en-US" sz="1400" dirty="0">
                <a:latin typeface="Tahoma" charset="0"/>
              </a:rPr>
              <a:t> for our purposes here)</a:t>
            </a:r>
            <a:endParaRPr lang="en-CA" sz="1400" dirty="0">
              <a:latin typeface="Tahoma" charset="0"/>
            </a:endParaRPr>
          </a:p>
          <a:p>
            <a:r>
              <a:rPr lang="en-US" sz="1400" dirty="0">
                <a:latin typeface="Tahoma" charset="0"/>
              </a:rPr>
              <a:t>In the UK, an extended version of Algol 60 was created, and was referred to as the Combined Programming Langauge (CPL)</a:t>
            </a:r>
            <a:endParaRPr lang="en-CA" sz="1400" dirty="0">
              <a:latin typeface="Tahoma" charset="0"/>
            </a:endParaRPr>
          </a:p>
          <a:p>
            <a:r>
              <a:rPr lang="en-US" sz="1400" dirty="0">
                <a:latin typeface="Tahoma" charset="0"/>
              </a:rPr>
              <a:t>This terminology was refined to “basic CPL”, or, BCPL</a:t>
            </a:r>
            <a:endParaRPr lang="en-CA" sz="1400" dirty="0">
              <a:latin typeface="Tahoma" charset="0"/>
            </a:endParaRPr>
          </a:p>
          <a:p>
            <a:r>
              <a:rPr lang="en-US" sz="1400" dirty="0">
                <a:latin typeface="Tahoma" charset="0"/>
              </a:rPr>
              <a:t>Dennis Ritchie, while at Bell Labs in the late 1960′s, transformed BCPL into a programming language named B</a:t>
            </a:r>
            <a:endParaRPr lang="en-CA" sz="1400" dirty="0">
              <a:latin typeface="Tahoma" charset="0"/>
            </a:endParaRPr>
          </a:p>
          <a:p>
            <a:r>
              <a:rPr lang="en-US" sz="1400" dirty="0">
                <a:latin typeface="Tahoma" charset="0"/>
              </a:rPr>
              <a:t>Dennis and Brian Kernighan later (early 1970′s) enhanced its ideas into the C programming language</a:t>
            </a:r>
            <a:endParaRPr lang="en-CA" sz="1400" dirty="0">
              <a:latin typeface="Tahoma" charset="0"/>
            </a:endParaRPr>
          </a:p>
          <a:p>
            <a:r>
              <a:rPr lang="en-US" sz="1400" dirty="0">
                <a:latin typeface="Tahoma" charset="0"/>
              </a:rPr>
              <a:t>Around 1980, Bjarne Stroustrup, also with Bell Labs, created C++ </a:t>
            </a:r>
            <a:endParaRPr lang="en-CA" sz="1400" dirty="0">
              <a:latin typeface="Tahoma" charset="0"/>
            </a:endParaRPr>
          </a:p>
          <a:p>
            <a:r>
              <a:rPr lang="en-US" sz="1400" dirty="0">
                <a:latin typeface="Tahoma" charset="0"/>
              </a:rPr>
              <a:t>Taking hints from the ++ iterator, C++ was </a:t>
            </a:r>
            <a:r>
              <a:rPr lang="en-CA" sz="1400" dirty="0">
                <a:latin typeface="Tahoma" charset="0"/>
              </a:rPr>
              <a:t>“</a:t>
            </a:r>
            <a:r>
              <a:rPr lang="en-US" sz="1400" dirty="0">
                <a:latin typeface="Tahoma" charset="0"/>
              </a:rPr>
              <a:t>one up</a:t>
            </a:r>
            <a:r>
              <a:rPr lang="en-CA" sz="1400" dirty="0">
                <a:latin typeface="Tahoma" charset="0"/>
              </a:rPr>
              <a:t>”</a:t>
            </a:r>
            <a:r>
              <a:rPr lang="en-US" sz="1400" dirty="0">
                <a:latin typeface="Tahoma" charset="0"/>
              </a:rPr>
              <a:t> from C</a:t>
            </a:r>
            <a:endParaRPr lang="en-CA" sz="1400" dirty="0">
              <a:latin typeface="Tahoma" charset="0"/>
            </a:endParaRPr>
          </a:p>
          <a:p>
            <a:r>
              <a:rPr lang="en-US" sz="1400" dirty="0">
                <a:latin typeface="Tahoma" charset="0"/>
              </a:rPr>
              <a:t>Around the year 2000, Anders Hejlsberg of Microsoft created C# </a:t>
            </a:r>
            <a:endParaRPr lang="en-CA" sz="1400" dirty="0">
              <a:latin typeface="Tahoma" charset="0"/>
            </a:endParaRPr>
          </a:p>
          <a:p>
            <a:r>
              <a:rPr lang="en-US" sz="1400" dirty="0">
                <a:latin typeface="Tahoma" charset="0"/>
              </a:rPr>
              <a:t>Taking hints from music, </a:t>
            </a:r>
            <a:r>
              <a:rPr lang="en-US" sz="1400" dirty="0">
                <a:effectLst>
                  <a:outerShdw blurRad="38100" dist="38100" dir="2700000" algn="tl">
                    <a:srgbClr val="000000">
                      <a:alpha val="43137"/>
                    </a:srgbClr>
                  </a:outerShdw>
                </a:effectLst>
                <a:latin typeface="Tahoma" charset="0"/>
              </a:rPr>
              <a:t>C# was </a:t>
            </a:r>
            <a:r>
              <a:rPr lang="en-CA" sz="1400" dirty="0">
                <a:effectLst>
                  <a:outerShdw blurRad="38100" dist="38100" dir="2700000" algn="tl">
                    <a:srgbClr val="000000">
                      <a:alpha val="43137"/>
                    </a:srgbClr>
                  </a:outerShdw>
                </a:effectLst>
                <a:latin typeface="Tahoma" charset="0"/>
              </a:rPr>
              <a:t>“</a:t>
            </a:r>
            <a:r>
              <a:rPr lang="en-US" sz="1400" dirty="0">
                <a:effectLst>
                  <a:outerShdw blurRad="38100" dist="38100" dir="2700000" algn="tl">
                    <a:srgbClr val="000000">
                      <a:alpha val="43137"/>
                    </a:srgbClr>
                  </a:outerShdw>
                </a:effectLst>
                <a:latin typeface="Tahoma" charset="0"/>
              </a:rPr>
              <a:t>one semitone higher</a:t>
            </a:r>
            <a:r>
              <a:rPr lang="en-CA" sz="1400" dirty="0">
                <a:effectLst>
                  <a:outerShdw blurRad="38100" dist="38100" dir="2700000" algn="tl">
                    <a:srgbClr val="000000">
                      <a:alpha val="43137"/>
                    </a:srgbClr>
                  </a:outerShdw>
                </a:effectLst>
                <a:latin typeface="Tahoma" charset="0"/>
              </a:rPr>
              <a:t>”</a:t>
            </a:r>
            <a:r>
              <a:rPr lang="en-US" sz="1400" dirty="0">
                <a:effectLst>
                  <a:outerShdw blurRad="38100" dist="38100" dir="2700000" algn="tl">
                    <a:srgbClr val="000000">
                      <a:alpha val="43137"/>
                    </a:srgbClr>
                  </a:outerShdw>
                </a:effectLst>
                <a:latin typeface="Tahoma" charset="0"/>
              </a:rPr>
              <a:t> [than C].</a:t>
            </a:r>
            <a:endParaRPr lang="en-CA" sz="1400" dirty="0">
              <a:effectLst>
                <a:outerShdw blurRad="38100" dist="38100" dir="2700000" algn="tl">
                  <a:srgbClr val="000000">
                    <a:alpha val="43137"/>
                  </a:srgbClr>
                </a:outerShdw>
              </a:effectLst>
              <a:latin typeface="Tahoma" charset="0"/>
            </a:endParaRPr>
          </a:p>
          <a:p>
            <a:endParaRPr lang="en-CA" sz="1800" dirty="0">
              <a:latin typeface="Tahoma" charset="0"/>
            </a:endParaRPr>
          </a:p>
          <a:p>
            <a:pPr marL="0" indent="0">
              <a:buNone/>
            </a:pPr>
            <a:r>
              <a:rPr lang="en-CA" sz="1400" b="1" dirty="0">
                <a:latin typeface="Tahoma" charset="0"/>
              </a:rPr>
              <a:t>What can you expect?</a:t>
            </a:r>
          </a:p>
          <a:p>
            <a:r>
              <a:rPr lang="en-US" sz="1400" dirty="0">
                <a:latin typeface="Tahoma" charset="0"/>
              </a:rPr>
              <a:t>In this BTI420 course, if you pass, you will become proficient at an </a:t>
            </a:r>
            <a:r>
              <a:rPr lang="en-CA" sz="1400" dirty="0">
                <a:latin typeface="Tahoma" charset="0"/>
              </a:rPr>
              <a:t>entry level</a:t>
            </a:r>
            <a:r>
              <a:rPr lang="en-US" sz="1400" dirty="0">
                <a:latin typeface="Tahoma" charset="0"/>
              </a:rPr>
              <a:t> in C#. Rest assured that you can develop your concepts and skills further to create software that scales down to the tiniest of devices, all the way up to the most powerful computing systems.</a:t>
            </a:r>
            <a:endParaRPr lang="en-CA" sz="1400" dirty="0">
              <a:latin typeface="Tahoma" charset="0"/>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16</a:t>
            </a:fld>
            <a:endParaRPr lang="en-CA" altLang="en-US"/>
          </a:p>
        </p:txBody>
      </p:sp>
    </p:spTree>
    <p:extLst>
      <p:ext uri="{BB962C8B-B14F-4D97-AF65-F5344CB8AC3E}">
        <p14:creationId xmlns:p14="http://schemas.microsoft.com/office/powerpoint/2010/main" val="1179091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714921" cy="752475"/>
          </a:xfrm>
        </p:spPr>
        <p:txBody>
          <a:bodyPr/>
          <a:lstStyle/>
          <a:p>
            <a:r>
              <a:rPr lang="en-US" sz="4000" dirty="0">
                <a:effectLst/>
                <a:latin typeface="Tahoma" charset="0"/>
              </a:rPr>
              <a:t>Learning C# – The top ten list</a:t>
            </a:r>
          </a:p>
        </p:txBody>
      </p:sp>
      <p:sp>
        <p:nvSpPr>
          <p:cNvPr id="3" name="Content Placeholder 2"/>
          <p:cNvSpPr>
            <a:spLocks noGrp="1"/>
          </p:cNvSpPr>
          <p:nvPr>
            <p:ph idx="1"/>
          </p:nvPr>
        </p:nvSpPr>
        <p:spPr>
          <a:xfrm>
            <a:off x="301625" y="1196752"/>
            <a:ext cx="8540750" cy="4902423"/>
          </a:xfrm>
        </p:spPr>
        <p:txBody>
          <a:bodyPr/>
          <a:lstStyle/>
          <a:p>
            <a:pPr marL="0" indent="0">
              <a:buNone/>
            </a:pPr>
            <a:r>
              <a:rPr lang="en-US" sz="2000" b="1" dirty="0">
                <a:latin typeface="Tahoma" charset="0"/>
              </a:rPr>
              <a:t>Here is the </a:t>
            </a:r>
            <a:r>
              <a:rPr lang="en-CA" sz="2000" b="1" dirty="0">
                <a:latin typeface="Tahoma" charset="0"/>
              </a:rPr>
              <a:t>“</a:t>
            </a:r>
            <a:r>
              <a:rPr lang="en-US" sz="2000" b="1" dirty="0">
                <a:latin typeface="Tahoma" charset="0"/>
              </a:rPr>
              <a:t>top ten</a:t>
            </a:r>
            <a:r>
              <a:rPr lang="en-CA" sz="2000" b="1" dirty="0">
                <a:latin typeface="Tahoma" charset="0"/>
              </a:rPr>
              <a:t>”</a:t>
            </a:r>
            <a:r>
              <a:rPr lang="en-US" sz="2000" b="1" dirty="0">
                <a:latin typeface="Tahoma" charset="0"/>
              </a:rPr>
              <a:t> list of questions to ask when learning C#:</a:t>
            </a:r>
          </a:p>
          <a:p>
            <a:pPr marL="457200" indent="-457200">
              <a:buFont typeface="+mj-lt"/>
              <a:buAutoNum type="arabicPeriod"/>
            </a:pPr>
            <a:r>
              <a:rPr lang="en-US" sz="2000" dirty="0">
                <a:latin typeface="Tahoma" charset="0"/>
              </a:rPr>
              <a:t>How do I create/edit/save the source code? What editor do I use? Where do I store the source code? What is the source code file naming convention?</a:t>
            </a:r>
            <a:endParaRPr lang="en-CA" sz="2000" dirty="0">
              <a:latin typeface="Tahoma" charset="0"/>
            </a:endParaRPr>
          </a:p>
          <a:p>
            <a:pPr marL="457200" indent="-457200">
              <a:buFont typeface="+mj-lt"/>
              <a:buAutoNum type="arabicPeriod"/>
            </a:pPr>
            <a:r>
              <a:rPr lang="en-US" sz="2000" dirty="0">
                <a:latin typeface="Tahoma" charset="0"/>
              </a:rPr>
              <a:t>How do I build/compile and then execute/run my program? Is there a compiler? Is there a host execution (aka “runtime”) environment?</a:t>
            </a:r>
            <a:endParaRPr lang="en-CA" sz="2000" dirty="0">
              <a:latin typeface="Tahoma" charset="0"/>
            </a:endParaRPr>
          </a:p>
          <a:p>
            <a:pPr marL="457200" indent="-457200">
              <a:buFont typeface="+mj-lt"/>
              <a:buAutoNum type="arabicPeriod"/>
            </a:pPr>
            <a:r>
              <a:rPr lang="en-US" sz="2000" dirty="0">
                <a:latin typeface="Tahoma" charset="0"/>
              </a:rPr>
              <a:t>What is the program’s entry point? Syntactically, what coding convention must I follow?</a:t>
            </a:r>
            <a:endParaRPr lang="en-CA" sz="2000" dirty="0">
              <a:latin typeface="Tahoma" charset="0"/>
            </a:endParaRPr>
          </a:p>
          <a:p>
            <a:pPr marL="457200" indent="-457200">
              <a:buFont typeface="+mj-lt"/>
              <a:buAutoNum type="arabicPeriod"/>
            </a:pPr>
            <a:r>
              <a:rPr lang="en-US" sz="2000" dirty="0">
                <a:latin typeface="Tahoma" charset="0"/>
              </a:rPr>
              <a:t>What data types can I use? Are they categorized (e.g. value/stack, reference/heap), and if so, what do I need to know about their characteristics (e.g. size, initial value, precision, convertibility, etc.)?</a:t>
            </a:r>
            <a:endParaRPr lang="en-CA" sz="2000" dirty="0">
              <a:latin typeface="Tahoma" charset="0"/>
            </a:endParaRPr>
          </a:p>
          <a:p>
            <a:pPr marL="0" indent="0">
              <a:buNone/>
            </a:pPr>
            <a:r>
              <a:rPr lang="en-US" sz="2000" dirty="0">
                <a:latin typeface="Tahoma" charset="0"/>
              </a:rPr>
              <a:t>   … ...</a:t>
            </a:r>
            <a:endParaRPr lang="en-CA" sz="2000" dirty="0">
              <a:latin typeface="Tahoma" charset="0"/>
            </a:endParaRPr>
          </a:p>
          <a:p>
            <a:pPr marL="0" indent="0">
              <a:buNone/>
            </a:pPr>
            <a:r>
              <a:rPr lang="en-US" sz="2000" dirty="0">
                <a:latin typeface="Tahoma" charset="0"/>
              </a:rPr>
              <a:t>* </a:t>
            </a:r>
            <a:r>
              <a:rPr lang="en-US" sz="2000" b="1" dirty="0">
                <a:latin typeface="Tahoma" charset="0"/>
              </a:rPr>
              <a:t>Please check </a:t>
            </a:r>
            <a:r>
              <a:rPr lang="en-US" sz="2000" b="1" dirty="0">
                <a:latin typeface="Tahoma" charset="0"/>
                <a:hlinkClick r:id="rId3"/>
              </a:rPr>
              <a:t>this link</a:t>
            </a:r>
            <a:r>
              <a:rPr lang="en-US" sz="2000" b="1" dirty="0">
                <a:latin typeface="Tahoma" charset="0"/>
              </a:rPr>
              <a:t> for all questions and answers.</a:t>
            </a:r>
          </a:p>
          <a:p>
            <a:pPr marL="0" indent="0">
              <a:buNone/>
            </a:pPr>
            <a:r>
              <a:rPr lang="en-US" sz="2000" dirty="0">
                <a:latin typeface="Tahoma" charset="0"/>
              </a:rPr>
              <a:t>* Also scan this course’s “</a:t>
            </a:r>
            <a:r>
              <a:rPr lang="en-US" sz="2000" dirty="0">
                <a:latin typeface="Tahoma" charset="0"/>
                <a:hlinkClick r:id="rId4"/>
              </a:rPr>
              <a:t>Resources</a:t>
            </a:r>
            <a:r>
              <a:rPr lang="en-US" sz="2000" dirty="0"/>
              <a:t>” page to learn about the Microsoft Developer Network.</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17</a:t>
            </a:fld>
            <a:endParaRPr lang="en-CA" altLang="en-US"/>
          </a:p>
        </p:txBody>
      </p:sp>
    </p:spTree>
    <p:extLst>
      <p:ext uri="{BB962C8B-B14F-4D97-AF65-F5344CB8AC3E}">
        <p14:creationId xmlns:p14="http://schemas.microsoft.com/office/powerpoint/2010/main" val="370395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714921" cy="752475"/>
          </a:xfrm>
        </p:spPr>
        <p:txBody>
          <a:bodyPr/>
          <a:lstStyle/>
          <a:p>
            <a:r>
              <a:rPr lang="en-US" sz="4000" dirty="0">
                <a:effectLst/>
              </a:rPr>
              <a:t>Writing code, writing classes</a:t>
            </a:r>
          </a:p>
        </p:txBody>
      </p:sp>
      <p:sp>
        <p:nvSpPr>
          <p:cNvPr id="3" name="Content Placeholder 2"/>
          <p:cNvSpPr>
            <a:spLocks noGrp="1"/>
          </p:cNvSpPr>
          <p:nvPr>
            <p:ph idx="1"/>
          </p:nvPr>
        </p:nvSpPr>
        <p:spPr>
          <a:xfrm>
            <a:off x="301625" y="1196752"/>
            <a:ext cx="8540750" cy="4902423"/>
          </a:xfrm>
        </p:spPr>
        <p:txBody>
          <a:bodyPr/>
          <a:lstStyle/>
          <a:p>
            <a:r>
              <a:rPr lang="en-US" sz="2000" dirty="0">
                <a:latin typeface="Tahoma" charset="0"/>
              </a:rPr>
              <a:t>You will write many classes in a web app.</a:t>
            </a:r>
          </a:p>
          <a:p>
            <a:r>
              <a:rPr lang="en-CA" sz="2000" dirty="0">
                <a:latin typeface="Tahoma" charset="0"/>
              </a:rPr>
              <a:t>The </a:t>
            </a:r>
            <a:r>
              <a:rPr lang="en-CA" sz="2000" dirty="0">
                <a:latin typeface="Tahoma" charset="0"/>
                <a:hlinkClick r:id="rId3"/>
              </a:rPr>
              <a:t>class</a:t>
            </a:r>
            <a:r>
              <a:rPr lang="en-US" sz="2000" dirty="0">
                <a:latin typeface="Tahoma" charset="0"/>
              </a:rPr>
              <a:t> is the most fundamental container, or building block, for your code.</a:t>
            </a:r>
          </a:p>
          <a:p>
            <a:r>
              <a:rPr lang="en-US" sz="2000" dirty="0">
                <a:latin typeface="Tahoma" charset="0"/>
              </a:rPr>
              <a:t>You have already seen that a controller is a class.</a:t>
            </a:r>
            <a:endParaRPr lang="en-CA" sz="2000" dirty="0">
              <a:latin typeface="Tahoma" charset="0"/>
            </a:endParaRPr>
          </a:p>
          <a:p>
            <a:r>
              <a:rPr lang="en-US" sz="2000" dirty="0">
                <a:latin typeface="Tahoma" charset="0"/>
              </a:rPr>
              <a:t>You will also use classes to define </a:t>
            </a:r>
            <a:r>
              <a:rPr lang="en-US" sz="2000" dirty="0">
                <a:effectLst>
                  <a:outerShdw blurRad="38100" dist="38100" dir="2700000" algn="tl">
                    <a:srgbClr val="000000">
                      <a:alpha val="43137"/>
                    </a:srgbClr>
                  </a:outerShdw>
                </a:effectLst>
                <a:latin typeface="Tahoma" charset="0"/>
              </a:rPr>
              <a:t>data </a:t>
            </a:r>
            <a:r>
              <a:rPr lang="en-US" sz="2000" dirty="0">
                <a:latin typeface="Tahoma" charset="0"/>
              </a:rPr>
              <a:t>objects (i.e. classes that </a:t>
            </a:r>
            <a:r>
              <a:rPr lang="en-CA" sz="2000" dirty="0">
                <a:latin typeface="Tahoma" charset="0"/>
              </a:rPr>
              <a:t>are</a:t>
            </a:r>
            <a:r>
              <a:rPr lang="en-US" sz="2000" dirty="0">
                <a:latin typeface="Tahoma" charset="0"/>
              </a:rPr>
              <a:t> things), as well as objects with </a:t>
            </a:r>
            <a:r>
              <a:rPr lang="en-US" sz="2000" dirty="0">
                <a:effectLst>
                  <a:outerShdw blurRad="38100" dist="38100" dir="2700000" algn="tl">
                    <a:srgbClr val="000000">
                      <a:alpha val="43137"/>
                    </a:srgbClr>
                  </a:outerShdw>
                </a:effectLst>
                <a:latin typeface="Tahoma" charset="0"/>
              </a:rPr>
              <a:t>behaviour </a:t>
            </a:r>
            <a:r>
              <a:rPr lang="en-US" sz="2000" dirty="0">
                <a:latin typeface="Tahoma" charset="0"/>
              </a:rPr>
              <a:t>(i.e. classes that </a:t>
            </a:r>
            <a:r>
              <a:rPr lang="en-CA" sz="2000" dirty="0">
                <a:latin typeface="Tahoma" charset="0"/>
              </a:rPr>
              <a:t>do</a:t>
            </a:r>
            <a:r>
              <a:rPr lang="en-US" sz="2000" dirty="0">
                <a:latin typeface="Tahoma" charset="0"/>
              </a:rPr>
              <a:t> things), or both data and behaviour.</a:t>
            </a:r>
            <a:endParaRPr lang="en-CA" sz="2000" dirty="0">
              <a:latin typeface="Tahoma" charset="0"/>
            </a:endParaRPr>
          </a:p>
          <a:p>
            <a:r>
              <a:rPr lang="en-US" sz="2000" dirty="0">
                <a:latin typeface="Tahoma" charset="0"/>
              </a:rPr>
              <a:t>Code for a class is placed within a </a:t>
            </a:r>
            <a:r>
              <a:rPr lang="en-CA" sz="2000" dirty="0">
                <a:latin typeface="Tahoma" charset="0"/>
                <a:hlinkClick r:id="rId4"/>
              </a:rPr>
              <a:t>namespace</a:t>
            </a:r>
            <a:r>
              <a:rPr lang="en-CA" sz="2000" dirty="0">
                <a:latin typeface="Tahoma" charset="0"/>
              </a:rPr>
              <a:t>. A class will include </a:t>
            </a:r>
            <a:r>
              <a:rPr lang="en-CA" sz="2000" dirty="0">
                <a:latin typeface="Tahoma" charset="0"/>
                <a:hlinkClick r:id="rId5"/>
              </a:rPr>
              <a:t>members</a:t>
            </a:r>
            <a:r>
              <a:rPr lang="en-CA" sz="2000" dirty="0">
                <a:latin typeface="Tahoma" charset="0"/>
              </a:rPr>
              <a:t>. Common members include:</a:t>
            </a:r>
          </a:p>
          <a:p>
            <a:pPr lvl="1"/>
            <a:r>
              <a:rPr lang="en-CA" sz="1600" dirty="0">
                <a:latin typeface="Tahoma" charset="0"/>
              </a:rPr>
              <a:t>Private </a:t>
            </a:r>
            <a:r>
              <a:rPr lang="en-CA" sz="1600" dirty="0">
                <a:latin typeface="Tahoma" charset="0"/>
                <a:hlinkClick r:id="rId6"/>
              </a:rPr>
              <a:t>fields</a:t>
            </a:r>
            <a:r>
              <a:rPr lang="en-US" sz="1600" dirty="0">
                <a:latin typeface="Tahoma" charset="0"/>
              </a:rPr>
              <a:t>, not visible outside the class</a:t>
            </a:r>
          </a:p>
          <a:p>
            <a:pPr lvl="1"/>
            <a:r>
              <a:rPr lang="en-CA" sz="1600" dirty="0">
                <a:latin typeface="Tahoma" charset="0"/>
                <a:hlinkClick r:id="rId7"/>
              </a:rPr>
              <a:t>Constructors</a:t>
            </a:r>
            <a:r>
              <a:rPr lang="en-US" sz="1600" dirty="0">
                <a:latin typeface="Tahoma" charset="0"/>
              </a:rPr>
              <a:t>, for creating a new instance of the class</a:t>
            </a:r>
          </a:p>
          <a:p>
            <a:pPr lvl="1"/>
            <a:r>
              <a:rPr lang="en-CA" sz="1600" dirty="0">
                <a:latin typeface="Tahoma" charset="0"/>
                <a:hlinkClick r:id="rId8"/>
              </a:rPr>
              <a:t>Properties</a:t>
            </a:r>
            <a:r>
              <a:rPr lang="en-CA" sz="1600" dirty="0">
                <a:latin typeface="Tahoma" charset="0"/>
              </a:rPr>
              <a:t>, for holding publicly-available data</a:t>
            </a:r>
          </a:p>
          <a:p>
            <a:pPr lvl="1"/>
            <a:r>
              <a:rPr lang="en-CA" sz="1600" dirty="0">
                <a:latin typeface="Tahoma" charset="0"/>
                <a:hlinkClick r:id="rId9"/>
              </a:rPr>
              <a:t>Methods</a:t>
            </a:r>
            <a:r>
              <a:rPr lang="en-US" sz="1600" dirty="0">
                <a:latin typeface="Tahoma" charset="0"/>
              </a:rPr>
              <a:t>, public or private, for behaviour</a:t>
            </a:r>
          </a:p>
          <a:p>
            <a:r>
              <a:rPr lang="en-US" sz="2000" dirty="0">
                <a:latin typeface="Tahoma" charset="0"/>
              </a:rPr>
              <a:t>And, there are a few other kinds of members that can be added.</a:t>
            </a:r>
            <a:endParaRPr lang="en-CA" sz="2000" dirty="0">
              <a:latin typeface="Tahoma" charset="0"/>
            </a:endParaRPr>
          </a:p>
          <a:p>
            <a:r>
              <a:rPr lang="en-US" sz="2000" dirty="0">
                <a:effectLst>
                  <a:outerShdw blurRad="38100" dist="38100" dir="2700000" algn="tl">
                    <a:srgbClr val="000000">
                      <a:alpha val="43137"/>
                    </a:srgbClr>
                  </a:outerShdw>
                </a:effectLst>
                <a:latin typeface="Tahoma" charset="0"/>
              </a:rPr>
              <a:t>Do not nest </a:t>
            </a:r>
            <a:r>
              <a:rPr lang="en-US" sz="2000" dirty="0">
                <a:latin typeface="Tahoma" charset="0"/>
              </a:rPr>
              <a:t>a class inside another class.</a:t>
            </a:r>
            <a:endParaRPr lang="en-CA" sz="2000" dirty="0">
              <a:latin typeface="Tahoma" charset="0"/>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a:p>
        </p:txBody>
      </p:sp>
    </p:spTree>
    <p:extLst>
      <p:ext uri="{BB962C8B-B14F-4D97-AF65-F5344CB8AC3E}">
        <p14:creationId xmlns:p14="http://schemas.microsoft.com/office/powerpoint/2010/main" val="1676634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3686"/>
          </a:xfrm>
        </p:spPr>
        <p:txBody>
          <a:bodyPr/>
          <a:lstStyle/>
          <a:p>
            <a:r>
              <a:rPr lang="en-US" sz="4000" dirty="0">
                <a:effectLst>
                  <a:outerShdw blurRad="38100" dist="38100" dir="2700000" algn="tl">
                    <a:srgbClr val="000000">
                      <a:alpha val="43137"/>
                    </a:srgbClr>
                  </a:outerShdw>
                </a:effectLst>
                <a:latin typeface="Tahoma" charset="0"/>
              </a:rPr>
              <a:t>A Class Example</a:t>
            </a:r>
          </a:p>
        </p:txBody>
      </p:sp>
      <p:sp>
        <p:nvSpPr>
          <p:cNvPr id="3" name="Content Placeholder 2"/>
          <p:cNvSpPr>
            <a:spLocks noGrp="1"/>
          </p:cNvSpPr>
          <p:nvPr>
            <p:ph sz="half" idx="1"/>
          </p:nvPr>
        </p:nvSpPr>
        <p:spPr>
          <a:xfrm>
            <a:off x="395536" y="1222375"/>
            <a:ext cx="7776863" cy="4876800"/>
          </a:xfrm>
        </p:spPr>
        <p:txBody>
          <a:bodyPr/>
          <a:lstStyle/>
          <a:p>
            <a:pPr marL="57150" indent="0">
              <a:spcBef>
                <a:spcPts val="0"/>
              </a:spcBef>
              <a:buNone/>
            </a:pPr>
            <a:r>
              <a:rPr lang="en-US" sz="1600" dirty="0">
                <a:latin typeface="Tahoma" charset="0"/>
              </a:rPr>
              <a:t>public class CalendarEntry</a:t>
            </a:r>
            <a:br>
              <a:rPr lang="en-US" sz="1600" dirty="0">
                <a:latin typeface="Tahoma" charset="0"/>
              </a:rPr>
            </a:br>
            <a:r>
              <a:rPr lang="en-US" sz="1400" dirty="0">
                <a:latin typeface="Tahoma" charset="0"/>
              </a:rPr>
              <a:t>{</a:t>
            </a:r>
            <a:r>
              <a:rPr lang="en-US" sz="1600" dirty="0">
                <a:latin typeface="Tahoma" charset="0"/>
              </a:rPr>
              <a:t/>
            </a:r>
            <a:br>
              <a:rPr lang="en-US" sz="1600" dirty="0">
                <a:latin typeface="Tahoma" charset="0"/>
              </a:rPr>
            </a:br>
            <a:r>
              <a:rPr lang="en-US" sz="1600" dirty="0" smtClean="0">
                <a:latin typeface="Tahoma" charset="0"/>
              </a:rPr>
              <a:t>    </a:t>
            </a:r>
            <a:r>
              <a:rPr lang="en-US" sz="1600" dirty="0" smtClean="0">
                <a:solidFill>
                  <a:srgbClr val="0000CC"/>
                </a:solidFill>
                <a:effectLst>
                  <a:outerShdw blurRad="38100" dist="38100" dir="2700000" algn="tl">
                    <a:srgbClr val="000000">
                      <a:alpha val="43137"/>
                    </a:srgbClr>
                  </a:outerShdw>
                </a:effectLst>
                <a:latin typeface="Tahoma" charset="0"/>
              </a:rPr>
              <a:t>public string Day { get; set; } </a:t>
            </a:r>
            <a:r>
              <a:rPr lang="en-US" sz="1600" dirty="0" smtClean="0">
                <a:latin typeface="Tahoma" charset="0"/>
              </a:rPr>
              <a:t>// </a:t>
            </a:r>
            <a:r>
              <a:rPr lang="en-US" sz="1600" b="1" dirty="0" smtClean="0">
                <a:latin typeface="Tahoma" charset="0"/>
              </a:rPr>
              <a:t>public property </a:t>
            </a:r>
            <a:r>
              <a:rPr lang="en-US" sz="1600" dirty="0" smtClean="0">
                <a:latin typeface="Tahoma" charset="0"/>
              </a:rPr>
              <a:t>(shorthand).  </a:t>
            </a:r>
          </a:p>
          <a:p>
            <a:pPr marL="57150" indent="0">
              <a:spcBef>
                <a:spcPts val="0"/>
              </a:spcBef>
              <a:buNone/>
            </a:pPr>
            <a:r>
              <a:rPr lang="en-US" sz="1050" dirty="0" smtClean="0">
                <a:latin typeface="Tahoma" charset="0"/>
              </a:rPr>
              <a:t> </a:t>
            </a:r>
          </a:p>
          <a:p>
            <a:pPr marL="57150" indent="0">
              <a:spcBef>
                <a:spcPts val="0"/>
              </a:spcBef>
              <a:buNone/>
            </a:pPr>
            <a:r>
              <a:rPr lang="en-US" sz="1600" dirty="0" smtClean="0">
                <a:latin typeface="Tahoma" charset="0"/>
              </a:rPr>
              <a:t>    //public </a:t>
            </a:r>
            <a:r>
              <a:rPr lang="en-US" sz="1600" dirty="0" err="1" smtClean="0">
                <a:latin typeface="Tahoma" charset="0"/>
              </a:rPr>
              <a:t>DateTime</a:t>
            </a:r>
            <a:r>
              <a:rPr lang="en-US" sz="1600" dirty="0" smtClean="0">
                <a:latin typeface="Tahoma" charset="0"/>
              </a:rPr>
              <a:t> Date { get; set; } // use this line or the next 6 lines. </a:t>
            </a:r>
          </a:p>
          <a:p>
            <a:pPr marL="57150" indent="0">
              <a:spcBef>
                <a:spcPts val="0"/>
              </a:spcBef>
              <a:buNone/>
            </a:pPr>
            <a:r>
              <a:rPr lang="en-US" sz="1600" dirty="0" smtClean="0">
                <a:latin typeface="Tahoma" charset="0"/>
              </a:rPr>
              <a:t>    </a:t>
            </a:r>
            <a:r>
              <a:rPr lang="en-US" sz="1600" dirty="0" smtClean="0">
                <a:solidFill>
                  <a:srgbClr val="0000CC"/>
                </a:solidFill>
                <a:effectLst>
                  <a:outerShdw blurRad="38100" dist="38100" dir="2700000" algn="tl">
                    <a:srgbClr val="000000">
                      <a:alpha val="43137"/>
                    </a:srgbClr>
                  </a:outerShdw>
                </a:effectLst>
                <a:latin typeface="Tahoma" charset="0"/>
              </a:rPr>
              <a:t>private </a:t>
            </a:r>
            <a:r>
              <a:rPr lang="en-US" sz="1600" dirty="0">
                <a:solidFill>
                  <a:srgbClr val="0000CC"/>
                </a:solidFill>
                <a:effectLst>
                  <a:outerShdw blurRad="38100" dist="38100" dir="2700000" algn="tl">
                    <a:srgbClr val="000000">
                      <a:alpha val="43137"/>
                    </a:srgbClr>
                  </a:outerShdw>
                </a:effectLst>
                <a:latin typeface="Tahoma" charset="0"/>
              </a:rPr>
              <a:t>DateTime </a:t>
            </a:r>
            <a:r>
              <a:rPr lang="en-US" sz="1600" b="1" dirty="0">
                <a:solidFill>
                  <a:srgbClr val="002060"/>
                </a:solidFill>
                <a:latin typeface="Tahoma" charset="0"/>
              </a:rPr>
              <a:t>date</a:t>
            </a:r>
            <a:r>
              <a:rPr lang="en-US" sz="1600" dirty="0">
                <a:latin typeface="Tahoma" charset="0"/>
              </a:rPr>
              <a:t>;  // </a:t>
            </a:r>
            <a:r>
              <a:rPr lang="en-US" sz="1600" b="1" dirty="0">
                <a:latin typeface="Tahoma" charset="0"/>
              </a:rPr>
              <a:t>private field</a:t>
            </a:r>
            <a:r>
              <a:rPr lang="en-US" sz="1600" dirty="0">
                <a:latin typeface="Tahoma" charset="0"/>
              </a:rPr>
              <a:t> </a:t>
            </a:r>
            <a:br>
              <a:rPr lang="en-US" sz="1600" dirty="0">
                <a:latin typeface="Tahoma" charset="0"/>
              </a:rPr>
            </a:br>
            <a:r>
              <a:rPr lang="en-US" sz="1600" dirty="0" smtClean="0">
                <a:latin typeface="Tahoma" charset="0"/>
              </a:rPr>
              <a:t>    </a:t>
            </a:r>
            <a:r>
              <a:rPr lang="en-US" sz="1600" dirty="0">
                <a:solidFill>
                  <a:srgbClr val="0000CC"/>
                </a:solidFill>
                <a:effectLst>
                  <a:outerShdw blurRad="38100" dist="38100" dir="2700000" algn="tl">
                    <a:srgbClr val="000000">
                      <a:alpha val="43137"/>
                    </a:srgbClr>
                  </a:outerShdw>
                </a:effectLst>
                <a:latin typeface="Tahoma" charset="0"/>
              </a:rPr>
              <a:t>public DateTime </a:t>
            </a:r>
            <a:r>
              <a:rPr lang="en-US" sz="1600" b="1" dirty="0">
                <a:solidFill>
                  <a:srgbClr val="002060"/>
                </a:solidFill>
                <a:latin typeface="Tahoma" charset="0"/>
              </a:rPr>
              <a:t>Date </a:t>
            </a:r>
            <a:r>
              <a:rPr lang="en-US" sz="1600" b="1" dirty="0" smtClean="0">
                <a:solidFill>
                  <a:srgbClr val="002060"/>
                </a:solidFill>
                <a:latin typeface="Tahoma" charset="0"/>
              </a:rPr>
              <a:t>   </a:t>
            </a:r>
            <a:r>
              <a:rPr lang="en-US" sz="1600" dirty="0" smtClean="0">
                <a:latin typeface="Tahoma" charset="0"/>
              </a:rPr>
              <a:t>// </a:t>
            </a:r>
            <a:r>
              <a:rPr lang="en-US" sz="1600" b="1" dirty="0">
                <a:latin typeface="Tahoma" charset="0"/>
              </a:rPr>
              <a:t>Public </a:t>
            </a:r>
            <a:r>
              <a:rPr lang="en-US" sz="1600" b="1" dirty="0" smtClean="0">
                <a:latin typeface="Tahoma" charset="0"/>
              </a:rPr>
              <a:t>property</a:t>
            </a:r>
            <a:r>
              <a:rPr lang="en-US" sz="1600" dirty="0">
                <a:latin typeface="Tahoma" charset="0"/>
              </a:rPr>
              <a:t/>
            </a:r>
            <a:br>
              <a:rPr lang="en-US" sz="1600" dirty="0">
                <a:latin typeface="Tahoma" charset="0"/>
              </a:rPr>
            </a:br>
            <a:r>
              <a:rPr lang="en-US" sz="1400" dirty="0">
                <a:latin typeface="Tahoma" charset="0"/>
              </a:rPr>
              <a:t>    {</a:t>
            </a:r>
            <a:r>
              <a:rPr lang="en-US" sz="1600" dirty="0">
                <a:latin typeface="Tahoma" charset="0"/>
              </a:rPr>
              <a:t/>
            </a:r>
            <a:br>
              <a:rPr lang="en-US" sz="1600" dirty="0">
                <a:latin typeface="Tahoma" charset="0"/>
              </a:rPr>
            </a:br>
            <a:r>
              <a:rPr lang="en-US" sz="1600" dirty="0">
                <a:latin typeface="Tahoma" charset="0"/>
              </a:rPr>
              <a:t>        get { </a:t>
            </a:r>
            <a:r>
              <a:rPr lang="en-US" sz="1600" dirty="0" smtClean="0">
                <a:latin typeface="Tahoma" charset="0"/>
              </a:rPr>
              <a:t>return </a:t>
            </a:r>
            <a:r>
              <a:rPr lang="en-US" sz="1600" dirty="0">
                <a:latin typeface="Tahoma" charset="0"/>
              </a:rPr>
              <a:t>date; }</a:t>
            </a:r>
            <a:br>
              <a:rPr lang="en-US" sz="1600" dirty="0">
                <a:latin typeface="Tahoma" charset="0"/>
              </a:rPr>
            </a:br>
            <a:r>
              <a:rPr lang="en-US" sz="1600" dirty="0">
                <a:latin typeface="Tahoma" charset="0"/>
              </a:rPr>
              <a:t>        set </a:t>
            </a:r>
            <a:r>
              <a:rPr lang="en-US" sz="1600" dirty="0" smtClean="0">
                <a:latin typeface="Tahoma" charset="0"/>
              </a:rPr>
              <a:t>{ date = </a:t>
            </a:r>
            <a:r>
              <a:rPr lang="en-US" sz="1600" dirty="0" smtClean="0">
                <a:solidFill>
                  <a:srgbClr val="002060"/>
                </a:solidFill>
                <a:effectLst>
                  <a:outerShdw blurRad="38100" dist="38100" dir="2700000" algn="tl">
                    <a:srgbClr val="000000">
                      <a:alpha val="43137"/>
                    </a:srgbClr>
                  </a:outerShdw>
                </a:effectLst>
                <a:latin typeface="Tahoma" charset="0"/>
              </a:rPr>
              <a:t>value</a:t>
            </a:r>
            <a:r>
              <a:rPr lang="en-US" sz="1600" dirty="0" smtClean="0">
                <a:latin typeface="Tahoma" charset="0"/>
              </a:rPr>
              <a:t>; }  // pass in: </a:t>
            </a:r>
            <a:r>
              <a:rPr lang="en-US" sz="1600" dirty="0" err="1" smtClean="0">
                <a:latin typeface="Tahoma" charset="0"/>
              </a:rPr>
              <a:t>DataTime</a:t>
            </a:r>
            <a:r>
              <a:rPr lang="en-US" sz="1400" dirty="0">
                <a:latin typeface="Tahoma" charset="0"/>
              </a:rPr>
              <a:t/>
            </a:r>
            <a:br>
              <a:rPr lang="en-US" sz="1400" dirty="0">
                <a:latin typeface="Tahoma" charset="0"/>
              </a:rPr>
            </a:br>
            <a:r>
              <a:rPr lang="en-US" sz="1400" dirty="0">
                <a:solidFill>
                  <a:srgbClr val="000000"/>
                </a:solidFill>
                <a:latin typeface="Tahoma"/>
              </a:rPr>
              <a:t>    </a:t>
            </a:r>
            <a:r>
              <a:rPr lang="en-US" sz="1400" dirty="0">
                <a:latin typeface="Tahoma" charset="0"/>
              </a:rPr>
              <a:t>}</a:t>
            </a:r>
          </a:p>
          <a:p>
            <a:pPr marL="57150" indent="0">
              <a:spcBef>
                <a:spcPts val="0"/>
              </a:spcBef>
              <a:buNone/>
            </a:pPr>
            <a:r>
              <a:rPr lang="en-US" sz="900" dirty="0">
                <a:latin typeface="Tahoma" charset="0"/>
              </a:rPr>
              <a:t/>
            </a:r>
            <a:br>
              <a:rPr lang="en-US" sz="900" dirty="0">
                <a:latin typeface="Tahoma" charset="0"/>
              </a:rPr>
            </a:br>
            <a:r>
              <a:rPr lang="en-US" sz="1600" dirty="0">
                <a:latin typeface="Tahoma" charset="0"/>
              </a:rPr>
              <a:t>    // Public </a:t>
            </a:r>
            <a:r>
              <a:rPr lang="en-US" sz="1600" b="1" dirty="0">
                <a:latin typeface="Tahoma" charset="0"/>
              </a:rPr>
              <a:t>method </a:t>
            </a:r>
            <a:r>
              <a:rPr lang="en-US" sz="1600" dirty="0">
                <a:latin typeface="Tahoma" charset="0"/>
              </a:rPr>
              <a:t>also exposes date field safely. // pass in: string</a:t>
            </a:r>
            <a:br>
              <a:rPr lang="en-US" sz="1600" dirty="0">
                <a:latin typeface="Tahoma" charset="0"/>
              </a:rPr>
            </a:br>
            <a:r>
              <a:rPr lang="en-US" sz="1600" dirty="0">
                <a:latin typeface="Tahoma" charset="0"/>
              </a:rPr>
              <a:t>    </a:t>
            </a:r>
            <a:r>
              <a:rPr lang="en-US" sz="1600" dirty="0">
                <a:solidFill>
                  <a:srgbClr val="0000CC"/>
                </a:solidFill>
                <a:effectLst>
                  <a:outerShdw blurRad="38100" dist="38100" dir="2700000" algn="tl">
                    <a:srgbClr val="000000">
                      <a:alpha val="43137"/>
                    </a:srgbClr>
                  </a:outerShdw>
                </a:effectLst>
                <a:latin typeface="Tahoma" charset="0"/>
              </a:rPr>
              <a:t>public void SetDate(string dateString)</a:t>
            </a:r>
            <a:r>
              <a:rPr lang="en-US" sz="1600" dirty="0">
                <a:latin typeface="Tahoma" charset="0"/>
              </a:rPr>
              <a:t/>
            </a:r>
            <a:br>
              <a:rPr lang="en-US" sz="1600" dirty="0">
                <a:latin typeface="Tahoma" charset="0"/>
              </a:rPr>
            </a:br>
            <a:r>
              <a:rPr lang="en-US" sz="1400" dirty="0">
                <a:latin typeface="Tahoma" charset="0"/>
              </a:rPr>
              <a:t>    {</a:t>
            </a:r>
            <a:r>
              <a:rPr lang="en-US" sz="1600" dirty="0">
                <a:latin typeface="Tahoma" charset="0"/>
              </a:rPr>
              <a:t/>
            </a:r>
            <a:br>
              <a:rPr lang="en-US" sz="1600" dirty="0">
                <a:latin typeface="Tahoma" charset="0"/>
              </a:rPr>
            </a:br>
            <a:r>
              <a:rPr lang="en-US" sz="1600" dirty="0">
                <a:latin typeface="Tahoma" charset="0"/>
              </a:rPr>
              <a:t>        DateTime dt = </a:t>
            </a:r>
            <a:r>
              <a:rPr lang="en-US" sz="1600" dirty="0" err="1">
                <a:latin typeface="Tahoma" charset="0"/>
              </a:rPr>
              <a:t>Convert.ToDateTime</a:t>
            </a:r>
            <a:r>
              <a:rPr lang="en-US" sz="1600" dirty="0">
                <a:latin typeface="Tahoma" charset="0"/>
              </a:rPr>
              <a:t>(</a:t>
            </a:r>
            <a:r>
              <a:rPr lang="en-US" sz="1600" dirty="0" err="1">
                <a:latin typeface="Tahoma" charset="0"/>
              </a:rPr>
              <a:t>dateString</a:t>
            </a:r>
            <a:r>
              <a:rPr lang="en-US" sz="1600" dirty="0" smtClean="0">
                <a:latin typeface="Tahoma" charset="0"/>
              </a:rPr>
              <a:t>);</a:t>
            </a:r>
            <a:endParaRPr lang="en-US" sz="1600" dirty="0">
              <a:latin typeface="Tahoma" charset="0"/>
            </a:endParaRPr>
          </a:p>
          <a:p>
            <a:pPr marL="57150" indent="0">
              <a:spcBef>
                <a:spcPts val="0"/>
              </a:spcBef>
              <a:buNone/>
            </a:pPr>
            <a:r>
              <a:rPr lang="en-US" sz="900" dirty="0">
                <a:latin typeface="Tahoma" charset="0"/>
              </a:rPr>
              <a:t/>
            </a:r>
            <a:br>
              <a:rPr lang="en-US" sz="900" dirty="0">
                <a:latin typeface="Tahoma" charset="0"/>
              </a:rPr>
            </a:br>
            <a:r>
              <a:rPr lang="en-US" sz="1600" dirty="0">
                <a:latin typeface="Tahoma" charset="0"/>
              </a:rPr>
              <a:t>        // Set some reasonable boundaries for likely birth dates.</a:t>
            </a:r>
            <a:br>
              <a:rPr lang="en-US" sz="1600" dirty="0">
                <a:latin typeface="Tahoma" charset="0"/>
              </a:rPr>
            </a:br>
            <a:r>
              <a:rPr lang="en-US" sz="1600" dirty="0">
                <a:latin typeface="Tahoma" charset="0"/>
              </a:rPr>
              <a:t>        if (dt.Year &gt; 1900 &amp;&amp; dt.Year &lt;= DateTime.Today.Year) { date = dt;  }</a:t>
            </a:r>
            <a:br>
              <a:rPr lang="en-US" sz="1600" dirty="0">
                <a:latin typeface="Tahoma" charset="0"/>
              </a:rPr>
            </a:br>
            <a:r>
              <a:rPr lang="en-US" sz="1600" dirty="0">
                <a:latin typeface="Tahoma" charset="0"/>
              </a:rPr>
              <a:t>        else</a:t>
            </a:r>
            <a:br>
              <a:rPr lang="en-US" sz="1600" dirty="0">
                <a:latin typeface="Tahoma" charset="0"/>
              </a:rPr>
            </a:br>
            <a:r>
              <a:rPr lang="en-US" sz="1600" dirty="0">
                <a:latin typeface="Tahoma" charset="0"/>
              </a:rPr>
              <a:t>            throw new ArgumentOutOfRangeException();</a:t>
            </a:r>
            <a:br>
              <a:rPr lang="en-US" sz="1600" dirty="0">
                <a:latin typeface="Tahoma" charset="0"/>
              </a:rPr>
            </a:br>
            <a:r>
              <a:rPr lang="en-US" sz="1400" dirty="0">
                <a:latin typeface="Tahoma" charset="0"/>
              </a:rPr>
              <a:t>    }</a:t>
            </a:r>
            <a:br>
              <a:rPr lang="en-US" sz="1400" dirty="0">
                <a:latin typeface="Tahoma" charset="0"/>
              </a:rPr>
            </a:br>
            <a:r>
              <a:rPr lang="en-US" sz="1400" dirty="0">
                <a:latin typeface="Tahoma" charset="0"/>
              </a:rPr>
              <a:t>}</a:t>
            </a:r>
            <a:endParaRPr lang="en-US" sz="1600" dirty="0">
              <a:latin typeface="Tahoma" charset="0"/>
            </a:endParaRPr>
          </a:p>
        </p:txBody>
      </p:sp>
      <p:sp>
        <p:nvSpPr>
          <p:cNvPr id="5" name="Slide Number Placeholder 4"/>
          <p:cNvSpPr>
            <a:spLocks noGrp="1"/>
          </p:cNvSpPr>
          <p:nvPr>
            <p:ph type="sldNum" sz="quarter" idx="12"/>
          </p:nvPr>
        </p:nvSpPr>
        <p:spPr/>
        <p:txBody>
          <a:bodyPr/>
          <a:lstStyle/>
          <a:p>
            <a:pPr>
              <a:defRPr/>
            </a:pPr>
            <a:fld id="{451BD2BE-4278-4F6B-8B4F-D20FDBBBE094}" type="slidenum">
              <a:rPr lang="en-CA" altLang="en-US"/>
              <a:pPr>
                <a:defRPr/>
              </a:pPr>
              <a:t>19</a:t>
            </a:fld>
            <a:endParaRPr lang="en-CA" altLang="en-US"/>
          </a:p>
        </p:txBody>
      </p:sp>
    </p:spTree>
    <p:extLst>
      <p:ext uri="{BB962C8B-B14F-4D97-AF65-F5344CB8AC3E}">
        <p14:creationId xmlns:p14="http://schemas.microsoft.com/office/powerpoint/2010/main" val="337860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smtClean="0">
              <a:latin typeface="Arial" pitchFamily="34" charset="0"/>
            </a:endParaRPr>
          </a:p>
        </p:txBody>
      </p:sp>
      <p:sp>
        <p:nvSpPr>
          <p:cNvPr id="59394" name="Rectangle 2"/>
          <p:cNvSpPr>
            <a:spLocks noGrp="1" noRot="1" noChangeArrowheads="1"/>
          </p:cNvSpPr>
          <p:nvPr>
            <p:ph type="title"/>
          </p:nvPr>
        </p:nvSpPr>
        <p:spPr>
          <a:xfrm>
            <a:off x="301625" y="228600"/>
            <a:ext cx="8540750" cy="752128"/>
          </a:xfrm>
        </p:spPr>
        <p:txBody>
          <a:bodyPr/>
          <a:lstStyle/>
          <a:p>
            <a:pPr eaLnBrk="1" hangingPunct="1">
              <a:defRPr/>
            </a:pPr>
            <a:r>
              <a:rPr lang="en-CA" altLang="en-US" sz="4000" dirty="0" smtClean="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a:xfrm>
            <a:off x="301625" y="1268760"/>
            <a:ext cx="8540750" cy="4830415"/>
          </a:xfrm>
        </p:spPr>
        <p:txBody>
          <a:bodyPr/>
          <a:lstStyle/>
          <a:p>
            <a:pPr>
              <a:buClr>
                <a:srgbClr val="5F5F5F"/>
              </a:buClr>
            </a:pPr>
            <a:r>
              <a:rPr lang="en-US" altLang="en-US" sz="2400" dirty="0">
                <a:latin typeface="Tahoma" charset="0"/>
              </a:rPr>
              <a:t>BTI420 course overview</a:t>
            </a:r>
          </a:p>
          <a:p>
            <a:pPr>
              <a:buClr>
                <a:srgbClr val="5F5F5F"/>
              </a:buClr>
            </a:pPr>
            <a:r>
              <a:rPr lang="en-US" altLang="en-US" sz="2400" dirty="0">
                <a:latin typeface="Tahoma" charset="0"/>
              </a:rPr>
              <a:t>Introducing the development environment:</a:t>
            </a:r>
          </a:p>
          <a:p>
            <a:pPr lvl="1">
              <a:buClr>
                <a:srgbClr val="5F5F5F"/>
              </a:buClr>
            </a:pPr>
            <a:r>
              <a:rPr lang="en-US" altLang="en-US" sz="2000" dirty="0">
                <a:latin typeface="Tahoma" charset="0"/>
              </a:rPr>
              <a:t>Visual Studio </a:t>
            </a:r>
            <a:r>
              <a:rPr lang="en-US" altLang="en-US" sz="2000" dirty="0" smtClean="0">
                <a:latin typeface="Tahoma" charset="0"/>
              </a:rPr>
              <a:t>2015</a:t>
            </a:r>
            <a:endParaRPr lang="en-US" altLang="en-US" sz="2000" dirty="0">
              <a:latin typeface="Tahoma" charset="0"/>
            </a:endParaRPr>
          </a:p>
          <a:p>
            <a:pPr lvl="1">
              <a:buClr>
                <a:srgbClr val="5F5F5F"/>
              </a:buClr>
            </a:pPr>
            <a:r>
              <a:rPr lang="en-US" altLang="en-US" sz="2000" dirty="0">
                <a:latin typeface="Tahoma" charset="0"/>
              </a:rPr>
              <a:t>Web browsers</a:t>
            </a:r>
          </a:p>
          <a:p>
            <a:pPr lvl="1">
              <a:buClr>
                <a:srgbClr val="5F5F5F"/>
              </a:buClr>
            </a:pPr>
            <a:r>
              <a:rPr lang="en-US" altLang="en-US" sz="2000" dirty="0">
                <a:latin typeface="Tahoma" charset="0"/>
              </a:rPr>
              <a:t>Browser developer tools</a:t>
            </a:r>
          </a:p>
          <a:p>
            <a:pPr lvl="1">
              <a:buClr>
                <a:srgbClr val="5F5F5F"/>
              </a:buClr>
            </a:pPr>
            <a:r>
              <a:rPr lang="en-US" altLang="en-US" sz="2000" dirty="0">
                <a:latin typeface="Tahoma" charset="0"/>
              </a:rPr>
              <a:t>HTTP inspector (e.g. web-sniffer.net, Fiddler app)</a:t>
            </a:r>
          </a:p>
          <a:p>
            <a:pPr>
              <a:buClr>
                <a:srgbClr val="5F5F5F"/>
              </a:buClr>
            </a:pPr>
            <a:r>
              <a:rPr lang="en-US" altLang="en-US" sz="2400" dirty="0">
                <a:latin typeface="Tahoma" charset="0"/>
              </a:rPr>
              <a:t>Web app development overview and context</a:t>
            </a:r>
          </a:p>
          <a:p>
            <a:pPr>
              <a:buClr>
                <a:srgbClr val="5F5F5F"/>
              </a:buClr>
            </a:pPr>
            <a:r>
              <a:rPr lang="en-US" altLang="en-US" sz="2400" dirty="0">
                <a:latin typeface="Tahoma" charset="0"/>
              </a:rPr>
              <a:t>Introduction to ASP.NET MVC</a:t>
            </a:r>
          </a:p>
          <a:p>
            <a:pPr>
              <a:buClr>
                <a:srgbClr val="5F5F5F"/>
              </a:buClr>
            </a:pPr>
            <a:r>
              <a:rPr lang="en-US" altLang="en-US" sz="2400" dirty="0">
                <a:latin typeface="Tahoma" charset="0"/>
              </a:rPr>
              <a:t>Get started with the C# language and the .NET Framework</a:t>
            </a:r>
          </a:p>
          <a:p>
            <a:pPr>
              <a:buClr>
                <a:srgbClr val="5F5F5F"/>
              </a:buClr>
            </a:pPr>
            <a:r>
              <a:rPr lang="en-US" altLang="en-US" sz="2400" dirty="0">
                <a:latin typeface="Tahoma" charset="0"/>
              </a:rPr>
              <a:t>Writing code, writing classes</a:t>
            </a:r>
          </a:p>
          <a:p>
            <a:pPr>
              <a:buClr>
                <a:srgbClr val="5F5F5F"/>
              </a:buClr>
            </a:pPr>
            <a:r>
              <a:rPr lang="en-US" altLang="en-US" sz="2400" dirty="0">
                <a:latin typeface="Tahoma" charset="0"/>
              </a:rPr>
              <a:t>Modelling data entities with classes</a:t>
            </a:r>
          </a:p>
          <a:p>
            <a:pPr>
              <a:buClr>
                <a:srgbClr val="5F5F5F"/>
              </a:buClr>
            </a:pPr>
            <a:r>
              <a:rPr lang="en-US" altLang="en-US" sz="2400" dirty="0">
                <a:latin typeface="Tahoma" charset="0"/>
              </a:rPr>
              <a:t>Getting started with string-number conversions</a:t>
            </a:r>
          </a:p>
          <a:p>
            <a:pPr>
              <a:buClr>
                <a:srgbClr val="5F5F5F"/>
              </a:buClr>
              <a:buFont typeface="Wingdings" panose="05000000000000000000" pitchFamily="2" charset="2"/>
              <a:buChar char="Ø"/>
            </a:pPr>
            <a:endParaRPr lang="en-US"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714921" cy="752475"/>
          </a:xfrm>
        </p:spPr>
        <p:txBody>
          <a:bodyPr/>
          <a:lstStyle/>
          <a:p>
            <a:r>
              <a:rPr lang="en-US" sz="4000" dirty="0">
                <a:effectLst>
                  <a:outerShdw blurRad="38100" dist="38100" dir="2700000" algn="tl">
                    <a:srgbClr val="000000">
                      <a:alpha val="43137"/>
                    </a:srgbClr>
                  </a:outerShdw>
                </a:effectLst>
              </a:rPr>
              <a:t>Modelling data entities with classes</a:t>
            </a:r>
          </a:p>
        </p:txBody>
      </p:sp>
      <p:sp>
        <p:nvSpPr>
          <p:cNvPr id="3" name="Content Placeholder 2"/>
          <p:cNvSpPr>
            <a:spLocks noGrp="1"/>
          </p:cNvSpPr>
          <p:nvPr>
            <p:ph idx="1"/>
          </p:nvPr>
        </p:nvSpPr>
        <p:spPr>
          <a:xfrm>
            <a:off x="301625" y="1196752"/>
            <a:ext cx="8540750" cy="4902423"/>
          </a:xfrm>
        </p:spPr>
        <p:txBody>
          <a:bodyPr/>
          <a:lstStyle/>
          <a:p>
            <a:r>
              <a:rPr lang="en-US" sz="2800" dirty="0">
                <a:latin typeface="Tahoma" charset="0"/>
              </a:rPr>
              <a:t>Modelling data entities with classes is a simple task, as it is in other languages and frameworks.</a:t>
            </a:r>
          </a:p>
          <a:p>
            <a:endParaRPr lang="en-US" dirty="0">
              <a:latin typeface="Tahoma" charset="0"/>
            </a:endParaRPr>
          </a:p>
          <a:p>
            <a:r>
              <a:rPr lang="en-US" sz="2800" dirty="0">
                <a:latin typeface="Tahoma" charset="0"/>
              </a:rPr>
              <a:t>A model class needs properties, maybe one or more methods, and maybe one or more constructors.</a:t>
            </a:r>
            <a:endParaRPr lang="en-CA" sz="2800" dirty="0">
              <a:latin typeface="Tahoma" charset="0"/>
            </a:endParaRP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20</a:t>
            </a:fld>
            <a:endParaRPr lang="en-CA" altLang="en-US"/>
          </a:p>
        </p:txBody>
      </p:sp>
    </p:spTree>
    <p:extLst>
      <p:ext uri="{BB962C8B-B14F-4D97-AF65-F5344CB8AC3E}">
        <p14:creationId xmlns:p14="http://schemas.microsoft.com/office/powerpoint/2010/main" val="270536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714921" cy="752475"/>
          </a:xfrm>
        </p:spPr>
        <p:txBody>
          <a:bodyPr/>
          <a:lstStyle/>
          <a:p>
            <a:r>
              <a:rPr lang="en-US" sz="4000" dirty="0">
                <a:effectLst>
                  <a:outerShdw blurRad="38100" dist="38100" dir="2700000" algn="tl">
                    <a:srgbClr val="000000">
                      <a:alpha val="43137"/>
                    </a:srgbClr>
                  </a:outerShdw>
                </a:effectLst>
              </a:rPr>
              <a:t>Getting started with string-number conversions</a:t>
            </a:r>
          </a:p>
        </p:txBody>
      </p:sp>
      <p:sp>
        <p:nvSpPr>
          <p:cNvPr id="3" name="Content Placeholder 2"/>
          <p:cNvSpPr>
            <a:spLocks noGrp="1"/>
          </p:cNvSpPr>
          <p:nvPr>
            <p:ph idx="1"/>
          </p:nvPr>
        </p:nvSpPr>
        <p:spPr>
          <a:xfrm>
            <a:off x="301625" y="1196752"/>
            <a:ext cx="8540750" cy="4902423"/>
          </a:xfrm>
        </p:spPr>
        <p:txBody>
          <a:bodyPr/>
          <a:lstStyle/>
          <a:p>
            <a:pPr marL="0" indent="0">
              <a:buNone/>
            </a:pPr>
            <a:r>
              <a:rPr lang="en-US" sz="2000" b="1" dirty="0">
                <a:solidFill>
                  <a:srgbClr val="7030A0"/>
                </a:solidFill>
                <a:latin typeface="Tahoma" charset="0"/>
              </a:rPr>
              <a:t>String/string</a:t>
            </a:r>
          </a:p>
          <a:p>
            <a:r>
              <a:rPr lang="en-US" sz="2000" dirty="0">
                <a:solidFill>
                  <a:srgbClr val="000000"/>
                </a:solidFill>
                <a:latin typeface="Tahoma" charset="0"/>
              </a:rPr>
              <a:t>The String class is often used. It is a </a:t>
            </a:r>
            <a:r>
              <a:rPr lang="en-CA" sz="2000" dirty="0">
                <a:solidFill>
                  <a:srgbClr val="000000"/>
                </a:solidFill>
                <a:latin typeface="Tahoma" charset="0"/>
                <a:hlinkClick r:id="rId3"/>
              </a:rPr>
              <a:t>reference type</a:t>
            </a:r>
            <a:r>
              <a:rPr lang="en-US" sz="2000" dirty="0">
                <a:solidFill>
                  <a:srgbClr val="000000"/>
                </a:solidFill>
                <a:latin typeface="Tahoma" charset="0"/>
              </a:rPr>
              <a:t>, and is </a:t>
            </a:r>
            <a:r>
              <a:rPr lang="en-US" sz="2000" b="1" dirty="0">
                <a:solidFill>
                  <a:srgbClr val="002060"/>
                </a:solidFill>
                <a:latin typeface="Tahoma" charset="0"/>
              </a:rPr>
              <a:t>immutable</a:t>
            </a:r>
            <a:r>
              <a:rPr lang="en-US" sz="2000" dirty="0">
                <a:solidFill>
                  <a:srgbClr val="000000"/>
                </a:solidFill>
                <a:latin typeface="Tahoma" charset="0"/>
              </a:rPr>
              <a:t>. The editor, compiler, and runtime make it easy to work with strings. </a:t>
            </a:r>
          </a:p>
          <a:p>
            <a:r>
              <a:rPr lang="en-US" sz="2000" dirty="0">
                <a:solidFill>
                  <a:srgbClr val="000000"/>
                </a:solidFill>
                <a:latin typeface="Tahoma" charset="0"/>
              </a:rPr>
              <a:t>Declaring a string is simple, and does not require the </a:t>
            </a:r>
            <a:r>
              <a:rPr lang="en-CA" sz="2000" dirty="0">
                <a:solidFill>
                  <a:srgbClr val="000000"/>
                </a:solidFill>
                <a:latin typeface="Tahoma" charset="0"/>
              </a:rPr>
              <a:t>“</a:t>
            </a:r>
            <a:r>
              <a:rPr lang="en-US" sz="2000" dirty="0">
                <a:solidFill>
                  <a:srgbClr val="000000"/>
                </a:solidFill>
                <a:latin typeface="Tahoma" charset="0"/>
              </a:rPr>
              <a:t>new</a:t>
            </a:r>
            <a:r>
              <a:rPr lang="en-CA" sz="2000" dirty="0">
                <a:solidFill>
                  <a:srgbClr val="000000"/>
                </a:solidFill>
                <a:latin typeface="Tahoma" charset="0"/>
              </a:rPr>
              <a:t>”</a:t>
            </a:r>
            <a:r>
              <a:rPr lang="en-US" sz="2000" dirty="0">
                <a:solidFill>
                  <a:srgbClr val="000000"/>
                </a:solidFill>
                <a:latin typeface="Tahoma" charset="0"/>
              </a:rPr>
              <a:t> keyword (unlike the declarations for other reference types):</a:t>
            </a:r>
          </a:p>
          <a:p>
            <a:pPr marL="0" indent="0">
              <a:buNone/>
            </a:pPr>
            <a:r>
              <a:rPr lang="en-CA" sz="2000" dirty="0">
                <a:latin typeface="Tahoma" charset="0"/>
              </a:rPr>
              <a:t>          </a:t>
            </a:r>
            <a:r>
              <a:rPr lang="en-CA" sz="2000" dirty="0">
                <a:solidFill>
                  <a:srgbClr val="000000"/>
                </a:solidFill>
                <a:latin typeface="Tahoma" charset="0"/>
              </a:rPr>
              <a:t>string myName = “Peter”;</a:t>
            </a:r>
          </a:p>
          <a:p>
            <a:r>
              <a:rPr lang="en-US" sz="2000" dirty="0">
                <a:solidFill>
                  <a:srgbClr val="000000"/>
                </a:solidFill>
                <a:latin typeface="Tahoma" charset="0"/>
              </a:rPr>
              <a:t>And, although a string is immutable after it has been created, the compiler and runtime </a:t>
            </a:r>
            <a:r>
              <a:rPr lang="en-US" sz="2000" b="1" dirty="0">
                <a:solidFill>
                  <a:srgbClr val="002060"/>
                </a:solidFill>
                <a:latin typeface="Tahoma" charset="0"/>
              </a:rPr>
              <a:t>enable you to mutate (change) </a:t>
            </a:r>
            <a:r>
              <a:rPr lang="en-US" sz="2000" dirty="0">
                <a:solidFill>
                  <a:srgbClr val="000000"/>
                </a:solidFill>
                <a:latin typeface="Tahoma" charset="0"/>
              </a:rPr>
              <a:t>an existing string’s value by using a natural and comfortable syntax. Using the myName instance from above, let’s change it:</a:t>
            </a:r>
            <a:endParaRPr lang="en-CA" sz="2000" dirty="0">
              <a:solidFill>
                <a:srgbClr val="000000"/>
              </a:solidFill>
              <a:latin typeface="Tahoma" charset="0"/>
            </a:endParaRPr>
          </a:p>
          <a:p>
            <a:pPr marL="0" indent="0">
              <a:buNone/>
            </a:pPr>
            <a:r>
              <a:rPr lang="en-CA" sz="2000" dirty="0">
                <a:latin typeface="Tahoma" charset="0"/>
              </a:rPr>
              <a:t>          </a:t>
            </a:r>
            <a:r>
              <a:rPr lang="en-CA" sz="2000" dirty="0">
                <a:solidFill>
                  <a:srgbClr val="000000"/>
                </a:solidFill>
                <a:latin typeface="Tahoma" charset="0"/>
              </a:rPr>
              <a:t>myName = “Prof. Peter McIntyre”;</a:t>
            </a:r>
          </a:p>
          <a:p>
            <a:pPr marL="0" indent="0">
              <a:buNone/>
            </a:pPr>
            <a:r>
              <a:rPr lang="en-US" sz="2000" b="1" dirty="0">
                <a:solidFill>
                  <a:srgbClr val="7030A0"/>
                </a:solidFill>
                <a:latin typeface="Tahoma" charset="0"/>
              </a:rPr>
              <a:t>Numbers</a:t>
            </a:r>
          </a:p>
          <a:p>
            <a:r>
              <a:rPr lang="en-US" sz="2000" dirty="0">
                <a:solidFill>
                  <a:srgbClr val="000000"/>
                </a:solidFill>
                <a:latin typeface="Tahoma" charset="0"/>
              </a:rPr>
              <a:t>Numbers in the .NET Framework are typically </a:t>
            </a:r>
            <a:r>
              <a:rPr lang="en-CA" sz="2000" dirty="0">
                <a:solidFill>
                  <a:srgbClr val="000000"/>
                </a:solidFill>
                <a:latin typeface="Tahoma" charset="0"/>
                <a:hlinkClick r:id="rId4"/>
              </a:rPr>
              <a:t>value types</a:t>
            </a:r>
            <a:r>
              <a:rPr lang="en-US" sz="2000" dirty="0">
                <a:solidFill>
                  <a:srgbClr val="000000"/>
                </a:solidFill>
                <a:latin typeface="Tahoma" charset="0"/>
              </a:rPr>
              <a:t>. </a:t>
            </a:r>
          </a:p>
          <a:p>
            <a:r>
              <a:rPr lang="en-US" sz="2000" dirty="0">
                <a:solidFill>
                  <a:srgbClr val="000000"/>
                </a:solidFill>
                <a:latin typeface="Tahoma" charset="0"/>
              </a:rPr>
              <a:t>Many numeric types are available, but we typically use </a:t>
            </a:r>
            <a:r>
              <a:rPr lang="en-CA" sz="2000" b="1" dirty="0">
                <a:solidFill>
                  <a:srgbClr val="002060"/>
                </a:solidFill>
                <a:latin typeface="Tahoma" charset="0"/>
              </a:rPr>
              <a:t>int </a:t>
            </a:r>
            <a:r>
              <a:rPr lang="en-CA" sz="2000" dirty="0">
                <a:solidFill>
                  <a:srgbClr val="000000"/>
                </a:solidFill>
                <a:latin typeface="Tahoma" charset="0"/>
              </a:rPr>
              <a:t>and </a:t>
            </a:r>
            <a:r>
              <a:rPr lang="en-CA" sz="2000" b="1" dirty="0">
                <a:solidFill>
                  <a:srgbClr val="002060"/>
                </a:solidFill>
                <a:latin typeface="Tahoma" charset="0"/>
              </a:rPr>
              <a:t>double </a:t>
            </a:r>
            <a:r>
              <a:rPr lang="en-CA" sz="2000" dirty="0">
                <a:latin typeface="Tahoma" charset="0"/>
              </a:rPr>
              <a:t>in C#. </a:t>
            </a:r>
            <a:r>
              <a:rPr lang="en-CA" sz="2000" dirty="0">
                <a:solidFill>
                  <a:srgbClr val="002060"/>
                </a:solidFill>
                <a:latin typeface="Tahoma" charset="0"/>
              </a:rPr>
              <a:t>All </a:t>
            </a:r>
            <a:r>
              <a:rPr lang="en-US" sz="2000" dirty="0">
                <a:solidFill>
                  <a:srgbClr val="002060"/>
                </a:solidFill>
                <a:latin typeface="Tahoma" charset="0"/>
              </a:rPr>
              <a:t>numeric types</a:t>
            </a:r>
            <a:r>
              <a:rPr lang="en-CA" sz="2000" dirty="0">
                <a:latin typeface="Tahoma" charset="0"/>
              </a:rPr>
              <a:t> </a:t>
            </a:r>
            <a:r>
              <a:rPr lang="en-CA" sz="2000" dirty="0">
                <a:solidFill>
                  <a:srgbClr val="002060"/>
                </a:solidFill>
                <a:latin typeface="Tahoma" charset="0"/>
              </a:rPr>
              <a:t>are </a:t>
            </a:r>
            <a:r>
              <a:rPr lang="en-US" sz="2000" dirty="0">
                <a:solidFill>
                  <a:srgbClr val="002060"/>
                </a:solidFill>
                <a:latin typeface="Tahoma" charset="0"/>
              </a:rPr>
              <a:t>aliases of .NET type classes</a:t>
            </a:r>
            <a:r>
              <a:rPr lang="en-US" sz="2000" dirty="0">
                <a:latin typeface="Tahoma" charset="0"/>
              </a:rPr>
              <a:t>.</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21</a:t>
            </a:fld>
            <a:endParaRPr lang="en-CA" altLang="en-US"/>
          </a:p>
        </p:txBody>
      </p:sp>
    </p:spTree>
    <p:extLst>
      <p:ext uri="{BB962C8B-B14F-4D97-AF65-F5344CB8AC3E}">
        <p14:creationId xmlns:p14="http://schemas.microsoft.com/office/powerpoint/2010/main" val="3652954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714921" cy="752475"/>
          </a:xfrm>
        </p:spPr>
        <p:txBody>
          <a:bodyPr/>
          <a:lstStyle/>
          <a:p>
            <a:r>
              <a:rPr lang="en-US" sz="4000" dirty="0">
                <a:effectLst>
                  <a:outerShdw blurRad="38100" dist="38100" dir="2700000" algn="tl">
                    <a:srgbClr val="000000">
                      <a:alpha val="43137"/>
                    </a:srgbClr>
                  </a:outerShdw>
                </a:effectLst>
                <a:latin typeface="Tahoma" charset="0"/>
              </a:rPr>
              <a:t>Conversions</a:t>
            </a:r>
          </a:p>
        </p:txBody>
      </p:sp>
      <p:sp>
        <p:nvSpPr>
          <p:cNvPr id="3" name="Content Placeholder 2"/>
          <p:cNvSpPr>
            <a:spLocks noGrp="1"/>
          </p:cNvSpPr>
          <p:nvPr>
            <p:ph idx="1"/>
          </p:nvPr>
        </p:nvSpPr>
        <p:spPr>
          <a:xfrm>
            <a:off x="127454" y="1196975"/>
            <a:ext cx="8714921" cy="4902200"/>
          </a:xfrm>
        </p:spPr>
        <p:txBody>
          <a:bodyPr/>
          <a:lstStyle/>
          <a:p>
            <a:pPr marL="0" indent="0">
              <a:buNone/>
            </a:pPr>
            <a:r>
              <a:rPr lang="en-US" sz="1800" b="1" dirty="0">
                <a:latin typeface="Tahoma" charset="0"/>
              </a:rPr>
              <a:t>Why do you care about converting between strings and numbers?</a:t>
            </a:r>
          </a:p>
          <a:p>
            <a:r>
              <a:rPr lang="en-US" sz="1800" dirty="0">
                <a:latin typeface="Tahoma" charset="0"/>
              </a:rPr>
              <a:t>Well, think about it: What data type is HTML, which appears in a browser?</a:t>
            </a:r>
            <a:endParaRPr lang="en-CA" sz="1800" dirty="0">
              <a:latin typeface="Tahoma" charset="0"/>
            </a:endParaRPr>
          </a:p>
          <a:p>
            <a:pPr marL="914400" lvl="2" indent="0">
              <a:buNone/>
            </a:pPr>
            <a:r>
              <a:rPr lang="en-CA" sz="1800" dirty="0">
                <a:latin typeface="Tahoma" charset="0"/>
              </a:rPr>
              <a:t>Text (string).</a:t>
            </a:r>
          </a:p>
          <a:p>
            <a:r>
              <a:rPr lang="en-US" sz="1800" dirty="0">
                <a:latin typeface="Tahoma" charset="0"/>
              </a:rPr>
              <a:t>Therefore, if you are </a:t>
            </a:r>
            <a:r>
              <a:rPr lang="en-CA" sz="1800" dirty="0">
                <a:latin typeface="Tahoma" charset="0"/>
              </a:rPr>
              <a:t>“</a:t>
            </a:r>
            <a:r>
              <a:rPr lang="en-US" sz="1800" dirty="0">
                <a:latin typeface="Tahoma" charset="0"/>
              </a:rPr>
              <a:t>round-tripping</a:t>
            </a:r>
            <a:r>
              <a:rPr lang="en-CA" sz="1800" dirty="0">
                <a:latin typeface="Tahoma" charset="0"/>
              </a:rPr>
              <a:t>”</a:t>
            </a:r>
            <a:r>
              <a:rPr lang="en-US" sz="1800" dirty="0">
                <a:latin typeface="Tahoma" charset="0"/>
              </a:rPr>
              <a:t> numbers to and from a web page, you must convert them to and from strings.</a:t>
            </a:r>
            <a:endParaRPr lang="en-CA" sz="1800" dirty="0">
              <a:latin typeface="Tahoma" charset="0"/>
            </a:endParaRPr>
          </a:p>
          <a:p>
            <a:pPr marL="0" indent="0">
              <a:buNone/>
            </a:pPr>
            <a:r>
              <a:rPr lang="en-US" sz="1800" b="1" dirty="0">
                <a:latin typeface="Tahoma" charset="0"/>
              </a:rPr>
              <a:t>Converting a number to a string:</a:t>
            </a:r>
            <a:r>
              <a:rPr lang="en-US" sz="1800" dirty="0">
                <a:latin typeface="Tahoma" charset="0"/>
              </a:rPr>
              <a:t> the number’s “ToString()” method:</a:t>
            </a:r>
            <a:endParaRPr lang="en-CA" sz="1800" dirty="0">
              <a:latin typeface="Tahoma" charset="0"/>
            </a:endParaRPr>
          </a:p>
          <a:p>
            <a:pPr marL="914400" lvl="2" indent="0">
              <a:buNone/>
            </a:pPr>
            <a:r>
              <a:rPr lang="en-CA" sz="1600" b="1" dirty="0">
                <a:latin typeface="Tahoma" charset="0"/>
              </a:rPr>
              <a:t>string</a:t>
            </a:r>
            <a:r>
              <a:rPr lang="en-CA" sz="1600" dirty="0">
                <a:latin typeface="Tahoma" charset="0"/>
              </a:rPr>
              <a:t> foo = </a:t>
            </a:r>
            <a:r>
              <a:rPr lang="en-CA" sz="1600" b="1" dirty="0">
                <a:solidFill>
                  <a:srgbClr val="7030A0"/>
                </a:solidFill>
                <a:latin typeface="Tahoma" charset="0"/>
              </a:rPr>
              <a:t>123.ToString();</a:t>
            </a:r>
          </a:p>
          <a:p>
            <a:r>
              <a:rPr lang="en-US" sz="1800" dirty="0">
                <a:latin typeface="Tahoma" charset="0"/>
              </a:rPr>
              <a:t>Some number types have ToString() overloads, which permit you to specify a preset (common) or custom number format string.</a:t>
            </a:r>
            <a:endParaRPr lang="en-CA" sz="1800" dirty="0">
              <a:latin typeface="Tahoma" charset="0"/>
            </a:endParaRPr>
          </a:p>
          <a:p>
            <a:pPr marL="0" indent="0">
              <a:buNone/>
            </a:pPr>
            <a:r>
              <a:rPr lang="en-US" sz="1800" b="1" dirty="0">
                <a:latin typeface="Tahoma" charset="0"/>
              </a:rPr>
              <a:t>Converting a string to a number: </a:t>
            </a:r>
            <a:r>
              <a:rPr lang="en-US" sz="1800" dirty="0">
                <a:latin typeface="Tahoma" charset="0"/>
              </a:rPr>
              <a:t>using the methods in </a:t>
            </a:r>
            <a:r>
              <a:rPr lang="en-CA" sz="1800" dirty="0">
                <a:latin typeface="Tahoma" charset="0"/>
                <a:hlinkClick r:id="rId3"/>
              </a:rPr>
              <a:t>System.Convert</a:t>
            </a:r>
            <a:r>
              <a:rPr lang="en-US" sz="1800" dirty="0">
                <a:latin typeface="Tahoma" charset="0"/>
              </a:rPr>
              <a:t> class, which has methods that help. For example:</a:t>
            </a:r>
          </a:p>
          <a:p>
            <a:pPr marL="914400" lvl="2" indent="0">
              <a:buNone/>
            </a:pPr>
            <a:r>
              <a:rPr lang="en-US" sz="1600" dirty="0">
                <a:latin typeface="Tahoma" charset="0"/>
              </a:rPr>
              <a:t>// The “using System;” is always present at the top of the source code </a:t>
            </a:r>
            <a:r>
              <a:rPr lang="en-US" sz="1600" dirty="0" smtClean="0">
                <a:latin typeface="Tahoma" charset="0"/>
              </a:rPr>
              <a:t>file, so</a:t>
            </a:r>
            <a:r>
              <a:rPr lang="en-CA" sz="2000" i="1" dirty="0">
                <a:latin typeface="Tahoma" charset="0"/>
              </a:rPr>
              <a:t/>
            </a:r>
            <a:br>
              <a:rPr lang="en-CA" sz="2000" i="1" dirty="0">
                <a:latin typeface="Tahoma" charset="0"/>
              </a:rPr>
            </a:br>
            <a:r>
              <a:rPr lang="en-CA" sz="1600" dirty="0">
                <a:latin typeface="Tahoma" charset="0"/>
              </a:rPr>
              <a:t> </a:t>
            </a:r>
            <a:r>
              <a:rPr lang="en-CA" sz="1600" b="1" dirty="0">
                <a:latin typeface="Tahoma" charset="0"/>
              </a:rPr>
              <a:t>int</a:t>
            </a:r>
            <a:r>
              <a:rPr lang="en-CA" sz="1600" dirty="0">
                <a:latin typeface="Tahoma" charset="0"/>
              </a:rPr>
              <a:t> bar = </a:t>
            </a:r>
            <a:r>
              <a:rPr lang="en-CA" sz="1600" b="1" dirty="0">
                <a:solidFill>
                  <a:srgbClr val="7030A0"/>
                </a:solidFill>
                <a:latin typeface="Tahoma" charset="0"/>
              </a:rPr>
              <a:t>Convert.</a:t>
            </a:r>
            <a:r>
              <a:rPr lang="en-CA" sz="1600" b="1" dirty="0">
                <a:solidFill>
                  <a:srgbClr val="002060"/>
                </a:solidFill>
                <a:latin typeface="Tahoma" charset="0"/>
              </a:rPr>
              <a:t>ToInt32(“123”);</a:t>
            </a:r>
          </a:p>
          <a:p>
            <a:r>
              <a:rPr lang="en-CA" sz="1800" dirty="0">
                <a:solidFill>
                  <a:srgbClr val="C00000"/>
                </a:solidFill>
                <a:latin typeface="Tahoma" charset="0"/>
              </a:rPr>
              <a:t>This is an unsafe</a:t>
            </a:r>
            <a:r>
              <a:rPr lang="en-US" sz="1800" dirty="0">
                <a:solidFill>
                  <a:srgbClr val="C00000"/>
                </a:solidFill>
                <a:latin typeface="Tahoma" charset="0"/>
              </a:rPr>
              <a:t> conversion</a:t>
            </a:r>
            <a:r>
              <a:rPr lang="en-US" sz="1800" dirty="0">
                <a:latin typeface="Tahoma" charset="0"/>
              </a:rPr>
              <a:t>, because it’s possible that the string cannot be converted. If that’s the situation, this statement will </a:t>
            </a:r>
            <a:r>
              <a:rPr lang="en-US" sz="1800" dirty="0">
                <a:solidFill>
                  <a:srgbClr val="C00000"/>
                </a:solidFill>
                <a:latin typeface="Tahoma" charset="0"/>
              </a:rPr>
              <a:t>cause an exception</a:t>
            </a:r>
            <a:r>
              <a:rPr lang="en-US" sz="1800" dirty="0">
                <a:latin typeface="Tahoma" charset="0"/>
              </a:rPr>
              <a:t> (a runtime error).</a:t>
            </a:r>
            <a:endParaRPr lang="en-CA" sz="1800" dirty="0">
              <a:latin typeface="Tahoma" charset="0"/>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22</a:t>
            </a:fld>
            <a:endParaRPr lang="en-CA" altLang="en-US"/>
          </a:p>
        </p:txBody>
      </p:sp>
    </p:spTree>
    <p:extLst>
      <p:ext uri="{BB962C8B-B14F-4D97-AF65-F5344CB8AC3E}">
        <p14:creationId xmlns:p14="http://schemas.microsoft.com/office/powerpoint/2010/main" val="2725440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714921" cy="752475"/>
          </a:xfrm>
        </p:spPr>
        <p:txBody>
          <a:bodyPr/>
          <a:lstStyle/>
          <a:p>
            <a:r>
              <a:rPr lang="en-US" sz="4000" dirty="0" smtClean="0">
                <a:effectLst>
                  <a:outerShdw blurRad="38100" dist="38100" dir="2700000" algn="tl">
                    <a:srgbClr val="000000">
                      <a:alpha val="43137"/>
                    </a:srgbClr>
                  </a:outerShdw>
                </a:effectLst>
                <a:latin typeface="Tahoma" charset="0"/>
              </a:rPr>
              <a:t>“Safe” </a:t>
            </a:r>
            <a:r>
              <a:rPr lang="en-US" sz="4000" dirty="0">
                <a:effectLst>
                  <a:outerShdw blurRad="38100" dist="38100" dir="2700000" algn="tl">
                    <a:srgbClr val="000000">
                      <a:alpha val="43137"/>
                    </a:srgbClr>
                  </a:outerShdw>
                </a:effectLst>
                <a:latin typeface="Tahoma" charset="0"/>
              </a:rPr>
              <a:t>conversion</a:t>
            </a:r>
          </a:p>
        </p:txBody>
      </p:sp>
      <p:sp>
        <p:nvSpPr>
          <p:cNvPr id="3" name="Content Placeholder 2"/>
          <p:cNvSpPr>
            <a:spLocks noGrp="1"/>
          </p:cNvSpPr>
          <p:nvPr>
            <p:ph idx="1"/>
          </p:nvPr>
        </p:nvSpPr>
        <p:spPr>
          <a:xfrm>
            <a:off x="301625" y="1196752"/>
            <a:ext cx="8540750" cy="4902423"/>
          </a:xfrm>
        </p:spPr>
        <p:txBody>
          <a:bodyPr/>
          <a:lstStyle/>
          <a:p>
            <a:r>
              <a:rPr lang="en-US" sz="1800" dirty="0">
                <a:latin typeface="Tahoma" charset="0"/>
              </a:rPr>
              <a:t>Using the </a:t>
            </a:r>
            <a:r>
              <a:rPr lang="en-CA" sz="1800" dirty="0">
                <a:latin typeface="Tahoma" charset="0"/>
                <a:hlinkClick r:id="rId3"/>
              </a:rPr>
              <a:t>Int32.TryParse()</a:t>
            </a:r>
            <a:r>
              <a:rPr lang="en-CA" sz="1800" dirty="0">
                <a:latin typeface="Tahoma" charset="0"/>
              </a:rPr>
              <a:t> method:</a:t>
            </a:r>
            <a:endParaRPr lang="en-US" sz="1800" dirty="0">
              <a:latin typeface="Tahoma" charset="0"/>
            </a:endParaRPr>
          </a:p>
          <a:p>
            <a:pPr marL="914400" lvl="2" indent="0">
              <a:buNone/>
            </a:pPr>
            <a:r>
              <a:rPr lang="en-CA" sz="1800" dirty="0">
                <a:latin typeface="Tahoma" charset="0"/>
              </a:rPr>
              <a:t>// Create a temporary variable</a:t>
            </a:r>
            <a:r>
              <a:rPr lang="en-CA" sz="1800" i="1" dirty="0">
                <a:latin typeface="Tahoma" charset="0"/>
              </a:rPr>
              <a:t/>
            </a:r>
            <a:br>
              <a:rPr lang="en-CA" sz="1800" i="1" dirty="0">
                <a:latin typeface="Tahoma" charset="0"/>
              </a:rPr>
            </a:br>
            <a:r>
              <a:rPr lang="en-CA" sz="1800" dirty="0">
                <a:latin typeface="Tahoma" charset="0"/>
              </a:rPr>
              <a:t> int </a:t>
            </a:r>
            <a:r>
              <a:rPr lang="en-CA" sz="1800" b="1" dirty="0">
                <a:solidFill>
                  <a:srgbClr val="7030A0"/>
                </a:solidFill>
                <a:latin typeface="Tahoma" charset="0"/>
              </a:rPr>
              <a:t>foo</a:t>
            </a:r>
            <a:r>
              <a:rPr lang="en-CA" sz="1800" dirty="0">
                <a:latin typeface="Tahoma" charset="0"/>
              </a:rPr>
              <a:t>;</a:t>
            </a:r>
            <a:r>
              <a:rPr lang="en-CA" sz="1800" i="1" dirty="0">
                <a:latin typeface="Tahoma" charset="0"/>
              </a:rPr>
              <a:t/>
            </a:r>
            <a:br>
              <a:rPr lang="en-CA" sz="1800" i="1" dirty="0">
                <a:latin typeface="Tahoma" charset="0"/>
              </a:rPr>
            </a:br>
            <a:r>
              <a:rPr lang="en-CA" sz="1800" dirty="0">
                <a:latin typeface="Tahoma" charset="0"/>
              </a:rPr>
              <a:t> // Attempt to convert…</a:t>
            </a:r>
            <a:r>
              <a:rPr lang="en-CA" sz="1800" i="1" dirty="0">
                <a:latin typeface="Tahoma" charset="0"/>
              </a:rPr>
              <a:t/>
            </a:r>
            <a:br>
              <a:rPr lang="en-CA" sz="1800" i="1" dirty="0">
                <a:latin typeface="Tahoma" charset="0"/>
              </a:rPr>
            </a:br>
            <a:r>
              <a:rPr lang="en-US" sz="1800" dirty="0">
                <a:latin typeface="Tahoma" charset="0"/>
              </a:rPr>
              <a:t> bool isNumber = </a:t>
            </a:r>
            <a:r>
              <a:rPr lang="en-US" sz="1800" b="1" dirty="0">
                <a:solidFill>
                  <a:srgbClr val="002060"/>
                </a:solidFill>
                <a:latin typeface="Tahoma" charset="0"/>
              </a:rPr>
              <a:t>Int32.</a:t>
            </a:r>
            <a:r>
              <a:rPr lang="en-US" sz="1800" dirty="0">
                <a:latin typeface="Tahoma" charset="0"/>
              </a:rPr>
              <a:t>TryParse(“123”, out </a:t>
            </a:r>
            <a:r>
              <a:rPr lang="en-US" sz="1800" b="1" dirty="0">
                <a:solidFill>
                  <a:srgbClr val="7030A0"/>
                </a:solidFill>
                <a:latin typeface="Tahoma" charset="0"/>
              </a:rPr>
              <a:t>foo</a:t>
            </a:r>
            <a:r>
              <a:rPr lang="en-US" sz="1800" dirty="0">
                <a:latin typeface="Tahoma" charset="0"/>
              </a:rPr>
              <a:t>);</a:t>
            </a:r>
            <a:endParaRPr lang="en-CA" sz="1800" dirty="0">
              <a:latin typeface="Tahoma" charset="0"/>
            </a:endParaRPr>
          </a:p>
          <a:p>
            <a:pPr marL="514350" lvl="1" indent="0"/>
            <a:r>
              <a:rPr lang="en-US" sz="1800" dirty="0">
                <a:latin typeface="Tahoma" charset="0"/>
              </a:rPr>
              <a:t>The return result of TryParse() is a bool.</a:t>
            </a:r>
            <a:endParaRPr lang="en-CA" sz="1800" dirty="0">
              <a:latin typeface="Tahoma" charset="0"/>
            </a:endParaRPr>
          </a:p>
          <a:p>
            <a:pPr marL="514350" lvl="1" indent="0"/>
            <a:r>
              <a:rPr lang="en-US" sz="1800" dirty="0">
                <a:latin typeface="Tahoma" charset="0"/>
              </a:rPr>
              <a:t>If the conversion is successful:</a:t>
            </a:r>
            <a:endParaRPr lang="en-CA" sz="1800" dirty="0">
              <a:latin typeface="Tahoma" charset="0"/>
            </a:endParaRPr>
          </a:p>
          <a:p>
            <a:pPr marL="914400" lvl="2" indent="0"/>
            <a:r>
              <a:rPr lang="en-US" sz="1800" dirty="0">
                <a:latin typeface="Tahoma" charset="0"/>
              </a:rPr>
              <a:t>The return result is “true”, and</a:t>
            </a:r>
            <a:endParaRPr lang="en-CA" sz="1800" dirty="0">
              <a:latin typeface="Tahoma" charset="0"/>
            </a:endParaRPr>
          </a:p>
          <a:p>
            <a:pPr marL="914400" lvl="2" indent="0"/>
            <a:r>
              <a:rPr lang="en-US" sz="1800" dirty="0">
                <a:latin typeface="Tahoma" charset="0"/>
              </a:rPr>
              <a:t>The variable </a:t>
            </a:r>
            <a:r>
              <a:rPr lang="en-CA" sz="1800" dirty="0">
                <a:latin typeface="Tahoma" charset="0"/>
              </a:rPr>
              <a:t>“</a:t>
            </a:r>
            <a:r>
              <a:rPr lang="en-US" sz="1800" dirty="0">
                <a:latin typeface="Tahoma" charset="0"/>
              </a:rPr>
              <a:t>foo</a:t>
            </a:r>
            <a:r>
              <a:rPr lang="en-CA" sz="1800" dirty="0">
                <a:latin typeface="Tahoma" charset="0"/>
              </a:rPr>
              <a:t>”</a:t>
            </a:r>
            <a:r>
              <a:rPr lang="en-US" sz="1800" dirty="0">
                <a:latin typeface="Tahoma" charset="0"/>
              </a:rPr>
              <a:t> holds the converted string-to-number</a:t>
            </a:r>
            <a:endParaRPr lang="en-CA" sz="1800" dirty="0">
              <a:latin typeface="Tahoma" charset="0"/>
            </a:endParaRPr>
          </a:p>
          <a:p>
            <a:pPr marL="514350" lvl="1" indent="0"/>
            <a:r>
              <a:rPr lang="en-US" sz="1800" dirty="0">
                <a:latin typeface="Tahoma" charset="0"/>
              </a:rPr>
              <a:t>If it’s not successful, the return result is false, and foo is zero.</a:t>
            </a:r>
            <a:endParaRPr lang="en-CA" sz="1800" dirty="0">
              <a:latin typeface="Tahoma" charset="0"/>
            </a:endParaRPr>
          </a:p>
          <a:p>
            <a:r>
              <a:rPr lang="en-CA" sz="1800" dirty="0">
                <a:latin typeface="Tahoma" charset="0"/>
              </a:rPr>
              <a:t>Using </a:t>
            </a:r>
            <a:r>
              <a:rPr lang="en-CA" sz="1800" dirty="0">
                <a:latin typeface="Tahoma" charset="0"/>
                <a:hlinkClick r:id="rId4"/>
              </a:rPr>
              <a:t>Double.TryParse()</a:t>
            </a:r>
            <a:r>
              <a:rPr lang="en-US" sz="1800" dirty="0">
                <a:latin typeface="Tahoma" charset="0"/>
              </a:rPr>
              <a:t> method - for </a:t>
            </a:r>
            <a:r>
              <a:rPr lang="en-CA" sz="1800" dirty="0">
                <a:latin typeface="Tahoma" charset="0"/>
              </a:rPr>
              <a:t>double values.</a:t>
            </a:r>
          </a:p>
          <a:p>
            <a:pPr marL="457200" lvl="1" indent="0">
              <a:buNone/>
            </a:pPr>
            <a:r>
              <a:rPr lang="en-CA" sz="1800" dirty="0">
                <a:latin typeface="Tahoma" charset="0"/>
              </a:rPr>
              <a:t>… ...</a:t>
            </a:r>
            <a:endParaRPr lang="en-US" sz="1800" dirty="0">
              <a:latin typeface="Tahoma" charset="0"/>
            </a:endParaRPr>
          </a:p>
          <a:p>
            <a:r>
              <a:rPr lang="en-US" sz="1800" dirty="0">
                <a:latin typeface="Tahoma" charset="0"/>
              </a:rPr>
              <a:t>How can you determine whether a string variable is null or empty? Use this test:</a:t>
            </a:r>
            <a:endParaRPr lang="en-CA" sz="1800" dirty="0">
              <a:latin typeface="Tahoma" charset="0"/>
            </a:endParaRPr>
          </a:p>
          <a:p>
            <a:pPr marL="457200" lvl="1" indent="0">
              <a:buNone/>
            </a:pPr>
            <a:r>
              <a:rPr lang="en-US" sz="1800" dirty="0">
                <a:latin typeface="Tahoma" charset="0"/>
              </a:rPr>
              <a:t>// Assume that </a:t>
            </a:r>
            <a:r>
              <a:rPr lang="en-CA" sz="1800" dirty="0">
                <a:latin typeface="Tahoma" charset="0"/>
              </a:rPr>
              <a:t>“</a:t>
            </a:r>
            <a:r>
              <a:rPr lang="en-US" sz="1800" dirty="0">
                <a:latin typeface="Tahoma" charset="0"/>
              </a:rPr>
              <a:t>stringVariable</a:t>
            </a:r>
            <a:r>
              <a:rPr lang="en-CA" sz="1800" dirty="0">
                <a:latin typeface="Tahoma" charset="0"/>
              </a:rPr>
              <a:t>”</a:t>
            </a:r>
            <a:r>
              <a:rPr lang="en-US" sz="1800" dirty="0">
                <a:latin typeface="Tahoma" charset="0"/>
              </a:rPr>
              <a:t> may or may not hold some content…</a:t>
            </a:r>
            <a:r>
              <a:rPr lang="en-CA" sz="1800" dirty="0">
                <a:latin typeface="Tahoma" charset="0"/>
              </a:rPr>
              <a:t/>
            </a:r>
            <a:br>
              <a:rPr lang="en-CA" sz="1800" dirty="0">
                <a:latin typeface="Tahoma" charset="0"/>
              </a:rPr>
            </a:br>
            <a:r>
              <a:rPr lang="en-CA" sz="1800" dirty="0">
                <a:latin typeface="Tahoma" charset="0"/>
              </a:rPr>
              <a:t> </a:t>
            </a:r>
            <a:r>
              <a:rPr lang="en-CA" sz="1800" b="1" dirty="0">
                <a:solidFill>
                  <a:srgbClr val="002060"/>
                </a:solidFill>
                <a:latin typeface="Tahoma" charset="0"/>
              </a:rPr>
              <a:t>bool </a:t>
            </a:r>
            <a:r>
              <a:rPr lang="en-CA" sz="1800" dirty="0">
                <a:latin typeface="Tahoma" charset="0"/>
              </a:rPr>
              <a:t>isProblem = </a:t>
            </a:r>
            <a:r>
              <a:rPr lang="en-CA" sz="1800" b="1" dirty="0">
                <a:solidFill>
                  <a:srgbClr val="002060"/>
                </a:solidFill>
                <a:latin typeface="Tahoma" charset="0"/>
              </a:rPr>
              <a:t>string.IsNullOrEmpty</a:t>
            </a:r>
            <a:r>
              <a:rPr lang="en-CA" sz="1800" dirty="0">
                <a:latin typeface="Tahoma" charset="0"/>
              </a:rPr>
              <a:t>(stringVariable);</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23</a:t>
            </a:fld>
            <a:endParaRPr lang="en-CA" altLang="en-US"/>
          </a:p>
        </p:txBody>
      </p:sp>
    </p:spTree>
    <p:extLst>
      <p:ext uri="{BB962C8B-B14F-4D97-AF65-F5344CB8AC3E}">
        <p14:creationId xmlns:p14="http://schemas.microsoft.com/office/powerpoint/2010/main" val="3522559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24</a:t>
            </a:fld>
            <a:endParaRPr lang="en-CA" altLang="en-US" sz="1000" dirty="0" smtClean="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Resourceful Links</a:t>
            </a:r>
          </a:p>
        </p:txBody>
      </p:sp>
      <p:sp>
        <p:nvSpPr>
          <p:cNvPr id="58371" name="Rectangle 3"/>
          <p:cNvSpPr>
            <a:spLocks noGrp="1" noRot="1" noChangeArrowheads="1"/>
          </p:cNvSpPr>
          <p:nvPr>
            <p:ph type="body" idx="1"/>
          </p:nvPr>
        </p:nvSpPr>
        <p:spPr/>
        <p:txBody>
          <a:bodyPr/>
          <a:lstStyle/>
          <a:p>
            <a:pPr>
              <a:buClr>
                <a:srgbClr val="919191"/>
              </a:buClr>
              <a:buFont typeface="Wingdings" panose="05000000000000000000" pitchFamily="2" charset="2"/>
              <a:buChar char="Ø"/>
            </a:pPr>
            <a:r>
              <a:rPr lang="en-US" sz="2000" dirty="0"/>
              <a:t>How to create and run a console application?</a:t>
            </a:r>
          </a:p>
          <a:p>
            <a:pPr marL="457200" lvl="1" indent="0">
              <a:buClr>
                <a:srgbClr val="919191"/>
              </a:buClr>
              <a:buNone/>
            </a:pPr>
            <a:r>
              <a:rPr lang="en-US" sz="2000" dirty="0">
                <a:solidFill>
                  <a:prstClr val="black"/>
                </a:solidFill>
                <a:latin typeface="Tahoma" charset="0"/>
                <a:hlinkClick r:id="rId3"/>
              </a:rPr>
              <a:t>https://msdn.microsoft.com/en-us/library/k1sx6ed2.aspx</a:t>
            </a:r>
            <a:r>
              <a:rPr lang="en-US" sz="2000" dirty="0">
                <a:solidFill>
                  <a:prstClr val="black"/>
                </a:solidFill>
                <a:latin typeface="Tahoma" charset="0"/>
              </a:rPr>
              <a:t> </a:t>
            </a:r>
            <a:endParaRPr lang="en-CA" sz="2000" dirty="0">
              <a:solidFill>
                <a:prstClr val="black"/>
              </a:solidFill>
              <a:latin typeface="Tahoma" charset="0"/>
            </a:endParaRPr>
          </a:p>
          <a:p>
            <a:pPr>
              <a:buClr>
                <a:srgbClr val="919191"/>
              </a:buClr>
              <a:buFont typeface="Wingdings" panose="05000000000000000000" pitchFamily="2" charset="2"/>
              <a:buChar char="Ø"/>
            </a:pPr>
            <a:endParaRPr lang="en-US" sz="2400" dirty="0">
              <a:solidFill>
                <a:prstClr val="black"/>
              </a:solidFill>
            </a:endParaRPr>
          </a:p>
          <a:p>
            <a:pPr>
              <a:buClr>
                <a:srgbClr val="919191"/>
              </a:buClr>
              <a:buFont typeface="Wingdings" panose="05000000000000000000" pitchFamily="2" charset="2"/>
              <a:buChar char="Ø"/>
            </a:pPr>
            <a:r>
              <a:rPr lang="en-US" sz="2000" dirty="0">
                <a:solidFill>
                  <a:prstClr val="black"/>
                </a:solidFill>
              </a:rPr>
              <a:t>How to create a simple ASP.NET web app?</a:t>
            </a:r>
          </a:p>
          <a:p>
            <a:pPr marL="457200" lvl="1" indent="0">
              <a:buClr>
                <a:srgbClr val="919191"/>
              </a:buClr>
              <a:buNone/>
            </a:pPr>
            <a:r>
              <a:rPr lang="en-US" sz="2000" dirty="0">
                <a:solidFill>
                  <a:prstClr val="black"/>
                </a:solidFill>
                <a:latin typeface="Tahoma" charset="0"/>
                <a:hlinkClick r:id="rId4"/>
              </a:rPr>
              <a:t>https://docs.asp.net/projects/mvc/en/latest/getting-started/first-mvc-app/start-mvc.html#install-visual-studio-and-asp-net</a:t>
            </a:r>
            <a:r>
              <a:rPr lang="en-US" sz="2000" dirty="0">
                <a:solidFill>
                  <a:prstClr val="black"/>
                </a:solidFill>
                <a:latin typeface="Tahoma" charset="0"/>
              </a:rPr>
              <a:t> </a:t>
            </a:r>
          </a:p>
          <a:p>
            <a:pPr>
              <a:buClr>
                <a:srgbClr val="919191"/>
              </a:buClr>
              <a:buFont typeface="Wingdings" panose="05000000000000000000" pitchFamily="2" charset="2"/>
              <a:buChar char="Ø"/>
            </a:pPr>
            <a:endParaRPr lang="en-US" sz="2500" dirty="0">
              <a:solidFill>
                <a:prstClr val="black"/>
              </a:solidFill>
            </a:endParaRPr>
          </a:p>
        </p:txBody>
      </p:sp>
    </p:spTree>
    <p:extLst>
      <p:ext uri="{BB962C8B-B14F-4D97-AF65-F5344CB8AC3E}">
        <p14:creationId xmlns:p14="http://schemas.microsoft.com/office/powerpoint/2010/main" val="460773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smtClean="0">
                <a:effectLst>
                  <a:outerShdw blurRad="38100" dist="38100" dir="2700000" algn="tl">
                    <a:srgbClr val="000000">
                      <a:alpha val="43137"/>
                    </a:srgbClr>
                  </a:outerShdw>
                </a:effectLst>
              </a:rPr>
              <a:t>Thank You!</a:t>
            </a:r>
            <a:endParaRPr lang="en-CA" sz="4800" dirty="0" smtClean="0"/>
          </a:p>
        </p:txBody>
      </p:sp>
      <p:sp>
        <p:nvSpPr>
          <p:cNvPr id="3" name="Subtitle 2"/>
          <p:cNvSpPr>
            <a:spLocks noGrp="1"/>
          </p:cNvSpPr>
          <p:nvPr>
            <p:ph type="subTitle" sz="quarter" idx="1"/>
          </p:nvPr>
        </p:nvSpPr>
        <p:spPr/>
        <p:txBody>
          <a:bodyPr/>
          <a:lstStyle/>
          <a:p>
            <a:pPr eaLnBrk="1" hangingPunct="1">
              <a:defRPr/>
            </a:pPr>
            <a:r>
              <a:rPr lang="en-CA" dirty="0" smtClean="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25</a:t>
            </a:fld>
            <a:endParaRPr lang="en-CA"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55921"/>
          </a:xfrm>
        </p:spPr>
        <p:txBody>
          <a:bodyPr/>
          <a:lstStyle/>
          <a:p>
            <a:r>
              <a:rPr lang="en-US" sz="4000" dirty="0">
                <a:effectLst>
                  <a:outerShdw blurRad="38100" dist="38100" dir="2700000" algn="tl">
                    <a:srgbClr val="000000">
                      <a:alpha val="43137"/>
                    </a:srgbClr>
                  </a:outerShdw>
                </a:effectLst>
              </a:rPr>
              <a:t>Textbook coverage</a:t>
            </a:r>
          </a:p>
        </p:txBody>
      </p:sp>
      <p:sp>
        <p:nvSpPr>
          <p:cNvPr id="3" name="Content Placeholder 2"/>
          <p:cNvSpPr>
            <a:spLocks noGrp="1"/>
          </p:cNvSpPr>
          <p:nvPr>
            <p:ph idx="1"/>
          </p:nvPr>
        </p:nvSpPr>
        <p:spPr>
          <a:xfrm>
            <a:off x="301625" y="1301936"/>
            <a:ext cx="8540750" cy="5030602"/>
          </a:xfrm>
        </p:spPr>
        <p:txBody>
          <a:bodyPr/>
          <a:lstStyle/>
          <a:p>
            <a:pPr marL="0" indent="0">
              <a:buNone/>
            </a:pPr>
            <a:r>
              <a:rPr lang="en-US" sz="2800" dirty="0">
                <a:latin typeface="Tahoma" charset="0"/>
              </a:rPr>
              <a:t>Read these before today’s session:</a:t>
            </a:r>
          </a:p>
          <a:p>
            <a:r>
              <a:rPr lang="en-US" sz="2800" dirty="0">
                <a:latin typeface="Tahoma" charset="0"/>
              </a:rPr>
              <a:t>Foreword</a:t>
            </a:r>
          </a:p>
          <a:p>
            <a:r>
              <a:rPr lang="en-US" sz="2800" dirty="0">
                <a:latin typeface="Tahoma" charset="0"/>
              </a:rPr>
              <a:t>Introduction</a:t>
            </a:r>
          </a:p>
          <a:p>
            <a:r>
              <a:rPr lang="en-US" sz="2800" dirty="0">
                <a:latin typeface="Tahoma" charset="0"/>
              </a:rPr>
              <a:t>Chapter 1</a:t>
            </a:r>
          </a:p>
          <a:p>
            <a:pPr lvl="1"/>
            <a:r>
              <a:rPr lang="en-US" sz="2400" dirty="0">
                <a:latin typeface="Tahoma" charset="0"/>
              </a:rPr>
              <a:t>Optional – ‘history’ info on pages 4, 5, and 6</a:t>
            </a:r>
          </a:p>
          <a:p>
            <a:pPr lvl="1"/>
            <a:r>
              <a:rPr lang="en-US" sz="2400" dirty="0">
                <a:latin typeface="Tahoma" charset="0"/>
              </a:rPr>
              <a:t>Optional – “ASP.NET Web API” info on pages 7, 8, and 9; we’ll revisit this later in the course</a:t>
            </a:r>
          </a:p>
          <a:p>
            <a:pPr lvl="1"/>
            <a:r>
              <a:rPr lang="en-US" sz="2400" dirty="0">
                <a:latin typeface="Tahoma" charset="0"/>
              </a:rPr>
              <a:t>Note – on page 16, in the “Installing ASP.NET MVC 5” section, it states that “MVC 5 is included with Visual Studio 2013, so there’s nothing to install</a:t>
            </a:r>
            <a:r>
              <a:rPr lang="en-US" sz="2400" dirty="0" smtClean="0">
                <a:latin typeface="Tahoma" charset="0"/>
              </a:rPr>
              <a:t>”. </a:t>
            </a:r>
            <a:r>
              <a:rPr lang="en-US" sz="2400" dirty="0" smtClean="0"/>
              <a:t>It’s the same situation in Visual Studio 2015 – it’s included and built in.</a:t>
            </a:r>
            <a:endParaRPr lang="en-US" sz="2400" dirty="0">
              <a:latin typeface="Tahoma" charset="0"/>
            </a:endParaRPr>
          </a:p>
          <a:p>
            <a:endParaRPr lang="en-US"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a:pPr>
                <a:defRPr/>
              </a:pPr>
              <a:t>3</a:t>
            </a:fld>
            <a:endParaRPr lang="en-CA" altLang="en-US"/>
          </a:p>
        </p:txBody>
      </p:sp>
    </p:spTree>
    <p:extLst>
      <p:ext uri="{BB962C8B-B14F-4D97-AF65-F5344CB8AC3E}">
        <p14:creationId xmlns:p14="http://schemas.microsoft.com/office/powerpoint/2010/main" val="251982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latin typeface="Tahoma" charset="0"/>
              </a:rPr>
              <a:t>Review – web app</a:t>
            </a:r>
            <a:endParaRPr lang="en-US" sz="4000" dirty="0">
              <a:effectLst>
                <a:outerShdw blurRad="38100" dist="38100" dir="2700000" algn="tl">
                  <a:srgbClr val="000000">
                    <a:alpha val="43137"/>
                  </a:srgbClr>
                </a:outerShdw>
              </a:effectLst>
              <a:latin typeface="Tahoma" charset="0"/>
            </a:endParaRPr>
          </a:p>
        </p:txBody>
      </p:sp>
      <p:sp>
        <p:nvSpPr>
          <p:cNvPr id="3" name="Content Placeholder 2"/>
          <p:cNvSpPr>
            <a:spLocks noGrp="1"/>
          </p:cNvSpPr>
          <p:nvPr>
            <p:ph idx="1"/>
          </p:nvPr>
        </p:nvSpPr>
        <p:spPr>
          <a:xfrm>
            <a:off x="301625" y="1196752"/>
            <a:ext cx="8540750" cy="4902423"/>
          </a:xfrm>
        </p:spPr>
        <p:txBody>
          <a:bodyPr/>
          <a:lstStyle/>
          <a:p>
            <a:r>
              <a:rPr lang="en-US" sz="2400" dirty="0">
                <a:latin typeface="Tahoma" charset="0"/>
              </a:rPr>
              <a:t>A </a:t>
            </a:r>
            <a:r>
              <a:rPr lang="en-CA" sz="2400" dirty="0">
                <a:latin typeface="Tahoma" charset="0"/>
              </a:rPr>
              <a:t>‘</a:t>
            </a:r>
            <a:r>
              <a:rPr lang="en-US" sz="2400" dirty="0">
                <a:latin typeface="Tahoma" charset="0"/>
              </a:rPr>
              <a:t>web app</a:t>
            </a:r>
            <a:r>
              <a:rPr lang="en-CA" sz="2400" dirty="0">
                <a:latin typeface="Tahoma" charset="0"/>
              </a:rPr>
              <a:t>’</a:t>
            </a:r>
            <a:r>
              <a:rPr lang="en-US" sz="2400" dirty="0">
                <a:latin typeface="Tahoma" charset="0"/>
              </a:rPr>
              <a:t> is a program that runs on a web server. </a:t>
            </a:r>
          </a:p>
          <a:p>
            <a:r>
              <a:rPr lang="en-US" sz="2400" dirty="0">
                <a:latin typeface="Tahoma" charset="0"/>
              </a:rPr>
              <a:t>A web server uses the HTTP application protocol to communicate with users. </a:t>
            </a:r>
            <a:endParaRPr lang="en-CA" sz="2400" dirty="0">
              <a:latin typeface="Tahoma" charset="0"/>
            </a:endParaRPr>
          </a:p>
          <a:p>
            <a:r>
              <a:rPr lang="en-US" sz="2400" dirty="0">
                <a:latin typeface="Tahoma" charset="0"/>
              </a:rPr>
              <a:t>A </a:t>
            </a:r>
            <a:r>
              <a:rPr lang="en-CA" sz="2400" dirty="0">
                <a:latin typeface="Tahoma" charset="0"/>
              </a:rPr>
              <a:t>‘</a:t>
            </a:r>
            <a:r>
              <a:rPr lang="en-US" sz="2400" dirty="0">
                <a:latin typeface="Tahoma" charset="0"/>
              </a:rPr>
              <a:t>web browser</a:t>
            </a:r>
            <a:r>
              <a:rPr lang="en-CA" sz="2400" dirty="0">
                <a:latin typeface="Tahoma" charset="0"/>
              </a:rPr>
              <a:t>’</a:t>
            </a:r>
            <a:r>
              <a:rPr lang="en-US" sz="2400" dirty="0">
                <a:latin typeface="Tahoma" charset="0"/>
              </a:rPr>
              <a:t> is typically used to access the web app. </a:t>
            </a:r>
            <a:endParaRPr lang="en-CA" sz="2400" dirty="0">
              <a:latin typeface="Tahoma" charset="0"/>
            </a:endParaRPr>
          </a:p>
          <a:p>
            <a:r>
              <a:rPr lang="en-US" sz="2400" dirty="0">
                <a:latin typeface="Tahoma" charset="0"/>
              </a:rPr>
              <a:t>As a result, responses from a web app are typically (composed as) HTML. However, other internet media types can be in a request or response (image, CSS, JavaScript, etc.). </a:t>
            </a:r>
            <a:endParaRPr lang="en-CA" sz="2400" dirty="0">
              <a:latin typeface="Tahoma" charset="0"/>
            </a:endParaRPr>
          </a:p>
          <a:p>
            <a:r>
              <a:rPr lang="en-US" sz="2400" dirty="0"/>
              <a:t>Static vs dynamic web apps:</a:t>
            </a:r>
          </a:p>
          <a:p>
            <a:pPr lvl="1"/>
            <a:r>
              <a:rPr lang="en-US" sz="2000" dirty="0"/>
              <a:t>static web app: </a:t>
            </a:r>
            <a:r>
              <a:rPr lang="en-US" sz="2000" dirty="0">
                <a:latin typeface="Tahoma" charset="0"/>
              </a:rPr>
              <a:t>delivered  without any server-side alteration of the HTML, CSS, or JavaScript content.</a:t>
            </a:r>
          </a:p>
          <a:p>
            <a:pPr lvl="1"/>
            <a:r>
              <a:rPr lang="en-US" sz="2000" dirty="0">
                <a:latin typeface="Tahoma" charset="0"/>
              </a:rPr>
              <a:t>dynamic web app: using server side scripts as well as data access technologies: ASP, ASP.NET, PHP, JSP,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a:p>
        </p:txBody>
      </p:sp>
    </p:spTree>
    <p:extLst>
      <p:ext uri="{BB962C8B-B14F-4D97-AF65-F5344CB8AC3E}">
        <p14:creationId xmlns:p14="http://schemas.microsoft.com/office/powerpoint/2010/main" val="160308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Web app development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384785"/>
            <a:ext cx="8540750" cy="4902423"/>
          </a:xfrm>
        </p:spPr>
        <p:txBody>
          <a:bodyPr/>
          <a:lstStyle/>
          <a:p>
            <a:r>
              <a:rPr lang="en-US" sz="2400" dirty="0">
                <a:latin typeface="Tahoma" charset="0"/>
              </a:rPr>
              <a:t>In the last decade or so, two web app dev frameworks have dominated:</a:t>
            </a:r>
          </a:p>
          <a:p>
            <a:pPr lvl="1"/>
            <a:r>
              <a:rPr lang="en-US" sz="2000" dirty="0">
                <a:latin typeface="Tahoma" charset="0"/>
              </a:rPr>
              <a:t>ASP.NET</a:t>
            </a:r>
          </a:p>
          <a:p>
            <a:pPr lvl="1"/>
            <a:r>
              <a:rPr lang="en-US" sz="2000" dirty="0">
                <a:latin typeface="Tahoma" charset="0"/>
              </a:rPr>
              <a:t>PHP</a:t>
            </a:r>
          </a:p>
          <a:p>
            <a:r>
              <a:rPr lang="en-US" sz="2400" dirty="0">
                <a:latin typeface="Tahoma" charset="0"/>
              </a:rPr>
              <a:t>Other than these two, you’ll see some Ruby on Rails and Java solutions (e.g. Spring) out there. What about the future? Who knows… but </a:t>
            </a:r>
            <a:r>
              <a:rPr lang="en-US" sz="2400" dirty="0">
                <a:effectLst>
                  <a:outerShdw blurRad="38100" dist="38100" dir="2700000" algn="tl">
                    <a:srgbClr val="000000">
                      <a:alpha val="43137"/>
                    </a:srgbClr>
                  </a:outerShdw>
                </a:effectLst>
                <a:latin typeface="Tahoma" charset="0"/>
              </a:rPr>
              <a:t>the trend is towards full-stack JavaScript</a:t>
            </a:r>
            <a:r>
              <a:rPr lang="en-US" sz="2400" dirty="0">
                <a:latin typeface="Tahoma" charset="0"/>
              </a:rPr>
              <a:t>.</a:t>
            </a:r>
          </a:p>
          <a:p>
            <a:r>
              <a:rPr lang="en-US" sz="2400" dirty="0">
                <a:latin typeface="Tahoma" charset="0"/>
              </a:rPr>
              <a:t>The </a:t>
            </a:r>
            <a:r>
              <a:rPr lang="en-US" sz="2400" dirty="0">
                <a:latin typeface="Tahoma" charset="0"/>
                <a:hlinkClick r:id="rId3"/>
              </a:rPr>
              <a:t>Model-View-Controller</a:t>
            </a:r>
            <a:r>
              <a:rPr lang="en-US" sz="2400" dirty="0">
                <a:latin typeface="Tahoma" charset="0"/>
              </a:rPr>
              <a:t> (MVC) software design pattern is now the de facto development approach for web apps.</a:t>
            </a:r>
          </a:p>
          <a:p>
            <a:r>
              <a:rPr lang="en-US" sz="2400" dirty="0">
                <a:latin typeface="Tahoma" charset="0"/>
              </a:rPr>
              <a:t>Each dominant web app dev framework – ASP.NET and PHP – offer the ability to use the MVC pattern.</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a:t>
            </a:fld>
            <a:endParaRPr lang="en-CA" altLang="en-US"/>
          </a:p>
        </p:txBody>
      </p:sp>
    </p:spTree>
    <p:extLst>
      <p:ext uri="{BB962C8B-B14F-4D97-AF65-F5344CB8AC3E}">
        <p14:creationId xmlns:p14="http://schemas.microsoft.com/office/powerpoint/2010/main" val="138590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ASP.NET MVC</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4902423"/>
          </a:xfrm>
        </p:spPr>
        <p:txBody>
          <a:bodyPr/>
          <a:lstStyle/>
          <a:p>
            <a:r>
              <a:rPr lang="en-US" sz="1800" b="1" dirty="0">
                <a:solidFill>
                  <a:srgbClr val="002060"/>
                </a:solidFill>
                <a:latin typeface="Tahoma" charset="0"/>
              </a:rPr>
              <a:t>ASP.NET</a:t>
            </a:r>
            <a:r>
              <a:rPr lang="en-CA" sz="1800" dirty="0">
                <a:latin typeface="Tahoma" charset="0"/>
              </a:rPr>
              <a:t> </a:t>
            </a:r>
            <a:r>
              <a:rPr lang="en-US" sz="1800" dirty="0">
                <a:latin typeface="Tahoma" charset="0"/>
              </a:rPr>
              <a:t>is </a:t>
            </a:r>
            <a:r>
              <a:rPr lang="en-US" sz="1800" dirty="0">
                <a:effectLst/>
                <a:latin typeface="Tahoma" charset="0"/>
              </a:rPr>
              <a:t>a </a:t>
            </a:r>
            <a:r>
              <a:rPr lang="en-US" sz="1800" dirty="0">
                <a:effectLst>
                  <a:outerShdw blurRad="38100" dist="38100" dir="2700000" algn="tl">
                    <a:srgbClr val="000000">
                      <a:alpha val="43137"/>
                    </a:srgbClr>
                  </a:outerShdw>
                </a:effectLst>
                <a:latin typeface="Tahoma" charset="0"/>
              </a:rPr>
              <a:t>server-side web application framework </a:t>
            </a:r>
            <a:r>
              <a:rPr lang="en-US" sz="1800" dirty="0">
                <a:latin typeface="Tahoma" charset="0"/>
              </a:rPr>
              <a:t>and runtime environment for dynamic web apps that </a:t>
            </a:r>
            <a:r>
              <a:rPr lang="en-US" sz="1800" dirty="0">
                <a:effectLst>
                  <a:outerShdw blurRad="38100" dist="38100" dir="2700000" algn="tl">
                    <a:srgbClr val="000000">
                      <a:alpha val="43137"/>
                    </a:srgbClr>
                  </a:outerShdw>
                </a:effectLst>
                <a:latin typeface="Tahoma" charset="0"/>
              </a:rPr>
              <a:t>run on the Microsoft Web Platform</a:t>
            </a:r>
            <a:r>
              <a:rPr lang="en-US" sz="1800" dirty="0">
                <a:latin typeface="Tahoma" charset="0"/>
              </a:rPr>
              <a:t>.</a:t>
            </a:r>
          </a:p>
          <a:p>
            <a:r>
              <a:rPr lang="en-US" sz="1800" b="1" dirty="0">
                <a:solidFill>
                  <a:srgbClr val="002060"/>
                </a:solidFill>
                <a:latin typeface="Tahoma" charset="0"/>
              </a:rPr>
              <a:t>ASP.NET MVC</a:t>
            </a:r>
            <a:r>
              <a:rPr lang="en-US" sz="1800" dirty="0">
                <a:latin typeface="Tahoma" charset="0"/>
              </a:rPr>
              <a:t> is a framework for building web apps that conform to the </a:t>
            </a:r>
            <a:r>
              <a:rPr lang="en-US" sz="1800" dirty="0">
                <a:effectLst/>
                <a:latin typeface="Tahoma" charset="0"/>
              </a:rPr>
              <a:t>model-view-controller (MVC) design pattern</a:t>
            </a:r>
            <a:r>
              <a:rPr lang="en-US" sz="1800" dirty="0">
                <a:latin typeface="Tahoma" charset="0"/>
              </a:rPr>
              <a:t>.</a:t>
            </a:r>
            <a:endParaRPr lang="en-CA" sz="1800" dirty="0">
              <a:latin typeface="Tahoma" charset="0"/>
            </a:endParaRPr>
          </a:p>
          <a:p>
            <a:r>
              <a:rPr lang="en-US" sz="1800" dirty="0">
                <a:latin typeface="Tahoma" charset="0"/>
              </a:rPr>
              <a:t>The two main things that new devs need to know about ASP.NET MVC:</a:t>
            </a:r>
            <a:endParaRPr lang="en-CA" sz="1800" dirty="0">
              <a:latin typeface="Tahoma" charset="0"/>
            </a:endParaRPr>
          </a:p>
          <a:p>
            <a:pPr marL="800100" lvl="1" indent="-342900">
              <a:buFont typeface="+mj-lt"/>
              <a:buAutoNum type="arabicPeriod"/>
            </a:pPr>
            <a:r>
              <a:rPr lang="en-CA" sz="1600" dirty="0">
                <a:latin typeface="Tahoma" charset="0"/>
              </a:rPr>
              <a:t>The </a:t>
            </a:r>
            <a:r>
              <a:rPr lang="en-CA" sz="1600" dirty="0">
                <a:latin typeface="Tahoma" charset="0"/>
                <a:hlinkClick r:id="rId3"/>
              </a:rPr>
              <a:t>front controller pattern</a:t>
            </a:r>
            <a:r>
              <a:rPr lang="en-US" sz="1600" dirty="0">
                <a:latin typeface="Tahoma" charset="0"/>
              </a:rPr>
              <a:t>, in that a URL does not reference a file system resource. </a:t>
            </a:r>
            <a:r>
              <a:rPr lang="en-US" sz="1600" dirty="0">
                <a:latin typeface="Tahoma" charset="0"/>
                <a:hlinkClick r:id="rId4"/>
              </a:rPr>
              <a:t>e.g.</a:t>
            </a:r>
            <a:endParaRPr lang="en-US" sz="1600" dirty="0">
              <a:latin typeface="Tahoma" charset="0"/>
            </a:endParaRPr>
          </a:p>
          <a:p>
            <a:pPr marL="800100" lvl="1" indent="-342900">
              <a:buFont typeface="+mj-lt"/>
              <a:buAutoNum type="arabicPeriod"/>
            </a:pPr>
            <a:r>
              <a:rPr lang="en-US" sz="1600" dirty="0">
                <a:latin typeface="Tahoma" charset="0"/>
              </a:rPr>
              <a:t>The app dev process relies on </a:t>
            </a:r>
            <a:r>
              <a:rPr lang="en-CA" sz="1600" dirty="0">
                <a:latin typeface="Tahoma" charset="0"/>
              </a:rPr>
              <a:t>programming conventions</a:t>
            </a:r>
          </a:p>
          <a:p>
            <a:r>
              <a:rPr lang="en-US" sz="1700" dirty="0">
                <a:latin typeface="Tahoma" charset="0"/>
              </a:rPr>
              <a:t>If you have trouble learning both of these, you will not be successful in this course.</a:t>
            </a:r>
            <a:endParaRPr lang="en-CA" sz="1700" dirty="0">
              <a:latin typeface="Tahoma" charset="0"/>
            </a:endParaRPr>
          </a:p>
          <a:p>
            <a:pPr marL="800100" lvl="1" indent="-342900">
              <a:buNone/>
            </a:pPr>
            <a:r>
              <a:rPr lang="en-CA" sz="1600" dirty="0">
                <a:latin typeface="Tahoma" charset="0"/>
              </a:rPr>
              <a:t>How does the front controller pattern work?</a:t>
            </a:r>
          </a:p>
          <a:p>
            <a:pPr marL="800100" lvl="1" indent="-342900">
              <a:buFont typeface="+mj-lt"/>
              <a:buAutoNum type="arabicPeriod"/>
            </a:pPr>
            <a:r>
              <a:rPr lang="en-US" sz="1600" dirty="0">
                <a:latin typeface="Tahoma" charset="0"/>
              </a:rPr>
              <a:t>When you request a resource in an ASP.NET MVC app, the ASP.NET runtime receives the request</a:t>
            </a:r>
            <a:endParaRPr lang="en-CA" sz="1600" dirty="0">
              <a:latin typeface="Tahoma" charset="0"/>
            </a:endParaRPr>
          </a:p>
          <a:p>
            <a:pPr marL="800100" lvl="1" indent="-342900">
              <a:buFont typeface="+mj-lt"/>
              <a:buAutoNum type="arabicPeriod"/>
            </a:pPr>
            <a:r>
              <a:rPr lang="en-US" sz="1600" dirty="0">
                <a:latin typeface="Tahoma" charset="0"/>
              </a:rPr>
              <a:t>The URL is inspected, because it will determine what happens next</a:t>
            </a:r>
            <a:endParaRPr lang="en-CA" sz="1600" dirty="0">
              <a:latin typeface="Tahoma" charset="0"/>
            </a:endParaRPr>
          </a:p>
          <a:p>
            <a:pPr marL="800100" lvl="1" indent="-342900">
              <a:buFont typeface="+mj-lt"/>
              <a:buAutoNum type="arabicPeriod"/>
            </a:pPr>
            <a:r>
              <a:rPr lang="en-US" sz="1600" dirty="0">
                <a:latin typeface="Tahoma" charset="0"/>
              </a:rPr>
              <a:t>The request is routed to a specific method in a specific </a:t>
            </a:r>
            <a:r>
              <a:rPr lang="en-CA" sz="1600" dirty="0">
                <a:latin typeface="Tahoma" charset="0"/>
              </a:rPr>
              <a:t>“</a:t>
            </a:r>
            <a:r>
              <a:rPr lang="en-US" sz="1600" b="1" dirty="0">
                <a:effectLst/>
                <a:latin typeface="Tahoma" charset="0"/>
              </a:rPr>
              <a:t>controller</a:t>
            </a:r>
            <a:r>
              <a:rPr lang="en-CA" sz="1600" dirty="0">
                <a:latin typeface="Tahoma" charset="0"/>
              </a:rPr>
              <a:t>”</a:t>
            </a:r>
            <a:r>
              <a:rPr lang="en-US" sz="1600" dirty="0">
                <a:latin typeface="Tahoma" charset="0"/>
              </a:rPr>
              <a:t> class</a:t>
            </a:r>
            <a:endParaRPr lang="en-CA" sz="1600" dirty="0">
              <a:latin typeface="Tahoma" charset="0"/>
            </a:endParaRPr>
          </a:p>
          <a:p>
            <a:pPr marL="800100" lvl="1" indent="-342900">
              <a:buFont typeface="+mj-lt"/>
              <a:buAutoNum type="arabicPeriod"/>
            </a:pPr>
            <a:r>
              <a:rPr lang="en-US" sz="1600" dirty="0">
                <a:latin typeface="Tahoma" charset="0"/>
              </a:rPr>
              <a:t>The method generates some data, and passes it to a </a:t>
            </a:r>
            <a:r>
              <a:rPr lang="en-CA" sz="1600" dirty="0">
                <a:latin typeface="Tahoma" charset="0"/>
              </a:rPr>
              <a:t>“</a:t>
            </a:r>
            <a:r>
              <a:rPr lang="en-US" sz="1600" b="1" dirty="0">
                <a:effectLst/>
                <a:latin typeface="Tahoma" charset="0"/>
              </a:rPr>
              <a:t>view</a:t>
            </a:r>
            <a:r>
              <a:rPr lang="en-CA" sz="1600" dirty="0">
                <a:latin typeface="Tahoma" charset="0"/>
              </a:rPr>
              <a:t>”</a:t>
            </a:r>
            <a:r>
              <a:rPr lang="en-US" sz="1600" dirty="0">
                <a:latin typeface="Tahoma" charset="0"/>
              </a:rPr>
              <a:t> for rendering</a:t>
            </a:r>
            <a:endParaRPr lang="en-CA" sz="1600" dirty="0">
              <a:latin typeface="Tahoma" charset="0"/>
            </a:endParaRPr>
          </a:p>
          <a:p>
            <a:r>
              <a:rPr lang="en-US" sz="1800" dirty="0" smtClean="0"/>
              <a:t>Regarding programming conventions, in a </a:t>
            </a:r>
            <a:r>
              <a:rPr lang="en-US" sz="1800" dirty="0" smtClean="0">
                <a:effectLst>
                  <a:outerShdw blurRad="38100" dist="38100" dir="2700000" algn="tl">
                    <a:srgbClr val="000000">
                      <a:alpha val="43137"/>
                    </a:srgbClr>
                  </a:outerShdw>
                </a:effectLst>
              </a:rPr>
              <a:t>default</a:t>
            </a:r>
            <a:r>
              <a:rPr lang="en-US" sz="1800" dirty="0" smtClean="0"/>
              <a:t> “file &gt; new” ASP.NET MVC project, </a:t>
            </a:r>
            <a:r>
              <a:rPr lang="en-US" sz="1800" dirty="0" smtClean="0">
                <a:effectLst>
                  <a:outerShdw blurRad="38100" dist="38100" dir="2700000" algn="tl">
                    <a:srgbClr val="000000">
                      <a:alpha val="43137"/>
                    </a:srgbClr>
                  </a:outerShdw>
                </a:effectLst>
              </a:rPr>
              <a:t>the </a:t>
            </a:r>
            <a:r>
              <a:rPr lang="en-US" sz="1800" dirty="0" err="1" smtClean="0">
                <a:effectLst>
                  <a:outerShdw blurRad="38100" dist="38100" dir="2700000" algn="tl">
                    <a:srgbClr val="000000">
                      <a:alpha val="43137"/>
                    </a:srgbClr>
                  </a:outerShdw>
                </a:effectLst>
              </a:rPr>
              <a:t>HomeController</a:t>
            </a:r>
            <a:r>
              <a:rPr lang="en-US" sz="1800" dirty="0" smtClean="0">
                <a:effectLst>
                  <a:outerShdw blurRad="38100" dist="38100" dir="2700000" algn="tl">
                    <a:srgbClr val="000000">
                      <a:alpha val="43137"/>
                    </a:srgbClr>
                  </a:outerShdw>
                </a:effectLst>
              </a:rPr>
              <a:t> is the web app’s entry point</a:t>
            </a:r>
            <a:r>
              <a:rPr lang="en-US" sz="1800" dirty="0" smtClean="0"/>
              <a:t>. The URI to methods in </a:t>
            </a:r>
            <a:r>
              <a:rPr lang="en-US" sz="1800" dirty="0" err="1" smtClean="0"/>
              <a:t>HomeController</a:t>
            </a:r>
            <a:r>
              <a:rPr lang="en-US" sz="1800" dirty="0" smtClean="0"/>
              <a:t> use the /home/path.</a:t>
            </a:r>
            <a:endParaRPr lang="en-CA" sz="1800" dirty="0">
              <a:latin typeface="Tahoma" charset="0"/>
            </a:endParaRP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a:t>
            </a:fld>
            <a:endParaRPr lang="en-CA" altLang="en-US"/>
          </a:p>
        </p:txBody>
      </p:sp>
    </p:spTree>
    <p:extLst>
      <p:ext uri="{BB962C8B-B14F-4D97-AF65-F5344CB8AC3E}">
        <p14:creationId xmlns:p14="http://schemas.microsoft.com/office/powerpoint/2010/main" val="415242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latin typeface="Tahoma" charset="0"/>
              </a:rPr>
              <a:t>What is an ASP.NET application?</a:t>
            </a:r>
            <a:endParaRPr lang="en-US" sz="4000" dirty="0">
              <a:effectLst>
                <a:outerShdw blurRad="38100" dist="38100" dir="2700000" algn="tl">
                  <a:srgbClr val="000000">
                    <a:alpha val="43137"/>
                  </a:srgbClr>
                </a:outerShdw>
              </a:effectLst>
              <a:latin typeface="Tahoma" charset="0"/>
            </a:endParaRPr>
          </a:p>
        </p:txBody>
      </p:sp>
      <p:sp>
        <p:nvSpPr>
          <p:cNvPr id="3" name="Content Placeholder 2"/>
          <p:cNvSpPr>
            <a:spLocks noGrp="1"/>
          </p:cNvSpPr>
          <p:nvPr>
            <p:ph idx="1"/>
          </p:nvPr>
        </p:nvSpPr>
        <p:spPr>
          <a:xfrm>
            <a:off x="301625" y="1196752"/>
            <a:ext cx="8540750" cy="4902423"/>
          </a:xfrm>
        </p:spPr>
        <p:txBody>
          <a:bodyPr/>
          <a:lstStyle/>
          <a:p>
            <a:pPr marL="0" indent="0">
              <a:buNone/>
            </a:pPr>
            <a:r>
              <a:rPr lang="en-US" sz="2400" dirty="0">
                <a:latin typeface="Tahoma" charset="0"/>
              </a:rPr>
              <a:t>The following was adapted from </a:t>
            </a:r>
            <a:r>
              <a:rPr lang="en-CA" sz="2400" dirty="0">
                <a:latin typeface="Tahoma" charset="0"/>
                <a:hlinkClick r:id="rId3"/>
              </a:rPr>
              <a:t>this</a:t>
            </a:r>
            <a:r>
              <a:rPr lang="en-US" sz="2400" dirty="0">
                <a:latin typeface="Tahoma" charset="0"/>
              </a:rPr>
              <a:t> MSDN reference document:</a:t>
            </a:r>
            <a:endParaRPr lang="en-US" sz="2800" dirty="0">
              <a:latin typeface="Tahoma" charset="0"/>
            </a:endParaRPr>
          </a:p>
          <a:p>
            <a:r>
              <a:rPr lang="en-CA" sz="2400" b="1" i="1" dirty="0">
                <a:solidFill>
                  <a:srgbClr val="002060"/>
                </a:solidFill>
                <a:latin typeface="Tahoma" charset="0"/>
              </a:rPr>
              <a:t>An ASP.NET application</a:t>
            </a:r>
            <a:r>
              <a:rPr lang="en-US" sz="2400" b="1" dirty="0">
                <a:solidFill>
                  <a:srgbClr val="002060"/>
                </a:solidFill>
                <a:latin typeface="Tahoma" charset="0"/>
              </a:rPr>
              <a:t> </a:t>
            </a:r>
            <a:r>
              <a:rPr lang="en-US" sz="2400" dirty="0">
                <a:latin typeface="Tahoma" charset="0"/>
              </a:rPr>
              <a:t>is the collection of all source code files and resources (e.g. images) within a specific directory, and its subdirectories, on a single web server.</a:t>
            </a:r>
          </a:p>
          <a:p>
            <a:pPr lvl="1"/>
            <a:r>
              <a:rPr lang="en-CA" sz="2000" dirty="0">
                <a:latin typeface="Tahoma" charset="0"/>
              </a:rPr>
              <a:t>Initially,</a:t>
            </a:r>
            <a:r>
              <a:rPr lang="en-US" sz="2000" dirty="0">
                <a:latin typeface="Tahoma" charset="0"/>
              </a:rPr>
              <a:t> a browser/client requests any URL in an ASP.NET application, </a:t>
            </a:r>
            <a:endParaRPr lang="en-CA" sz="2000" dirty="0">
              <a:latin typeface="Tahoma" charset="0"/>
            </a:endParaRPr>
          </a:p>
          <a:p>
            <a:pPr lvl="1"/>
            <a:r>
              <a:rPr lang="en-US" sz="2000" dirty="0">
                <a:latin typeface="Tahoma" charset="0"/>
              </a:rPr>
              <a:t>the web server creates an instance of an </a:t>
            </a:r>
            <a:r>
              <a:rPr lang="en-CA" sz="2000" dirty="0">
                <a:latin typeface="Tahoma" charset="0"/>
                <a:hlinkClick r:id="rId3"/>
              </a:rPr>
              <a:t>HttpApplicationState class</a:t>
            </a:r>
            <a:r>
              <a:rPr lang="en-US" sz="2000" dirty="0">
                <a:latin typeface="Tahoma" charset="0"/>
              </a:rPr>
              <a:t>. A reference to this instance is available within the app via the ApplicationInstance property. </a:t>
            </a:r>
            <a:endParaRPr lang="en-CA" sz="2000" dirty="0">
              <a:latin typeface="Tahoma" charset="0"/>
            </a:endParaRPr>
          </a:p>
          <a:p>
            <a:pPr lvl="1"/>
            <a:r>
              <a:rPr lang="en-US" sz="2000" dirty="0">
                <a:effectLst/>
                <a:latin typeface="Tahoma" charset="0"/>
              </a:rPr>
              <a:t>The</a:t>
            </a:r>
            <a:r>
              <a:rPr lang="en-US" sz="2000" dirty="0">
                <a:effectLst>
                  <a:outerShdw blurRad="38100" dist="38100" dir="2700000" algn="tl">
                    <a:srgbClr val="000000">
                      <a:alpha val="43137"/>
                    </a:srgbClr>
                  </a:outerShdw>
                </a:effectLst>
                <a:latin typeface="Tahoma" charset="0"/>
              </a:rPr>
              <a:t> lifetime </a:t>
            </a:r>
            <a:r>
              <a:rPr lang="en-US" sz="2000" dirty="0">
                <a:latin typeface="Tahoma" charset="0"/>
              </a:rPr>
              <a:t>of the instance is twenty (20) minutes. </a:t>
            </a:r>
            <a:endParaRPr lang="en-US" sz="2000" dirty="0" smtClean="0">
              <a:latin typeface="Tahoma" charset="0"/>
            </a:endParaRPr>
          </a:p>
          <a:p>
            <a:pPr lvl="1"/>
            <a:r>
              <a:rPr lang="en-US" sz="2000" dirty="0" smtClean="0">
                <a:latin typeface="Tahoma" charset="0"/>
              </a:rPr>
              <a:t>The </a:t>
            </a:r>
            <a:r>
              <a:rPr lang="en-US" sz="2000" dirty="0">
                <a:latin typeface="Tahoma" charset="0"/>
              </a:rPr>
              <a:t>lifetime is </a:t>
            </a:r>
            <a:r>
              <a:rPr lang="en-US" sz="2000" dirty="0">
                <a:effectLst>
                  <a:outerShdw blurRad="38100" dist="38100" dir="2700000" algn="tl">
                    <a:srgbClr val="000000">
                      <a:alpha val="43137"/>
                    </a:srgbClr>
                  </a:outerShdw>
                </a:effectLst>
                <a:latin typeface="Tahoma" charset="0"/>
              </a:rPr>
              <a:t>reset </a:t>
            </a:r>
            <a:r>
              <a:rPr lang="en-US" sz="2000" dirty="0">
                <a:latin typeface="Tahoma" charset="0"/>
              </a:rPr>
              <a:t>with each request to a URL in the app.</a:t>
            </a:r>
            <a:endParaRPr lang="en-CA"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7</a:t>
            </a:fld>
            <a:endParaRPr lang="en-CA" altLang="en-US"/>
          </a:p>
        </p:txBody>
      </p:sp>
    </p:spTree>
    <p:extLst>
      <p:ext uri="{BB962C8B-B14F-4D97-AF65-F5344CB8AC3E}">
        <p14:creationId xmlns:p14="http://schemas.microsoft.com/office/powerpoint/2010/main" val="371972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latin typeface="Tahoma" charset="0"/>
              </a:rPr>
              <a:t>What is an ASP.NET application?</a:t>
            </a:r>
            <a:endParaRPr lang="en-US" sz="4000" dirty="0">
              <a:effectLst>
                <a:outerShdw blurRad="38100" dist="38100" dir="2700000" algn="tl">
                  <a:srgbClr val="000000">
                    <a:alpha val="43137"/>
                  </a:srgbClr>
                </a:outerShdw>
              </a:effectLst>
              <a:latin typeface="Tahoma" charset="0"/>
            </a:endParaRPr>
          </a:p>
        </p:txBody>
      </p:sp>
      <p:sp>
        <p:nvSpPr>
          <p:cNvPr id="3" name="Content Placeholder 2"/>
          <p:cNvSpPr>
            <a:spLocks noGrp="1"/>
          </p:cNvSpPr>
          <p:nvPr>
            <p:ph idx="1"/>
          </p:nvPr>
        </p:nvSpPr>
        <p:spPr>
          <a:xfrm>
            <a:off x="301625" y="1196752"/>
            <a:ext cx="8540750" cy="4902423"/>
          </a:xfrm>
        </p:spPr>
        <p:txBody>
          <a:bodyPr/>
          <a:lstStyle/>
          <a:p>
            <a:r>
              <a:rPr lang="en-US" sz="2000" dirty="0" smtClean="0"/>
              <a:t>The </a:t>
            </a:r>
            <a:r>
              <a:rPr lang="en-US" sz="2000" dirty="0" err="1" smtClean="0">
                <a:solidFill>
                  <a:srgbClr val="0000CC"/>
                </a:solidFill>
                <a:effectLst>
                  <a:outerShdw blurRad="38100" dist="38100" dir="2700000" algn="tl">
                    <a:srgbClr val="000000">
                      <a:alpha val="43137"/>
                    </a:srgbClr>
                  </a:outerShdw>
                </a:effectLst>
              </a:rPr>
              <a:t>Global.asax.cs</a:t>
            </a:r>
            <a:r>
              <a:rPr lang="en-US" sz="2000" dirty="0" smtClean="0"/>
              <a:t> source code file </a:t>
            </a:r>
            <a:r>
              <a:rPr lang="en-US" sz="2000" dirty="0" smtClean="0">
                <a:effectLst>
                  <a:outerShdw blurRad="38100" dist="38100" dir="2700000" algn="tl">
                    <a:srgbClr val="000000">
                      <a:alpha val="43137"/>
                    </a:srgbClr>
                  </a:outerShdw>
                </a:effectLst>
              </a:rPr>
              <a:t>defines the “</a:t>
            </a:r>
            <a:r>
              <a:rPr lang="en-US" sz="2000" dirty="0" err="1" smtClean="0">
                <a:effectLst>
                  <a:outerShdw blurRad="38100" dist="38100" dir="2700000" algn="tl">
                    <a:srgbClr val="000000">
                      <a:alpha val="43137"/>
                    </a:srgbClr>
                  </a:outerShdw>
                </a:effectLst>
              </a:rPr>
              <a:t>MvcApplication</a:t>
            </a:r>
            <a:r>
              <a:rPr lang="en-US" sz="2000" dirty="0" smtClean="0">
                <a:effectLst>
                  <a:outerShdw blurRad="38100" dist="38100" dir="2700000" algn="tl">
                    <a:srgbClr val="000000">
                      <a:alpha val="43137"/>
                    </a:srgbClr>
                  </a:outerShdw>
                </a:effectLst>
              </a:rPr>
              <a:t>” class</a:t>
            </a:r>
            <a:r>
              <a:rPr lang="en-US" sz="2000" dirty="0" smtClean="0"/>
              <a:t>, a subclass of </a:t>
            </a:r>
            <a:r>
              <a:rPr lang="en-US" sz="2000" dirty="0" err="1" smtClean="0"/>
              <a:t>System.Web.HttpApplication</a:t>
            </a:r>
            <a:r>
              <a:rPr lang="en-US" sz="2000" dirty="0" smtClean="0"/>
              <a:t>. </a:t>
            </a:r>
          </a:p>
          <a:p>
            <a:r>
              <a:rPr lang="en-US" sz="2000" dirty="0" smtClean="0"/>
              <a:t>You can add code to this class, to (for example) initialize software components and data for the app, and to customize </a:t>
            </a:r>
            <a:r>
              <a:rPr lang="en-US" sz="2000" dirty="0" err="1" smtClean="0"/>
              <a:t>behaviour</a:t>
            </a:r>
            <a:r>
              <a:rPr lang="en-US" sz="2000" dirty="0" smtClean="0"/>
              <a:t> when servicing a request. While in this class:</a:t>
            </a:r>
          </a:p>
          <a:p>
            <a:pPr lvl="1"/>
            <a:r>
              <a:rPr lang="en-US" sz="1800" dirty="0" smtClean="0"/>
              <a:t>The </a:t>
            </a:r>
            <a:r>
              <a:rPr lang="en-US" sz="1800" dirty="0" err="1" smtClean="0">
                <a:effectLst>
                  <a:outerShdw blurRad="38100" dist="38100" dir="2700000" algn="tl">
                    <a:srgbClr val="000000">
                      <a:alpha val="43137"/>
                    </a:srgbClr>
                  </a:outerShdw>
                </a:effectLst>
              </a:rPr>
              <a:t>ApplicationInstance</a:t>
            </a:r>
            <a:r>
              <a:rPr lang="en-US" sz="1800" dirty="0" smtClean="0">
                <a:effectLst>
                  <a:outerShdw blurRad="38100" dist="38100" dir="2700000" algn="tl">
                    <a:srgbClr val="000000">
                      <a:alpha val="43137"/>
                    </a:srgbClr>
                  </a:outerShdw>
                </a:effectLst>
              </a:rPr>
              <a:t> property </a:t>
            </a:r>
            <a:r>
              <a:rPr lang="en-US" sz="1800" dirty="0" smtClean="0"/>
              <a:t>refers to the app’s </a:t>
            </a:r>
            <a:r>
              <a:rPr lang="en-US" sz="1800" dirty="0" smtClean="0">
                <a:effectLst>
                  <a:outerShdw blurRad="38100" dist="38100" dir="2700000" algn="tl">
                    <a:srgbClr val="000000">
                      <a:alpha val="43137"/>
                    </a:srgbClr>
                  </a:outerShdw>
                </a:effectLst>
              </a:rPr>
              <a:t>code and execution environment</a:t>
            </a:r>
          </a:p>
          <a:p>
            <a:pPr lvl="1"/>
            <a:r>
              <a:rPr lang="en-US" sz="1800" dirty="0" smtClean="0"/>
              <a:t>The </a:t>
            </a:r>
            <a:r>
              <a:rPr lang="en-US" sz="1800" dirty="0" smtClean="0">
                <a:effectLst>
                  <a:outerShdw blurRad="38100" dist="38100" dir="2700000" algn="tl">
                    <a:srgbClr val="000000">
                      <a:alpha val="43137"/>
                    </a:srgbClr>
                  </a:outerShdw>
                </a:effectLst>
              </a:rPr>
              <a:t>Application property </a:t>
            </a:r>
            <a:r>
              <a:rPr lang="en-US" sz="1800" dirty="0" smtClean="0"/>
              <a:t>refers to the </a:t>
            </a:r>
            <a:r>
              <a:rPr lang="en-US" sz="1800" dirty="0" smtClean="0">
                <a:effectLst>
                  <a:outerShdw blurRad="38100" dist="38100" dir="2700000" algn="tl">
                    <a:srgbClr val="000000">
                      <a:alpha val="43137"/>
                    </a:srgbClr>
                  </a:outerShdw>
                </a:effectLst>
              </a:rPr>
              <a:t>state of the app</a:t>
            </a:r>
            <a:r>
              <a:rPr lang="en-US" sz="1800" dirty="0" smtClean="0"/>
              <a:t>, including its data</a:t>
            </a:r>
          </a:p>
          <a:p>
            <a:pPr lvl="1"/>
            <a:endParaRPr lang="en-US" sz="1800" dirty="0" smtClean="0"/>
          </a:p>
          <a:p>
            <a:r>
              <a:rPr lang="en-US" sz="2000" dirty="0" smtClean="0"/>
              <a:t>You will typically use the Application property most often. In other source code files, you must get a reference to the application, using </a:t>
            </a:r>
            <a:r>
              <a:rPr lang="en-US" sz="2000" dirty="0" err="1" smtClean="0">
                <a:effectLst>
                  <a:outerShdw blurRad="38100" dist="38100" dir="2700000" algn="tl">
                    <a:srgbClr val="000000">
                      <a:alpha val="43137"/>
                    </a:srgbClr>
                  </a:outerShdw>
                </a:effectLst>
              </a:rPr>
              <a:t>System.Web.HttpContext.Application</a:t>
            </a:r>
            <a:r>
              <a:rPr lang="en-US" sz="2000" dirty="0" smtClean="0"/>
              <a:t>. (The </a:t>
            </a:r>
            <a:r>
              <a:rPr lang="en-US" sz="2000" dirty="0" err="1" smtClean="0"/>
              <a:t>System.Web</a:t>
            </a:r>
            <a:r>
              <a:rPr lang="en-US" sz="2000" dirty="0" smtClean="0"/>
              <a:t> namespace is always added in a using directive, so we can simply use “</a:t>
            </a:r>
            <a:r>
              <a:rPr lang="en-US" sz="2000" dirty="0" err="1" smtClean="0">
                <a:effectLst/>
              </a:rPr>
              <a:t>HttpContext.Application</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371972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latin typeface="Tahoma" charset="0"/>
              </a:rPr>
              <a:t>What is an application domain </a:t>
            </a:r>
            <a:r>
              <a:rPr lang="en-CA" sz="4000" b="1" i="1" dirty="0">
                <a:effectLst>
                  <a:outerShdw blurRad="38100" dist="38100" dir="2700000" algn="tl">
                    <a:srgbClr val="000000">
                      <a:alpha val="43137"/>
                    </a:srgbClr>
                  </a:outerShdw>
                </a:effectLst>
                <a:latin typeface="Tahoma" charset="0"/>
              </a:rPr>
              <a:t/>
            </a:r>
            <a:br>
              <a:rPr lang="en-CA" sz="4000" b="1" i="1" dirty="0">
                <a:effectLst>
                  <a:outerShdw blurRad="38100" dist="38100" dir="2700000" algn="tl">
                    <a:srgbClr val="000000">
                      <a:alpha val="43137"/>
                    </a:srgbClr>
                  </a:outerShdw>
                </a:effectLst>
                <a:latin typeface="Tahoma" charset="0"/>
              </a:rPr>
            </a:br>
            <a:r>
              <a:rPr lang="en-CA" sz="4000" dirty="0">
                <a:effectLst>
                  <a:outerShdw blurRad="38100" dist="38100" dir="2700000" algn="tl">
                    <a:srgbClr val="000000">
                      <a:alpha val="43137"/>
                    </a:srgbClr>
                  </a:outerShdw>
                </a:effectLst>
                <a:latin typeface="Tahoma" charset="0"/>
              </a:rPr>
              <a:t>(aka problem domain)?</a:t>
            </a:r>
            <a:endParaRPr lang="en-US" sz="4000" dirty="0">
              <a:effectLst>
                <a:outerShdw blurRad="38100" dist="38100" dir="2700000" algn="tl">
                  <a:srgbClr val="000000">
                    <a:alpha val="43137"/>
                  </a:srgbClr>
                </a:outerShdw>
              </a:effectLst>
              <a:latin typeface="Tahoma" charset="0"/>
            </a:endParaRPr>
          </a:p>
        </p:txBody>
      </p:sp>
      <p:sp>
        <p:nvSpPr>
          <p:cNvPr id="3" name="Content Placeholder 2"/>
          <p:cNvSpPr>
            <a:spLocks noGrp="1"/>
          </p:cNvSpPr>
          <p:nvPr>
            <p:ph idx="1"/>
          </p:nvPr>
        </p:nvSpPr>
        <p:spPr>
          <a:xfrm>
            <a:off x="301625" y="1385888"/>
            <a:ext cx="6232753" cy="4713287"/>
          </a:xfrm>
        </p:spPr>
        <p:txBody>
          <a:bodyPr/>
          <a:lstStyle/>
          <a:p>
            <a:r>
              <a:rPr lang="en-US" sz="2000" dirty="0">
                <a:latin typeface="Tahoma" charset="0"/>
              </a:rPr>
              <a:t>We will begin using the phrase “application domain” (often shortened to “app domain”) in this course. An app domain is the area of knowledge that is implemented in a software application.</a:t>
            </a:r>
          </a:p>
          <a:p>
            <a:endParaRPr lang="en-US" sz="2000" dirty="0">
              <a:latin typeface="Tahoma" charset="0"/>
            </a:endParaRPr>
          </a:p>
          <a:p>
            <a:r>
              <a:rPr lang="en-US" sz="2000" dirty="0">
                <a:latin typeface="Tahoma" charset="0"/>
              </a:rPr>
              <a:t>In an </a:t>
            </a:r>
            <a:r>
              <a:rPr lang="en-US" sz="2000" dirty="0">
                <a:solidFill>
                  <a:srgbClr val="002060"/>
                </a:solidFill>
                <a:latin typeface="Tahoma" charset="0"/>
              </a:rPr>
              <a:t>ASP.NET MVC application</a:t>
            </a:r>
            <a:r>
              <a:rPr lang="en-US" sz="2000" dirty="0">
                <a:latin typeface="Tahoma" charset="0"/>
              </a:rPr>
              <a:t>, an app domain is materialized in some </a:t>
            </a:r>
            <a:r>
              <a:rPr lang="en-US" sz="2000" dirty="0">
                <a:solidFill>
                  <a:srgbClr val="002060"/>
                </a:solidFill>
                <a:latin typeface="Tahoma" charset="0"/>
              </a:rPr>
              <a:t>standard software components</a:t>
            </a:r>
            <a:r>
              <a:rPr lang="en-US" sz="2000" dirty="0">
                <a:latin typeface="Tahoma" charset="0"/>
              </a:rPr>
              <a:t>, such as </a:t>
            </a:r>
            <a:r>
              <a:rPr lang="en-US" sz="2000" dirty="0">
                <a:solidFill>
                  <a:srgbClr val="002060"/>
                </a:solidFill>
                <a:latin typeface="Tahoma" charset="0"/>
              </a:rPr>
              <a:t>models, views, and controllers.</a:t>
            </a:r>
            <a:r>
              <a:rPr lang="en-US" sz="2000" dirty="0">
                <a:latin typeface="Tahoma" charset="0"/>
              </a:rPr>
              <a:t> In addition, it will include software that implements business logic and rules, workflow, and persistence management.</a:t>
            </a:r>
          </a:p>
          <a:p>
            <a:endParaRPr lang="en-US" sz="2000" dirty="0">
              <a:latin typeface="Tahoma" charset="0"/>
            </a:endParaRPr>
          </a:p>
          <a:p>
            <a:r>
              <a:rPr lang="en-US" sz="2000" dirty="0">
                <a:latin typeface="Tahoma" charset="0"/>
              </a:rPr>
              <a:t>Wikipedia has useful articles on </a:t>
            </a:r>
            <a:r>
              <a:rPr lang="en-CA" sz="2000" dirty="0">
                <a:latin typeface="Tahoma" charset="0"/>
                <a:hlinkClick r:id="rId3"/>
              </a:rPr>
              <a:t>problem domain</a:t>
            </a:r>
            <a:r>
              <a:rPr lang="en-CA" sz="2000" dirty="0">
                <a:latin typeface="Tahoma" charset="0"/>
              </a:rPr>
              <a:t>, </a:t>
            </a:r>
            <a:r>
              <a:rPr lang="en-CA" sz="2000" dirty="0">
                <a:latin typeface="Tahoma" charset="0"/>
                <a:hlinkClick r:id="rId4"/>
              </a:rPr>
              <a:t>domain model</a:t>
            </a:r>
            <a:r>
              <a:rPr lang="en-CA" sz="2000" dirty="0">
                <a:latin typeface="Tahoma" charset="0"/>
              </a:rPr>
              <a:t>, and </a:t>
            </a:r>
            <a:r>
              <a:rPr lang="en-CA" sz="2000" dirty="0">
                <a:latin typeface="Tahoma" charset="0"/>
                <a:hlinkClick r:id="rId5"/>
              </a:rPr>
              <a:t>conceptual model</a:t>
            </a:r>
            <a:r>
              <a:rPr lang="en-CA" sz="2000" dirty="0">
                <a:latin typeface="Tahoma" charset="0"/>
              </a:rPr>
              <a: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9</a:t>
            </a:fld>
            <a:endParaRPr lang="en-CA" altLang="en-US"/>
          </a:p>
        </p:txBody>
      </p:sp>
      <p:pic>
        <p:nvPicPr>
          <p:cNvPr id="5" name="Picture 4"/>
          <p:cNvPicPr>
            <a:picLocks noChangeAspect="1"/>
          </p:cNvPicPr>
          <p:nvPr/>
        </p:nvPicPr>
        <p:blipFill>
          <a:blip r:embed="rId6" cstate="print"/>
          <a:stretch>
            <a:fillRect/>
          </a:stretch>
        </p:blipFill>
        <p:spPr>
          <a:xfrm>
            <a:off x="6034088" y="2820988"/>
            <a:ext cx="3040062" cy="3336807"/>
          </a:xfrm>
          <a:prstGeom prst="rect">
            <a:avLst/>
          </a:prstGeom>
        </p:spPr>
      </p:pic>
    </p:spTree>
    <p:extLst>
      <p:ext uri="{BB962C8B-B14F-4D97-AF65-F5344CB8AC3E}">
        <p14:creationId xmlns:p14="http://schemas.microsoft.com/office/powerpoint/2010/main" val="2993766986"/>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9233</TotalTime>
  <Words>2650</Words>
  <Application>Microsoft Office PowerPoint</Application>
  <PresentationFormat>On-screen Show (4:3)</PresentationFormat>
  <Paragraphs>257</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Narrow</vt:lpstr>
      <vt:lpstr>Arial Unicode MS</vt:lpstr>
      <vt:lpstr>Tahoma</vt:lpstr>
      <vt:lpstr>Times New Roman</vt:lpstr>
      <vt:lpstr>Wingdings</vt:lpstr>
      <vt:lpstr>Compass</vt:lpstr>
      <vt:lpstr>BTI420 - Web Programming on Windows</vt:lpstr>
      <vt:lpstr>Agenda</vt:lpstr>
      <vt:lpstr>Textbook coverage</vt:lpstr>
      <vt:lpstr>Review – web app</vt:lpstr>
      <vt:lpstr>Web app development overview</vt:lpstr>
      <vt:lpstr>Introduction to ASP.NET MVC</vt:lpstr>
      <vt:lpstr>What is an ASP.NET application?</vt:lpstr>
      <vt:lpstr>What is an ASP.NET application?</vt:lpstr>
      <vt:lpstr>What is an application domain  (aka problem domain)?</vt:lpstr>
      <vt:lpstr>MVC – what is a model?</vt:lpstr>
      <vt:lpstr>MVC – what is a view?</vt:lpstr>
      <vt:lpstr>MVC – what is a controller?</vt:lpstr>
      <vt:lpstr>Introduction to the .NET Framework</vt:lpstr>
      <vt:lpstr>.NET Framework</vt:lpstr>
      <vt:lpstr>Intro to the C# programming language</vt:lpstr>
      <vt:lpstr>What’s the origin of the name, C#?</vt:lpstr>
      <vt:lpstr>Learning C# – The top ten list</vt:lpstr>
      <vt:lpstr>Writing code, writing classes</vt:lpstr>
      <vt:lpstr>A Class Example</vt:lpstr>
      <vt:lpstr>Modelling data entities with classes</vt:lpstr>
      <vt:lpstr>Getting started with string-number conversions</vt:lpstr>
      <vt:lpstr>Conversions</vt:lpstr>
      <vt:lpstr>“Safe” conversion</vt:lpstr>
      <vt:lpstr>Resourceful Links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Wei Song</dc:creator>
  <cp:lastModifiedBy>Wei Song</cp:lastModifiedBy>
  <cp:revision>254</cp:revision>
  <cp:lastPrinted>2001-07-23T19:37:02Z</cp:lastPrinted>
  <dcterms:created xsi:type="dcterms:W3CDTF">2001-03-26T00:24:34Z</dcterms:created>
  <dcterms:modified xsi:type="dcterms:W3CDTF">2016-01-19T13:25:04Z</dcterms:modified>
</cp:coreProperties>
</file>