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342" r:id="rId8"/>
    <p:sldId id="283" r:id="rId9"/>
    <p:sldId id="303" r:id="rId10"/>
    <p:sldId id="285" r:id="rId11"/>
    <p:sldId id="300" r:id="rId12"/>
    <p:sldId id="301" r:id="rId13"/>
    <p:sldId id="302" r:id="rId14"/>
    <p:sldId id="345" r:id="rId15"/>
    <p:sldId id="286" r:id="rId16"/>
    <p:sldId id="287" r:id="rId17"/>
    <p:sldId id="288" r:id="rId18"/>
    <p:sldId id="304" r:id="rId19"/>
    <p:sldId id="346" r:id="rId20"/>
    <p:sldId id="306" r:id="rId21"/>
    <p:sldId id="349" r:id="rId22"/>
    <p:sldId id="305" r:id="rId23"/>
    <p:sldId id="350" r:id="rId24"/>
    <p:sldId id="307" r:id="rId25"/>
    <p:sldId id="311" r:id="rId26"/>
    <p:sldId id="308" r:id="rId27"/>
    <p:sldId id="309" r:id="rId28"/>
    <p:sldId id="312" r:id="rId29"/>
    <p:sldId id="343" r:id="rId30"/>
    <p:sldId id="347" r:id="rId31"/>
    <p:sldId id="348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 autoAdjust="0"/>
    <p:restoredTop sz="94909" autoAdjust="0"/>
  </p:normalViewPr>
  <p:slideViewPr>
    <p:cSldViewPr>
      <p:cViewPr varScale="1">
        <p:scale>
          <a:sx n="67" d="100"/>
          <a:sy n="67" d="100"/>
        </p:scale>
        <p:origin x="67" y="4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fast page loading.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3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s.senecac.on.ca/~wei.song/int222/code/js/validation-html5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name-and-phon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error-on-page/js-form-validation-error-on-pa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textarea/form-validation-textare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radio/form-radio-valid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checkbox/form-validation-checkbo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single/form-validation-select-sing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multiple/form-validation-select-multi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tern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external.js" TargetMode="External"/><Relationship Id="rId2" Type="http://schemas.openxmlformats.org/officeDocument/2006/relationships/hyperlink" Target="https://scs.senecac.on.ca/~wei.song/int222/code/js/js-code-exter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changeCSS.html" TargetMode="External"/><Relationship Id="rId2" Type="http://schemas.openxmlformats.org/officeDocument/2006/relationships/hyperlink" Target="https://scs.senecac.on.ca/~wei.song/int222/code/js/inner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js/temp-convers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10: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Using JS in HTML,</a:t>
            </a:r>
          </a:p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Saves</a:t>
            </a:r>
            <a:r>
              <a:rPr lang="en-CA" altLang="en-US" sz="2400" dirty="0"/>
              <a:t> time and bandwidth.</a:t>
            </a:r>
            <a:endParaRPr lang="en-CA" altLang="en-US" sz="7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It's </a:t>
            </a:r>
            <a:r>
              <a:rPr lang="en-CA" altLang="en-US" sz="2400" dirty="0">
                <a:solidFill>
                  <a:srgbClr val="0000FF"/>
                </a:solidFill>
              </a:rPr>
              <a:t>fast </a:t>
            </a:r>
            <a:r>
              <a:rPr lang="en-CA" altLang="en-US" sz="2400" dirty="0"/>
              <a:t>with immediate user feedback without having to wait for the page to load. </a:t>
            </a:r>
            <a:endParaRPr lang="en-CA" altLang="en-US" sz="5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Still </a:t>
            </a:r>
            <a:r>
              <a:rPr lang="en-CA" altLang="en-US" sz="2400" dirty="0">
                <a:solidFill>
                  <a:srgbClr val="0000FF"/>
                </a:solidFill>
              </a:rPr>
              <a:t>need server-side validation</a:t>
            </a:r>
            <a:r>
              <a:rPr lang="en-CA" altLang="en-US" sz="2400" dirty="0"/>
              <a:t>. </a:t>
            </a:r>
            <a:endParaRPr lang="en-CA" altLang="en-US" sz="105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HTML5 provides several new types for form &lt;input&gt; tags. </a:t>
            </a:r>
          </a:p>
          <a:p>
            <a:pPr lvl="1"/>
            <a:r>
              <a:rPr lang="en-CA" dirty="0"/>
              <a:t>These new features allow better input control and validation. </a:t>
            </a:r>
          </a:p>
          <a:p>
            <a:pPr lvl="1"/>
            <a:r>
              <a:rPr lang="en-CA" dirty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dirty="0"/>
              <a:t>color, date, </a:t>
            </a:r>
            <a:r>
              <a:rPr lang="en-CA" dirty="0" err="1"/>
              <a:t>datetime</a:t>
            </a:r>
            <a:r>
              <a:rPr lang="en-CA" dirty="0"/>
              <a:t>, email, month, number, range, search, </a:t>
            </a:r>
            <a:r>
              <a:rPr lang="en-CA" dirty="0" err="1"/>
              <a:t>tel</a:t>
            </a:r>
            <a:r>
              <a:rPr lang="en-CA" dirty="0"/>
              <a:t>, time, </a:t>
            </a:r>
            <a:r>
              <a:rPr lang="en-CA" dirty="0" err="1"/>
              <a:t>url</a:t>
            </a:r>
            <a:r>
              <a:rPr lang="en-CA" dirty="0"/>
              <a:t>, week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input-tags-html5.html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CA" sz="2800" dirty="0">
                <a:effectLst/>
              </a:rPr>
              <a:t> </a:t>
            </a:r>
            <a:r>
              <a:rPr lang="en-CA" sz="2800" dirty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out).</a:t>
            </a:r>
          </a:p>
          <a:p>
            <a:pPr lvl="1"/>
            <a:r>
              <a:rPr lang="en-CA" sz="2200" dirty="0"/>
              <a:t>but spaces are acceptable.</a:t>
            </a:r>
          </a:p>
          <a:p>
            <a:pPr lvl="1"/>
            <a:r>
              <a:rPr lang="en-CA" sz="2200" dirty="0"/>
              <a:t>For radio buttons, </a:t>
            </a:r>
            <a:r>
              <a:rPr lang="en-CA" sz="2200" dirty="0" err="1"/>
              <a:t>checkboxs</a:t>
            </a:r>
            <a:r>
              <a:rPr lang="en-CA" sz="2200" dirty="0"/>
              <a:t> and select-option, The required attribute is not supported in any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/>
              <a:t> attribute</a:t>
            </a:r>
          </a:p>
          <a:p>
            <a:pPr lvl="1"/>
            <a:r>
              <a:rPr lang="en-CA" sz="2400" dirty="0"/>
              <a:t>Specifies a regular expression to check the input value against.</a:t>
            </a:r>
          </a:p>
          <a:p>
            <a:pPr lvl="2"/>
            <a:r>
              <a:rPr lang="en-CA" sz="2000" dirty="0"/>
              <a:t>E.g. Phone Number (format: xxx-xxx-</a:t>
            </a:r>
            <a:r>
              <a:rPr lang="en-CA" sz="2000" dirty="0" err="1"/>
              <a:t>xxxx</a:t>
            </a:r>
            <a:r>
              <a:rPr lang="en-CA" sz="2000" dirty="0"/>
              <a:t>):</a:t>
            </a:r>
          </a:p>
          <a:p>
            <a:pPr marL="1371600" lvl="3" indent="0">
              <a:buNone/>
            </a:pPr>
            <a:r>
              <a:rPr lang="en-CA" sz="1800" dirty="0"/>
              <a:t>&lt;label for="phone"&gt;Phone Number:&lt;/label&gt;</a:t>
            </a:r>
          </a:p>
          <a:p>
            <a:pPr marL="1371600" lvl="3" indent="0">
              <a:buNone/>
            </a:pPr>
            <a:r>
              <a:rPr lang="en-CA" sz="1800" dirty="0"/>
              <a:t>&lt;input type="</a:t>
            </a:r>
            <a:r>
              <a:rPr lang="en-CA" sz="1800" dirty="0" err="1"/>
              <a:t>tel</a:t>
            </a:r>
            <a:r>
              <a:rPr lang="en-CA" sz="1800" dirty="0"/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800" dirty="0"/>
              <a:t>=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"^\d{3}-\d{3}-\d{4}$" </a:t>
            </a:r>
            <a:r>
              <a:rPr lang="en-CA" sz="1800" dirty="0"/>
              <a:t>id="phone"&gt;</a:t>
            </a:r>
          </a:p>
          <a:p>
            <a:pPr lvl="2"/>
            <a:r>
              <a:rPr lang="en-CA" sz="2000" dirty="0"/>
              <a:t>Attribute 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dirty="0"/>
              <a:t>, </a:t>
            </a:r>
            <a:r>
              <a:rPr lang="en-CA" dirty="0" err="1"/>
              <a:t>maxlength</a:t>
            </a:r>
            <a:r>
              <a:rPr lang="en-CA" dirty="0"/>
              <a:t>, step attributes</a:t>
            </a:r>
          </a:p>
          <a:p>
            <a:pPr lvl="1"/>
            <a:r>
              <a:rPr lang="en-CA" dirty="0"/>
              <a:t>Specifies the minimum/maximum value for number, date or range input field</a:t>
            </a:r>
          </a:p>
          <a:p>
            <a:pPr lvl="1"/>
            <a:r>
              <a:rPr lang="en-CA" dirty="0"/>
              <a:t>e.g.</a:t>
            </a:r>
          </a:p>
          <a:p>
            <a:pPr marL="857250" lvl="2" indent="0">
              <a:buNone/>
            </a:pPr>
            <a:r>
              <a:rPr lang="en-CA" dirty="0"/>
              <a:t>&lt;input type="</a:t>
            </a:r>
            <a:r>
              <a:rPr lang="en-CA" dirty="0">
                <a:solidFill>
                  <a:srgbClr val="0000CC"/>
                </a:solidFill>
                <a:effectLst/>
              </a:rPr>
              <a:t>number</a:t>
            </a:r>
            <a:r>
              <a:rPr lang="en-CA" dirty="0"/>
              <a:t>" name="entry12" </a:t>
            </a:r>
          </a:p>
          <a:p>
            <a:pPr marL="85725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          min</a:t>
            </a:r>
            <a:r>
              <a:rPr lang="en-CA" dirty="0"/>
              <a:t>="2" </a:t>
            </a:r>
            <a:r>
              <a:rPr lang="en-CA" dirty="0">
                <a:solidFill>
                  <a:srgbClr val="0000CC"/>
                </a:solidFill>
                <a:effectLst/>
              </a:rPr>
              <a:t>max</a:t>
            </a:r>
            <a:r>
              <a:rPr lang="en-CA" dirty="0"/>
              <a:t>="20" </a:t>
            </a:r>
            <a:r>
              <a:rPr lang="en-CA" dirty="0">
                <a:solidFill>
                  <a:srgbClr val="0000CC"/>
                </a:solidFill>
                <a:effectLst/>
              </a:rPr>
              <a:t>step</a:t>
            </a:r>
            <a:r>
              <a:rPr lang="en-CA" dirty="0"/>
              <a:t>="2"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8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Used to give hints, show validation rules or instruct</a:t>
            </a:r>
            <a:r>
              <a:rPr lang="en-CA" sz="24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400" dirty="0"/>
              <a:t>Show up when move and shop the cursor on the elements.</a:t>
            </a:r>
          </a:p>
          <a:p>
            <a:pPr lvl="1">
              <a:buClr>
                <a:srgbClr val="919191"/>
              </a:buClr>
            </a:pPr>
            <a:r>
              <a:rPr lang="en-CA" sz="2400" dirty="0"/>
              <a:t>e.g.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SSN: &lt;input type="text" name="</a:t>
            </a:r>
            <a:r>
              <a:rPr lang="en-CA" sz="2000" dirty="0" err="1"/>
              <a:t>ssn</a:t>
            </a:r>
            <a:r>
              <a:rPr lang="en-CA" sz="2000" dirty="0"/>
              <a:t>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                 pattern="^\d{3}-\d{2}-\d{4}$"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             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2000" dirty="0"/>
              <a:t>="The Social Security Number" /&gt;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validation-html5.html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1027" name="Picture 3" descr="C:\SenecaCollege\INT222-BTI220\tmp\bk_ti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2484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errors one by one</a:t>
            </a:r>
            <a:r>
              <a:rPr lang="en-CA" altLang="en-US" dirty="0"/>
              <a:t>, focusing on the offending field.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/>
              <a:t>Makes revising and successfully submitting the form much easier for the user</a:t>
            </a:r>
          </a:p>
          <a:p>
            <a:pPr lvl="2">
              <a:buFontTx/>
              <a:buNone/>
            </a:pPr>
            <a:endParaRPr lang="en-CA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/>
              <a:t>Display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errors </a:t>
            </a:r>
            <a:r>
              <a:rPr lang="en-CA" altLang="en-US" dirty="0"/>
              <a:t>simultaneously, server-side validation style.</a:t>
            </a:r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Presence</a:t>
            </a:r>
            <a:r>
              <a:rPr lang="en-CA" altLang="en-US" dirty="0"/>
              <a:t> or </a:t>
            </a:r>
            <a:r>
              <a:rPr lang="en-CA" altLang="en-US" dirty="0">
                <a:solidFill>
                  <a:srgbClr val="0000FF"/>
                </a:solidFill>
              </a:rPr>
              <a:t>Absence</a:t>
            </a:r>
            <a:r>
              <a:rPr lang="en-CA" altLang="en-US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Range</a:t>
            </a:r>
            <a:r>
              <a:rPr lang="en-CA" altLang="en-US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17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558608" cy="900336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  <a:endParaRPr lang="en-CA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 (</a:t>
            </a:r>
            <a:r>
              <a:rPr lang="en-CA" altLang="en-US" sz="2800" dirty="0" err="1"/>
              <a:t>cont</a:t>
            </a:r>
            <a:r>
              <a:rPr lang="en-CA" altLang="en-US" sz="2800" dirty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Reasonableness</a:t>
            </a:r>
            <a:r>
              <a:rPr lang="en-CA" altLang="en-US" sz="2400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Check Digit</a:t>
            </a:r>
            <a:r>
              <a:rPr lang="en-CA" altLang="en-US" sz="2400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Consistency</a:t>
            </a:r>
            <a:r>
              <a:rPr lang="en-CA" altLang="en-US" sz="2400" dirty="0"/>
              <a:t>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consistent with other info</a:t>
            </a:r>
            <a:r>
              <a:rPr lang="en-CA" altLang="en-US" sz="1800" dirty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event attribute</a:t>
            </a:r>
          </a:p>
          <a:p>
            <a:pPr lvl="1"/>
            <a:r>
              <a:rPr lang="en-CA" sz="2400" dirty="0"/>
              <a:t>Execute a JavaScript when a form is submitted.</a:t>
            </a:r>
          </a:p>
          <a:p>
            <a:pPr lvl="1"/>
            <a:r>
              <a:rPr lang="en-CA" sz="2400" dirty="0"/>
              <a:t>The browser will stop sending the form to server 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attribute (event handler) gets the value of “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  </a:t>
            </a:r>
          </a:p>
          <a:p>
            <a:pPr marL="857250" lvl="2" indent="0">
              <a:buNone/>
            </a:pPr>
            <a:r>
              <a:rPr lang="en-CA" sz="2000" dirty="0"/>
              <a:t>          action='https://somesite/cgi-bin/echo-p.pl' </a:t>
            </a:r>
          </a:p>
          <a:p>
            <a:pPr marL="857250" lvl="2" indent="0">
              <a:buNone/>
            </a:pPr>
            <a:r>
              <a:rPr lang="en-CA" sz="2000" dirty="0"/>
              <a:t>      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</a:t>
            </a:r>
            <a:r>
              <a:rPr lang="en-CA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err="1"/>
              <a:t>formValidation</a:t>
            </a:r>
            <a:r>
              <a:rPr lang="en-CA" sz="2000" dirty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   …. ….</a:t>
            </a:r>
          </a:p>
          <a:p>
            <a:pPr marL="857250" lvl="2" indent="0">
              <a:buNone/>
            </a:pPr>
            <a:r>
              <a:rPr lang="en-CA" sz="2000" dirty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000" dirty="0"/>
              <a:t>never use </a:t>
            </a:r>
            <a:r>
              <a:rPr lang="en-CA" sz="2000" dirty="0" err="1"/>
              <a:t>onsubmit</a:t>
            </a:r>
            <a:r>
              <a:rPr lang="en-CA" sz="2000" dirty="0"/>
              <a:t> 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digits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function </a:t>
            </a:r>
            <a:r>
              <a:rPr lang="en-CA" sz="2000" dirty="0" err="1">
                <a:solidFill>
                  <a:prstClr val="black"/>
                </a:solidFill>
              </a:rPr>
              <a:t>validatePhoneNumber</a:t>
            </a:r>
            <a:r>
              <a:rPr lang="en-CA" sz="20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var input = </a:t>
            </a:r>
            <a:r>
              <a:rPr lang="en-CA" sz="2000" dirty="0"/>
              <a:t>document.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2000" dirty="0" err="1">
                <a:solidFill>
                  <a:prstClr val="black"/>
                </a:solidFill>
              </a:rPr>
              <a:t>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if (</a:t>
            </a:r>
            <a:r>
              <a:rPr lang="en-CA" sz="2000" dirty="0" err="1">
                <a:solidFill>
                  <a:prstClr val="black"/>
                </a:solidFill>
              </a:rPr>
              <a:t>parseInt</a:t>
            </a:r>
            <a:r>
              <a:rPr lang="en-CA" sz="20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alert('Please enter a phone number, numbers only');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</a:t>
            </a:r>
            <a:r>
              <a:rPr lang="en-CA" sz="2000" dirty="0"/>
              <a:t>document.</a:t>
            </a:r>
            <a:r>
              <a:rPr lang="en-CA" sz="2000" dirty="0">
                <a:solidFill>
                  <a:prstClr val="black"/>
                </a:solidFill>
              </a:rPr>
              <a:t>form1. </a:t>
            </a:r>
            <a:r>
              <a:rPr lang="en-CA" sz="2000" dirty="0" err="1">
                <a:solidFill>
                  <a:prstClr val="black"/>
                </a:solidFill>
              </a:rPr>
              <a:t>phone.focus</a:t>
            </a:r>
            <a:r>
              <a:rPr lang="en-CA" sz="20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	        return false; 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return true; // passed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}  //  End of function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js-form-validation-all-digits.html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Using JavaScript in HTML Page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Client-side validation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JavaScript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/>
              <a:t>validateSurname</a:t>
            </a:r>
            <a:r>
              <a:rPr lang="en-CA" sz="1500" dirty="0"/>
              <a:t>() 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"Z" </a:t>
            </a:r>
            <a:r>
              <a:rPr lang="en-CA" sz="1500" dirty="0"/>
              <a:t>)  {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r>
              <a:rPr lang="en-CA" sz="1500" dirty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a meaningful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/>
              <a:t>    } /* else */</a:t>
            </a:r>
          </a:p>
          <a:p>
            <a:pPr marL="457200" lvl="1" indent="0">
              <a:buNone/>
            </a:pPr>
            <a:r>
              <a:rPr lang="en-CA" sz="1500" dirty="0"/>
              <a:t>    return 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(contains)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alphabetic letter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400" b="1" dirty="0"/>
              <a:t>function </a:t>
            </a:r>
            <a:r>
              <a:rPr lang="en-CA" sz="1400" b="1" dirty="0" err="1"/>
              <a:t>validateSurname</a:t>
            </a:r>
            <a:r>
              <a:rPr lang="en-CA" sz="1400" b="1" dirty="0"/>
              <a:t>(</a:t>
            </a:r>
            <a:r>
              <a:rPr lang="en-CA" sz="1400" b="1" dirty="0" err="1"/>
              <a:t>frm</a:t>
            </a:r>
            <a:r>
              <a:rPr lang="en-CA" sz="1400" b="1" dirty="0"/>
              <a:t>) {</a:t>
            </a:r>
            <a:r>
              <a:rPr lang="en-CA" sz="1400" b="1" dirty="0">
                <a:solidFill>
                  <a:srgbClr val="FF0000"/>
                </a:solidFill>
              </a:rPr>
              <a:t> </a:t>
            </a: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pass in form object in HTML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false</a:t>
            </a:r>
            <a:r>
              <a:rPr lang="en-CA" sz="1400" b="1" dirty="0"/>
              <a:t>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alphString</a:t>
            </a:r>
            <a:r>
              <a:rPr lang="en-CA" sz="1400" b="1" dirty="0"/>
              <a:t> = "</a:t>
            </a:r>
            <a:r>
              <a:rPr lang="en-CA" sz="1400" b="1" dirty="0" err="1"/>
              <a:t>abcdefghijklmnopqrstuvwxyzABCDEFGHIJKLMNOPQRSTUVWXYZ</a:t>
            </a:r>
            <a:r>
              <a:rPr lang="en-CA" sz="1400" b="1" dirty="0"/>
              <a:t>";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frm.surname.value.trim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elem.value.trim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300" b="1" dirty="0"/>
              <a:t>   </a:t>
            </a:r>
          </a:p>
          <a:p>
            <a:pPr marL="457200" lvl="1" indent="0">
              <a:buNone/>
            </a:pPr>
            <a:r>
              <a:rPr lang="en-CA" sz="1400" b="1" dirty="0"/>
              <a:t>    for (var </a:t>
            </a:r>
            <a:r>
              <a:rPr lang="en-CA" sz="1400" b="1" dirty="0" err="1"/>
              <a:t>i</a:t>
            </a:r>
            <a:r>
              <a:rPr lang="en-CA" sz="1400" b="1" dirty="0"/>
              <a:t> = 0; </a:t>
            </a:r>
            <a:r>
              <a:rPr lang="en-CA" sz="1400" b="1" dirty="0" err="1"/>
              <a:t>i</a:t>
            </a:r>
            <a:r>
              <a:rPr lang="en-CA" sz="1400" b="1" dirty="0"/>
              <a:t> &lt; </a:t>
            </a:r>
            <a:r>
              <a:rPr lang="en-CA" sz="1400" b="1" dirty="0" err="1"/>
              <a:t>inputValue.length</a:t>
            </a:r>
            <a:r>
              <a:rPr lang="en-CA" sz="1400" b="1" dirty="0"/>
              <a:t>; </a:t>
            </a:r>
            <a:r>
              <a:rPr lang="en-CA" sz="1400" b="1" dirty="0" err="1"/>
              <a:t>i</a:t>
            </a:r>
            <a:r>
              <a:rPr lang="en-CA" sz="1400" b="1" dirty="0"/>
              <a:t>++) {</a:t>
            </a:r>
          </a:p>
          <a:p>
            <a:pPr marL="457200" lvl="1" indent="0">
              <a:buNone/>
            </a:pPr>
            <a:r>
              <a:rPr lang="en-CA" sz="1400" b="1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b="1" dirty="0"/>
              <a:t>	   if (</a:t>
            </a:r>
            <a:r>
              <a:rPr lang="en-CA" sz="1400" b="1" dirty="0" err="1"/>
              <a:t>alphString.indexOf</a:t>
            </a:r>
            <a:r>
              <a:rPr lang="en-CA" sz="1400" b="1" dirty="0"/>
              <a:t>(</a:t>
            </a:r>
            <a:r>
              <a:rPr lang="en-CA" sz="1400" b="1" dirty="0" err="1"/>
              <a:t>inputValue.substr</a:t>
            </a:r>
            <a:r>
              <a:rPr lang="en-CA" sz="1400" b="1" dirty="0"/>
              <a:t>(i,1))&gt;= 0)   {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true; </a:t>
            </a:r>
            <a:r>
              <a:rPr lang="en-CA" sz="1400" b="1" dirty="0"/>
              <a:t>}</a:t>
            </a:r>
          </a:p>
          <a:p>
            <a:pPr marL="457200" lvl="1" indent="0">
              <a:buNone/>
            </a:pPr>
            <a:r>
              <a:rPr lang="en-CA" sz="1400" b="1" dirty="0"/>
              <a:t>	}  // for</a:t>
            </a:r>
          </a:p>
          <a:p>
            <a:pPr marL="457200" lvl="1" indent="0">
              <a:buNone/>
            </a:pPr>
            <a:r>
              <a:rPr lang="en-CA" sz="500" b="1" dirty="0"/>
              <a:t>	</a:t>
            </a:r>
          </a:p>
          <a:p>
            <a:pPr marL="457200" lvl="1" indent="0">
              <a:buNone/>
            </a:pPr>
            <a:r>
              <a:rPr lang="en-CA" sz="1400" b="1" dirty="0"/>
              <a:t>    if (!</a:t>
            </a:r>
            <a:r>
              <a:rPr lang="en-CA" sz="1400" b="1" dirty="0" err="1"/>
              <a:t>passAlpha</a:t>
            </a:r>
            <a:r>
              <a:rPr lang="en-CA" sz="1400" b="1" dirty="0"/>
              <a:t>){</a:t>
            </a:r>
          </a:p>
          <a:p>
            <a:pPr marL="457200" lvl="1" indent="0">
              <a:buNone/>
            </a:pPr>
            <a:r>
              <a:rPr lang="en-CA" sz="1400" b="1" dirty="0"/>
              <a:t>	   alert("Name : </a:t>
            </a:r>
            <a:r>
              <a:rPr lang="en-CA" sz="1300" b="1" dirty="0"/>
              <a:t>Please enter a meaningful name with at least one Alphabet letter</a:t>
            </a:r>
            <a:r>
              <a:rPr lang="en-CA" sz="1400" b="1" dirty="0"/>
              <a:t>.");</a:t>
            </a:r>
          </a:p>
          <a:p>
            <a:pPr marL="457200" lvl="1" indent="0">
              <a:buNone/>
            </a:pPr>
            <a:r>
              <a:rPr lang="en-CA" sz="1400" b="1" dirty="0"/>
              <a:t>	   </a:t>
            </a:r>
            <a:r>
              <a:rPr lang="en-CA" sz="1400" b="1" dirty="0" err="1"/>
              <a:t>frm.surname.focus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	   return false;</a:t>
            </a:r>
          </a:p>
          <a:p>
            <a:pPr marL="457200" lvl="1" indent="0">
              <a:buNone/>
            </a:pPr>
            <a:r>
              <a:rPr lang="en-CA" sz="1400" b="1" dirty="0"/>
              <a:t>	} else { return true; }</a:t>
            </a:r>
          </a:p>
          <a:p>
            <a:pPr marL="457200" lvl="1" indent="0">
              <a:buNone/>
            </a:pPr>
            <a:r>
              <a:rPr lang="en-CA" sz="1400" b="1" dirty="0"/>
              <a:t>}  // function	</a:t>
            </a:r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1</a:t>
            </a:r>
          </a:p>
          <a:p>
            <a:pPr lvl="1"/>
            <a:r>
              <a:rPr lang="en-CA" sz="2400" dirty="0"/>
              <a:t>Show error messages using alert().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js-form-validation-name-and-phone.html</a:t>
            </a:r>
            <a:endParaRPr lang="en-CA" sz="2000" dirty="0"/>
          </a:p>
          <a:p>
            <a:pPr marL="0" indent="0">
              <a:buNone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Summary: text 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  <a:p>
            <a:pPr lvl="1"/>
            <a:r>
              <a:rPr lang="en-CA" sz="2400" dirty="0"/>
              <a:t>Show error messages on the web page: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js-form-validation-error-on-page.html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Validation rules used:</a:t>
            </a:r>
          </a:p>
          <a:p>
            <a:pPr lvl="1"/>
            <a:r>
              <a:rPr lang="en-CA" sz="2400" dirty="0"/>
              <a:t>Validating name: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</a:t>
            </a:r>
          </a:p>
          <a:p>
            <a:pPr lvl="1"/>
            <a:r>
              <a:rPr lang="en-CA" sz="2400" dirty="0"/>
              <a:t>Validating phone number: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the format: ###-###-####</a:t>
            </a:r>
          </a:p>
          <a:p>
            <a:pPr lvl="1"/>
            <a:r>
              <a:rPr lang="en-CA" sz="2400" dirty="0"/>
              <a:t>Error message: showed on web page.</a:t>
            </a:r>
            <a:endParaRPr lang="en-CA" sz="1000" dirty="0"/>
          </a:p>
          <a:p>
            <a:pPr lvl="1"/>
            <a:r>
              <a:rPr lang="en-CA" sz="2400" dirty="0"/>
              <a:t>Code: next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Notes: - </a:t>
            </a:r>
            <a:r>
              <a:rPr lang="en-CA" sz="2000" dirty="0"/>
              <a:t>no “else-if” is used </a:t>
            </a:r>
            <a:r>
              <a:rPr lang="en-CA" sz="2000" dirty="0">
                <a:sym typeface="Wingdings" panose="05000000000000000000" pitchFamily="2" charset="2"/>
              </a:rPr>
              <a:t> for easy coding but only </a:t>
            </a:r>
            <a:r>
              <a:rPr lang="en-CA" sz="2000" dirty="0"/>
              <a:t>one error  </a:t>
            </a:r>
          </a:p>
          <a:p>
            <a:pPr marL="0" indent="0">
              <a:buNone/>
            </a:pPr>
            <a:r>
              <a:rPr lang="en-CA" sz="2000" dirty="0"/>
              <a:t>                   message is showed at a time for each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presence, not only whitespace(s)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1800" dirty="0"/>
              <a:t>function </a:t>
            </a:r>
            <a:r>
              <a:rPr lang="en-CA" sz="1800" dirty="0" err="1"/>
              <a:t>validateTextarea</a:t>
            </a:r>
            <a:r>
              <a:rPr lang="en-CA" sz="1800" dirty="0"/>
              <a:t>(form1)   {</a:t>
            </a:r>
          </a:p>
          <a:p>
            <a:pPr marL="0" indent="0">
              <a:buNone/>
            </a:pPr>
            <a:r>
              <a:rPr lang="en-CA" sz="1600" dirty="0"/>
              <a:t>    /* Validate that the textarea named "comments" in the form named  </a:t>
            </a:r>
          </a:p>
          <a:p>
            <a:pPr marL="0" indent="0">
              <a:buNone/>
            </a:pPr>
            <a:r>
              <a:rPr lang="en-CA" sz="1600" dirty="0"/>
              <a:t>          "form1" has some text. */</a:t>
            </a:r>
          </a:p>
          <a:p>
            <a:pPr marL="0" indent="0">
              <a:buNone/>
            </a:pPr>
            <a:r>
              <a:rPr lang="en-CA" sz="1800" dirty="0"/>
              <a:t>   if (form1.comments.value.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trim().</a:t>
            </a:r>
            <a:r>
              <a:rPr lang="en-CA" sz="1800" dirty="0"/>
              <a:t>length == 0) </a:t>
            </a:r>
            <a:r>
              <a:rPr lang="en-CA" sz="1600" dirty="0"/>
              <a:t>{// check length of textarea</a:t>
            </a:r>
          </a:p>
          <a:p>
            <a:pPr marL="0" indent="0">
              <a:buNone/>
            </a:pPr>
            <a:r>
              <a:rPr lang="en-CA" sz="1800" dirty="0"/>
              <a:t>            alert("No input! Please enter your comments.\n");</a:t>
            </a:r>
          </a:p>
          <a:p>
            <a:pPr marL="0" indent="0">
              <a:buNone/>
            </a:pPr>
            <a:r>
              <a:rPr lang="en-CA" sz="1800" dirty="0"/>
              <a:t>            form1.comments.value = "";</a:t>
            </a:r>
          </a:p>
          <a:p>
            <a:pPr marL="0" indent="0">
              <a:buNone/>
            </a:pPr>
            <a:r>
              <a:rPr lang="en-CA" sz="1800" dirty="0"/>
              <a:t>            form1.comments.focus();</a:t>
            </a:r>
          </a:p>
          <a:p>
            <a:pPr marL="0" indent="0">
              <a:buNone/>
            </a:pPr>
            <a:r>
              <a:rPr lang="en-CA" sz="1800" dirty="0"/>
              <a:t>            return false;</a:t>
            </a:r>
          </a:p>
          <a:p>
            <a:pPr marL="0" indent="0">
              <a:buNone/>
            </a:pPr>
            <a:r>
              <a:rPr lang="en-CA" sz="1800" dirty="0"/>
              <a:t>     }</a:t>
            </a:r>
          </a:p>
          <a:p>
            <a:pPr marL="0" indent="0">
              <a:buNone/>
            </a:pPr>
            <a:r>
              <a:rPr lang="en-CA" sz="1800" dirty="0"/>
              <a:t>     return true;</a:t>
            </a:r>
          </a:p>
          <a:p>
            <a:pPr marL="0" indent="0">
              <a:buNone/>
            </a:pPr>
            <a:r>
              <a:rPr lang="en-CA" sz="1800" dirty="0"/>
              <a:t> } // </a:t>
            </a:r>
            <a:r>
              <a:rPr lang="en-CA" sz="2000" dirty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– radio 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1600" dirty="0"/>
              <a:t>  var checked = false;  </a:t>
            </a:r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checked = true;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form-radio-validation.html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var x = </a:t>
            </a:r>
            <a:r>
              <a:rPr lang="en-CA" sz="2400" dirty="0" err="1">
                <a:solidFill>
                  <a:prstClr val="black"/>
                </a:solidFill>
              </a:rPr>
              <a:t>document.example.whatToDo.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NOT -1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[x].value; </a:t>
            </a:r>
          </a:p>
          <a:p>
            <a:pPr lvl="3">
              <a:buClr>
                <a:srgbClr val="919191"/>
              </a:buClr>
            </a:pPr>
            <a:r>
              <a:rPr lang="en-CA" b="1" dirty="0">
                <a:solidFill>
                  <a:srgbClr val="0000CC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value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[x].text; </a:t>
            </a:r>
          </a:p>
          <a:p>
            <a:pPr lvl="3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text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select-option controls, we may have both text and value. It’s the value will be sent to the server.</a:t>
            </a:r>
            <a:endParaRPr lang="en-CA" sz="1050" dirty="0"/>
          </a:p>
          <a:p>
            <a:pPr marL="457200" lvl="1" indent="0">
              <a:buNone/>
            </a:pPr>
            <a:r>
              <a:rPr lang="en-CA" sz="2400" dirty="0"/>
              <a:t>&lt;select&gt;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text&lt;/option&gt;</a:t>
            </a:r>
            <a:br>
              <a:rPr lang="en-CA" sz="2400" dirty="0"/>
            </a:br>
            <a:r>
              <a:rPr lang="en-CA" sz="2400" dirty="0"/>
              <a:t>  &lt;option value="This is a value " 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      This is text</a:t>
            </a:r>
          </a:p>
          <a:p>
            <a:pPr marL="457200" lvl="1" indent="0">
              <a:buNone/>
            </a:pPr>
            <a:r>
              <a:rPr lang="en-CA" sz="2400" dirty="0"/>
              <a:t>  &lt;/option&gt;</a:t>
            </a:r>
            <a:br>
              <a:rPr lang="en-CA" sz="2400" dirty="0"/>
            </a:br>
            <a:r>
              <a:rPr lang="en-CA" sz="2400" dirty="0"/>
              <a:t>&lt;/select&gt;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value attribute is not provided, the text is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</a:rPr>
              <a:t>Multiple</a:t>
            </a:r>
            <a:r>
              <a:rPr lang="en-CA" sz="3600" dirty="0"/>
              <a:t>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select options using length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document.form1.selname.options.length;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if (document.form1.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</a:t>
            </a:r>
            <a:r>
              <a:rPr lang="en-CA" sz="2000" dirty="0">
                <a:solidFill>
                  <a:prstClr val="black"/>
                </a:solidFill>
              </a:rPr>
              <a:t>//selected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Read option value and text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ways of adding JavaScript code to HTML page: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</a:t>
            </a:r>
            <a:r>
              <a:rPr lang="en-CA" dirty="0"/>
              <a:t>(embedded) JavaScript code: Basic event handlers.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CA" dirty="0"/>
              <a:t> JavaScript code: Using script tags.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CA" dirty="0"/>
              <a:t> JavaScript code: Using code stored in a separate .js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069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onsubmit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onsubmit</a:t>
            </a:r>
            <a:r>
              <a:rPr lang="en-US" altLang="en-US" sz="2000" dirty="0"/>
              <a:t>='return </a:t>
            </a:r>
            <a:r>
              <a:rPr lang="en-US" altLang="en-US" sz="2000" dirty="0" err="1"/>
              <a:t>validateFrom</a:t>
            </a:r>
            <a:r>
              <a:rPr lang="en-US" altLang="en-US" sz="2000" dirty="0"/>
              <a:t>()'&gt;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the element: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0000FF"/>
                </a:solidFill>
              </a:rPr>
              <a:t>document.formname.elementname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>
                <a:solidFill>
                  <a:schemeClr val="tx2"/>
                </a:solidFill>
              </a:rPr>
              <a:t>      e.g. document.form1.name.value.trim()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CA" altLang="en-US" sz="2000" dirty="0">
                <a:solidFill>
                  <a:srgbClr val="0000FF"/>
                </a:solidFill>
              </a:rPr>
              <a:t>    if (document.form1.specialty[</a:t>
            </a:r>
            <a:r>
              <a:rPr lang="en-CA" altLang="en-US" sz="2000" dirty="0" err="1">
                <a:solidFill>
                  <a:srgbClr val="0000FF"/>
                </a:solidFill>
              </a:rPr>
              <a:t>i</a:t>
            </a:r>
            <a:r>
              <a:rPr lang="en-CA" altLang="en-US" sz="2000" dirty="0">
                <a:solidFill>
                  <a:srgbClr val="0000FF"/>
                </a:solidFill>
              </a:rPr>
              <a:t>].checked) {…}</a:t>
            </a:r>
          </a:p>
          <a:p>
            <a:pPr marL="400050" lvl="2" indent="0">
              <a:buFontTx/>
              <a:buNone/>
            </a:pPr>
            <a:r>
              <a:rPr lang="en-CA" altLang="en-US" sz="2000" dirty="0"/>
              <a:t>     if (</a:t>
            </a:r>
            <a:r>
              <a:rPr lang="en-CA" altLang="en-US" sz="2000" dirty="0">
                <a:solidFill>
                  <a:srgbClr val="0000FF"/>
                </a:solidFill>
              </a:rPr>
              <a:t>document.form1.plans.selectedIndex == -1) {…}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the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with passing form object in HTML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 </a:t>
            </a:r>
            <a:r>
              <a:rPr lang="en-CA" sz="1800" dirty="0" err="1"/>
              <a:t>passedInForm.elementname.value</a:t>
            </a:r>
            <a:endParaRPr lang="en-CA" sz="1800" dirty="0"/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Validation function returns </a:t>
            </a:r>
          </a:p>
          <a:p>
            <a:pPr lvl="1"/>
            <a:r>
              <a:rPr lang="en-US" altLang="en-US" sz="2400" dirty="0"/>
              <a:t>True/false</a:t>
            </a:r>
          </a:p>
          <a:p>
            <a:pPr lvl="1"/>
            <a:r>
              <a:rPr lang="en-US" altLang="en-US" sz="2400" dirty="0"/>
              <a:t>Notes: </a:t>
            </a:r>
            <a:r>
              <a:rPr lang="en-US" altLang="en-US" sz="1800" dirty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Event Handlers:  Whenever an event happens on a page, the browser detects it. Scripts that handle events are referred to, appropriately, as event handlers.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"</a:t>
            </a:r>
            <a:r>
              <a:rPr lang="en-CA" sz="2400" dirty="0" err="1"/>
              <a:t>window.alert</a:t>
            </a:r>
            <a:r>
              <a:rPr lang="en-CA" sz="2400" dirty="0"/>
              <a:t>('Hello World!')“&gt;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Notes: &lt;input&gt; without a &lt;form&gt; appears valid</a:t>
            </a:r>
          </a:p>
          <a:p>
            <a:pPr marL="400050" lvl="1" indent="0">
              <a:buNone/>
            </a:pPr>
            <a:endParaRPr lang="en-CA" sz="2400" dirty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Js-code-inline.html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Internal JavaScript code: Using &lt;script&gt; tags.</a:t>
            </a:r>
          </a:p>
          <a:p>
            <a:pPr lvl="1"/>
            <a:r>
              <a:rPr lang="en-CA" sz="2000" dirty="0"/>
              <a:t>type attribute is optional because “text/</a:t>
            </a:r>
            <a:r>
              <a:rPr lang="en-CA" sz="2000" dirty="0" err="1"/>
              <a:t>javascript</a:t>
            </a:r>
            <a:r>
              <a:rPr lang="en-CA" sz="2000" dirty="0"/>
              <a:t>” is its default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Scripts can be inserted anywhere on a page:</a:t>
            </a:r>
          </a:p>
          <a:p>
            <a:pPr lvl="1"/>
            <a:r>
              <a:rPr lang="en-CA" sz="1800" dirty="0"/>
              <a:t>in &lt;head&gt;&lt;/head&gt; e.g.</a:t>
            </a:r>
          </a:p>
          <a:p>
            <a:pPr marL="857250" lvl="2" indent="0">
              <a:buNone/>
            </a:pPr>
            <a:r>
              <a:rPr lang="fr-FR" sz="1800" dirty="0"/>
              <a:t>     &lt;script&gt; </a:t>
            </a:r>
          </a:p>
          <a:p>
            <a:pPr marL="857250" lvl="2" indent="0">
              <a:buNone/>
            </a:pPr>
            <a:r>
              <a:rPr lang="fr-FR" sz="1800" dirty="0"/>
              <a:t>         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fr-FR" sz="1800" dirty="0" err="1"/>
              <a:t>sayHello</a:t>
            </a:r>
            <a:r>
              <a:rPr lang="fr-FR" sz="1800" dirty="0"/>
              <a:t>()    {  </a:t>
            </a:r>
            <a:r>
              <a:rPr lang="fr-FR" sz="1800" dirty="0" err="1"/>
              <a:t>alert</a:t>
            </a:r>
            <a:r>
              <a:rPr lang="fr-FR" sz="1800" dirty="0"/>
              <a:t>("Hello!"); }</a:t>
            </a:r>
          </a:p>
          <a:p>
            <a:pPr marL="857250" lvl="2" indent="0">
              <a:buNone/>
            </a:pPr>
            <a:r>
              <a:rPr lang="fr-FR" sz="1800" dirty="0"/>
              <a:t>      &lt;/script&gt;</a:t>
            </a:r>
            <a:endParaRPr lang="en-CA" sz="1800" dirty="0"/>
          </a:p>
          <a:p>
            <a:pPr lvl="1"/>
            <a:r>
              <a:rPr lang="en-CA" sz="1800" dirty="0"/>
              <a:t>in &lt;body&gt;&lt;/body&gt;  e.g.</a:t>
            </a:r>
          </a:p>
          <a:p>
            <a:pPr marL="857250" lvl="2" indent="0">
              <a:buNone/>
            </a:pPr>
            <a:r>
              <a:rPr lang="en-CA" sz="1800" dirty="0"/>
              <a:t>&lt;script&gt; </a:t>
            </a:r>
          </a:p>
          <a:p>
            <a:pPr marL="857250" lvl="2" indent="0">
              <a:buNone/>
            </a:pPr>
            <a:r>
              <a:rPr lang="en-CA" sz="1800" dirty="0"/>
              <a:t>     today = new Date();</a:t>
            </a:r>
          </a:p>
          <a:p>
            <a:pPr marL="857250" lvl="2" indent="0">
              <a:buNone/>
            </a:pPr>
            <a:r>
              <a:rPr lang="en-CA" sz="1800" dirty="0"/>
              <a:t>     </a:t>
            </a:r>
            <a:r>
              <a:rPr lang="en-CA" sz="1800" dirty="0" err="1"/>
              <a:t>document.write</a:t>
            </a:r>
            <a:r>
              <a:rPr lang="en-CA" sz="1800" dirty="0"/>
              <a:t>(today); // write into page in current location</a:t>
            </a:r>
          </a:p>
          <a:p>
            <a:pPr marL="857250" lvl="2" indent="0">
              <a:buNone/>
            </a:pPr>
            <a:r>
              <a:rPr lang="en-CA" sz="1800" dirty="0"/>
              <a:t>&lt;/script&gt;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js-code-internal.html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663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code stored in a separate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.js </a:t>
            </a:r>
            <a:r>
              <a:rPr lang="en-CA" dirty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err="1"/>
              <a:t>e.g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js-code-external.html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external.js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Note: </a:t>
            </a:r>
            <a:r>
              <a:rPr lang="en-CA" sz="2400" dirty="0"/>
              <a:t>jQuery is not covered in INT222.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76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put JavaScript?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code can be added anywhere within &lt;head&gt;&lt;/head&gt; or &lt;body&gt;&lt;/body&gt;.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For large JavaScript libraries, JavaScript code should be placed just before the ending tag of body element.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480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around with JavaScript &amp;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Element </a:t>
            </a:r>
            <a:r>
              <a:rPr lang="en-CA" dirty="0" err="1"/>
              <a:t>innerHTML</a:t>
            </a:r>
            <a:r>
              <a:rPr lang="en-CA" dirty="0"/>
              <a:t> Property</a:t>
            </a:r>
            <a:endParaRPr lang="en-CA" dirty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innerHTML.html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Changing CSS with JavaScript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changeCSS.html</a:t>
            </a: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dirty="0"/>
              <a:t>Temperature Convertor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4"/>
              </a:rPr>
              <a:t>temp-conversion.html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4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Client-side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7946</TotalTime>
  <Words>1827</Words>
  <Application>Microsoft Office PowerPoint</Application>
  <PresentationFormat>On-screen Show (4:3)</PresentationFormat>
  <Paragraphs>353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宋体</vt:lpstr>
      <vt:lpstr>Arial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Using JavaScript in HTML Page</vt:lpstr>
      <vt:lpstr>Inline (embedded) JavaScript code</vt:lpstr>
      <vt:lpstr>Internal JavaScript code</vt:lpstr>
      <vt:lpstr>External JavaScript code</vt:lpstr>
      <vt:lpstr>Where to put JavaScript?</vt:lpstr>
      <vt:lpstr>Play around with JavaScript &amp; HTML</vt:lpstr>
      <vt:lpstr>Introduction to Client-side Form Validation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Using JS</vt:lpstr>
      <vt:lpstr>Client-side Validation Using JS</vt:lpstr>
      <vt:lpstr>Client-side Validation Using JS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</vt:lpstr>
      <vt:lpstr>Validating checkbox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Wei Song</dc:creator>
  <cp:lastModifiedBy>Wei Song</cp:lastModifiedBy>
  <cp:revision>275</cp:revision>
  <cp:lastPrinted>2001-07-23T19:37:02Z</cp:lastPrinted>
  <dcterms:created xsi:type="dcterms:W3CDTF">2001-03-26T00:24:34Z</dcterms:created>
  <dcterms:modified xsi:type="dcterms:W3CDTF">2016-11-14T20:31:05Z</dcterms:modified>
</cp:coreProperties>
</file>