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9" r:id="rId4"/>
    <p:sldId id="299" r:id="rId5"/>
    <p:sldId id="280" r:id="rId6"/>
    <p:sldId id="347" r:id="rId7"/>
    <p:sldId id="281" r:id="rId8"/>
    <p:sldId id="282" r:id="rId9"/>
    <p:sldId id="348" r:id="rId10"/>
    <p:sldId id="349" r:id="rId11"/>
    <p:sldId id="284" r:id="rId12"/>
    <p:sldId id="300" r:id="rId13"/>
    <p:sldId id="301" r:id="rId14"/>
    <p:sldId id="302" r:id="rId15"/>
    <p:sldId id="303" r:id="rId16"/>
    <p:sldId id="304" r:id="rId17"/>
    <p:sldId id="308" r:id="rId18"/>
    <p:sldId id="313" r:id="rId19"/>
    <p:sldId id="324" r:id="rId20"/>
    <p:sldId id="315" r:id="rId21"/>
    <p:sldId id="316" r:id="rId22"/>
    <p:sldId id="344" r:id="rId23"/>
    <p:sldId id="317" r:id="rId24"/>
    <p:sldId id="319" r:id="rId25"/>
    <p:sldId id="320" r:id="rId26"/>
    <p:sldId id="342" r:id="rId27"/>
    <p:sldId id="321" r:id="rId28"/>
    <p:sldId id="323" r:id="rId29"/>
    <p:sldId id="325" r:id="rId30"/>
    <p:sldId id="326" r:id="rId31"/>
    <p:sldId id="327" r:id="rId32"/>
    <p:sldId id="331" r:id="rId33"/>
    <p:sldId id="333" r:id="rId34"/>
    <p:sldId id="350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270" r:id="rId46"/>
    <p:sldId id="277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 autoAdjust="0"/>
    <p:restoredTop sz="78277" autoAdjust="0"/>
  </p:normalViewPr>
  <p:slideViewPr>
    <p:cSldViewPr>
      <p:cViewPr varScale="1">
        <p:scale>
          <a:sx n="69" d="100"/>
          <a:sy n="69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s.senecac.on.ca/~wei.song/int222/code/DOM/node_replaceChild.html" TargetMode="External"/><Relationship Id="rId5" Type="http://schemas.openxmlformats.org/officeDocument/2006/relationships/hyperlink" Target="https://scs.senecac.on.ca/~wei.song/int222/code/DOM/node_removeChild.html" TargetMode="External"/><Relationship Id="rId4" Type="http://schemas.openxmlformats.org/officeDocument/2006/relationships/hyperlink" Target="https://scs.senecac.on.ca/~wei.song/int222/code/DOM/node_insertBefor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1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b="1" dirty="0">
                <a:hlinkClick r:id="rId3"/>
              </a:rPr>
              <a:t>node_appendChild.html</a:t>
            </a:r>
            <a:endParaRPr lang="en-CA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4"/>
              </a:rPr>
              <a:t>node_insertBefore.html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5"/>
              </a:rPr>
              <a:t>node_removeChild.html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6"/>
              </a:rPr>
              <a:t>node_replaceChild.html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create-elem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all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innerHTML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style_fontweight.asp" TargetMode="External"/><Relationship Id="rId13" Type="http://schemas.openxmlformats.org/officeDocument/2006/relationships/hyperlink" Target="http://www.w3schools.com/jsref/prop_style_minwidth.asp" TargetMode="External"/><Relationship Id="rId3" Type="http://schemas.openxmlformats.org/officeDocument/2006/relationships/hyperlink" Target="http://www.w3schools.com/jsref/prop_style_border.asp" TargetMode="External"/><Relationship Id="rId7" Type="http://schemas.openxmlformats.org/officeDocument/2006/relationships/hyperlink" Target="http://www.w3schools.com/jsref/prop_style_fontsize.asp" TargetMode="External"/><Relationship Id="rId12" Type="http://schemas.openxmlformats.org/officeDocument/2006/relationships/hyperlink" Target="http://www.w3schools.com/jsref/prop_style_minheight.asp" TargetMode="External"/><Relationship Id="rId2" Type="http://schemas.openxmlformats.org/officeDocument/2006/relationships/hyperlink" Target="http://www.w3schools.com/jsref/prop_style_background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style_display.asp" TargetMode="External"/><Relationship Id="rId11" Type="http://schemas.openxmlformats.org/officeDocument/2006/relationships/hyperlink" Target="http://www.w3schools.com/jsref/prop_style_textdecoration.asp" TargetMode="External"/><Relationship Id="rId5" Type="http://schemas.openxmlformats.org/officeDocument/2006/relationships/hyperlink" Target="http://www.w3schools.com/jsref/prop_style_color.asp" TargetMode="External"/><Relationship Id="rId10" Type="http://schemas.openxmlformats.org/officeDocument/2006/relationships/hyperlink" Target="http://www.w3schools.com/jsref/prop_style_padding.asp" TargetMode="External"/><Relationship Id="rId4" Type="http://schemas.openxmlformats.org/officeDocument/2006/relationships/hyperlink" Target="http://www.w3schools.com/jsref/prop_style_bordercolor.asp" TargetMode="External"/><Relationship Id="rId9" Type="http://schemas.openxmlformats.org/officeDocument/2006/relationships/hyperlink" Target="http://www.w3schools.com/jsref/prop_style_margin.asp" TargetMode="External"/><Relationship Id="rId14" Type="http://schemas.openxmlformats.org/officeDocument/2006/relationships/hyperlink" Target="http://www.w3schools.com/jsref/prop_style_visibility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llmenick.com/post/jquery-functions-javascript-equivalents" TargetMode="External"/><Relationship Id="rId2" Type="http://schemas.openxmlformats.org/officeDocument/2006/relationships/hyperlink" Target="https://scs.senecac.on.ca/~wei.song/int222/code/DOM/changeCSS2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temp-convers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event-ini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events/js_onchan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_onclic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dbl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docu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11: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and Events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Examples: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>
                <a:solidFill>
                  <a:prstClr val="black"/>
                </a:solidFill>
                <a:effectLst/>
              </a:rPr>
              <a:t>var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19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19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("#demo"); // equivalent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CA" sz="1900" kern="1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("example");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19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1900" kern="1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(".example"); //equivalent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document.querySelector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(".example");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paras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document.getElement</a:t>
            </a:r>
            <a:r>
              <a:rPr lang="en-CA" sz="19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ByTagName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("p");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0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04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object properties and methods:</a:t>
            </a:r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HTML document is loaded, the browser creates a </a:t>
            </a:r>
            <a:r>
              <a:rPr lang="en-CA" sz="2000" b="1" dirty="0"/>
              <a:t>D</a:t>
            </a:r>
            <a:r>
              <a:rPr lang="en-CA" sz="2000" dirty="0"/>
              <a:t>ocument  </a:t>
            </a:r>
            <a:r>
              <a:rPr lang="en-CA" sz="2000" b="1" dirty="0"/>
              <a:t>O</a:t>
            </a:r>
            <a:r>
              <a:rPr lang="en-CA" sz="2000" dirty="0"/>
              <a:t>bject </a:t>
            </a:r>
            <a:r>
              <a:rPr lang="en-CA" sz="2000" b="1" dirty="0"/>
              <a:t>M</a:t>
            </a:r>
            <a:r>
              <a:rPr lang="en-CA" sz="2000" dirty="0"/>
              <a:t>odel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68760"/>
            <a:ext cx="45720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&lt;title&gt;This is a Document!&lt;/title&gt;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/>
              <a:t>   &lt;h3&gt;Welcome!&lt;/h3&gt;</a:t>
            </a:r>
          </a:p>
          <a:p>
            <a:r>
              <a:rPr lang="en-CA" dirty="0"/>
              <a:t>   &lt;p&gt;This is a paragraph.&lt;/p&gt;</a:t>
            </a:r>
          </a:p>
          <a:p>
            <a:r>
              <a:rPr lang="en-CA" dirty="0"/>
              <a:t>   &lt;p&gt;This is a paragraph with a </a:t>
            </a:r>
          </a:p>
          <a:p>
            <a:r>
              <a:rPr lang="en-CA" dirty="0"/>
              <a:t>      &lt;a </a:t>
            </a:r>
            <a:r>
              <a:rPr lang="en-CA" dirty="0" err="1"/>
              <a:t>href</a:t>
            </a:r>
            <a:r>
              <a:rPr lang="en-CA" dirty="0"/>
              <a:t>="index.html"&gt;link&lt;/a&gt; in it.</a:t>
            </a:r>
          </a:p>
          <a:p>
            <a:r>
              <a:rPr lang="en-CA" dirty="0"/>
              <a:t>   &lt;/p&gt;</a:t>
            </a:r>
          </a:p>
          <a:p>
            <a:r>
              <a:rPr lang="en-CA" dirty="0"/>
              <a:t>   &lt;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/>
              <a:t>      &lt;li&gt;first item&lt;/li&gt;</a:t>
            </a:r>
          </a:p>
          <a:p>
            <a:r>
              <a:rPr lang="en-CA" dirty="0"/>
              <a:t>      &lt;li&gt;second item/li&gt;</a:t>
            </a:r>
          </a:p>
          <a:p>
            <a:r>
              <a:rPr lang="en-CA" dirty="0"/>
              <a:t>      &lt;li&gt;third item/li&gt;</a:t>
            </a:r>
          </a:p>
          <a:p>
            <a:r>
              <a:rPr lang="en-CA" dirty="0"/>
              <a:t>   &lt;/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HTML elements of the 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41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document is a structure of nodes.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Everything in an HTML DOM is a node.</a:t>
            </a:r>
          </a:p>
          <a:p>
            <a:pPr lvl="1"/>
            <a:r>
              <a:rPr lang="en-CA" sz="2400" dirty="0" err="1"/>
              <a:t>window.document</a:t>
            </a:r>
            <a:r>
              <a:rPr lang="en-CA" sz="2400" dirty="0"/>
              <a:t>, each element,</a:t>
            </a:r>
          </a:p>
          <a:p>
            <a:pPr lvl="1"/>
            <a:r>
              <a:rPr lang="en-CA" sz="2400" dirty="0"/>
              <a:t>attributes and text inside elements are nodes,</a:t>
            </a:r>
          </a:p>
          <a:p>
            <a:pPr lvl="1"/>
            <a:r>
              <a:rPr lang="en-CA" sz="2400" dirty="0"/>
              <a:t>DOCTYPE, comments, whitespaces are also nodes.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 </a:t>
            </a:r>
            <a:r>
              <a:rPr lang="en-CA" sz="2800" dirty="0"/>
              <a:t>(HTML tag) </a:t>
            </a:r>
          </a:p>
          <a:p>
            <a:pPr lvl="1"/>
            <a:r>
              <a:rPr lang="en-CA" sz="2400" dirty="0"/>
              <a:t>For each HTML element, there is a node object.</a:t>
            </a:r>
          </a:p>
          <a:p>
            <a:pPr lvl="1"/>
            <a:r>
              <a:rPr lang="en-CA" sz="2400" dirty="0"/>
              <a:t>It can have children and/or attributes</a:t>
            </a:r>
          </a:p>
          <a:p>
            <a:pPr lvl="1"/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800" dirty="0"/>
              <a:t>(text in a block element)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800" dirty="0"/>
              <a:t>(attribute/value pair) </a:t>
            </a:r>
          </a:p>
          <a:p>
            <a:pPr lvl="1"/>
            <a:r>
              <a:rPr lang="en-CA" sz="2400" dirty="0"/>
              <a:t>text/attributes are children in an element node</a:t>
            </a:r>
          </a:p>
          <a:p>
            <a:pPr lvl="1"/>
            <a:r>
              <a:rPr lang="en-CA" sz="2400" dirty="0"/>
              <a:t>cannot have children or attributes</a:t>
            </a:r>
          </a:p>
          <a:p>
            <a:pPr lvl="1"/>
            <a:r>
              <a:rPr lang="en-CA" sz="24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</a:t>
            </a:r>
          </a:p>
          <a:p>
            <a:pPr marL="0" indent="0">
              <a:buNone/>
            </a:pPr>
            <a:r>
              <a:rPr lang="en-CA" sz="2400" dirty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     </a:t>
            </a:r>
            <a:r>
              <a:rPr lang="en-CA" sz="2400" dirty="0"/>
              <a:t>text nodes </a:t>
            </a:r>
          </a:p>
          <a:p>
            <a:pPr marL="0" indent="0">
              <a:buNone/>
            </a:pPr>
            <a:r>
              <a:rPr lang="en-CA" sz="2400" dirty="0"/>
              <a:t>      attribute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&lt;p&gt;This is a paragraph with a </a:t>
            </a:r>
            <a:r>
              <a:rPr lang="en-CA" dirty="0">
                <a:solidFill>
                  <a:srgbClr val="0000CC"/>
                </a:solidFill>
              </a:rPr>
              <a:t>&lt;a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="index.html"&gt;link&lt;/a&gt; </a:t>
            </a:r>
            <a:r>
              <a:rPr lang="en-CA" dirty="0"/>
              <a:t>in it.&lt;/p&gt;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23254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/>
              <a:t>of element nodes/objects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…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2592" y="3789040"/>
            <a:ext cx="39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HTML Structure and content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Node to web page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</a:t>
            </a:r>
          </a:p>
          <a:p>
            <a:pPr marL="400050" lvl="1" indent="0">
              <a:buNone/>
            </a:pPr>
            <a:r>
              <a:rPr lang="en-CA" sz="2400" dirty="0"/>
              <a:t> // create a new &lt;h2&gt; node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newHeading</a:t>
            </a:r>
            <a:r>
              <a:rPr lang="en-CA" sz="2400" dirty="0"/>
              <a:t> =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document.createElement</a:t>
            </a:r>
            <a:r>
              <a:rPr lang="en-CA" sz="2400" dirty="0"/>
              <a:t>("h2");  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t =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sz="2400" dirty="0"/>
              <a:t>(" This is a heading ");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newHeading.appendChild</a:t>
            </a:r>
            <a:r>
              <a:rPr lang="en-CA" sz="2400" dirty="0"/>
              <a:t>(t);</a:t>
            </a:r>
          </a:p>
          <a:p>
            <a:pPr marL="400050" lvl="1" indent="0">
              <a:buNone/>
            </a:pPr>
            <a:endParaRPr lang="en-CA" sz="9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CA" sz="2400" dirty="0" err="1"/>
              <a:t>.appendChild</a:t>
            </a:r>
            <a:r>
              <a:rPr lang="en-CA" sz="2400" dirty="0"/>
              <a:t>(</a:t>
            </a:r>
            <a:r>
              <a:rPr lang="en-CA" sz="2400" dirty="0" err="1"/>
              <a:t>newHeading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create…() methods merely create a node but does not add it to the page. You must add the new node as a child of an existing element on the page...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can run the code in Firefox Scratchpad and add it into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Events</a:t>
            </a: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DOM element object has these methods:</a:t>
            </a:r>
          </a:p>
          <a:p>
            <a:endParaRPr lang="en-CA" sz="4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Node into another Node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newNode</a:t>
            </a:r>
            <a:r>
              <a:rPr lang="en-CA" sz="2000" dirty="0"/>
              <a:t> = </a:t>
            </a:r>
            <a:r>
              <a:rPr lang="en-CA" sz="2000" dirty="0" err="1"/>
              <a:t>document.createElement</a:t>
            </a:r>
            <a:r>
              <a:rPr lang="en-CA" sz="2000" dirty="0"/>
              <a:t>("p"); </a:t>
            </a:r>
            <a:endParaRPr lang="en-CA" sz="1100" dirty="0"/>
          </a:p>
          <a:p>
            <a:pPr marL="0" indent="0">
              <a:buNone/>
            </a:pPr>
            <a:r>
              <a:rPr lang="en-CA" sz="2000" dirty="0"/>
              <a:t>	  //add text to using the </a:t>
            </a:r>
            <a:r>
              <a:rPr lang="en-CA" sz="2000" dirty="0" err="1"/>
              <a:t>innerHTML</a:t>
            </a:r>
            <a:r>
              <a:rPr lang="en-CA" sz="2000" dirty="0"/>
              <a:t>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newNode.innerHTML</a:t>
            </a:r>
            <a:r>
              <a:rPr lang="en-CA" sz="2000" dirty="0"/>
              <a:t> = "This a new paragraph";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demo_div</a:t>
            </a:r>
            <a:r>
              <a:rPr lang="en-CA" sz="2000" dirty="0"/>
              <a:t> = </a:t>
            </a:r>
            <a:r>
              <a:rPr lang="en-CA" sz="2000" dirty="0" err="1"/>
              <a:t>document.getElementById</a:t>
            </a:r>
            <a:r>
              <a:rPr lang="en-CA" sz="2000" dirty="0"/>
              <a:t>("demo");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demo_div.appendChild</a:t>
            </a:r>
            <a:r>
              <a:rPr lang="en-CA" sz="2000" dirty="0"/>
              <a:t>(</a:t>
            </a:r>
            <a:r>
              <a:rPr lang="en-CA" sz="2000" dirty="0" err="1"/>
              <a:t>newNode</a:t>
            </a:r>
            <a:r>
              <a:rPr lang="en-CA" sz="2000" dirty="0"/>
              <a:t>, </a:t>
            </a:r>
            <a:r>
              <a:rPr lang="en-CA" sz="2000" dirty="0" err="1"/>
              <a:t>demo_div</a:t>
            </a:r>
            <a:r>
              <a:rPr lang="en-CA" sz="2000" dirty="0"/>
              <a:t>);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node_appendChild.html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5637"/>
              </p:ext>
            </p:extLst>
          </p:nvPr>
        </p:nvGraphicFramePr>
        <p:xfrm>
          <a:off x="760866" y="1633553"/>
          <a:ext cx="7920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appendChild(node)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replaceChild(new,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methods: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86767"/>
              </p:ext>
            </p:extLst>
          </p:nvPr>
        </p:nvGraphicFramePr>
        <p:xfrm>
          <a:off x="1113520" y="2348880"/>
          <a:ext cx="6840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 dirty="0" err="1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0457" y="4653136"/>
            <a:ext cx="60198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var </a:t>
            </a:r>
            <a:r>
              <a:rPr lang="en-CA" sz="2000" dirty="0" err="1">
                <a:solidFill>
                  <a:srgbClr val="0000CC"/>
                </a:solidFill>
              </a:rPr>
              <a:t>elem</a:t>
            </a:r>
            <a:r>
              <a:rPr lang="en-CA" sz="2000" dirty="0">
                <a:solidFill>
                  <a:srgbClr val="0000CC"/>
                </a:solidFill>
              </a:rPr>
              <a:t> = </a:t>
            </a:r>
            <a:r>
              <a:rPr lang="en-CA" sz="2000" dirty="0" err="1">
                <a:solidFill>
                  <a:srgbClr val="0000CC"/>
                </a:solidFill>
              </a:rPr>
              <a:t>document.getElementById</a:t>
            </a:r>
            <a:r>
              <a:rPr lang="en-CA" sz="2000" dirty="0">
                <a:solidFill>
                  <a:srgbClr val="0000CC"/>
                </a:solidFill>
              </a:rPr>
              <a:t>("d1");   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elem.setAttribute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 "notes");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//  or just simply: 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//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elem.class</a:t>
            </a:r>
            <a:r>
              <a:rPr lang="en-CA" sz="2000" dirty="0">
                <a:solidFill>
                  <a:srgbClr val="0000CC"/>
                </a:solidFill>
              </a:rPr>
              <a:t> = "notes";</a:t>
            </a:r>
          </a:p>
          <a:p>
            <a:pPr marL="400050" lvl="1" indent="0">
              <a:buNone/>
            </a:pPr>
            <a:endParaRPr lang="en-CA" sz="5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image =   </a:t>
            </a:r>
            <a:r>
              <a:rPr lang="en-CA" sz="2000" dirty="0" err="1"/>
              <a:t>document.createElement</a:t>
            </a:r>
            <a:r>
              <a:rPr lang="en-CA" sz="2000" dirty="0"/>
              <a:t>("</a:t>
            </a:r>
            <a:r>
              <a:rPr lang="en-CA" sz="2000" dirty="0" err="1"/>
              <a:t>img</a:t>
            </a:r>
            <a:r>
              <a:rPr lang="en-CA" sz="2000" dirty="0"/>
              <a:t>"); 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/>
              </a:rPr>
              <a:t>image.height</a:t>
            </a:r>
            <a:r>
              <a:rPr lang="en-CA" sz="2000" dirty="0"/>
              <a:t> = "50";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/>
              </a:rPr>
              <a:t>image.src</a:t>
            </a:r>
            <a:r>
              <a:rPr lang="en-CA" sz="2000" dirty="0"/>
              <a:t>="http://www.senecacollege.ca/images/seneca-logo2.svg";</a:t>
            </a:r>
          </a:p>
          <a:p>
            <a:pPr marL="800100" lvl="2" indent="0">
              <a:buNone/>
            </a:pPr>
            <a:r>
              <a:rPr lang="en-CA" sz="2000" dirty="0" err="1"/>
              <a:t>document.body.appendChild</a:t>
            </a:r>
            <a:r>
              <a:rPr lang="en-CA" sz="2000" dirty="0"/>
              <a:t>(image);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100" dirty="0"/>
              <a:t>2-way API: text and/or HTML tags in a node</a:t>
            </a:r>
          </a:p>
          <a:p>
            <a:pPr marL="400050" lvl="1" indent="0">
              <a:buNone/>
            </a:pPr>
            <a:r>
              <a:rPr lang="en-CA" sz="3100" dirty="0"/>
              <a:t>Example: </a:t>
            </a:r>
          </a:p>
          <a:p>
            <a:pPr lvl="1" indent="-342900"/>
            <a:r>
              <a:rPr lang="en-CA" sz="2400" dirty="0"/>
              <a:t>Get value:</a:t>
            </a:r>
          </a:p>
          <a:p>
            <a:pPr marL="800100" lvl="2" indent="0">
              <a:buNone/>
            </a:pPr>
            <a:r>
              <a:rPr lang="en-CA" sz="2000" dirty="0"/>
              <a:t>       </a:t>
            </a:r>
            <a:r>
              <a:rPr lang="en-CA" sz="2600" dirty="0" err="1"/>
              <a:t>var</a:t>
            </a:r>
            <a:r>
              <a:rPr lang="en-CA" sz="2600" dirty="0"/>
              <a:t> txt = </a:t>
            </a:r>
            <a:r>
              <a:rPr lang="en-CA" sz="2600" dirty="0" err="1"/>
              <a:t>elem.innerHTML</a:t>
            </a:r>
            <a:r>
              <a:rPr lang="en-CA" sz="2600" dirty="0"/>
              <a:t>;</a:t>
            </a:r>
          </a:p>
          <a:p>
            <a:pPr lvl="1" indent="-342900"/>
            <a:r>
              <a:rPr lang="en-CA" sz="2400" dirty="0"/>
              <a:t>Set value: </a:t>
            </a:r>
          </a:p>
          <a:p>
            <a:pPr marL="800100" lvl="2" indent="0">
              <a:buNone/>
            </a:pPr>
            <a:r>
              <a:rPr lang="en-CA" sz="1700" dirty="0"/>
              <a:t>        </a:t>
            </a:r>
            <a:r>
              <a:rPr lang="en-CA" sz="2600" dirty="0" err="1"/>
              <a:t>elem.innerHTML</a:t>
            </a:r>
            <a:r>
              <a:rPr lang="en-CA" sz="2600" dirty="0"/>
              <a:t> = "&lt;p&gt;Paragraph added/changed!&lt;/p&gt;";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3100" dirty="0">
                <a:hlinkClick r:id="rId2"/>
              </a:rPr>
              <a:t>innerHTML2.html</a:t>
            </a:r>
            <a:endParaRPr lang="en-CA" sz="31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100" dirty="0"/>
              <a:t>Note: </a:t>
            </a:r>
            <a:r>
              <a:rPr lang="en-CA" sz="3100" dirty="0" err="1"/>
              <a:t>innerHTML</a:t>
            </a:r>
            <a:r>
              <a:rPr lang="en-CA" sz="3100" dirty="0"/>
              <a:t> property can be used to add elements / objects into a web page. e.g.</a:t>
            </a:r>
          </a:p>
          <a:p>
            <a:pPr lvl="1"/>
            <a:r>
              <a:rPr lang="en-CA" sz="2400" dirty="0"/>
              <a:t>bad style on many levels (e.g. JS code embedded within HTML) </a:t>
            </a:r>
          </a:p>
          <a:p>
            <a:pPr lvl="1"/>
            <a:r>
              <a:rPr lang="en-CA" sz="2400" dirty="0"/>
              <a:t>error-prone: must carefully distinguish </a:t>
            </a:r>
          </a:p>
          <a:p>
            <a:pPr lvl="1"/>
            <a:r>
              <a:rPr lang="en-CA" sz="2400" dirty="0" err="1"/>
              <a:t>innerHTML</a:t>
            </a:r>
            <a:r>
              <a:rPr lang="en-CA" sz="2400" dirty="0"/>
              <a:t> should be mainly used to add plain text. </a:t>
            </a:r>
          </a:p>
          <a:p>
            <a:pPr lvl="1"/>
            <a:endParaRPr lang="en-CA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Note: the “value” property of an HTML form control is similar to the </a:t>
            </a:r>
            <a:r>
              <a:rPr lang="en-CA" sz="2600" dirty="0" err="1"/>
              <a:t>innerHTML</a:t>
            </a:r>
            <a:r>
              <a:rPr lang="en-CA" sz="2600" dirty="0"/>
              <a:t>, but the “value” property can only accept plain text and only for form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lvl="1"/>
            <a:r>
              <a:rPr lang="en-CA" dirty="0"/>
              <a:t>Modify HTML formatting and appearances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style with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26642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object </a:t>
            </a:r>
            <a:r>
              <a:rPr lang="en-CA" dirty="0"/>
              <a:t>can be used to set any CSS style properties of HTML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Syntax:</a:t>
            </a:r>
          </a:p>
          <a:p>
            <a:pPr marL="400050" lvl="1" indent="0">
              <a:buNone/>
            </a:pP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</a:t>
            </a:r>
            <a:r>
              <a:rPr lang="en-CA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CA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style;</a:t>
            </a:r>
          </a:p>
          <a:p>
            <a:pPr marL="400050" lvl="1" indent="0">
              <a:buNone/>
            </a:pPr>
            <a:endParaRPr lang="en-CA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dirty="0"/>
              <a:t>e.g. </a:t>
            </a:r>
            <a:endParaRPr lang="en-CA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933056"/>
            <a:ext cx="792088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// highlight all paragraphs in the document</a:t>
            </a:r>
          </a:p>
          <a:p>
            <a:r>
              <a:rPr lang="en-CA" sz="2400" dirty="0"/>
              <a:t>var </a:t>
            </a:r>
            <a:r>
              <a:rPr lang="en-CA" sz="2400" dirty="0" err="1"/>
              <a:t>allParas</a:t>
            </a:r>
            <a:r>
              <a:rPr lang="en-CA" sz="2400" dirty="0"/>
              <a:t> = </a:t>
            </a:r>
            <a:r>
              <a:rPr lang="en-CA" sz="2400" dirty="0" err="1"/>
              <a:t>document.getElementsByTagName</a:t>
            </a:r>
            <a:r>
              <a:rPr lang="en-CA" sz="2400" dirty="0"/>
              <a:t>("p");</a:t>
            </a:r>
          </a:p>
          <a:p>
            <a:endParaRPr lang="en-CA" sz="1200" dirty="0"/>
          </a:p>
          <a:p>
            <a:r>
              <a:rPr lang="en-CA" sz="2400" dirty="0"/>
              <a:t>for (var </a:t>
            </a:r>
            <a:r>
              <a:rPr lang="en-CA" sz="2400" dirty="0" err="1"/>
              <a:t>i</a:t>
            </a:r>
            <a:r>
              <a:rPr lang="en-CA" sz="2400" dirty="0"/>
              <a:t> = 0; </a:t>
            </a:r>
            <a:r>
              <a:rPr lang="en-CA" sz="2400" dirty="0" err="1"/>
              <a:t>i</a:t>
            </a:r>
            <a:r>
              <a:rPr lang="en-CA" sz="2400" dirty="0"/>
              <a:t> &lt; </a:t>
            </a:r>
            <a:r>
              <a:rPr lang="en-CA" sz="2400" dirty="0" err="1"/>
              <a:t>allParas.length</a:t>
            </a:r>
            <a:r>
              <a:rPr lang="en-CA" sz="2400" dirty="0"/>
              <a:t>; </a:t>
            </a:r>
            <a:r>
              <a:rPr lang="en-CA" sz="2400" dirty="0" err="1"/>
              <a:t>i</a:t>
            </a:r>
            <a:r>
              <a:rPr lang="en-CA" sz="2400" dirty="0"/>
              <a:t>++) {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allParas</a:t>
            </a:r>
            <a:r>
              <a:rPr lang="en-CA" sz="2400" dirty="0"/>
              <a:t>[</a:t>
            </a:r>
            <a:r>
              <a:rPr lang="en-CA" sz="2400" dirty="0" err="1"/>
              <a:t>i</a:t>
            </a:r>
            <a:r>
              <a:rPr lang="en-CA" sz="2400" dirty="0"/>
              <a:t>].</a:t>
            </a:r>
            <a:r>
              <a:rPr lang="en-CA" sz="2400" dirty="0" err="1"/>
              <a:t>style.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r>
              <a:rPr lang="en-CA" sz="2400" dirty="0"/>
              <a:t> = "yellow";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90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Style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36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Style Object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2620"/>
              </p:ext>
            </p:extLst>
          </p:nvPr>
        </p:nvGraphicFramePr>
        <p:xfrm>
          <a:off x="827584" y="1916832"/>
          <a:ext cx="7560840" cy="41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655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2"/>
                        </a:rPr>
                        <a:t>backgroundColor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background-color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3"/>
                        </a:rPr>
                        <a:t>border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</a:t>
                      </a:r>
                      <a:r>
                        <a:rPr lang="en-CA" sz="1300" dirty="0" err="1"/>
                        <a:t>borderWidth</a:t>
                      </a:r>
                      <a:r>
                        <a:rPr lang="en-CA" sz="1300" dirty="0"/>
                        <a:t>, </a:t>
                      </a:r>
                      <a:r>
                        <a:rPr lang="en-CA" sz="1300" dirty="0" err="1"/>
                        <a:t>borderStyle</a:t>
                      </a:r>
                      <a:r>
                        <a:rPr lang="en-CA" sz="1300" dirty="0"/>
                        <a:t>, and </a:t>
                      </a:r>
                      <a:r>
                        <a:rPr lang="en-CA" sz="1300" dirty="0" err="1"/>
                        <a:t>borderColor</a:t>
                      </a:r>
                      <a:r>
                        <a:rPr lang="en-CA" sz="1300" dirty="0"/>
                        <a:t> in one declaration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4"/>
                        </a:rPr>
                        <a:t>borderColor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an element's border (can have up to four values)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5"/>
                        </a:rPr>
                        <a:t>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the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00">
                <a:tc>
                  <a:txBody>
                    <a:bodyPr/>
                    <a:lstStyle/>
                    <a:p>
                      <a:r>
                        <a:rPr lang="en-CA" sz="1300">
                          <a:hlinkClick r:id="rId6"/>
                        </a:rPr>
                        <a:t>display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an element's display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7"/>
                        </a:rPr>
                        <a:t>fontSize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font size of the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8"/>
                        </a:rPr>
                        <a:t>fontWeight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boldness of the font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9"/>
                        </a:rPr>
                        <a:t>margin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margins of an element (can have up to four values)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32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0"/>
                        </a:rPr>
                        <a:t>padding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padding of an element (can have up to four values)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1"/>
                        </a:rPr>
                        <a:t>textDecoration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decoration of a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2"/>
                        </a:rPr>
                        <a:t>minHeight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height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3"/>
                        </a:rPr>
                        <a:t>minWidth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width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14"/>
                        </a:rPr>
                        <a:t>visibility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whether an element should be 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75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style </a:t>
            </a:r>
            <a:r>
              <a:rPr lang="en-CA" sz="4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Syntax:</a:t>
            </a:r>
          </a:p>
          <a:p>
            <a:pPr marL="0" lvl="1" indent="0">
              <a:buNone/>
            </a:pP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CA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("style", new style</a:t>
            </a:r>
            <a:r>
              <a:rPr lang="en-US" sz="2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</a:p>
          <a:p>
            <a:pPr marL="57150" indent="-457200"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00100" lvl="2" indent="0">
              <a:buNone/>
            </a:pPr>
            <a:r>
              <a:rPr lang="en-CA" sz="2200" dirty="0"/>
              <a:t> var </a:t>
            </a:r>
            <a:r>
              <a:rPr lang="en-CA" sz="2200" dirty="0" err="1"/>
              <a:t>elem</a:t>
            </a:r>
            <a:r>
              <a:rPr lang="en-CA" sz="2200" dirty="0"/>
              <a:t> = </a:t>
            </a:r>
            <a:r>
              <a:rPr lang="en-CA" sz="2200" dirty="0" err="1"/>
              <a:t>getElementById</a:t>
            </a:r>
            <a:r>
              <a:rPr lang="en-CA" sz="2200" dirty="0"/>
              <a:t>("xy1");</a:t>
            </a:r>
          </a:p>
          <a:p>
            <a:pPr marL="800100" lvl="2" indent="0">
              <a:buNone/>
            </a:pPr>
            <a:r>
              <a:rPr lang="en-CA" sz="2200" dirty="0"/>
              <a:t> // set multiple style properties in one statement</a:t>
            </a:r>
          </a:p>
          <a:p>
            <a:pPr marL="800100" lvl="2" indent="0">
              <a:buNone/>
            </a:pPr>
            <a:r>
              <a:rPr lang="en-CA" sz="2200" dirty="0"/>
              <a:t> </a:t>
            </a:r>
            <a:r>
              <a:rPr lang="en-CA" sz="2200" dirty="0" err="1"/>
              <a:t>elem.setAttribute</a:t>
            </a:r>
            <a:r>
              <a:rPr lang="en-CA" sz="2200" dirty="0"/>
              <a:t>("style", "width:200;background:blue; ");</a:t>
            </a:r>
          </a:p>
          <a:p>
            <a:pPr marL="800100" lvl="2" indent="0">
              <a:buNone/>
            </a:pPr>
            <a:endParaRPr lang="en-CA" sz="2200" dirty="0">
              <a:solidFill>
                <a:srgbClr val="0000CC"/>
              </a:solidFill>
            </a:endParaRP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sz="2600" dirty="0">
                <a:solidFill>
                  <a:srgbClr val="0000CC"/>
                </a:solidFill>
                <a:hlinkClick r:id="rId2"/>
              </a:rPr>
              <a:t>changeCSS2.html</a:t>
            </a:r>
            <a:r>
              <a:rPr lang="en-CA" sz="2600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</a:rPr>
              <a:t>Advanced: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CC"/>
                </a:solidFill>
                <a:hlinkClick r:id="rId3"/>
              </a:rPr>
              <a:t>Some jQuery Functions And Their JavaScript Equivalents</a:t>
            </a:r>
            <a:endParaRPr lang="en-CA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element on a web page has certain events which can trigger a JavaScript function. </a:t>
            </a:r>
          </a:p>
          <a:p>
            <a:pPr lvl="1"/>
            <a:r>
              <a:rPr lang="en-US" dirty="0"/>
              <a:t>JavaScript needs a way of detecting user actions so that it knows when to react. </a:t>
            </a:r>
          </a:p>
          <a:p>
            <a:pPr lvl="1"/>
            <a:r>
              <a:rPr lang="en-US" dirty="0"/>
              <a:t>It also needs to know which functions to execute.</a:t>
            </a:r>
            <a:endParaRPr lang="en-CA" dirty="0"/>
          </a:p>
          <a:p>
            <a:pPr>
              <a:lnSpc>
                <a:spcPct val="80000"/>
              </a:lnSpc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/>
              <a:t>is an 2-way application programming interface (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can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It provides a structured representation of the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With the DOM, programmers can build documents, navigate their structure, and add, modify, or delete elements and content using JavaScript or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Events triggered by user actions. 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submitted</a:t>
            </a:r>
          </a:p>
          <a:p>
            <a:pPr lvl="1"/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Events that are not directly caused by the user.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an image </a:t>
            </a:r>
            <a:r>
              <a:rPr lang="en-CA" sz="2200" dirty="0"/>
              <a:t>has been loaded</a:t>
            </a:r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Events category</a:t>
            </a:r>
            <a:endParaRPr lang="en-US" dirty="0"/>
          </a:p>
          <a:p>
            <a:pPr lvl="1"/>
            <a:r>
              <a:rPr lang="en-US" sz="2600" dirty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event handler has a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example, the event handler for the click event is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General syntax:</a:t>
            </a:r>
          </a:p>
          <a:p>
            <a:pPr marL="457200" lvl="1" indent="0">
              <a:buNone/>
            </a:pPr>
            <a:r>
              <a:rPr lang="en-CA" sz="2400" dirty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   </a:t>
            </a:r>
          </a:p>
          <a:p>
            <a:pPr marL="800100" lvl="2" indent="0">
              <a:buNone/>
            </a:pPr>
            <a:r>
              <a:rPr lang="en-CA" dirty="0"/>
              <a:t>         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="alert('some text');"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="alert(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)" /&gt;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prstClr val="black"/>
                </a:solidFill>
                <a:hlinkClick r:id="rId2"/>
              </a:rPr>
              <a:t>temp-conversion.html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Attaching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in JavaScript Code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HTML DOM allows you to create the event object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element </a:t>
            </a:r>
            <a:r>
              <a:rPr lang="en-CA" sz="2400" dirty="0"/>
              <a:t>using JavaScript. </a:t>
            </a:r>
          </a:p>
          <a:p>
            <a:pPr lvl="1"/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separation of structure and behaviour</a:t>
            </a:r>
          </a:p>
          <a:p>
            <a:pPr lvl="1"/>
            <a:r>
              <a:rPr lang="en-CA" sz="2000" dirty="0"/>
              <a:t>Syntax:</a:t>
            </a:r>
          </a:p>
          <a:p>
            <a:pPr marL="857250" lvl="2" indent="0">
              <a:buNone/>
            </a:pPr>
            <a:r>
              <a:rPr lang="en-CA" sz="2000" dirty="0"/>
              <a:t>// the element is a DOM element object</a:t>
            </a:r>
          </a:p>
          <a:p>
            <a:pPr marL="857250" lvl="2" indent="0">
              <a:buNone/>
            </a:pPr>
            <a:r>
              <a:rPr lang="en-CA" sz="2000" dirty="0" err="1"/>
              <a:t>Element.event</a:t>
            </a:r>
            <a:r>
              <a:rPr lang="en-CA" sz="2000" dirty="0"/>
              <a:t> = </a:t>
            </a:r>
            <a:r>
              <a:rPr lang="en-CA" sz="2000" dirty="0" err="1"/>
              <a:t>functionName</a:t>
            </a:r>
            <a:r>
              <a:rPr lang="en-CA" sz="2000" dirty="0"/>
              <a:t>;</a:t>
            </a:r>
          </a:p>
          <a:p>
            <a:pPr marL="857250" lvl="2" indent="0">
              <a:buNone/>
            </a:pPr>
            <a:endParaRPr lang="en-CA" sz="1400" dirty="0"/>
          </a:p>
          <a:p>
            <a:pPr lvl="1" indent="-342900"/>
            <a:r>
              <a:rPr lang="en-CA" sz="2000" dirty="0"/>
              <a:t>example  </a:t>
            </a:r>
          </a:p>
          <a:p>
            <a:pPr marL="400050" lvl="1" indent="0">
              <a:buNone/>
            </a:pP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myBtn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</a:t>
            </a:r>
            <a:r>
              <a:rPr lang="en-CA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800" dirty="0"/>
              <a:t>= </a:t>
            </a:r>
            <a:r>
              <a:rPr lang="en-CA" sz="1800" dirty="0" err="1"/>
              <a:t>displayDate</a:t>
            </a:r>
            <a:r>
              <a:rPr lang="en-CA" sz="1800" dirty="0"/>
              <a:t>;</a:t>
            </a:r>
          </a:p>
          <a:p>
            <a:pPr marL="400050" lvl="1" indent="0">
              <a:buNone/>
            </a:pPr>
            <a:r>
              <a:rPr lang="en-CA" sz="1800" dirty="0"/>
              <a:t>function </a:t>
            </a:r>
            <a:r>
              <a:rPr lang="en-CA" sz="1800" dirty="0" err="1"/>
              <a:t>displayDate</a:t>
            </a:r>
            <a:r>
              <a:rPr lang="en-CA" sz="1800" dirty="0"/>
              <a:t>() {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600" dirty="0" err="1"/>
              <a:t>document.getElementById</a:t>
            </a:r>
            <a:r>
              <a:rPr lang="en-CA" sz="1600" dirty="0"/>
              <a:t>("demo").</a:t>
            </a:r>
            <a:r>
              <a:rPr lang="en-CA" sz="1600" dirty="0" err="1"/>
              <a:t>innerHTML</a:t>
            </a:r>
            <a:r>
              <a:rPr lang="en-CA" sz="1600" dirty="0"/>
              <a:t>=(new Date()).</a:t>
            </a:r>
            <a:r>
              <a:rPr lang="en-CA" sz="1600" dirty="0" err="1"/>
              <a:t>toLocaleString</a:t>
            </a:r>
            <a:r>
              <a:rPr lang="en-CA" sz="1600" dirty="0"/>
              <a:t>(); </a:t>
            </a:r>
          </a:p>
          <a:p>
            <a:pPr marL="400050" lvl="1" indent="0">
              <a:buNone/>
            </a:pPr>
            <a:r>
              <a:rPr lang="en-CA" sz="1800" dirty="0"/>
              <a:t>}</a:t>
            </a:r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Note: the “</a:t>
            </a:r>
            <a:r>
              <a:rPr lang="en-CA" sz="2200" dirty="0" err="1"/>
              <a:t>element.event</a:t>
            </a:r>
            <a:r>
              <a:rPr lang="en-CA" sz="2200" dirty="0"/>
              <a:t> = </a:t>
            </a:r>
            <a:r>
              <a:rPr lang="en-CA" sz="2200" dirty="0" err="1"/>
              <a:t>functionName</a:t>
            </a:r>
            <a:r>
              <a:rPr lang="en-CA" sz="2200" dirty="0"/>
              <a:t>;” will not work if it is called before the “element” is loaded/created in the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Using </a:t>
            </a:r>
            <a:r>
              <a:rPr lang="en-CA" sz="2200" dirty="0" err="1"/>
              <a:t>window.onload</a:t>
            </a:r>
            <a:r>
              <a:rPr lang="en-CA" sz="2200" dirty="0"/>
              <a:t> event</a:t>
            </a:r>
          </a:p>
          <a:p>
            <a:pPr lvl="1"/>
            <a:r>
              <a:rPr lang="en-US" sz="2200" dirty="0">
                <a:effectLst/>
              </a:rPr>
              <a:t>we want to attach our event handlers right after the page is loaded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effectLst/>
              </a:rPr>
              <a:t>Use the </a:t>
            </a:r>
            <a:r>
              <a:rPr lang="en-US" sz="2200" dirty="0" err="1">
                <a:effectLst/>
              </a:rPr>
              <a:t>widow.onload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hanlder</a:t>
            </a:r>
            <a:r>
              <a:rPr lang="en-US" sz="2200" dirty="0">
                <a:effectLst/>
              </a:rPr>
              <a:t> to attach all the other handlers to run when page is done loading. e.g.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Window.onload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functionName</a:t>
            </a:r>
            <a:r>
              <a:rPr lang="en-US" dirty="0">
                <a:effectLst/>
              </a:rPr>
              <a:t>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functionName</a:t>
            </a:r>
            <a:r>
              <a:rPr lang="en-US" dirty="0">
                <a:effectLst/>
              </a:rPr>
              <a:t>() 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element.event</a:t>
            </a:r>
            <a:r>
              <a:rPr lang="en-US" dirty="0">
                <a:effectLst/>
              </a:rPr>
              <a:t> = functionName1;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    … …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}</a:t>
            </a:r>
          </a:p>
          <a:p>
            <a:pPr lvl="1" indent="-342900">
              <a:spcBef>
                <a:spcPts val="0"/>
              </a:spcBef>
            </a:pPr>
            <a:r>
              <a:rPr lang="en-CA" sz="2000" dirty="0">
                <a:effectLst/>
              </a:rPr>
              <a:t>Or in HTML: &lt;body </a:t>
            </a:r>
            <a:r>
              <a:rPr lang="en-CA" sz="2000" dirty="0" err="1">
                <a:effectLst/>
              </a:rPr>
              <a:t>onload</a:t>
            </a:r>
            <a:r>
              <a:rPr lang="en-CA" sz="2000" dirty="0">
                <a:effectLst/>
              </a:rPr>
              <a:t>=“</a:t>
            </a:r>
            <a:r>
              <a:rPr lang="en-CA" sz="2000" dirty="0" err="1">
                <a:effectLst/>
              </a:rPr>
              <a:t>functionName</a:t>
            </a:r>
            <a:r>
              <a:rPr lang="en-CA" sz="2000" dirty="0">
                <a:effectLst/>
              </a:rPr>
              <a:t>()”&gt;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06859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occurs when the content of a field changes. </a:t>
            </a:r>
          </a:p>
          <a:p>
            <a:endParaRPr lang="en-CA" dirty="0"/>
          </a:p>
          <a:p>
            <a:pPr lvl="1"/>
            <a:r>
              <a:rPr lang="en-CA" dirty="0"/>
              <a:t>Applies to :</a:t>
            </a:r>
          </a:p>
          <a:p>
            <a:pPr marL="400050" lvl="1" indent="0">
              <a:buNone/>
            </a:pPr>
            <a:r>
              <a:rPr lang="en-CA" dirty="0"/>
              <a:t>        select, text, input elements</a:t>
            </a:r>
          </a:p>
          <a:p>
            <a:pPr marL="400050" lvl="1" indent="0">
              <a:buNone/>
            </a:pPr>
            <a:endParaRPr lang="en-CA" dirty="0"/>
          </a:p>
          <a:p>
            <a:pPr marL="857250" lvl="1" indent="-457200"/>
            <a:r>
              <a:rPr lang="en-CA" dirty="0"/>
              <a:t>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js_onchange.html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pressed and released a mouse button (or keyboard equivalent) on an element.</a:t>
            </a:r>
          </a:p>
          <a:p>
            <a:pPr lvl="1"/>
            <a:endParaRPr lang="en-CA" dirty="0"/>
          </a:p>
          <a:p>
            <a:pPr lvl="1">
              <a:lnSpc>
                <a:spcPct val="80000"/>
              </a:lnSpc>
            </a:pPr>
            <a:r>
              <a:rPr lang="en-CA" dirty="0"/>
              <a:t>Applies to</a:t>
            </a:r>
            <a:r>
              <a:rPr lang="en-CA" altLang="en-US" b="1" dirty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>
                <a:hlinkClick r:id="rId2"/>
              </a:rPr>
              <a:t>js_onclick.html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</a:p>
          <a:p>
            <a:pPr lvl="1"/>
            <a:r>
              <a:rPr lang="en-CA" dirty="0"/>
              <a:t>Occurs when the user has double-clicked a mouse button on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 the following HTML tags:</a:t>
            </a:r>
          </a:p>
          <a:p>
            <a:pPr marL="857250" lvl="2" indent="0">
              <a:buNone/>
            </a:pPr>
            <a:r>
              <a:rPr lang="fr-FR" dirty="0"/>
              <a:t>document, image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, </a:t>
            </a:r>
            <a:r>
              <a:rPr lang="fr-FR" dirty="0" err="1"/>
              <a:t>link</a:t>
            </a:r>
            <a:endParaRPr lang="fr-FR" dirty="0"/>
          </a:p>
          <a:p>
            <a:pPr marL="857250" lvl="2" indent="0">
              <a:buNone/>
            </a:pPr>
            <a:endParaRPr lang="en-CA" dirty="0"/>
          </a:p>
          <a:p>
            <a:pPr lvl="1"/>
            <a:r>
              <a:rPr lang="en-CA" dirty="0"/>
              <a:t>Example: 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js-ondblclick.html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9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given focus to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button,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/>
          </a:p>
          <a:p>
            <a:pPr marL="857250" lvl="2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96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a document 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browser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js-onload.html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Document Object Model (the blue color 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Document – HTML 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API – each node above is an object that has methods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the 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The first 2 methods return </a:t>
            </a:r>
            <a:r>
              <a:rPr lang="en-CA" sz="2000" dirty="0" err="1"/>
              <a:t>timerID</a:t>
            </a:r>
            <a:r>
              <a:rPr lang="en-CA" sz="2000" dirty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E.g.</a:t>
            </a:r>
          </a:p>
          <a:p>
            <a:pPr lvl="1"/>
            <a:r>
              <a:rPr lang="en-CA" sz="2000" dirty="0"/>
              <a:t>&lt;button </a:t>
            </a:r>
            <a:r>
              <a:rPr lang="en-CA" sz="2000" dirty="0" err="1"/>
              <a:t>onclick</a:t>
            </a:r>
            <a:r>
              <a:rPr lang="en-CA" sz="2000" dirty="0"/>
              <a:t>="</a:t>
            </a:r>
            <a:r>
              <a:rPr lang="en-CA" sz="2000" dirty="0" err="1"/>
              <a:t>setInterval</a:t>
            </a:r>
            <a:r>
              <a:rPr lang="en-CA" sz="2000" dirty="0"/>
              <a:t>(function(){alert('Hello')},3000);"&gt;</a:t>
            </a:r>
          </a:p>
          <a:p>
            <a:pPr lvl="1"/>
            <a:r>
              <a:rPr lang="en-CA" sz="2000" dirty="0"/>
              <a:t>Try it&lt;/button&gt;</a:t>
            </a:r>
          </a:p>
          <a:p>
            <a:pPr lvl="1"/>
            <a:r>
              <a:rPr lang="en-CA" sz="2000" dirty="0"/>
              <a:t>&lt;!-- this code alert “hello” every 3 seconds. --&gt; </a:t>
            </a:r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MDN: Introduction to DOM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>
                <a:hlinkClick r:id="rId3"/>
              </a:rPr>
              <a:t>MDN: DOM Examples</a:t>
            </a:r>
            <a:endParaRPr lang="en-CA" altLang="en-US" dirty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4"/>
              </a:rPr>
              <a:t>MDN: Creating New Elements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5"/>
              </a:rPr>
              <a:t>JavaScript Kit: DOM Reference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6"/>
              </a:rPr>
              <a:t>W3C: </a:t>
            </a:r>
            <a:r>
              <a:rPr lang="en-CA" dirty="0">
                <a:hlinkClick r:id="rId6"/>
              </a:rPr>
              <a:t>Handling events with JavaScript</a:t>
            </a: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 the top of the DOM hierarchy, there are browser objects - </a:t>
            </a:r>
            <a:r>
              <a:rPr lang="en-US" sz="2400" dirty="0"/>
              <a:t>the objects exposed by the web browser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/>
              <a:t>the global object, which contains</a:t>
            </a:r>
          </a:p>
          <a:p>
            <a:pPr lvl="2"/>
            <a:r>
              <a:rPr lang="en-CA" sz="1800" dirty="0"/>
              <a:t>location, history, document and navigation objects as properties.</a:t>
            </a:r>
          </a:p>
          <a:p>
            <a:pPr lvl="2"/>
            <a:r>
              <a:rPr lang="en-CA" sz="1800" dirty="0"/>
              <a:t>global functions, e.g. prompt, confirm, alert, focus, blur, …</a:t>
            </a:r>
          </a:p>
          <a:p>
            <a:pPr lvl="2"/>
            <a:r>
              <a:rPr lang="en-CA" sz="1800" dirty="0"/>
              <a:t>Built-in objects, e.g. String, Array, Date, …</a:t>
            </a:r>
          </a:p>
          <a:p>
            <a:pPr lvl="1"/>
            <a:r>
              <a:rPr lang="en-CA" sz="2400" dirty="0"/>
              <a:t>location </a:t>
            </a:r>
          </a:p>
          <a:p>
            <a:pPr marL="914400" lvl="2" indent="0">
              <a:buNone/>
            </a:pPr>
            <a:r>
              <a:rPr lang="en-CA" sz="1800" dirty="0" err="1"/>
              <a:t>location.href</a:t>
            </a:r>
            <a:r>
              <a:rPr lang="en-CA" sz="1800" dirty="0"/>
              <a:t>="http://www.senecacollege.ca/"</a:t>
            </a:r>
            <a:endParaRPr lang="en-CA" sz="1800" dirty="0"/>
          </a:p>
          <a:p>
            <a:pPr lvl="1"/>
            <a:r>
              <a:rPr lang="en-CA" sz="2400" dirty="0"/>
              <a:t>history 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Document: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HTML page and its content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navigator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Only the Document object (as well as the objects in it) forms the DOM.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elements/objects in a page, from / within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so it can be accessed through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or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18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properties and methods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45504"/>
              </p:ext>
            </p:extLst>
          </p:nvPr>
        </p:nvGraphicFramePr>
        <p:xfrm>
          <a:off x="395536" y="1772816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28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forms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images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the links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32">
                <a:tc>
                  <a:txBody>
                    <a:bodyPr/>
                    <a:lstStyle/>
                    <a:p>
                      <a:r>
                        <a:rPr lang="en-CA" dirty="0" err="1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Returns the URL of the document that loaded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Sets or returns the title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/>
                        <a:t>document.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full URL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028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write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HTML expressions or JavaScript code to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err="1"/>
                        <a:t>document.writeln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write()</a:t>
                      </a:r>
                      <a:r>
                        <a:rPr lang="en-CA" baseline="0" dirty="0"/>
                        <a:t> with </a:t>
                      </a:r>
                      <a:r>
                        <a:rPr lang="en-CA" dirty="0"/>
                        <a:t>a newline character after each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elements can be accessed by using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err="1"/>
              <a:t>document.formName.inputElementName</a:t>
            </a:r>
            <a:endParaRPr lang="en-CA" sz="2400" dirty="0"/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err="1"/>
              <a:t>document.forms</a:t>
            </a:r>
            <a:r>
              <a:rPr lang="en-CA" dirty="0"/>
              <a:t>[0].elements[0]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/>
              <a:t>Two-way API example (run in Scratchpad):</a:t>
            </a:r>
          </a:p>
          <a:p>
            <a:pPr marL="857250" lvl="2" indent="0">
              <a:buNone/>
            </a:pPr>
            <a:r>
              <a:rPr lang="en-CA" dirty="0"/>
              <a:t>Get/Read:</a:t>
            </a:r>
          </a:p>
          <a:p>
            <a:pPr marL="1771650" lvl="4" indent="0">
              <a:buNone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1771650" lvl="4" indent="0">
              <a:buNone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857250" lvl="2" indent="0">
              <a:buNone/>
            </a:pPr>
            <a:r>
              <a:rPr lang="en-CA" dirty="0"/>
              <a:t>Set/Write:</a:t>
            </a:r>
          </a:p>
          <a:p>
            <a:pPr marL="1771650" lvl="4" indent="0">
              <a:buNone/>
            </a:pP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"new title";</a:t>
            </a: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document.html</a:t>
            </a:r>
            <a:endParaRPr lang="en-CA" sz="2800" dirty="0"/>
          </a:p>
          <a:p>
            <a:pPr marL="857250" lvl="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800" kern="1200" dirty="0">
                <a:solidFill>
                  <a:prstClr val="black"/>
                </a:solidFill>
                <a:effectLst/>
              </a:rPr>
              <a:t>Document object methods – </a:t>
            </a:r>
            <a:r>
              <a:rPr lang="en-CA" sz="28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8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ByClassName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ByTagName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4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querySelector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Returns the </a:t>
            </a:r>
            <a:r>
              <a:rPr lang="en-CA" sz="2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first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element that matches a specified </a:t>
            </a:r>
            <a:r>
              <a:rPr lang="en-CA" sz="2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CSS selector(s) 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in the document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querySelectorAll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Returns a static 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NodeList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containing all elements that matches a specified CSS selector(s) in the document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257220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2670</Words>
  <Application>Microsoft Office PowerPoint</Application>
  <PresentationFormat>On-screen Show (4:3)</PresentationFormat>
  <Paragraphs>569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The Document Object Model (DOM)</vt:lpstr>
      <vt:lpstr>The Document Object Model (DOM)</vt:lpstr>
      <vt:lpstr>The Browser Objects</vt:lpstr>
      <vt:lpstr>The Document Object</vt:lpstr>
      <vt:lpstr>The Document Object</vt:lpstr>
      <vt:lpstr>Examples</vt:lpstr>
      <vt:lpstr>The Document Object</vt:lpstr>
      <vt:lpstr>The Document Object</vt:lpstr>
      <vt:lpstr>Document Object</vt:lpstr>
      <vt:lpstr>The DOM tree</vt:lpstr>
      <vt:lpstr>The DOM tree</vt:lpstr>
      <vt:lpstr>HTML DOM Nodes</vt:lpstr>
      <vt:lpstr>Types of DOM nodes</vt:lpstr>
      <vt:lpstr>At the Ends of DOM Tree</vt:lpstr>
      <vt:lpstr>Element Nodes/Objects</vt:lpstr>
      <vt:lpstr>Modifying DOM with JavaScript</vt:lpstr>
      <vt:lpstr>Add a Node to web page </vt:lpstr>
      <vt:lpstr>Modifying the DOM tree</vt:lpstr>
      <vt:lpstr>Modifying element / node attributes</vt:lpstr>
      <vt:lpstr>Modifying element / node attributes</vt:lpstr>
      <vt:lpstr>Using the innerHTML Property</vt:lpstr>
      <vt:lpstr>Modifying DOM with JavaScript</vt:lpstr>
      <vt:lpstr>Changing HTML style with style object </vt:lpstr>
      <vt:lpstr>HTML DOM Style Object</vt:lpstr>
      <vt:lpstr>Changing HTML style setAttribute()</vt:lpstr>
      <vt:lpstr>HTML DOM Events</vt:lpstr>
      <vt:lpstr>Events</vt:lpstr>
      <vt:lpstr>Common Events</vt:lpstr>
      <vt:lpstr>Event Handlers</vt:lpstr>
      <vt:lpstr>Creating Event Handler</vt:lpstr>
      <vt:lpstr>Attaching Event Handler in JavaScript Code</vt:lpstr>
      <vt:lpstr>The Window.onload event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Wei Song</dc:creator>
  <cp:lastModifiedBy>Wei Song</cp:lastModifiedBy>
  <cp:revision>226</cp:revision>
  <cp:lastPrinted>2001-07-23T19:37:02Z</cp:lastPrinted>
  <dcterms:created xsi:type="dcterms:W3CDTF">2001-03-26T00:24:34Z</dcterms:created>
  <dcterms:modified xsi:type="dcterms:W3CDTF">2016-11-23T11:38:24Z</dcterms:modified>
</cp:coreProperties>
</file>