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66"/>
  </p:notesMasterIdLst>
  <p:handoutMasterIdLst>
    <p:handoutMasterId r:id="rId67"/>
  </p:handoutMasterIdLst>
  <p:sldIdLst>
    <p:sldId id="266" r:id="rId2"/>
    <p:sldId id="271" r:id="rId3"/>
    <p:sldId id="278" r:id="rId4"/>
    <p:sldId id="280" r:id="rId5"/>
    <p:sldId id="359" r:id="rId6"/>
    <p:sldId id="360" r:id="rId7"/>
    <p:sldId id="362" r:id="rId8"/>
    <p:sldId id="363" r:id="rId9"/>
    <p:sldId id="364" r:id="rId10"/>
    <p:sldId id="365" r:id="rId11"/>
    <p:sldId id="366" r:id="rId12"/>
    <p:sldId id="367" r:id="rId13"/>
    <p:sldId id="368" r:id="rId14"/>
    <p:sldId id="370" r:id="rId15"/>
    <p:sldId id="372" r:id="rId16"/>
    <p:sldId id="373" r:id="rId17"/>
    <p:sldId id="375" r:id="rId18"/>
    <p:sldId id="376" r:id="rId19"/>
    <p:sldId id="378" r:id="rId20"/>
    <p:sldId id="377" r:id="rId21"/>
    <p:sldId id="379" r:id="rId22"/>
    <p:sldId id="380" r:id="rId23"/>
    <p:sldId id="381" r:id="rId24"/>
    <p:sldId id="382" r:id="rId25"/>
    <p:sldId id="389" r:id="rId26"/>
    <p:sldId id="386" r:id="rId27"/>
    <p:sldId id="388" r:id="rId28"/>
    <p:sldId id="390" r:id="rId29"/>
    <p:sldId id="391" r:id="rId30"/>
    <p:sldId id="392" r:id="rId31"/>
    <p:sldId id="393" r:id="rId32"/>
    <p:sldId id="394" r:id="rId33"/>
    <p:sldId id="395" r:id="rId34"/>
    <p:sldId id="398" r:id="rId35"/>
    <p:sldId id="399" r:id="rId36"/>
    <p:sldId id="396" r:id="rId37"/>
    <p:sldId id="397" r:id="rId38"/>
    <p:sldId id="400" r:id="rId39"/>
    <p:sldId id="401" r:id="rId40"/>
    <p:sldId id="402" r:id="rId41"/>
    <p:sldId id="412" r:id="rId42"/>
    <p:sldId id="413" r:id="rId43"/>
    <p:sldId id="414" r:id="rId44"/>
    <p:sldId id="415" r:id="rId45"/>
    <p:sldId id="416" r:id="rId46"/>
    <p:sldId id="281" r:id="rId47"/>
    <p:sldId id="282" r:id="rId48"/>
    <p:sldId id="283" r:id="rId49"/>
    <p:sldId id="284" r:id="rId50"/>
    <p:sldId id="285" r:id="rId51"/>
    <p:sldId id="417" r:id="rId52"/>
    <p:sldId id="406" r:id="rId53"/>
    <p:sldId id="295" r:id="rId54"/>
    <p:sldId id="296" r:id="rId55"/>
    <p:sldId id="288" r:id="rId56"/>
    <p:sldId id="407" r:id="rId57"/>
    <p:sldId id="290" r:id="rId58"/>
    <p:sldId id="291" r:id="rId59"/>
    <p:sldId id="408" r:id="rId60"/>
    <p:sldId id="409" r:id="rId61"/>
    <p:sldId id="411" r:id="rId62"/>
    <p:sldId id="410" r:id="rId63"/>
    <p:sldId id="270" r:id="rId64"/>
    <p:sldId id="277" r:id="rId6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33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6531" autoAdjust="0"/>
    <p:restoredTop sz="93061" autoAdjust="0"/>
  </p:normalViewPr>
  <p:slideViewPr>
    <p:cSldViewPr>
      <p:cViewPr varScale="1">
        <p:scale>
          <a:sx n="76" d="100"/>
          <a:sy n="76" d="100"/>
        </p:scale>
        <p:origin x="118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45327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6912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90738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7318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64817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rectangle1 =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width: 10,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height: 15,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show: function () {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; }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660033"/>
                </a:solidFill>
              </a:rPr>
              <a:t>function </a:t>
            </a:r>
            <a:r>
              <a:rPr lang="en-CA" sz="1200" dirty="0" err="1">
                <a:solidFill>
                  <a:srgbClr val="660033"/>
                </a:solidFill>
              </a:rPr>
              <a:t>ColoredRectangle</a:t>
            </a:r>
            <a:r>
              <a:rPr lang="en-CA" sz="1200" dirty="0">
                <a:solidFill>
                  <a:srgbClr val="660033"/>
                </a:solidFill>
              </a:rPr>
              <a:t>(color)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</a:t>
            </a:r>
            <a:r>
              <a:rPr lang="en-CA" sz="1200" dirty="0" err="1"/>
              <a:t>this.color</a:t>
            </a:r>
            <a:r>
              <a:rPr lang="en-CA" sz="1200" dirty="0"/>
              <a:t> = color;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</a:t>
            </a:r>
          </a:p>
          <a:p>
            <a:pPr marL="0" indent="0">
              <a:spcBef>
                <a:spcPts val="200"/>
              </a:spcBef>
              <a:buNone/>
            </a:pPr>
            <a:endParaRPr lang="en-CA" sz="4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>
                <a:solidFill>
                  <a:srgbClr val="0000CC"/>
                </a:solidFill>
              </a:rPr>
              <a:t> = rectangle1; </a:t>
            </a:r>
            <a:r>
              <a:rPr lang="en-CA" sz="1200" dirty="0">
                <a:solidFill>
                  <a:srgbClr val="00B050"/>
                </a:solidFill>
              </a:rPr>
              <a:t>// make </a:t>
            </a:r>
            <a:r>
              <a:rPr lang="en-CA" sz="1200" dirty="0" err="1">
                <a:solidFill>
                  <a:srgbClr val="00B050"/>
                </a:solidFill>
              </a:rPr>
              <a:t>ColoredRectangle</a:t>
            </a:r>
            <a:r>
              <a:rPr lang="en-CA" sz="1200" dirty="0">
                <a:solidFill>
                  <a:srgbClr val="00B050"/>
                </a:solidFill>
              </a:rPr>
              <a:t> inherit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>
                <a:solidFill>
                  <a:srgbClr val="00B050"/>
                </a:solidFill>
              </a:rPr>
              <a:t>                                                                         // from rectangle1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 err="1">
                <a:solidFill>
                  <a:srgbClr val="0000CC"/>
                </a:solidFill>
              </a:rPr>
              <a:t>ColoredRectangle.</a:t>
            </a:r>
            <a:r>
              <a:rPr lang="en-CA" sz="1200" dirty="0" err="1">
                <a:solidFill>
                  <a:srgbClr val="660033"/>
                </a:solidFill>
              </a:rPr>
              <a:t>prototype</a:t>
            </a:r>
            <a:r>
              <a:rPr lang="en-CA" sz="1200" dirty="0" err="1">
                <a:solidFill>
                  <a:srgbClr val="0000CC"/>
                </a:solidFill>
              </a:rPr>
              <a:t>.show</a:t>
            </a:r>
            <a:r>
              <a:rPr lang="en-CA" sz="1200" dirty="0"/>
              <a:t> = function () {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return 'dimensions: ' + </a:t>
            </a:r>
            <a:r>
              <a:rPr lang="en-CA" sz="1200" dirty="0" err="1"/>
              <a:t>this.width</a:t>
            </a:r>
            <a:r>
              <a:rPr lang="en-CA" sz="1200" dirty="0"/>
              <a:t> + " x " + </a:t>
            </a:r>
            <a:r>
              <a:rPr lang="en-CA" sz="1200" dirty="0" err="1"/>
              <a:t>this.height</a:t>
            </a:r>
            <a:r>
              <a:rPr lang="en-CA" sz="1200" dirty="0"/>
              <a:t>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               + " \</a:t>
            </a:r>
            <a:r>
              <a:rPr lang="en-CA" sz="1200" dirty="0" err="1"/>
              <a:t>ncolor</a:t>
            </a:r>
            <a:r>
              <a:rPr lang="en-CA" sz="1200" dirty="0"/>
              <a:t>: " + </a:t>
            </a:r>
            <a:r>
              <a:rPr lang="en-CA" sz="1200" dirty="0" err="1"/>
              <a:t>this.color</a:t>
            </a:r>
            <a:r>
              <a:rPr lang="en-CA" sz="1200" dirty="0"/>
              <a:t>;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};        </a:t>
            </a:r>
            <a:r>
              <a:rPr lang="en-CA" sz="1200" dirty="0">
                <a:solidFill>
                  <a:srgbClr val="00B050"/>
                </a:solidFill>
              </a:rPr>
              <a:t>// add new method at run-time</a:t>
            </a:r>
          </a:p>
          <a:p>
            <a:pPr marL="0" indent="0">
              <a:spcBef>
                <a:spcPts val="200"/>
              </a:spcBef>
              <a:buNone/>
            </a:pPr>
            <a:endParaRPr lang="en-CA" sz="8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var triangle2 = </a:t>
            </a:r>
            <a:r>
              <a:rPr lang="en-CA" sz="1200" dirty="0">
                <a:solidFill>
                  <a:srgbClr val="0000CC"/>
                </a:solidFill>
              </a:rPr>
              <a:t>new</a:t>
            </a:r>
            <a:r>
              <a:rPr lang="en-CA" sz="1200" dirty="0"/>
              <a:t> </a:t>
            </a:r>
            <a:r>
              <a:rPr lang="en-CA" sz="1200" dirty="0" err="1"/>
              <a:t>ColoredRectangle</a:t>
            </a:r>
            <a:r>
              <a:rPr lang="en-CA" sz="1200" dirty="0"/>
              <a:t>("blue");</a:t>
            </a:r>
          </a:p>
          <a:p>
            <a:pPr marL="0" indent="0">
              <a:spcBef>
                <a:spcPts val="200"/>
              </a:spcBef>
              <a:buNone/>
            </a:pPr>
            <a:endParaRPr lang="en-CA" sz="500" dirty="0"/>
          </a:p>
          <a:p>
            <a:pPr marL="0" indent="0">
              <a:spcBef>
                <a:spcPts val="200"/>
              </a:spcBef>
              <a:buNone/>
            </a:pPr>
            <a:r>
              <a:rPr lang="en-CA" sz="1200" dirty="0"/>
              <a:t>console.log(triangle2.show());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27511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5897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E56D61-891B-4934-B088-536617AE378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50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exec(</a:t>
            </a:r>
            <a:r>
              <a:rPr lang="en-CA" sz="1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A </a:t>
            </a:r>
            <a:r>
              <a:rPr kumimoji="0" lang="en-CA" sz="27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RegExp</a:t>
            </a:r>
            <a:r>
              <a:rPr kumimoji="0" lang="en-CA" sz="27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 method that executes a search for a match in a string. 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It returns an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array 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of the found text value.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919191"/>
              </a:buClr>
              <a:buSzTx/>
              <a:buFont typeface="Wingdings" pitchFamily="2" charset="2"/>
              <a:buChar char="§"/>
              <a:tabLst/>
              <a:defRPr/>
            </a:pP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If no match is found, it returns </a:t>
            </a:r>
            <a:r>
              <a:rPr kumimoji="0" lang="en-CA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/>
              </a:rPr>
              <a:t>null</a:t>
            </a:r>
            <a:r>
              <a:rPr kumimoji="0" lang="en-CA" sz="24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5F5F5F"/>
              </a:buClr>
              <a:buSzPct val="80000"/>
              <a:buFont typeface="Arial" pitchFamily="34" charset="0"/>
              <a:buChar char="►"/>
              <a:tabLst/>
              <a:defRPr/>
            </a:pPr>
            <a:r>
              <a:rPr kumimoji="0" lang="en-CA" sz="2700" b="0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FFFFFF"/>
                  </a:outerShdw>
                </a:effectLst>
                <a:uLnTx/>
                <a:uFillTx/>
                <a:latin typeface="Tahoma"/>
                <a:ea typeface="+mn-ea"/>
                <a:cs typeface="+mn-cs"/>
              </a:rPr>
              <a:t>Example</a:t>
            </a:r>
            <a:endParaRPr kumimoji="0" lang="en-CA" sz="27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>
                <a:outerShdw blurRad="38100" dist="38100" dir="2700000" algn="tl">
                  <a:srgbClr val="FFFFFF"/>
                </a:outerShdw>
              </a:effectLst>
              <a:uLnTx/>
              <a:uFillTx/>
              <a:latin typeface="Tahoma"/>
              <a:ea typeface="+mn-ea"/>
              <a:cs typeface="+mn-cs"/>
            </a:endParaRPr>
          </a:p>
          <a:p>
            <a:r>
              <a:rPr lang="en-CA" dirty="0"/>
              <a:t>   </a:t>
            </a:r>
            <a:r>
              <a:rPr lang="en-CA" dirty="0" err="1"/>
              <a:t>var</a:t>
            </a:r>
            <a:r>
              <a:rPr lang="en-CA" dirty="0"/>
              <a:t> </a:t>
            </a:r>
            <a:r>
              <a:rPr lang="en-CA" dirty="0" err="1"/>
              <a:t>myRe</a:t>
            </a:r>
            <a:r>
              <a:rPr lang="en-CA" dirty="0"/>
              <a:t> = /ab*/g;</a:t>
            </a:r>
          </a:p>
          <a:p>
            <a:r>
              <a:rPr lang="en-CA" dirty="0"/>
              <a:t>   var </a:t>
            </a:r>
            <a:r>
              <a:rPr lang="en-CA" dirty="0" err="1"/>
              <a:t>str</a:t>
            </a:r>
            <a:r>
              <a:rPr lang="en-CA" dirty="0"/>
              <a:t> = "</a:t>
            </a:r>
            <a:r>
              <a:rPr lang="en-CA" dirty="0" err="1"/>
              <a:t>abbcdefabh</a:t>
            </a:r>
            <a:r>
              <a:rPr lang="en-CA" dirty="0"/>
              <a:t>";</a:t>
            </a:r>
          </a:p>
          <a:p>
            <a:r>
              <a:rPr lang="en-CA" dirty="0"/>
              <a:t>   var </a:t>
            </a:r>
            <a:r>
              <a:rPr lang="en-CA" dirty="0" err="1"/>
              <a:t>myArray</a:t>
            </a:r>
            <a:r>
              <a:rPr lang="en-CA" dirty="0"/>
              <a:t>;</a:t>
            </a:r>
          </a:p>
          <a:p>
            <a:r>
              <a:rPr lang="en-CA" dirty="0"/>
              <a:t>   var </a:t>
            </a:r>
            <a:r>
              <a:rPr lang="en-CA" dirty="0" err="1"/>
              <a:t>msg</a:t>
            </a:r>
            <a:r>
              <a:rPr lang="en-CA" dirty="0"/>
              <a:t> = "";</a:t>
            </a:r>
          </a:p>
          <a:p>
            <a:r>
              <a:rPr lang="en-CA" dirty="0"/>
              <a:t>   while ((</a:t>
            </a:r>
            <a:r>
              <a:rPr lang="en-CA" dirty="0" err="1"/>
              <a:t>myArray</a:t>
            </a:r>
            <a:r>
              <a:rPr lang="en-CA" dirty="0"/>
              <a:t> = </a:t>
            </a:r>
            <a:r>
              <a:rPr lang="en-CA" dirty="0" err="1"/>
              <a:t>myRe.exec</a:t>
            </a:r>
            <a:r>
              <a:rPr lang="en-CA" dirty="0"/>
              <a:t>(</a:t>
            </a:r>
            <a:r>
              <a:rPr lang="en-CA" dirty="0" err="1"/>
              <a:t>str</a:t>
            </a:r>
            <a:r>
              <a:rPr lang="en-CA" dirty="0"/>
              <a:t>)) !== null) {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"Next match starts at " + </a:t>
            </a:r>
            <a:r>
              <a:rPr lang="en-CA" dirty="0" err="1"/>
              <a:t>myRe.lastIndex</a:t>
            </a:r>
            <a:r>
              <a:rPr lang="en-CA" dirty="0"/>
              <a:t> + " -- ";</a:t>
            </a:r>
          </a:p>
          <a:p>
            <a:r>
              <a:rPr lang="en-CA" dirty="0"/>
              <a:t>     </a:t>
            </a:r>
            <a:r>
              <a:rPr lang="en-CA" dirty="0" err="1"/>
              <a:t>msg</a:t>
            </a:r>
            <a:r>
              <a:rPr lang="en-CA" dirty="0"/>
              <a:t> += "Found " + </a:t>
            </a:r>
            <a:r>
              <a:rPr lang="en-CA" dirty="0" err="1"/>
              <a:t>myArray</a:t>
            </a:r>
            <a:r>
              <a:rPr lang="en-CA" dirty="0"/>
              <a:t>[0] + ".\n";</a:t>
            </a:r>
          </a:p>
          <a:p>
            <a:r>
              <a:rPr lang="en-CA" dirty="0"/>
              <a:t>   }</a:t>
            </a:r>
          </a:p>
          <a:p>
            <a:r>
              <a:rPr lang="en-CA" dirty="0"/>
              <a:t>   a </a:t>
            </a:r>
            <a:r>
              <a:rPr lang="en-CA" dirty="0" err="1"/>
              <a:t>lert</a:t>
            </a:r>
            <a:r>
              <a:rPr lang="en-CA" dirty="0"/>
              <a:t>(</a:t>
            </a:r>
            <a:r>
              <a:rPr lang="en-CA" dirty="0" err="1"/>
              <a:t>msg</a:t>
            </a:r>
            <a:r>
              <a:rPr lang="en-CA" dirty="0"/>
              <a:t>);   // Next match starts at 3 -- Found abb.</a:t>
            </a:r>
          </a:p>
          <a:p>
            <a:r>
              <a:rPr lang="en-CA" dirty="0"/>
              <a:t>	         // Next match starts at 9 -- Found 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25576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2000" b="1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match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b="1" dirty="0" err="1">
                <a:solidFill>
                  <a:srgbClr val="7030A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A </a:t>
            </a:r>
            <a:r>
              <a:rPr lang="en-CA" sz="12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1200" dirty="0"/>
              <a:t> method that executes a search for a match in a string.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It returns an </a:t>
            </a:r>
            <a:r>
              <a:rPr lang="en-CA" sz="12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</a:t>
            </a:r>
            <a:r>
              <a:rPr lang="en-CA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1200" dirty="0"/>
              <a:t>of the found text value. or null on a mismatch.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2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1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>
                <a:solidFill>
                  <a:srgbClr val="0000CC"/>
                </a:solidFill>
              </a:rPr>
              <a:t>var</a:t>
            </a:r>
            <a:r>
              <a:rPr lang="en-CA" sz="1200" dirty="0">
                <a:solidFill>
                  <a:srgbClr val="0000CC"/>
                </a:solidFill>
              </a:rPr>
              <a:t> patt1 = /to/</a:t>
            </a:r>
            <a:r>
              <a:rPr lang="en-CA" sz="1200" dirty="0" err="1">
                <a:solidFill>
                  <a:srgbClr val="0000CC"/>
                </a:solidFill>
              </a:rPr>
              <a:t>i</a:t>
            </a:r>
            <a:r>
              <a:rPr lang="en-CA" sz="1200" dirty="0">
                <a:solidFill>
                  <a:srgbClr val="0000CC"/>
                </a:solidFill>
              </a:rPr>
              <a:t>;    </a:t>
            </a:r>
            <a:r>
              <a:rPr lang="en-CA" sz="1100" dirty="0"/>
              <a:t>// i: ignore case-sensitivity</a:t>
            </a:r>
          </a:p>
          <a:p>
            <a:r>
              <a:rPr lang="en-CA" sz="1100" dirty="0"/>
              <a:t>   // same as:  </a:t>
            </a:r>
            <a:r>
              <a:rPr lang="en-CA" sz="1100" dirty="0" err="1"/>
              <a:t>var</a:t>
            </a:r>
            <a:r>
              <a:rPr lang="en-CA" sz="1100" dirty="0"/>
              <a:t> patt1 = new </a:t>
            </a:r>
            <a:r>
              <a:rPr lang="en-CA" sz="1100" dirty="0" err="1"/>
              <a:t>RegExp</a:t>
            </a:r>
            <a:r>
              <a:rPr lang="en-CA" sz="1100" dirty="0"/>
              <a:t>("to", "</a:t>
            </a:r>
            <a:r>
              <a:rPr lang="en-CA" sz="1100" dirty="0" err="1"/>
              <a:t>i</a:t>
            </a:r>
            <a:r>
              <a:rPr lang="en-CA" sz="1100" dirty="0"/>
              <a:t>"); 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    // [ "to" ] </a:t>
            </a:r>
          </a:p>
          <a:p>
            <a:r>
              <a:rPr lang="en-CA" sz="1200" dirty="0"/>
              <a:t>  console.log(result[0]);              // to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1200" dirty="0"/>
              <a:t>Example 2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patt1 = /to/g;       // g: global search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= </a:t>
            </a:r>
            <a:r>
              <a:rPr lang="en-CA" sz="1200" dirty="0" err="1"/>
              <a:t>str.match</a:t>
            </a:r>
            <a:r>
              <a:rPr lang="en-CA" sz="1200" dirty="0"/>
              <a:t>(patt1);</a:t>
            </a:r>
          </a:p>
          <a:p>
            <a:r>
              <a:rPr lang="en-CA" sz="1200" dirty="0"/>
              <a:t>  console.log(result);              // [ "to", "to" ] Example 3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CA" sz="1200" dirty="0"/>
              <a:t>Example 3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</a:t>
            </a:r>
            <a:r>
              <a:rPr lang="en-CA" sz="1200" dirty="0" err="1"/>
              <a:t>str</a:t>
            </a:r>
            <a:r>
              <a:rPr lang="en-CA" sz="1200" dirty="0"/>
              <a:t> = "Welcome to Toronto";</a:t>
            </a:r>
          </a:p>
          <a:p>
            <a:r>
              <a:rPr lang="en-CA" sz="1200" dirty="0"/>
              <a:t>  </a:t>
            </a:r>
            <a:r>
              <a:rPr lang="en-CA" sz="1200" dirty="0" err="1"/>
              <a:t>var</a:t>
            </a:r>
            <a:r>
              <a:rPr lang="en-CA" sz="1200" dirty="0"/>
              <a:t> result  = </a:t>
            </a:r>
            <a:r>
              <a:rPr lang="en-CA" sz="1200" dirty="0" err="1"/>
              <a:t>str.match</a:t>
            </a:r>
            <a:r>
              <a:rPr lang="en-CA" sz="1200" dirty="0"/>
              <a:t>(/to/</a:t>
            </a:r>
            <a:r>
              <a:rPr lang="en-CA" sz="1200" dirty="0" err="1"/>
              <a:t>ig</a:t>
            </a:r>
            <a:r>
              <a:rPr lang="en-CA" sz="1200" dirty="0"/>
              <a:t>);  </a:t>
            </a:r>
            <a:r>
              <a:rPr lang="en-CA" dirty="0"/>
              <a:t>//</a:t>
            </a:r>
            <a:r>
              <a:rPr lang="en-CA" dirty="0" err="1"/>
              <a:t>ig</a:t>
            </a:r>
            <a:r>
              <a:rPr lang="en-CA" sz="1050" dirty="0"/>
              <a:t>: ignore case-insensitive, global  </a:t>
            </a:r>
          </a:p>
          <a:p>
            <a:endParaRPr lang="en-CA" sz="1200" dirty="0"/>
          </a:p>
          <a:p>
            <a:r>
              <a:rPr lang="en-CA" sz="1200" dirty="0"/>
              <a:t>  console.log(result );    // [ "to", "To", "to" ] </a:t>
            </a: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sz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88345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95610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/>
              <a:t>Code example:</a:t>
            </a:r>
          </a:p>
          <a:p>
            <a:endParaRPr lang="en-US" dirty="0"/>
          </a:p>
          <a:p>
            <a:r>
              <a:rPr lang="en-CA" sz="1200" dirty="0"/>
              <a:t>var </a:t>
            </a:r>
            <a:r>
              <a:rPr lang="en-CA" sz="1200" dirty="0" err="1"/>
              <a:t>registeredNames</a:t>
            </a:r>
            <a:r>
              <a:rPr lang="en-CA" sz="1200" dirty="0"/>
              <a:t> = [];</a:t>
            </a:r>
          </a:p>
          <a:p>
            <a:r>
              <a:rPr lang="en-CA" sz="1200" dirty="0"/>
              <a:t>var patt1 = /^[a-</a:t>
            </a:r>
            <a:r>
              <a:rPr lang="en-CA" sz="1200" dirty="0" err="1"/>
              <a:t>zA</a:t>
            </a:r>
            <a:r>
              <a:rPr lang="en-CA" sz="1200" dirty="0"/>
              <a:t>-Z]{4,}$/;</a:t>
            </a:r>
          </a:p>
          <a:p>
            <a:endParaRPr lang="en-CA" sz="400" dirty="0"/>
          </a:p>
          <a:p>
            <a:r>
              <a:rPr lang="en-CA" sz="1200" dirty="0"/>
              <a:t>while(true){</a:t>
            </a:r>
          </a:p>
          <a:p>
            <a:r>
              <a:rPr lang="en-CA" sz="1200" dirty="0"/>
              <a:t>   var name = prompt("Please enter a name");</a:t>
            </a:r>
          </a:p>
          <a:p>
            <a:r>
              <a:rPr lang="en-CA" sz="1200" dirty="0"/>
              <a:t>   if(name &amp;&amp; name != "null") {</a:t>
            </a:r>
          </a:p>
          <a:p>
            <a:r>
              <a:rPr lang="en-CA" sz="1200" dirty="0"/>
              <a:t>      if(patt1.test(name)) {</a:t>
            </a:r>
          </a:p>
          <a:p>
            <a:r>
              <a:rPr lang="en-CA" sz="1200" dirty="0"/>
              <a:t>         </a:t>
            </a:r>
            <a:r>
              <a:rPr lang="en-CA" sz="1200" dirty="0" err="1"/>
              <a:t>registeredNames.push</a:t>
            </a:r>
            <a:r>
              <a:rPr lang="en-CA" sz="1200" dirty="0"/>
              <a:t>(name);</a:t>
            </a:r>
          </a:p>
          <a:p>
            <a:r>
              <a:rPr lang="en-CA" sz="1200" dirty="0"/>
              <a:t>         console.log(name + ": registered!");</a:t>
            </a:r>
          </a:p>
          <a:p>
            <a:r>
              <a:rPr lang="en-CA" sz="1200" dirty="0"/>
              <a:t>      }    </a:t>
            </a:r>
          </a:p>
          <a:p>
            <a:r>
              <a:rPr lang="en-CA" sz="1200" dirty="0"/>
              <a:t>      else console.log("At least 4 alphabetical alphabetic character! \</a:t>
            </a:r>
            <a:r>
              <a:rPr lang="en-CA" sz="1200" dirty="0" err="1"/>
              <a:t>nTry</a:t>
            </a:r>
            <a:r>
              <a:rPr lang="en-CA" sz="1200" dirty="0"/>
              <a:t> again.");</a:t>
            </a:r>
          </a:p>
          <a:p>
            <a:r>
              <a:rPr lang="en-CA" sz="1200" dirty="0"/>
              <a:t>}</a:t>
            </a:r>
          </a:p>
          <a:p>
            <a:r>
              <a:rPr lang="en-CA" sz="1200" dirty="0"/>
              <a:t>   else break; // when type nothing ("") or cancel</a:t>
            </a:r>
          </a:p>
          <a:p>
            <a:r>
              <a:rPr lang="en-CA" sz="1200" dirty="0"/>
              <a:t>}</a:t>
            </a:r>
          </a:p>
          <a:p>
            <a:endParaRPr lang="en-CA" sz="400" dirty="0"/>
          </a:p>
          <a:p>
            <a:r>
              <a:rPr lang="en-CA" sz="1200" dirty="0"/>
              <a:t>console.log("Registered Students: " + </a:t>
            </a:r>
            <a:r>
              <a:rPr lang="en-CA" sz="1200" dirty="0" err="1"/>
              <a:t>registeredNames</a:t>
            </a:r>
            <a:r>
              <a:rPr lang="en-CA" sz="1200" dirty="0"/>
              <a:t>);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38196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Using JavaScript array as map</a:t>
            </a:r>
          </a:p>
          <a:p>
            <a:r>
              <a:rPr lang="en-CA" dirty="0"/>
              <a:t>var arrayName2 = new Array(); </a:t>
            </a:r>
          </a:p>
          <a:p>
            <a:r>
              <a:rPr lang="en-CA" dirty="0"/>
              <a:t>     arrayName2["</a:t>
            </a:r>
            <a:r>
              <a:rPr lang="en-CA" dirty="0" err="1"/>
              <a:t>br</a:t>
            </a:r>
            <a:r>
              <a:rPr lang="en-CA" dirty="0"/>
              <a:t>"] = "brown"; </a:t>
            </a:r>
          </a:p>
          <a:p>
            <a:r>
              <a:rPr lang="en-CA" dirty="0"/>
              <a:t>     arrayName2["</a:t>
            </a:r>
            <a:r>
              <a:rPr lang="en-CA" dirty="0" err="1"/>
              <a:t>bl</a:t>
            </a:r>
            <a:r>
              <a:rPr lang="en-CA" dirty="0"/>
              <a:t>"] = "blue"; </a:t>
            </a:r>
          </a:p>
          <a:p>
            <a:r>
              <a:rPr lang="en-CA" dirty="0"/>
              <a:t>     arrayName2[15] = 15; </a:t>
            </a:r>
          </a:p>
          <a:p>
            <a:r>
              <a:rPr lang="en-CA" dirty="0"/>
              <a:t>     arrayName2[3] = "red";</a:t>
            </a:r>
          </a:p>
          <a:p>
            <a:endParaRPr lang="en-CA" dirty="0"/>
          </a:p>
          <a:p>
            <a:r>
              <a:rPr lang="en-CA" dirty="0"/>
              <a:t>for (var property in arrayName2) {</a:t>
            </a:r>
          </a:p>
          <a:p>
            <a:r>
              <a:rPr lang="en-CA" dirty="0"/>
              <a:t>    alert(property + "\n" + arrayName2[property]);</a:t>
            </a:r>
          </a:p>
          <a:p>
            <a:r>
              <a:rPr lang="en-CA" dirty="0"/>
              <a:t>}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00114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A35EC28-ED7F-48F1-A09D-C33DAA584CDE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504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/>
              <a:t>Click to edit Master text styles</a:t>
            </a:r>
          </a:p>
          <a:p>
            <a:pPr lvl="1"/>
            <a:r>
              <a:rPr lang="en-CA" altLang="en-US"/>
              <a:t>Second level</a:t>
            </a:r>
          </a:p>
          <a:p>
            <a:pPr lvl="2"/>
            <a:r>
              <a:rPr lang="en-CA" altLang="en-US"/>
              <a:t>Third level</a:t>
            </a:r>
          </a:p>
          <a:p>
            <a:pPr lvl="3"/>
            <a:r>
              <a:rPr lang="en-CA" altLang="en-US"/>
              <a:t>Fourth level</a:t>
            </a:r>
          </a:p>
          <a:p>
            <a:pPr lvl="4"/>
            <a:r>
              <a:rPr lang="en-CA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unicode-table.com/en/#control-characte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string-split+debugging.js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ular-expressions.info/tutorial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cs.senecac.on.ca/~wei.song/int222/code/lecture3/creating-objects.js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prototype-inheritance.js" TargetMode="Externa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scs.senecac.on.ca/~wei.song/int222/code/lecture3/oop-seneca-subjects.js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a/url?sa=t&amp;rct=j&amp;q=&amp;esrc=s&amp;source=web&amp;cd=3&amp;cad=rja&amp;uact=8&amp;ved=0CDcQFjAC&amp;url=https://developer.mozilla.org/en-US/docs/Web/JavaScript/Guide/Inheritance_and_the_prototype_chain&amp;ei=UN0QVOOpFZahyASO04DgDw&amp;usg=AFQjCNEkuIlrNZYbiLZtoMD8_U9k9BRFEQ&amp;sig2=Izr6MYRlIoZXgmE_rCGNvQ" TargetMode="External"/><Relationship Id="rId2" Type="http://schemas.openxmlformats.org/officeDocument/2006/relationships/hyperlink" Target="https://www.google.ca/url?sa=t&amp;rct=j&amp;q=&amp;esrc=s&amp;source=web&amp;cd=1&amp;cad=rja&amp;uact=8&amp;ved=0CB8QFjAA&amp;url=https://developer.mozilla.org/en-US/docs/Web/JavaScript/Introduction_to_Object-Oriented_JavaScript&amp;ei=UN0QVOOpFZahyASO04DgDw&amp;usg=AFQjCNFJfSBP0-OyFTlsqHSrWcyU56BEpg&amp;sig2=Ui6MNt5zHLRoEZPclRXKO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cs/Web/JavaScript/Reference/Global_Objects" TargetMode="External"/><Relationship Id="rId5" Type="http://schemas.openxmlformats.org/officeDocument/2006/relationships/hyperlink" Target="https://developer.mozilla.org/en-US/docs/Web/JavaScript/Guide/Closures" TargetMode="External"/><Relationship Id="rId4" Type="http://schemas.openxmlformats.org/officeDocument/2006/relationships/hyperlink" Target="https://www.google.ca/url?sa=t&amp;rct=j&amp;q=&amp;esrc=s&amp;source=web&amp;cd=4&amp;cad=rja&amp;uact=8&amp;ved=0CEMQFjAD&amp;url=https://developer.mozilla.org/en-US/docs/Web/JavaScript/Guide/Details_of_the_Object_Model&amp;ei=UN0QVOOpFZahyASO04DgDw&amp;usg=AFQjCNFutt2uMV--5dL0y6cy6ze7fEqYdA&amp;sig2=iXoLYTezR_0GYZjz4sAPeQ" TargetMode="Externa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enit.senecac.on.ca/~emile.ohan/int222/examples/js-string-objects/js-toUpperCas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768475"/>
            <a:ext cx="7772400" cy="1300485"/>
          </a:xfrm>
        </p:spPr>
        <p:txBody>
          <a:bodyPr/>
          <a:lstStyle/>
          <a:p>
            <a:pPr eaLnBrk="1" hangingPunct="1">
              <a:defRPr/>
            </a:pPr>
            <a:r>
              <a:rPr lang="en-CA" sz="4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INT222 - Internet Fundamentals</a:t>
            </a:r>
            <a:endParaRPr lang="en-CA" altLang="en-US" sz="4000" dirty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717032"/>
            <a:ext cx="6400800" cy="1728192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Week 3</a:t>
            </a:r>
            <a:r>
              <a:rPr 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: Object-Orient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Body)"/>
              </a:rPr>
              <a:t>JavaScript</a:t>
            </a:r>
            <a:endParaRPr lang="en-CA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ahoma (Body)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549151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charCodeAt(index)</a:t>
            </a:r>
          </a:p>
          <a:p>
            <a:pPr lvl="1"/>
            <a:r>
              <a:rPr lang="en-CA" dirty="0"/>
              <a:t>The method returns the 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unicode</a:t>
            </a:r>
            <a:r>
              <a:rPr lang="en-CA" dirty="0"/>
              <a:t> of a character. </a:t>
            </a:r>
          </a:p>
          <a:p>
            <a:pPr lvl="1"/>
            <a:r>
              <a:rPr lang="en-CA" dirty="0"/>
              <a:t>Index can be a value from 0 to one less than the length. 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stringName.charCodeAt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353931"/>
              </p:ext>
            </p:extLst>
          </p:nvPr>
        </p:nvGraphicFramePr>
        <p:xfrm>
          <a:off x="647564" y="3119571"/>
          <a:ext cx="7848872" cy="2941320"/>
        </p:xfrm>
        <a:graphic>
          <a:graphicData uri="http://schemas.openxmlformats.org/drawingml/2006/table">
            <a:tbl>
              <a:tblPr/>
              <a:tblGrid>
                <a:gridCol w="7848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AZaz09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65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90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(2)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97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(3)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122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48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(5) ); //  returns  </a:t>
                      </a:r>
                      <a:r>
                        <a:rPr lang="en-CA" sz="1800" b="1" kern="120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57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myString.charCodeAt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(6) ); //  returns  </a:t>
                      </a:r>
                      <a:r>
                        <a:rPr lang="en-CA" sz="1800" b="1" kern="1200" dirty="0" err="1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NaN</a:t>
                      </a:r>
                      <a:endParaRPr lang="en-CA" sz="1800" b="1" kern="1200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23195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Unicode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Unicode provides a unique number for every character, no matter what the platform 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UTF-8</a:t>
            </a:r>
            <a:r>
              <a:rPr lang="en-CA" sz="2800" dirty="0"/>
              <a:t>: a character encoding has become the dominant for the World Wide Web.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See </a:t>
            </a:r>
            <a:r>
              <a:rPr lang="en-CA" sz="2800" dirty="0">
                <a:hlinkClick r:id="rId2"/>
              </a:rPr>
              <a:t>unicodes table</a:t>
            </a:r>
            <a:r>
              <a:rPr lang="en-CA" sz="28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6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03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981199"/>
          </a:xfrm>
        </p:spPr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concat(string2,string3,...)</a:t>
            </a:r>
          </a:p>
          <a:p>
            <a:pPr lvl="1"/>
            <a:r>
              <a:rPr lang="en-CA" dirty="0"/>
              <a:t>The concat(....) method combines the text of two or more strings.</a:t>
            </a:r>
          </a:p>
          <a:p>
            <a:pPr lvl="1"/>
            <a:r>
              <a:rPr lang="en-CA" dirty="0"/>
              <a:t>It is always </a:t>
            </a:r>
            <a:r>
              <a:rPr lang="en-CA" dirty="0">
                <a:solidFill>
                  <a:srgbClr val="7030A0"/>
                </a:solidFill>
              </a:rPr>
              <a:t>recommended</a:t>
            </a:r>
            <a:r>
              <a:rPr lang="en-CA" dirty="0"/>
              <a:t>  to use the </a:t>
            </a:r>
            <a:r>
              <a:rPr lang="en-CA" dirty="0">
                <a:solidFill>
                  <a:srgbClr val="7030A0"/>
                </a:solidFill>
              </a:rPr>
              <a:t>operators</a:t>
            </a:r>
            <a:r>
              <a:rPr lang="en-CA" dirty="0"/>
              <a:t> </a:t>
            </a:r>
            <a:r>
              <a:rPr lang="en-CA" b="1" dirty="0"/>
              <a:t>(</a:t>
            </a:r>
            <a:r>
              <a:rPr lang="en-CA" b="1" dirty="0">
                <a:solidFill>
                  <a:srgbClr val="0000CC"/>
                </a:solidFill>
              </a:rPr>
              <a:t>+, +=</a:t>
            </a:r>
            <a:r>
              <a:rPr lang="en-CA" b="1" dirty="0"/>
              <a:t>) </a:t>
            </a:r>
            <a:r>
              <a:rPr lang="en-CA" dirty="0"/>
              <a:t>instead of the concat method.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stringName.concat</a:t>
            </a:r>
            <a:r>
              <a:rPr lang="en-CA" dirty="0"/>
              <a:t>(string2, string3)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2903538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  <a:t>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55576" y="3962400"/>
            <a:ext cx="7560840" cy="203132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"My courses are: ";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= "INT222";</a:t>
            </a:r>
          </a:p>
          <a:p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"OOP222";</a:t>
            </a:r>
          </a:p>
          <a:p>
            <a:endParaRPr lang="en-CA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CA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 =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myString0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.concat(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myString1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, " &amp; ",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myString2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console.log(myString0); // My courses are: INT222 &amp; OOP244</a:t>
            </a:r>
          </a:p>
        </p:txBody>
      </p:sp>
    </p:spTree>
    <p:extLst>
      <p:ext uri="{BB962C8B-B14F-4D97-AF65-F5344CB8AC3E}">
        <p14:creationId xmlns:p14="http://schemas.microsoft.com/office/powerpoint/2010/main" val="14907775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8229600" cy="2476872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indexOf(</a:t>
            </a:r>
            <a:r>
              <a:rPr lang="en-CA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400" dirty="0"/>
              <a:t>returns the position at which the </a:t>
            </a:r>
            <a:r>
              <a:rPr lang="en-CA" sz="2400" dirty="0">
                <a:solidFill>
                  <a:srgbClr val="0000CC"/>
                </a:solidFill>
              </a:rPr>
              <a:t>character</a:t>
            </a:r>
            <a:r>
              <a:rPr lang="en-CA" sz="2400" dirty="0"/>
              <a:t> or </a:t>
            </a:r>
            <a:r>
              <a:rPr lang="en-CA" sz="2400" dirty="0">
                <a:solidFill>
                  <a:srgbClr val="0000CC"/>
                </a:solidFill>
              </a:rPr>
              <a:t>string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begins</a:t>
            </a:r>
            <a:r>
              <a:rPr lang="en-CA" sz="2400" dirty="0"/>
              <a:t>. indexOf returns only the first occurrence of your character or string.</a:t>
            </a:r>
          </a:p>
          <a:p>
            <a:pPr lvl="1"/>
            <a:r>
              <a:rPr lang="en-CA" sz="2400" dirty="0"/>
              <a:t>If indexOf returns zero, the character or the string you are looking for begins at the 1st character.</a:t>
            </a:r>
          </a:p>
          <a:p>
            <a:pPr lvl="1"/>
            <a:r>
              <a:rPr lang="en-CA" sz="2400" dirty="0"/>
              <a:t>If indexOf returns </a:t>
            </a:r>
            <a:r>
              <a:rPr lang="en-CA" sz="2400" b="1" dirty="0">
                <a:solidFill>
                  <a:srgbClr val="0000CC"/>
                </a:solidFill>
              </a:rPr>
              <a:t>-1</a:t>
            </a:r>
            <a:r>
              <a:rPr lang="en-CA" sz="2400" dirty="0"/>
              <a:t>, the character or string you searched for is not contained 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1597430"/>
              </p:ext>
            </p:extLst>
          </p:nvPr>
        </p:nvGraphicFramePr>
        <p:xfrm>
          <a:off x="1043608" y="3933056"/>
          <a:ext cx="6881192" cy="2286928"/>
        </p:xfrm>
        <a:graphic>
          <a:graphicData uri="http://schemas.openxmlformats.org/drawingml/2006/table">
            <a:tbl>
              <a:tblPr/>
              <a:tblGrid>
                <a:gridCol w="6881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928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78312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("I") );     // 0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("NT") );    // 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('2') );     // 3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('t2') );    // -1</a:t>
                      </a:r>
                    </a:p>
                    <a:p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myString.indexOf</a:t>
                      </a:r>
                      <a:r>
                        <a:rPr lang="en-CA" sz="1800" b="1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('3') );     // -1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6020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16831"/>
          </a:xfrm>
        </p:spPr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lastIndexOf(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dirty="0"/>
              <a:t>returns the position at which the </a:t>
            </a:r>
            <a:r>
              <a:rPr lang="en-CA" dirty="0">
                <a:solidFill>
                  <a:srgbClr val="0000CC"/>
                </a:solidFill>
              </a:rPr>
              <a:t>last occurrence </a:t>
            </a:r>
            <a:r>
              <a:rPr lang="en-CA" dirty="0"/>
              <a:t>of your character or string – searching backwards.</a:t>
            </a:r>
          </a:p>
          <a:p>
            <a:pPr lvl="1"/>
            <a:r>
              <a:rPr lang="en-CA" dirty="0"/>
              <a:t>If lastIndexOf returns </a:t>
            </a:r>
            <a:r>
              <a:rPr lang="en-CA" dirty="0">
                <a:solidFill>
                  <a:srgbClr val="9900CC"/>
                </a:solidFill>
              </a:rPr>
              <a:t>-1</a:t>
            </a:r>
            <a:r>
              <a:rPr lang="en-CA" dirty="0"/>
              <a:t>, the character or string you searched for is </a:t>
            </a:r>
            <a:r>
              <a:rPr lang="en-CA" dirty="0">
                <a:solidFill>
                  <a:srgbClr val="9900CC"/>
                </a:solidFill>
              </a:rPr>
              <a:t>not contained </a:t>
            </a:r>
            <a:r>
              <a:rPr lang="en-CA" dirty="0"/>
              <a:t>within the string.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265669"/>
              </p:ext>
            </p:extLst>
          </p:nvPr>
        </p:nvGraphicFramePr>
        <p:xfrm>
          <a:off x="827584" y="3717032"/>
          <a:ext cx="7560840" cy="239268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("I") );    // returns  0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("INT") );  // returns  0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('2') );    // returns  5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('22') );   // returns  4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alert(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myString.lastIndexOf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('3') );    // returns  -1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9767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84784"/>
            <a:ext cx="8229600" cy="1828800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1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  <a:p>
            <a:pPr lvl="1"/>
            <a:r>
              <a:rPr lang="en-CA" sz="2600" dirty="0"/>
              <a:t>The split(' ') uses the specified character(s) to break the argument string into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 array</a:t>
            </a:r>
            <a:r>
              <a:rPr lang="en-CA" sz="2600" dirty="0"/>
              <a:t>.</a:t>
            </a:r>
          </a:p>
          <a:p>
            <a:pPr lvl="1"/>
            <a:r>
              <a:rPr lang="en-CA" sz="2600" dirty="0"/>
              <a:t>Syntax: </a:t>
            </a:r>
            <a:r>
              <a:rPr lang="en-CA" sz="2600" dirty="0" err="1"/>
              <a:t>stringName.split</a:t>
            </a:r>
            <a:r>
              <a:rPr lang="en-CA" sz="2600" dirty="0"/>
              <a:t>(x)</a:t>
            </a:r>
          </a:p>
          <a:p>
            <a:pPr lvl="1"/>
            <a:r>
              <a:rPr lang="en-CA" sz="2600" dirty="0"/>
              <a:t>Notes: the opposite operation: join(x) of an </a:t>
            </a:r>
            <a:r>
              <a:rPr lang="en-CA" dirty="0"/>
              <a:t>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152400" y="35814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" y="4800600"/>
            <a:ext cx="6647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Split on a blank will return the following:</a:t>
            </a:r>
          </a:p>
          <a:p>
            <a:endParaRPr lang="en-CA" dirty="0"/>
          </a:p>
          <a:p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[0] //  element 0 returns "INT"</a:t>
            </a:r>
            <a:br>
              <a:rPr lang="en-CA" dirty="0"/>
            </a:br>
            <a:r>
              <a:rPr lang="en-CA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myArray1</a:t>
            </a:r>
            <a:r>
              <a:rPr lang="en-CA" dirty="0"/>
              <a:t>[1] //  element 1 returns "222"			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180165"/>
              </p:ext>
            </p:extLst>
          </p:nvPr>
        </p:nvGraphicFramePr>
        <p:xfrm>
          <a:off x="914399" y="3578224"/>
          <a:ext cx="6752987" cy="1005840"/>
        </p:xfrm>
        <a:graphic>
          <a:graphicData uri="http://schemas.openxmlformats.org/drawingml/2006/table">
            <a:tbl>
              <a:tblPr/>
              <a:tblGrid>
                <a:gridCol w="6752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5319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536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myArray1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=  </a:t>
                      </a:r>
                      <a:r>
                        <a:rPr lang="en-CA" dirty="0" err="1"/>
                        <a:t>myString.split</a:t>
                      </a:r>
                      <a:r>
                        <a:rPr lang="en-CA" dirty="0"/>
                        <a:t>(' 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88786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split(x)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45839" y="2600739"/>
            <a:ext cx="7776864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Split on 2 will return the following:</a:t>
            </a:r>
            <a:br>
              <a:rPr lang="en-CA" dirty="0"/>
            </a:br>
            <a:br>
              <a:rPr lang="en-CA" sz="1200" dirty="0"/>
            </a:br>
            <a:r>
              <a:rPr lang="en-CA" dirty="0"/>
              <a:t>myArray2[0] // element 0 returns "INT "</a:t>
            </a:r>
            <a:br>
              <a:rPr lang="en-CA" dirty="0"/>
            </a:br>
            <a:r>
              <a:rPr lang="en-CA" dirty="0"/>
              <a:t>myArray2[1] // element 1 returns   ""    (e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mpty string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myArray2[2] // element 2 returns   ""    (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empty string</a:t>
            </a:r>
            <a:r>
              <a:rPr lang="en-CA" dirty="0"/>
              <a:t>)</a:t>
            </a:r>
            <a:br>
              <a:rPr lang="en-CA" dirty="0"/>
            </a:br>
            <a:r>
              <a:rPr lang="en-CA" dirty="0"/>
              <a:t>myArray2[3] // element 3 returns   ""    (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empty string</a:t>
            </a:r>
            <a:r>
              <a:rPr lang="en-CA" dirty="0"/>
              <a:t>)</a:t>
            </a:r>
            <a:r>
              <a:rPr lang="en-CA" sz="1200" dirty="0"/>
              <a:t>	</a:t>
            </a:r>
          </a:p>
          <a:p>
            <a:r>
              <a:rPr lang="en-CA" dirty="0"/>
              <a:t>				 </a:t>
            </a:r>
          </a:p>
          <a:p>
            <a:endParaRPr lang="en-CA" sz="1100" dirty="0"/>
          </a:p>
          <a:p>
            <a:r>
              <a:rPr lang="en-CA" dirty="0"/>
              <a:t>var myArray3 = </a:t>
            </a:r>
            <a:r>
              <a:rPr lang="en-CA" dirty="0" err="1"/>
              <a:t>myString.split</a:t>
            </a:r>
            <a:r>
              <a:rPr lang="en-CA" dirty="0"/>
              <a:t>(</a:t>
            </a:r>
            <a:r>
              <a:rPr lang="en-CA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'22</a:t>
            </a:r>
            <a:r>
              <a:rPr lang="en-CA" dirty="0"/>
              <a:t>'); // split on 22 will return the following:</a:t>
            </a:r>
            <a:br>
              <a:rPr lang="en-CA" dirty="0"/>
            </a:br>
            <a:br>
              <a:rPr lang="en-CA" sz="1400" dirty="0"/>
            </a:br>
            <a:r>
              <a:rPr lang="en-CA" dirty="0"/>
              <a:t>myArray3[0] // element 0 returns   "INT " </a:t>
            </a:r>
            <a:br>
              <a:rPr lang="en-CA" dirty="0"/>
            </a:br>
            <a:r>
              <a:rPr lang="en-CA" dirty="0"/>
              <a:t>myArray3[1] // element 1 returns    "2"	</a:t>
            </a:r>
          </a:p>
          <a:p>
            <a:r>
              <a:rPr lang="en-CA" dirty="0"/>
              <a:t>				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CA" dirty="0">
                <a:hlinkClick r:id="rId2"/>
              </a:rPr>
              <a:t>string-split+debugging.js</a:t>
            </a:r>
            <a:endParaRPr lang="en-CA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3144"/>
              </p:ext>
            </p:extLst>
          </p:nvPr>
        </p:nvGraphicFramePr>
        <p:xfrm>
          <a:off x="899592" y="1484784"/>
          <a:ext cx="7128792" cy="1021080"/>
        </p:xfrm>
        <a:graphic>
          <a:graphicData uri="http://schemas.openxmlformats.org/drawingml/2006/table">
            <a:tbl>
              <a:tblPr/>
              <a:tblGrid>
                <a:gridCol w="71287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myArray2</a:t>
                      </a:r>
                      <a:r>
                        <a:rPr lang="en-CA" b="1" baseline="0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=  </a:t>
                      </a:r>
                      <a:r>
                        <a:rPr lang="en-CA" dirty="0" err="1"/>
                        <a:t>myString.split</a:t>
                      </a:r>
                      <a:r>
                        <a:rPr lang="en-CA" dirty="0"/>
                        <a:t>('</a:t>
                      </a:r>
                      <a:r>
                        <a:rPr lang="en-CA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2</a:t>
                      </a:r>
                      <a:r>
                        <a:rPr lang="en-CA" dirty="0"/>
                        <a:t>');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21686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00807"/>
          </a:xfrm>
        </p:spPr>
        <p:txBody>
          <a:bodyPr>
            <a:normAutofit fontScale="92500" lnSpcReduction="20000"/>
          </a:bodyPr>
          <a:lstStyle/>
          <a:p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3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r>
              <a:rPr lang="en-CA" sz="2600" dirty="0"/>
              <a:t>The </a:t>
            </a:r>
            <a:r>
              <a:rPr lang="en-CA" sz="2600" dirty="0" err="1"/>
              <a:t>substr</a:t>
            </a:r>
            <a:r>
              <a:rPr lang="en-CA" sz="2600" dirty="0"/>
              <a:t>(x, y) returns a sub string where: </a:t>
            </a:r>
          </a:p>
          <a:p>
            <a:pPr lvl="2"/>
            <a:r>
              <a:rPr lang="en-CA" sz="2200" dirty="0"/>
              <a:t>x – start index</a:t>
            </a:r>
          </a:p>
          <a:p>
            <a:pPr lvl="2"/>
            <a:r>
              <a:rPr lang="en-CA" sz="2200" dirty="0" err="1"/>
              <a:t>len</a:t>
            </a:r>
            <a:r>
              <a:rPr lang="en-CA" sz="2200" dirty="0"/>
              <a:t> – length: how many characters </a:t>
            </a:r>
            <a:br>
              <a:rPr lang="en-CA" sz="2200" dirty="0"/>
            </a:br>
            <a:endParaRPr lang="en-CA" sz="500" dirty="0"/>
          </a:p>
          <a:p>
            <a:pPr lvl="1"/>
            <a:r>
              <a:rPr lang="en-CA" sz="2600" dirty="0"/>
              <a:t>Syntax: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stringName.substr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809307"/>
              </p:ext>
            </p:extLst>
          </p:nvPr>
        </p:nvGraphicFramePr>
        <p:xfrm>
          <a:off x="971600" y="3717032"/>
          <a:ext cx="7704856" cy="2118360"/>
        </p:xfrm>
        <a:graphic>
          <a:graphicData uri="http://schemas.openxmlformats.org/drawingml/2006/table">
            <a:tbl>
              <a:tblPr/>
              <a:tblGrid>
                <a:gridCol w="77048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// "NT22"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// "22"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6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6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((myString.length-4),1) );// "T"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);  //"22"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093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2053207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substr</a:t>
            </a:r>
            <a:r>
              <a:rPr lang="en-CA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(x, y)</a:t>
            </a:r>
          </a:p>
          <a:p>
            <a:pPr lvl="1"/>
            <a:r>
              <a:rPr lang="en-CA" dirty="0"/>
              <a:t>The substring(x,y) returns a sub string where: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x starting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from </a:t>
            </a:r>
            <a:r>
              <a:rPr lang="en-CA" dirty="0"/>
              <a:t>(index) 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inclusive</a:t>
            </a:r>
            <a:endParaRPr lang="en-CA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dirty="0"/>
              <a:t>y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 </a:t>
            </a:r>
            <a:r>
              <a:rPr lang="en-CA" dirty="0"/>
              <a:t>(index) - </a:t>
            </a:r>
            <a:r>
              <a:rPr lang="en-CA" dirty="0">
                <a:solidFill>
                  <a:srgbClr val="99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inclusive </a:t>
            </a:r>
            <a:r>
              <a:rPr lang="en-CA" dirty="0"/>
              <a:t>- if y &lt; than x, then </a:t>
            </a:r>
            <a:r>
              <a:rPr lang="en-CA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switch </a:t>
            </a:r>
            <a:r>
              <a:rPr lang="en-CA" dirty="0">
                <a:effectLst/>
              </a:rPr>
              <a:t>the 2 parameters</a:t>
            </a:r>
          </a:p>
          <a:p>
            <a:pPr lvl="2">
              <a:buFont typeface="Courier New" panose="02070309020205020404" pitchFamily="49" charset="0"/>
              <a:buChar char="o"/>
            </a:pPr>
            <a:endParaRPr lang="en-CA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1855423"/>
              </p:ext>
            </p:extLst>
          </p:nvPr>
        </p:nvGraphicFramePr>
        <p:xfrm>
          <a:off x="755576" y="3717032"/>
          <a:ext cx="7560840" cy="2667000"/>
        </p:xfrm>
        <a:graphic>
          <a:graphicData uri="http://schemas.openxmlformats.org/drawingml/2006/table">
            <a:tbl>
              <a:tblPr/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(1,4) );  // "NT2"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(4,4) );  // ""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(4,2) );  // "T2"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(-4,4) ); // "INT2"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(0,9) );  // "INT222"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myString.substring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(4)   );  // "22"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0080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toUpperCase()</a:t>
            </a:r>
          </a:p>
          <a:p>
            <a:pPr lvl="1"/>
            <a:r>
              <a:rPr lang="en-CA" sz="2400" dirty="0"/>
              <a:t>Converts a string to upper case</a:t>
            </a:r>
          </a:p>
          <a:p>
            <a:pPr lvl="1"/>
            <a:r>
              <a:rPr lang="en-CA" sz="2400" dirty="0"/>
              <a:t>Syntax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stringName.toUpperCase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02194"/>
              </p:ext>
            </p:extLst>
          </p:nvPr>
        </p:nvGraphicFramePr>
        <p:xfrm>
          <a:off x="899592" y="3212976"/>
          <a:ext cx="6858000" cy="266700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Seneca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 err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. 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toUpperCase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7326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JavaScript objects</a:t>
            </a:r>
          </a:p>
          <a:p>
            <a:pPr eaLnBrk="1" hangingPunct="1">
              <a:buFont typeface="Wingdings" panose="05000000000000000000" pitchFamily="2" charset="2"/>
              <a:buChar char="Ø"/>
              <a:defRPr/>
            </a:pPr>
            <a:r>
              <a:rPr lang="en-CA" altLang="en-US" sz="2800" dirty="0"/>
              <a:t>Standard Built-in objects</a:t>
            </a:r>
          </a:p>
          <a:p>
            <a:pPr lvl="1" eaLnBrk="1" hangingPunct="1">
              <a:defRPr/>
            </a:pPr>
            <a:r>
              <a:rPr lang="en-CA" altLang="en-US" sz="2400" dirty="0"/>
              <a:t>String, </a:t>
            </a:r>
            <a:r>
              <a:rPr lang="en-CA" altLang="en-US" sz="2400" dirty="0" err="1"/>
              <a:t>RegExp</a:t>
            </a:r>
            <a:r>
              <a:rPr lang="en-CA" altLang="en-US" sz="2400" dirty="0"/>
              <a:t>, Array, Date, Math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User-defined objects</a:t>
            </a:r>
          </a:p>
          <a:p>
            <a:pPr marL="342900" lvl="1" indent="-342900" eaLnBrk="1" hangingPunct="1">
              <a:buClr>
                <a:schemeClr val="hlink"/>
              </a:buClr>
              <a:buSzPct val="80000"/>
              <a:buFont typeface="Wingdings" panose="05000000000000000000" pitchFamily="2" charset="2"/>
              <a:buChar char="Ø"/>
              <a:defRPr/>
            </a:pPr>
            <a:r>
              <a:rPr lang="en-CA" altLang="en-US" dirty="0">
                <a:ea typeface="+mn-ea"/>
                <a:cs typeface="+mn-cs"/>
              </a:rPr>
              <a:t>Prototypal inheritance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8" y="188640"/>
            <a:ext cx="8540750" cy="1143000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toLowerCase()</a:t>
            </a:r>
          </a:p>
          <a:p>
            <a:pPr lvl="1"/>
            <a:r>
              <a:rPr lang="en-CA" sz="2400" dirty="0"/>
              <a:t>Converts a string to lower case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stringName.toLowerCase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749749"/>
              </p:ext>
            </p:extLst>
          </p:nvPr>
        </p:nvGraphicFramePr>
        <p:xfrm>
          <a:off x="1043608" y="3356992"/>
          <a:ext cx="6858000" cy="21183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// 6</a:t>
                      </a:r>
                    </a:p>
                    <a:p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myString.toLowerCase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 ); // int222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    // 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3054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trim()</a:t>
            </a:r>
          </a:p>
          <a:p>
            <a:pPr lvl="1"/>
            <a:r>
              <a:rPr lang="en-CA" sz="2600" dirty="0"/>
              <a:t>The trim() method removes </a:t>
            </a:r>
            <a:r>
              <a:rPr lang="en-CA" sz="2600" dirty="0">
                <a:solidFill>
                  <a:srgbClr val="9900CC"/>
                </a:solidFill>
              </a:rPr>
              <a:t>whitespace</a:t>
            </a:r>
            <a:r>
              <a:rPr lang="en-CA" sz="2600" dirty="0"/>
              <a:t> (blank characters) from the left and right of the string.</a:t>
            </a:r>
          </a:p>
          <a:p>
            <a:pPr lvl="1"/>
            <a:r>
              <a:rPr lang="en-CA" sz="2600" dirty="0" err="1"/>
              <a:t>trimLeft</a:t>
            </a:r>
            <a:r>
              <a:rPr lang="en-CA" sz="2600" dirty="0"/>
              <a:t>() &amp; </a:t>
            </a:r>
            <a:r>
              <a:rPr lang="en-CA" sz="2600" dirty="0" err="1"/>
              <a:t>trimRight</a:t>
            </a:r>
            <a:r>
              <a:rPr lang="en-CA" sz="2600" dirty="0"/>
              <a:t>() methods work with some browsers but not others - Don't use them.</a:t>
            </a:r>
          </a:p>
          <a:p>
            <a:pPr lvl="1"/>
            <a:r>
              <a:rPr lang="en-CA" sz="2600" dirty="0"/>
              <a:t>Syntax:  </a:t>
            </a:r>
            <a:r>
              <a:rPr lang="en-CA" sz="26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stringName.trim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159011"/>
              </p:ext>
            </p:extLst>
          </p:nvPr>
        </p:nvGraphicFramePr>
        <p:xfrm>
          <a:off x="971600" y="4149204"/>
          <a:ext cx="7272808" cy="1737360"/>
        </p:xfrm>
        <a:graphic>
          <a:graphicData uri="http://schemas.openxmlformats.org/drawingml/2006/table">
            <a:tbl>
              <a:tblPr/>
              <a:tblGrid>
                <a:gridCol w="72728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   =     "    INT 222   "; 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// 14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800" b="1" kern="12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myString.trim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();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       // INT 222</a:t>
                      </a:r>
                    </a:p>
                    <a:p>
                      <a:pPr marL="45720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sz="1800" b="1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myString.length</a:t>
                      </a:r>
                      <a:r>
                        <a:rPr lang="en-CA" sz="1800" b="1" kern="12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);    // 7</a:t>
                      </a:r>
                      <a:endParaRPr lang="en-CA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57200" y="367982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6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495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540768"/>
          </a:xfrm>
        </p:spPr>
        <p:txBody>
          <a:bodyPr/>
          <a:lstStyle/>
          <a:p>
            <a:pPr eaLnBrk="1" fontAlgn="t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</a:t>
            </a:r>
          </a:p>
          <a:p>
            <a:pPr lvl="1" eaLnBrk="1" fontAlgn="ctr" hangingPunct="1"/>
            <a:r>
              <a:rPr lang="en-CA" sz="2400" dirty="0">
                <a:effectLst/>
              </a:rPr>
              <a:t>Allows you to add properties and methods to an object</a:t>
            </a:r>
          </a:p>
          <a:p>
            <a:pPr eaLnBrk="1" fontAlgn="ctr" hangingPunct="1">
              <a:buFont typeface="Wingdings" panose="05000000000000000000" pitchFamily="2" charset="2"/>
              <a:buChar char="Ø"/>
            </a:pPr>
            <a:r>
              <a:rPr lang="en-CA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e.g.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529333"/>
              </p:ext>
            </p:extLst>
          </p:nvPr>
        </p:nvGraphicFramePr>
        <p:xfrm>
          <a:off x="1043608" y="3212976"/>
          <a:ext cx="7200800" cy="256032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72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String.prototype.reverse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function () {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var rev = '';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(var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this.length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- 1;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0;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--)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rev += this[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]; // the string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rev;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};</a:t>
                      </a:r>
                    </a:p>
                    <a:p>
                      <a:pPr lvl="1"/>
                      <a:endParaRPr lang="en-CA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"INT222";</a:t>
                      </a:r>
                    </a:p>
                    <a:p>
                      <a:pPr lvl="1"/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console.log( </a:t>
                      </a:r>
                      <a:r>
                        <a:rPr lang="en-CA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myString.reverse</a:t>
                      </a:r>
                      <a:r>
                        <a:rPr lang="en-CA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);  // 222TNI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0773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expressions </a:t>
            </a:r>
            <a:r>
              <a:rPr lang="en-CA" sz="2400" dirty="0"/>
              <a:t>are patterns used to match character combinations and perform search-and-replace functions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 strings.</a:t>
            </a:r>
            <a:r>
              <a:rPr lang="en-CA" sz="2400" dirty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regular expressions are also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RegExp</a:t>
            </a:r>
          </a:p>
          <a:p>
            <a:pPr lvl="1"/>
            <a:r>
              <a:rPr lang="en-CA" sz="2400" dirty="0"/>
              <a:t> is short for regular expression.</a:t>
            </a:r>
          </a:p>
          <a:p>
            <a:pPr lvl="1"/>
            <a:r>
              <a:rPr lang="en-CA" sz="2400" dirty="0"/>
              <a:t> is the JavaScript built-in object.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hlinkClick r:id="rId2"/>
              </a:rPr>
              <a:t>Regular Expressions Tutorial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026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RegExp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Syntax</a:t>
            </a:r>
          </a:p>
          <a:p>
            <a:endParaRPr lang="en-CA" dirty="0"/>
          </a:p>
          <a:p>
            <a:endParaRPr lang="en-CA" sz="4800" dirty="0"/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Pattern</a:t>
            </a:r>
            <a:r>
              <a:rPr lang="en-CA" sz="2400" dirty="0"/>
              <a:t>: the text of the regular expression.</a:t>
            </a:r>
          </a:p>
          <a:p>
            <a:pPr lvl="1"/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Modifiers</a:t>
            </a:r>
            <a:r>
              <a:rPr lang="en-CA" sz="2400" dirty="0"/>
              <a:t>: if specified, modifiers can have any combination of the following values: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r>
              <a:rPr lang="en-CA" dirty="0"/>
              <a:t> - global match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dirty="0"/>
              <a:t> - ignore case-sensitivity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- multiline;</a:t>
            </a:r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99593" y="2133600"/>
            <a:ext cx="7942782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      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CA" sz="2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patt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=/pattern/[modifiers];</a:t>
            </a:r>
            <a:b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2400" b="1" dirty="0"/>
              <a:t>or :</a:t>
            </a:r>
            <a:br>
              <a:rPr lang="en-CA" sz="2000" dirty="0"/>
            </a:br>
            <a:r>
              <a:rPr lang="en-CA" sz="2000" dirty="0"/>
              <a:t>       </a:t>
            </a:r>
            <a:r>
              <a:rPr lang="en-CA" sz="2400" dirty="0"/>
              <a:t>var </a:t>
            </a:r>
            <a:r>
              <a:rPr lang="en-CA" sz="2400" dirty="0" err="1"/>
              <a:t>patt</a:t>
            </a:r>
            <a:r>
              <a:rPr lang="en-CA" sz="2400" dirty="0"/>
              <a:t>=new </a:t>
            </a:r>
            <a:r>
              <a:rPr lang="en-CA" sz="2400" dirty="0" err="1"/>
              <a:t>RegExp</a:t>
            </a:r>
            <a:r>
              <a:rPr lang="en-CA" sz="2400" dirty="0"/>
              <a:t>(pattern[, modifiers]);</a:t>
            </a:r>
          </a:p>
        </p:txBody>
      </p:sp>
    </p:spTree>
    <p:extLst>
      <p:ext uri="{BB962C8B-B14F-4D97-AF65-F5344CB8AC3E}">
        <p14:creationId xmlns:p14="http://schemas.microsoft.com/office/powerpoint/2010/main" val="4201090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test(</a:t>
            </a:r>
            <a:r>
              <a:rPr lang="en-CA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13360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RegExp method that tests if a string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contains</a:t>
            </a:r>
            <a:r>
              <a:rPr lang="en-CA" sz="2400" dirty="0"/>
              <a:t> the (</a:t>
            </a:r>
            <a:r>
              <a:rPr lang="en-CA" sz="2400" dirty="0" err="1"/>
              <a:t>RegExp</a:t>
            </a:r>
            <a:r>
              <a:rPr lang="en-CA" sz="2400" dirty="0"/>
              <a:t>) pattern.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It returns true or false.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Example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87624" y="3362712"/>
            <a:ext cx="6408712" cy="25545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"Welcome to Toronto";</a:t>
            </a:r>
          </a:p>
          <a:p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   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patt1.test(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console.log(result);   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false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result2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Me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.test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console.log(result2);  </a:t>
            </a:r>
            <a:r>
              <a:rPr lang="en-CA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true </a:t>
            </a:r>
          </a:p>
        </p:txBody>
      </p:sp>
    </p:spTree>
    <p:extLst>
      <p:ext uri="{BB962C8B-B14F-4D97-AF65-F5344CB8AC3E}">
        <p14:creationId xmlns:p14="http://schemas.microsoft.com/office/powerpoint/2010/main" val="22842345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228600"/>
            <a:ext cx="8734871" cy="895351"/>
          </a:xfrm>
        </p:spPr>
        <p:txBody>
          <a:bodyPr/>
          <a:lstStyle/>
          <a:p>
            <a:r>
              <a:rPr lang="en-CA" sz="32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replace(</a:t>
            </a:r>
            <a:r>
              <a:rPr lang="en-CA" sz="3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replacement)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340768"/>
            <a:ext cx="8540750" cy="4904457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 String method that executes a search for a match in a string, and replaces the matched substring with a replacement substring.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Syntax: </a:t>
            </a:r>
          </a:p>
          <a:p>
            <a:pPr marL="457200" lvl="1" indent="0">
              <a:buNone/>
            </a:pP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replace</a:t>
            </a:r>
            <a:r>
              <a:rPr lang="en-CA" sz="2400" dirty="0"/>
              <a:t>(</a:t>
            </a:r>
            <a:r>
              <a:rPr lang="en-CA" sz="2400" dirty="0" err="1"/>
              <a:t>RegExp</a:t>
            </a:r>
            <a:r>
              <a:rPr lang="en-CA" sz="2400" dirty="0"/>
              <a:t>, replacement)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e.g.</a:t>
            </a:r>
            <a:endParaRPr lang="en-CA" sz="2800" dirty="0"/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"Welcome to Toronto";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patt</a:t>
            </a:r>
            <a:r>
              <a:rPr lang="en-CA" sz="2000" dirty="0"/>
              <a:t> = 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CA" sz="2000" dirty="0"/>
              <a:t>;                       </a:t>
            </a:r>
            <a:r>
              <a:rPr lang="en-CA" sz="2000" dirty="0">
                <a:solidFill>
                  <a:srgbClr val="00B050"/>
                </a:solidFill>
              </a:rPr>
              <a:t>// i: ignore case-sensitivity</a:t>
            </a:r>
          </a:p>
          <a:p>
            <a:pPr marL="800100" lvl="2" indent="0">
              <a:buNone/>
            </a:pPr>
            <a:r>
              <a:rPr lang="en-CA" sz="2000" dirty="0" err="1"/>
              <a:t>var</a:t>
            </a:r>
            <a:r>
              <a:rPr lang="en-CA" sz="2000" dirty="0"/>
              <a:t> result = 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dirty="0" err="1"/>
              <a:t>patt</a:t>
            </a:r>
            <a:r>
              <a:rPr lang="en-CA" sz="2000" dirty="0"/>
              <a:t>, "&lt;TO&gt;");  </a:t>
            </a:r>
          </a:p>
          <a:p>
            <a:pPr marL="800100" lvl="2" indent="0">
              <a:buNone/>
            </a:pPr>
            <a:r>
              <a:rPr lang="en-CA" sz="2000" dirty="0"/>
              <a:t>console.log(result);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/g</a:t>
            </a:r>
            <a:r>
              <a:rPr lang="en-CA" sz="2000" dirty="0"/>
              <a:t>, "&lt;TO&gt;")); </a:t>
            </a:r>
            <a:r>
              <a:rPr lang="en-CA" sz="2000" dirty="0">
                <a:solidFill>
                  <a:srgbClr val="00B050"/>
                </a:solidFill>
              </a:rPr>
              <a:t>// g: global search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str.replace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</a:t>
            </a:r>
            <a:r>
              <a:rPr lang="en-CA" sz="2000" dirty="0"/>
              <a:t>, "&lt;TO&gt;")); </a:t>
            </a:r>
          </a:p>
          <a:p>
            <a:pPr marL="800100" lvl="2" indent="0">
              <a:buNone/>
            </a:pPr>
            <a:r>
              <a:rPr lang="en-CA" sz="2000" dirty="0"/>
              <a:t>console.log(</a:t>
            </a:r>
            <a:r>
              <a:rPr lang="en-CA" sz="2000" dirty="0" err="1"/>
              <a:t>str</a:t>
            </a:r>
            <a:r>
              <a:rPr lang="en-CA" sz="20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535254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solidFill>
                  <a:srgbClr val="CC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Method – split(</a:t>
            </a:r>
            <a:r>
              <a:rPr lang="en-CA" sz="400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4000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 String method that uses a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regular expression</a:t>
            </a:r>
            <a:r>
              <a:rPr lang="en-CA" sz="2800" dirty="0">
                <a:solidFill>
                  <a:srgbClr val="0000FF"/>
                </a:solidFill>
              </a:rPr>
              <a:t> </a:t>
            </a:r>
            <a:r>
              <a:rPr lang="en-CA" sz="2800" dirty="0"/>
              <a:t>or </a:t>
            </a:r>
            <a:r>
              <a:rPr lang="en-CA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fixed string </a:t>
            </a:r>
            <a:r>
              <a:rPr lang="en-CA" sz="2800" dirty="0"/>
              <a:t>to break a string into an array of substrings.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E.g.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</a:t>
            </a:r>
            <a:r>
              <a:rPr lang="en-CA" sz="2000" dirty="0" err="1"/>
              <a:t>var</a:t>
            </a:r>
            <a:r>
              <a:rPr lang="en-CA" sz="2000" dirty="0"/>
              <a:t> </a:t>
            </a:r>
            <a:r>
              <a:rPr lang="en-CA" sz="2000" dirty="0" err="1"/>
              <a:t>str</a:t>
            </a:r>
            <a:r>
              <a:rPr lang="en-CA" sz="2000" dirty="0"/>
              <a:t> = "School of ICT-Seneca College";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'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B050"/>
                </a:solidFill>
              </a:rPr>
              <a:t>// [ "School of ICT", "Seneca College" ]</a:t>
            </a:r>
            <a:r>
              <a:rPr lang="en-CA" sz="2000" dirty="0"/>
              <a:t>   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CA" sz="2000" dirty="0"/>
              <a:t>));    </a:t>
            </a:r>
            <a:r>
              <a:rPr lang="en-CA" sz="1800" dirty="0">
                <a:solidFill>
                  <a:srgbClr val="00B050"/>
                </a:solidFill>
              </a:rPr>
              <a:t>// [ "School of ICT", "Seneca College" ]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CA" sz="2000" dirty="0"/>
              <a:t>  console.log(</a:t>
            </a:r>
            <a:r>
              <a:rPr lang="en-CA" sz="2000" dirty="0" err="1"/>
              <a:t>str.split</a:t>
            </a:r>
            <a:r>
              <a:rPr lang="en-CA" sz="2000" dirty="0"/>
              <a:t>(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/[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]/</a:t>
            </a:r>
            <a:r>
              <a:rPr lang="en-CA" sz="2000" dirty="0"/>
              <a:t>)); </a:t>
            </a:r>
            <a:r>
              <a:rPr lang="en-CA" sz="1800" dirty="0">
                <a:solidFill>
                  <a:srgbClr val="00B050"/>
                </a:solidFill>
              </a:rPr>
              <a:t>// [ "School", "of", "ICT", "Seneca", "College" ]</a:t>
            </a:r>
            <a:endParaRPr lang="en-CA" sz="2000" dirty="0">
              <a:solidFill>
                <a:srgbClr val="00B050"/>
              </a:solidFill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484445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824136"/>
          </a:xfrm>
        </p:spPr>
        <p:txBody>
          <a:bodyPr/>
          <a:lstStyle/>
          <a:p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2304256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at least 4 alphabetical alphabetic character</a:t>
            </a:r>
          </a:p>
          <a:p>
            <a:pPr lvl="1"/>
            <a:r>
              <a:rPr lang="en-CA" dirty="0"/>
              <a:t>var pattern1 = /^[a-</a:t>
            </a:r>
            <a:r>
              <a:rPr lang="en-CA" dirty="0" err="1"/>
              <a:t>zA</a:t>
            </a:r>
            <a:r>
              <a:rPr lang="en-CA" dirty="0"/>
              <a:t>-Z]{4,}$/;</a:t>
            </a:r>
          </a:p>
          <a:p>
            <a:pPr lvl="1"/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300" dirty="0"/>
              <a:t>To validate: telephone format ###-###-####</a:t>
            </a:r>
          </a:p>
          <a:p>
            <a:pPr lvl="1"/>
            <a:r>
              <a:rPr lang="en-CA" dirty="0"/>
              <a:t>var pattern2 = /^([0-9]{3}[-]){2}[0-9]{4}$/;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83556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Special characters in regular expressions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6817474"/>
              </p:ext>
            </p:extLst>
          </p:nvPr>
        </p:nvGraphicFramePr>
        <p:xfrm>
          <a:off x="1403648" y="1412776"/>
          <a:ext cx="6624737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45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character</a:t>
                      </a:r>
                      <a:endParaRPr lang="en-CA" dirty="0"/>
                    </a:p>
                  </a:txBody>
                  <a:tcPr>
                    <a:solidFill>
                      <a:srgbClr val="00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meaning</a:t>
                      </a:r>
                    </a:p>
                  </a:txBody>
                  <a:tcPr>
                    <a:solidFill>
                      <a:srgbClr val="00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^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begin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String end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one (preceding character)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*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zero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one or more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{m, n}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m or n number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of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preceding character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 ]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Character sets delimiters [ ]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[0-9], Match - </a:t>
                      </a:r>
                      <a:r>
                        <a:rPr lang="en-CA" dirty="0"/>
                        <a:t>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\D 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[^0-9], Match – n</a:t>
                      </a:r>
                      <a:r>
                        <a:rPr lang="en-CA" dirty="0"/>
                        <a:t>on-digits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\w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 </a:t>
                      </a:r>
                      <a:r>
                        <a:rPr lang="en-CA" dirty="0"/>
                        <a:t>[A-Za-z0-9_],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alphanumeric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\s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[ \t\r\n],</a:t>
                      </a:r>
                      <a:r>
                        <a:rPr lang="en-CA" sz="1800" b="0" i="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CA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Match – whitespace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79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628800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 an "object" is a self-contained entity comprising of "properties" (variable), and "methods" (functions).</a:t>
            </a:r>
          </a:p>
          <a:p>
            <a:pPr lvl="1"/>
            <a:r>
              <a:rPr lang="en-CA" sz="2400" dirty="0"/>
              <a:t>an object can store data in its properties - state</a:t>
            </a:r>
          </a:p>
          <a:p>
            <a:pPr lvl="1"/>
            <a:r>
              <a:rPr lang="en-CA" sz="2400" dirty="0"/>
              <a:t>and perform actions with its methods - behavior.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8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you can create a new object without using a class.</a:t>
            </a:r>
          </a:p>
          <a:p>
            <a:pPr lvl="1"/>
            <a:r>
              <a:rPr lang="en-CA" sz="2400" dirty="0"/>
              <a:t>The object does not belong to any class; it is the only one of its kind, a singleton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1106531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JavaScript array is a global object that is used to store multiple values in a single variable.. </a:t>
            </a:r>
          </a:p>
          <a:p>
            <a:pPr lvl="1"/>
            <a:r>
              <a:rPr lang="en-CA" sz="2400" dirty="0"/>
              <a:t>In JavaScript, variables in an array may have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different data type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 arrays are high-level, list-like data structure and are different from the arrays in C or Java.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Index starts from </a:t>
            </a:r>
            <a:r>
              <a:rPr lang="en-CA" sz="2800" b="1" dirty="0">
                <a:solidFill>
                  <a:srgbClr val="660033"/>
                </a:solidFill>
              </a:rPr>
              <a:t>0</a:t>
            </a:r>
            <a:r>
              <a:rPr lang="en-CA" sz="2800" dirty="0"/>
              <a:t>.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15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556792"/>
            <a:ext cx="8352928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Using an array literal (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recommended</a:t>
            </a:r>
            <a:r>
              <a:rPr lang="en-CA" sz="2400" dirty="0"/>
              <a:t>)</a:t>
            </a:r>
            <a:endParaRPr lang="en-CA" sz="2400" dirty="0">
              <a:effectLst/>
            </a:endParaRPr>
          </a:p>
          <a:p>
            <a:pPr lvl="1"/>
            <a:r>
              <a:rPr lang="en-CA" sz="2000" dirty="0"/>
              <a:t>e.g. 1 </a:t>
            </a: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var arrayName1 =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[11, 15, 13, "blue", 24, 35.05] </a:t>
            </a:r>
            <a:r>
              <a:rPr lang="en-CA" sz="2000" dirty="0">
                <a:effectLst/>
              </a:rPr>
              <a:t>;</a:t>
            </a:r>
            <a:endParaRPr lang="en-CA" sz="2000" dirty="0"/>
          </a:p>
          <a:p>
            <a:pPr lvl="1"/>
            <a:r>
              <a:rPr lang="en-CA" sz="2000" dirty="0"/>
              <a:t>e.g. 2</a:t>
            </a:r>
          </a:p>
          <a:p>
            <a:pPr marL="857250" lvl="2" indent="0">
              <a:buNone/>
            </a:pPr>
            <a:r>
              <a:rPr lang="en-CA" sz="2000" dirty="0"/>
              <a:t>var arrayName2 = </a:t>
            </a:r>
            <a:r>
              <a:rPr lang="en-CA" sz="20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[]</a:t>
            </a:r>
            <a:r>
              <a:rPr lang="en-CA" sz="2000" dirty="0"/>
              <a:t>;  // an empty array</a:t>
            </a:r>
          </a:p>
          <a:p>
            <a:pPr marL="857250" lvl="2" indent="0">
              <a:buNone/>
            </a:pPr>
            <a:endParaRPr lang="en-CA" sz="1600" b="1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</a:rPr>
              <a:t>Using the new keyword (</a:t>
            </a:r>
            <a:r>
              <a:rPr lang="en-CA" sz="2400" dirty="0">
                <a:solidFill>
                  <a:srgbClr val="0000CC"/>
                </a:solidFill>
                <a:effectLst/>
              </a:rPr>
              <a:t>don’t use</a:t>
            </a:r>
            <a:r>
              <a:rPr lang="en-CA" sz="2400" dirty="0">
                <a:effectLst/>
              </a:rPr>
              <a:t>)</a:t>
            </a:r>
          </a:p>
          <a:p>
            <a:pPr lvl="1"/>
            <a:r>
              <a:rPr lang="en-CA" sz="2000" dirty="0">
                <a:effectLst/>
              </a:rPr>
              <a:t>e.g. 1</a:t>
            </a: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var arrayName1 =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CA" sz="2000" dirty="0">
                <a:solidFill>
                  <a:srgbClr val="0000CC"/>
                </a:solidFill>
                <a:effectLst/>
              </a:rPr>
              <a:t> </a:t>
            </a:r>
            <a:r>
              <a:rPr lang="en-CA" sz="2000" dirty="0">
                <a:effectLst/>
              </a:rPr>
              <a:t>Array (11, 15, 13, "blue", 24, 35.05);</a:t>
            </a:r>
          </a:p>
          <a:p>
            <a:pPr lvl="1"/>
            <a:r>
              <a:rPr lang="en-CA" sz="2000" dirty="0">
                <a:effectLst/>
              </a:rPr>
              <a:t>e.g. 2</a:t>
            </a: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var arrayName2 = new Array();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57250" lvl="2" indent="0">
              <a:buNone/>
            </a:pPr>
            <a:r>
              <a:rPr lang="en-CA" sz="2000" dirty="0">
                <a:effectLst/>
              </a:rPr>
              <a:t>arrayName2[2] = 100;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978503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3422476"/>
              </p:ext>
            </p:extLst>
          </p:nvPr>
        </p:nvGraphicFramePr>
        <p:xfrm>
          <a:off x="467544" y="1828800"/>
          <a:ext cx="7865145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00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389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3324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arrayName.length</a:t>
                      </a:r>
                      <a:endParaRPr lang="en-C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CA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400" dirty="0"/>
                        <a:t>Allows you to add properties and methods to an Array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dirty="0" err="1"/>
                        <a:t>arrayName</a:t>
                      </a:r>
                      <a:r>
                        <a:rPr lang="en-CA" dirty="0"/>
                        <a:t>. </a:t>
                      </a:r>
                      <a:r>
                        <a:rPr lang="en-CA" dirty="0" err="1"/>
                        <a:t>concat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join()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arrayName.join() or </a:t>
                      </a:r>
                      <a:r>
                        <a:rPr lang="en-CA" dirty="0" err="1"/>
                        <a:t>arrayName.join</a:t>
                      </a:r>
                      <a:r>
                        <a:rPr lang="en-CA" dirty="0"/>
                        <a:t>("+")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pop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arrayName.pop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push</a:t>
                      </a:r>
                      <a:r>
                        <a:rPr lang="en-CA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arrayName.push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reverse()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arrayName.reverse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arrayName.slice</a:t>
                      </a:r>
                      <a:r>
                        <a:rPr lang="en-CA" dirty="0"/>
                        <a:t>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sort()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 err="1"/>
                        <a:t>arrayName.sort</a:t>
                      </a:r>
                      <a:r>
                        <a:rPr lang="en-CA" dirty="0"/>
                        <a:t>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A" dirty="0"/>
                        <a:t>splice()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dirty="0"/>
                        <a:t>splice(</a:t>
                      </a:r>
                      <a:r>
                        <a:rPr lang="en-CA" dirty="0" err="1"/>
                        <a:t>x,y</a:t>
                      </a:r>
                      <a:r>
                        <a:rPr lang="en-CA" dirty="0"/>
                        <a:t>,[....,....])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1276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229600" cy="129540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 </a:t>
            </a:r>
          </a:p>
          <a:p>
            <a:pPr lvl="1"/>
            <a:r>
              <a:rPr lang="en-CA" sz="2400" dirty="0"/>
              <a:t>The length property returns the number of elements / occurrences in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300199" y="2996952"/>
            <a:ext cx="6826324" cy="286232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/>
              <a:t>var myAarray1 = []; </a:t>
            </a:r>
          </a:p>
          <a:p>
            <a:pPr lvl="1"/>
            <a:r>
              <a:rPr lang="en-CA" sz="2000" dirty="0"/>
              <a:t>var myAarray2 = [11, 15, 13, "blue", 24, 35.05];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var myAarray3 = new Array();</a:t>
            </a:r>
          </a:p>
          <a:p>
            <a:pPr lvl="1"/>
            <a:r>
              <a:rPr lang="en-CA" sz="2000" dirty="0"/>
              <a:t>myAarray3 [2] = "Green";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console.log( myAarray1.length );</a:t>
            </a:r>
          </a:p>
          <a:p>
            <a:pPr lvl="1"/>
            <a:r>
              <a:rPr lang="en-CA" sz="2000" dirty="0"/>
              <a:t>console.log( myAarray2.length );</a:t>
            </a:r>
          </a:p>
          <a:p>
            <a:pPr lvl="1"/>
            <a:r>
              <a:rPr lang="en-CA" sz="2000" dirty="0"/>
              <a:t>console.log( myAarray3.length );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1182247" y="4888859"/>
            <a:ext cx="256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564112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92514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pop()</a:t>
            </a:r>
          </a:p>
          <a:p>
            <a:pPr lvl="1"/>
            <a:r>
              <a:rPr lang="en-CA" sz="2400" dirty="0"/>
              <a:t>The pop() method removes an entry from the end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arrayName.pop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shift()</a:t>
            </a:r>
          </a:p>
          <a:p>
            <a:pPr lvl="1"/>
            <a:r>
              <a:rPr lang="en-CA" sz="2400" dirty="0"/>
              <a:t>The shift() method removes an entry from the beginning of the array and return the removed element.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arrayName.shift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effectLst/>
              </a:rPr>
              <a:t>Example</a:t>
            </a:r>
          </a:p>
          <a:p>
            <a:pPr lvl="1"/>
            <a:endParaRPr lang="en-CA" sz="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var colors = ["Red", "Green", "Blue", "White", "Black"];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var last   = </a:t>
            </a:r>
            <a:r>
              <a:rPr lang="en-CA" sz="2300" dirty="0" err="1">
                <a:effectLst/>
              </a:rPr>
              <a:t>colors.pop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var first  = </a:t>
            </a:r>
            <a:r>
              <a:rPr lang="en-CA" sz="2300" dirty="0" err="1">
                <a:effectLst/>
              </a:rPr>
              <a:t>colors.shift</a:t>
            </a:r>
            <a:r>
              <a:rPr lang="en-CA" sz="2300" dirty="0">
                <a:effectLst/>
              </a:rPr>
              <a:t>();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 // [ "Green", "Blue", "White" ]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console.log(last);     // Black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console.log(first);    // Red</a:t>
            </a:r>
            <a:endParaRPr lang="en-CA" sz="18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75064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435280" cy="485313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push()</a:t>
            </a:r>
          </a:p>
          <a:p>
            <a:pPr lvl="1"/>
            <a:r>
              <a:rPr lang="en-CA" sz="2400" dirty="0"/>
              <a:t>adds an new entry to the end of the array</a:t>
            </a:r>
            <a:endParaRPr lang="en-CA" dirty="0"/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arrayName.push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newEntry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lvl="1"/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effectLst/>
              </a:rPr>
              <a:t>Example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var colors = ["Red", "Green", "Blue"];</a:t>
            </a:r>
          </a:p>
          <a:p>
            <a:pPr marL="800100" lvl="2" indent="0">
              <a:buNone/>
            </a:pPr>
            <a:r>
              <a:rPr lang="en-CA" sz="2300" dirty="0" err="1">
                <a:effectLst/>
              </a:rPr>
              <a:t>colors.push</a:t>
            </a:r>
            <a:r>
              <a:rPr lang="en-CA" sz="2300" dirty="0">
                <a:effectLst/>
              </a:rPr>
              <a:t>("Pink");  </a:t>
            </a:r>
          </a:p>
          <a:p>
            <a:pPr marL="800100" lvl="2" indent="0">
              <a:buNone/>
            </a:pPr>
            <a:r>
              <a:rPr lang="en-CA" sz="2300" dirty="0">
                <a:effectLst/>
              </a:rPr>
              <a:t>console.log(colors); // </a:t>
            </a:r>
            <a:r>
              <a:rPr lang="en-US" sz="1900" dirty="0">
                <a:effectLst/>
              </a:rPr>
              <a:t>[ "Red", "Green", "Blue", "Pink" ]</a:t>
            </a:r>
            <a:endParaRPr lang="en-CA" sz="23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933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r>
              <a:rPr lang="en-CA" sz="2000" dirty="0">
                <a:effectLst/>
              </a:rPr>
              <a:t>The </a:t>
            </a:r>
            <a:r>
              <a:rPr lang="en-CA" sz="2000" dirty="0" err="1">
                <a:effectLst/>
              </a:rPr>
              <a:t>concat</a:t>
            </a:r>
            <a:r>
              <a:rPr lang="en-CA" sz="2000" dirty="0">
                <a:effectLst/>
              </a:rPr>
              <a:t>() method Concatenates two or more arrays and returns a new array</a:t>
            </a:r>
          </a:p>
          <a:p>
            <a:pPr lvl="1"/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arrayName.concat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anotherArray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3645024"/>
            <a:ext cx="8229600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1"/>
            <a:r>
              <a:rPr lang="en-CA" sz="2000" dirty="0"/>
              <a:t>var array1 = ["Red", "Green", "Blue"];</a:t>
            </a:r>
          </a:p>
          <a:p>
            <a:pPr lvl="1"/>
            <a:r>
              <a:rPr lang="en-CA" sz="2000" dirty="0"/>
              <a:t>var array2 = [1, 2, 3, "Yellow"];</a:t>
            </a:r>
          </a:p>
          <a:p>
            <a:pPr lvl="1"/>
            <a:endParaRPr lang="en-CA" sz="2000" dirty="0"/>
          </a:p>
          <a:p>
            <a:pPr lvl="1"/>
            <a:r>
              <a:rPr lang="en-CA" sz="2000" dirty="0"/>
              <a:t>var </a:t>
            </a:r>
            <a:r>
              <a:rPr lang="en-CA" sz="2000" dirty="0" err="1"/>
              <a:t>newArray</a:t>
            </a:r>
            <a:r>
              <a:rPr lang="en-CA" sz="2000" dirty="0"/>
              <a:t> = array1.concat(array2);</a:t>
            </a:r>
          </a:p>
          <a:p>
            <a:pPr lvl="1"/>
            <a:r>
              <a:rPr lang="en-CA" sz="2000" dirty="0"/>
              <a:t>console.log(</a:t>
            </a:r>
            <a:r>
              <a:rPr lang="en-CA" sz="2000" dirty="0" err="1"/>
              <a:t>newArray</a:t>
            </a:r>
            <a:r>
              <a:rPr lang="en-CA" sz="2000" dirty="0"/>
              <a:t>); // </a:t>
            </a:r>
            <a:r>
              <a:rPr lang="en-US" dirty="0"/>
              <a:t>[ "Red", "Green", "Blue", 1, 2, 3, "Yellow" ]</a:t>
            </a:r>
            <a:r>
              <a:rPr lang="en-CA" dirty="0"/>
              <a:t>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1755725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2016224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join()</a:t>
            </a:r>
          </a:p>
          <a:p>
            <a:pPr lvl="1"/>
            <a:r>
              <a:rPr lang="en-CA" sz="2000" dirty="0"/>
              <a:t>The join() method is used to join all the elements of an array into a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string </a:t>
            </a:r>
            <a:r>
              <a:rPr lang="en-CA" sz="2000" dirty="0"/>
              <a:t>separated by a specified string separator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if non separator is specified, the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is a comma</a:t>
            </a:r>
            <a:r>
              <a:rPr lang="en-CA" sz="2000" dirty="0"/>
              <a:t>.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CA" sz="2000" dirty="0"/>
              <a:t>Notes: the opposite operation: </a:t>
            </a:r>
            <a:r>
              <a:rPr lang="en-CA" sz="2000" dirty="0">
                <a:solidFill>
                  <a:srgbClr val="0000CC"/>
                </a:solidFill>
              </a:rPr>
              <a:t>split() </a:t>
            </a:r>
            <a:r>
              <a:rPr lang="en-CA" sz="2000" dirty="0"/>
              <a:t>method of a String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Syntax: 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arrayName.join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293096"/>
            <a:ext cx="8219256" cy="163891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= ["Red", "Green", "Blue", "Yellow"];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 );  // ["Red", "Green", "Blue", "Yellow"]</a:t>
            </a:r>
          </a:p>
          <a:p>
            <a:r>
              <a:rPr lang="en-CA" sz="105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()    ); // "Red,Green,Blue,Yellow"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(' ') ); // "Green Blue Yellow"</a:t>
            </a:r>
          </a:p>
          <a:p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console.log( 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myArray.join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("&amp;") ); // "</a:t>
            </a:r>
            <a:r>
              <a:rPr lang="en-CA" dirty="0" err="1">
                <a:latin typeface="Consolas" panose="020B0609020204030204" pitchFamily="49" charset="0"/>
                <a:cs typeface="Consolas" panose="020B0609020204030204" pitchFamily="49" charset="0"/>
              </a:rPr>
              <a:t>Red&amp;Green&amp;Blue&amp;Yellow</a:t>
            </a:r>
            <a:r>
              <a:rPr lang="en-CA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010904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542492"/>
            <a:ext cx="8229600" cy="434907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reverse()</a:t>
            </a:r>
          </a:p>
          <a:p>
            <a:pPr lvl="1"/>
            <a:r>
              <a:rPr lang="en-CA" sz="2400" dirty="0"/>
              <a:t>The elements in the array are reversed. First becomes last, second becomes second last, etc..</a:t>
            </a:r>
          </a:p>
          <a:p>
            <a:pPr lvl="1"/>
            <a:r>
              <a:rPr lang="en-CA" sz="2400" dirty="0"/>
              <a:t>Syntax: </a:t>
            </a:r>
            <a:r>
              <a:rPr lang="en-CA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arrayName.reverse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755576" y="3717032"/>
            <a:ext cx="7632848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</a:t>
            </a:r>
            <a:r>
              <a:rPr lang="en-CA" sz="2000" dirty="0" err="1"/>
              <a:t>myArray</a:t>
            </a:r>
            <a:r>
              <a:rPr lang="en-CA" sz="2000" dirty="0"/>
              <a:t> = ["Red", "Green", "Blue", "Yellow"];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// </a:t>
            </a:r>
            <a:r>
              <a:rPr lang="en-CA" dirty="0"/>
              <a:t>[ "Red", "Green", "Blue", "Yellow" ]          </a:t>
            </a:r>
          </a:p>
          <a:p>
            <a:endParaRPr lang="en-CA" sz="2000" dirty="0"/>
          </a:p>
          <a:p>
            <a:r>
              <a:rPr lang="en-CA" sz="2000" dirty="0" err="1"/>
              <a:t>myArray</a:t>
            </a:r>
            <a:r>
              <a:rPr lang="en-CA" sz="2000" dirty="0"/>
              <a:t> = </a:t>
            </a:r>
            <a:r>
              <a:rPr lang="en-CA" sz="2000" dirty="0" err="1"/>
              <a:t>myArray.reverse</a:t>
            </a:r>
            <a:r>
              <a:rPr lang="en-CA" sz="2000" dirty="0"/>
              <a:t>();</a:t>
            </a:r>
          </a:p>
          <a:p>
            <a:r>
              <a:rPr lang="en-CA" sz="2000" dirty="0"/>
              <a:t>console.log( </a:t>
            </a:r>
            <a:r>
              <a:rPr lang="en-CA" sz="2000" dirty="0" err="1"/>
              <a:t>myArray</a:t>
            </a:r>
            <a:r>
              <a:rPr lang="en-CA" sz="2000" dirty="0"/>
              <a:t> );  // </a:t>
            </a:r>
            <a:r>
              <a:rPr lang="en-CA" dirty="0"/>
              <a:t>[ "Yellow", "Blue", "Green", "Red" ]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5905285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sort()</a:t>
            </a:r>
          </a:p>
          <a:p>
            <a:pPr lvl="1"/>
            <a:r>
              <a:rPr lang="en-CA" dirty="0"/>
              <a:t>The elements in the array are sorted based on their ASCII code.</a:t>
            </a:r>
          </a:p>
          <a:p>
            <a:pPr lvl="1"/>
            <a:r>
              <a:rPr lang="en-CA" dirty="0"/>
              <a:t>Syntax:  </a:t>
            </a:r>
            <a:r>
              <a:rPr lang="en-CA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arrayName.sort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01625" y="3717032"/>
            <a:ext cx="8540749" cy="1631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CA" sz="2000" dirty="0"/>
              <a:t>var array1 = ["Red", 2, "Green", "15", "Blue", 101, "Yellow"];</a:t>
            </a:r>
          </a:p>
          <a:p>
            <a:r>
              <a:rPr lang="en-CA" sz="2000" dirty="0"/>
              <a:t>var array2 = [99, 2, 38, 15, 66, 101, 200];</a:t>
            </a:r>
          </a:p>
          <a:p>
            <a:endParaRPr lang="en-CA" sz="2000" dirty="0"/>
          </a:p>
          <a:p>
            <a:r>
              <a:rPr lang="en-CA" sz="2000" dirty="0"/>
              <a:t>console.log( array1.sort() );  // </a:t>
            </a:r>
            <a:r>
              <a:rPr lang="en-US" dirty="0"/>
              <a:t>[101, "15", 2, "Blue", "Green", "Red", "Yellow"]</a:t>
            </a:r>
            <a:endParaRPr lang="en-CA" dirty="0"/>
          </a:p>
          <a:p>
            <a:r>
              <a:rPr lang="en-CA" sz="2000" dirty="0"/>
              <a:t>console.log( array2.sort() );  // [101, 15, 2, 200, 38, 66, 99]</a:t>
            </a:r>
          </a:p>
        </p:txBody>
      </p:sp>
    </p:spTree>
    <p:extLst>
      <p:ext uri="{BB962C8B-B14F-4D97-AF65-F5344CB8AC3E}">
        <p14:creationId xmlns:p14="http://schemas.microsoft.com/office/powerpoint/2010/main" val="96913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Object Categories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There are three kinds of JavaScript object: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Built-in</a:t>
            </a:r>
            <a:r>
              <a:rPr lang="en-CA" sz="2400" dirty="0"/>
              <a:t>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an intrinsic part of JavaScript, providing useful features, such as String, Array, Date, Math and JSON </a:t>
            </a:r>
          </a:p>
          <a:p>
            <a:pPr lvl="1"/>
            <a:r>
              <a:rPr lang="en-CA" sz="2400" dirty="0"/>
              <a:t>Host Objects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objects that are supplied to JavaScript by the browser environment. e.g. DOM and BOM objects: window, document and form, …</a:t>
            </a:r>
          </a:p>
          <a:p>
            <a:pPr lvl="1"/>
            <a:r>
              <a:rPr lang="en-CA" sz="24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Custom</a:t>
            </a:r>
            <a:r>
              <a:rPr lang="en-CA" sz="2400" dirty="0"/>
              <a:t> objects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user-defined object to store data and provide functionality in a single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3341208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Array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3711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slice()</a:t>
            </a:r>
          </a:p>
          <a:p>
            <a:pPr lvl="1"/>
            <a:r>
              <a:rPr lang="en-CA" sz="2600" dirty="0"/>
              <a:t>The slice() method extracts part of an array and returns a new array.</a:t>
            </a:r>
          </a:p>
          <a:p>
            <a:pPr lvl="1"/>
            <a:r>
              <a:rPr lang="en-CA" sz="2600" dirty="0"/>
              <a:t>Syntax:  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arrayName.slice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(index1, index2)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CA" sz="2200" dirty="0">
                <a:solidFill>
                  <a:srgbClr val="0000CC"/>
                </a:solidFill>
                <a:effectLst/>
              </a:rPr>
              <a:t>Index2: not included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var colors = ["Red", "Green", "Blue", "Yellow", "White"];</a:t>
            </a: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var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  = </a:t>
            </a:r>
            <a:r>
              <a:rPr lang="en-CA" sz="2100" dirty="0" err="1">
                <a:effectLst/>
              </a:rPr>
              <a:t>colors.slice</a:t>
            </a:r>
            <a:r>
              <a:rPr lang="en-CA" sz="2100" dirty="0">
                <a:effectLst/>
              </a:rPr>
              <a:t>(1, 3)</a:t>
            </a:r>
          </a:p>
          <a:p>
            <a:pPr marL="457200" lvl="1" indent="0">
              <a:buNone/>
            </a:pPr>
            <a:endParaRPr lang="en-CA" sz="21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colors );   </a:t>
            </a:r>
            <a:r>
              <a:rPr lang="en-CA" sz="1800" dirty="0">
                <a:effectLst/>
              </a:rPr>
              <a:t>// </a:t>
            </a:r>
            <a:r>
              <a:rPr lang="en-US" sz="1800" dirty="0">
                <a:effectLst/>
              </a:rPr>
              <a:t>[ "Red", "Green", "Blue", "Yellow", "White" ]</a:t>
            </a:r>
            <a:endParaRPr lang="en-CA" sz="1800" dirty="0">
              <a:effectLst/>
            </a:endParaRPr>
          </a:p>
          <a:p>
            <a:pPr marL="457200" lvl="1" indent="0">
              <a:buNone/>
            </a:pPr>
            <a:r>
              <a:rPr lang="en-CA" sz="2100" dirty="0">
                <a:effectLst/>
              </a:rPr>
              <a:t>console.log( </a:t>
            </a:r>
            <a:r>
              <a:rPr lang="en-CA" sz="2100" dirty="0" err="1">
                <a:effectLst/>
              </a:rPr>
              <a:t>subclrs</a:t>
            </a:r>
            <a:r>
              <a:rPr lang="en-CA" sz="2100" dirty="0">
                <a:effectLst/>
              </a:rPr>
              <a:t> );  </a:t>
            </a:r>
            <a:r>
              <a:rPr lang="en-CA" sz="1800" dirty="0">
                <a:effectLst/>
              </a:rPr>
              <a:t>// [ "Green", "Blue" ]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6121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Loop through an array in JS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84785"/>
            <a:ext cx="8229600" cy="4752528"/>
          </a:xfrm>
        </p:spPr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a simple 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loop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 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0,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=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colors.length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&lt;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console.log(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colors[</a:t>
            </a:r>
            <a:r>
              <a:rPr lang="en-US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buNone/>
            </a:pPr>
            <a:endParaRPr lang="en-US" sz="16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Use JavaScript Array </a:t>
            </a:r>
            <a:r>
              <a:rPr lang="en-CA" sz="34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forEach</a:t>
            </a: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 </a:t>
            </a:r>
            <a:r>
              <a:rPr lang="en-CA" sz="3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</a:t>
            </a:r>
            <a:r>
              <a:rPr lang="en-CA" sz="3400" dirty="0"/>
              <a:t>, e.g.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500" dirty="0"/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(item, index) {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  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console.log(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index</a:t>
            </a: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+ ": " + item);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}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CA" sz="7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 colors = ["Red", "Green", "Blue", "Yellow", "White"];</a:t>
            </a:r>
          </a:p>
          <a:p>
            <a:pPr marL="457200" lvl="1" indent="0">
              <a:spcBef>
                <a:spcPts val="600"/>
              </a:spcBef>
              <a:buNone/>
            </a:pPr>
            <a:endParaRPr lang="en-US" sz="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57200" lvl="1" indent="0">
              <a:spcBef>
                <a:spcPts val="600"/>
              </a:spcBef>
              <a:buNone/>
            </a:pP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colors.forEach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en-CA" sz="29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myFunction</a:t>
            </a:r>
            <a:r>
              <a:rPr lang="en-CA" sz="29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);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1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CA" sz="3400" dirty="0"/>
              <a:t>Don’t use for-each (for-in) loop for an array</a:t>
            </a:r>
          </a:p>
          <a:p>
            <a:pPr lvl="1"/>
            <a:r>
              <a:rPr lang="en-CA" sz="3000" dirty="0"/>
              <a:t>e.g.  </a:t>
            </a:r>
            <a:r>
              <a:rPr lang="en-CA" sz="3000" strike="sngStrike" dirty="0"/>
              <a:t>for (</a:t>
            </a:r>
            <a:r>
              <a:rPr lang="en-CA" sz="3000" strike="sngStrike" dirty="0" err="1"/>
              <a:t>var</a:t>
            </a:r>
            <a:r>
              <a:rPr lang="en-CA" sz="3000" strike="sngStrike" dirty="0"/>
              <a:t> x in colors) { …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2158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current date and time:</a:t>
            </a:r>
          </a:p>
          <a:p>
            <a:pPr marL="457200" lvl="1" indent="0">
              <a:buNone/>
            </a:pPr>
            <a:endParaRPr lang="en-US" sz="1000" dirty="0"/>
          </a:p>
          <a:p>
            <a:pPr marL="457200" lvl="1" indent="0">
              <a:buNone/>
            </a:pPr>
            <a:r>
              <a:rPr lang="en-US" sz="2000" dirty="0"/>
              <a:t>var today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Date();</a:t>
            </a:r>
          </a:p>
          <a:p>
            <a:pPr marL="457200" lvl="1" indent="0">
              <a:buNone/>
            </a:pPr>
            <a:r>
              <a:rPr lang="en-US" sz="2000" dirty="0"/>
              <a:t>console.log("The date is " + today);</a:t>
            </a:r>
          </a:p>
          <a:p>
            <a:pPr marL="457200" lvl="1" indent="0">
              <a:buNone/>
            </a:pPr>
            <a:r>
              <a:rPr lang="en-US" sz="2000" dirty="0"/>
              <a:t>// The date is  Mon Sep 12 2016 15:22:15 GMT-0400 (Eastern Standard Time)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Create a Date object with a specific date and time:</a:t>
            </a:r>
          </a:p>
          <a:p>
            <a:pPr marL="457200" lvl="1" indent="0">
              <a:buNone/>
            </a:pPr>
            <a:endParaRPr lang="en-US" sz="1050" dirty="0"/>
          </a:p>
          <a:p>
            <a:pPr marL="457200" lvl="1" indent="0">
              <a:buNone/>
            </a:pPr>
            <a:r>
              <a:rPr lang="en-US" sz="2000" dirty="0"/>
              <a:t>var </a:t>
            </a:r>
            <a:r>
              <a:rPr lang="en-US" sz="2000" dirty="0" err="1"/>
              <a:t>birthDate</a:t>
            </a:r>
            <a:r>
              <a:rPr lang="en-US" sz="2000" dirty="0"/>
              <a:t> = </a:t>
            </a:r>
            <a:r>
              <a:rPr lang="en-US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Date(1996, 6, 6);</a:t>
            </a:r>
          </a:p>
          <a:p>
            <a:pPr marL="457200" lvl="1" indent="0">
              <a:buNone/>
            </a:pPr>
            <a:r>
              <a:rPr lang="en-US" sz="2000" dirty="0"/>
              <a:t>var </a:t>
            </a:r>
            <a:r>
              <a:rPr lang="en-US" sz="2000" dirty="0" err="1"/>
              <a:t>str</a:t>
            </a:r>
            <a:r>
              <a:rPr lang="en-US" sz="2000" dirty="0"/>
              <a:t> = </a:t>
            </a:r>
            <a:r>
              <a:rPr lang="en-US" sz="2000" dirty="0" err="1"/>
              <a:t>birthDate.toDateString</a:t>
            </a:r>
            <a:r>
              <a:rPr lang="en-US" sz="2000" dirty="0"/>
              <a:t>(); </a:t>
            </a:r>
          </a:p>
          <a:p>
            <a:pPr marL="457200" lvl="1" indent="0">
              <a:buNone/>
            </a:pPr>
            <a:r>
              <a:rPr lang="en-US" sz="2000" dirty="0"/>
              <a:t>console.log(</a:t>
            </a:r>
            <a:r>
              <a:rPr lang="en-US" sz="2000" dirty="0" err="1"/>
              <a:t>str</a:t>
            </a:r>
            <a:r>
              <a:rPr lang="en-US" sz="2000" dirty="0"/>
              <a:t>);  // Sat Jul 06 1996</a:t>
            </a:r>
          </a:p>
          <a:p>
            <a:pPr marL="457200" lvl="1" indent="0">
              <a:buNone/>
            </a:pP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  <a:p>
            <a:pPr>
              <a:buFont typeface="Wingdings" panose="05000000000000000000" pitchFamily="2" charset="2"/>
              <a:buChar char="Ø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7522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get</a:t>
            </a:r>
            <a:r>
              <a:rPr lang="en-US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Month</a:t>
            </a:r>
            <a:r>
              <a:rPr lang="en-US" sz="2400" dirty="0"/>
              <a:t>() - </a:t>
            </a:r>
            <a:r>
              <a:rPr lang="en-US" sz="2000" dirty="0"/>
              <a:t>Returns </a:t>
            </a:r>
            <a:r>
              <a:rPr lang="en-US" sz="2000" u="sng" dirty="0"/>
              <a:t>number</a:t>
            </a:r>
            <a:r>
              <a:rPr lang="en-US" sz="2000" dirty="0"/>
              <a:t> of </a:t>
            </a:r>
            <a:r>
              <a:rPr lang="en-US" sz="2000" b="1" dirty="0">
                <a:solidFill>
                  <a:srgbClr val="660033"/>
                </a:solidFill>
              </a:rPr>
              <a:t>0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660033"/>
                </a:solidFill>
              </a:rPr>
              <a:t>January, …, </a:t>
            </a:r>
            <a:r>
              <a:rPr lang="en-US" sz="2000" b="1" dirty="0">
                <a:solidFill>
                  <a:srgbClr val="0000CC"/>
                </a:solidFill>
              </a:rPr>
              <a:t>11</a:t>
            </a:r>
            <a:r>
              <a:rPr lang="en-US" sz="2000" dirty="0"/>
              <a:t> for </a:t>
            </a:r>
            <a:r>
              <a:rPr lang="en-US" sz="2000" b="1" dirty="0">
                <a:solidFill>
                  <a:srgbClr val="0000CC"/>
                </a:solidFill>
              </a:rPr>
              <a:t>December</a:t>
            </a:r>
            <a:endParaRPr lang="en-US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</a:t>
            </a:r>
            <a:r>
              <a:rPr lang="en-US" sz="2400" dirty="0"/>
              <a:t>() - </a:t>
            </a:r>
            <a:r>
              <a:rPr lang="en-US" sz="2000" dirty="0"/>
              <a:t>returns </a:t>
            </a:r>
            <a:r>
              <a:rPr lang="en-US" sz="2000" u="sng" dirty="0"/>
              <a:t>number</a:t>
            </a:r>
            <a:r>
              <a:rPr lang="en-US" sz="2000" dirty="0"/>
              <a:t> of 1 .... 31</a:t>
            </a:r>
            <a:endParaRPr lang="en-US" sz="24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</a:t>
            </a:r>
            <a:r>
              <a:rPr lang="en-US" sz="24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Day</a:t>
            </a:r>
            <a:r>
              <a:rPr lang="en-US" sz="2400" dirty="0"/>
              <a:t>() - </a:t>
            </a:r>
            <a:r>
              <a:rPr lang="en-US" sz="2000" dirty="0"/>
              <a:t>returns </a:t>
            </a:r>
            <a:r>
              <a:rPr lang="en-US" sz="2000" u="sng" dirty="0"/>
              <a:t>number</a:t>
            </a:r>
            <a:r>
              <a:rPr lang="en-US" sz="2000" dirty="0"/>
              <a:t> of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en-US" sz="2000" dirty="0"/>
              <a:t> for </a:t>
            </a:r>
            <a:r>
              <a:rPr lang="en-US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Sunday</a:t>
            </a:r>
            <a:r>
              <a:rPr lang="en-US" sz="2000" dirty="0"/>
              <a:t>, </a:t>
            </a:r>
            <a:r>
              <a:rPr lang="en-US" sz="21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en-US" sz="2000" dirty="0"/>
              <a:t> for </a:t>
            </a:r>
            <a:r>
              <a:rPr lang="en-US" sz="2100" b="1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Monday</a:t>
            </a:r>
            <a:r>
              <a:rPr lang="en-US" sz="2000" dirty="0"/>
              <a:t>, …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err="1"/>
              <a:t>get</a:t>
            </a:r>
            <a:r>
              <a:rPr lang="en-US" sz="2400" dirty="0" err="1">
                <a:solidFill>
                  <a:srgbClr val="0000CC"/>
                </a:solidFill>
              </a:rPr>
              <a:t>Full</a:t>
            </a:r>
            <a:r>
              <a:rPr lang="en-US" sz="2400" dirty="0" err="1"/>
              <a:t>Year</a:t>
            </a:r>
            <a:r>
              <a:rPr lang="en-US" sz="2400" dirty="0"/>
              <a:t>() - </a:t>
            </a:r>
            <a:r>
              <a:rPr lang="en-US" sz="2000" dirty="0"/>
              <a:t>returns </a:t>
            </a:r>
            <a:r>
              <a:rPr lang="en-US" sz="2000" u="sng" dirty="0"/>
              <a:t>number</a:t>
            </a:r>
            <a:r>
              <a:rPr lang="en-US" sz="2000" dirty="0"/>
              <a:t> of 4 digit year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Example:</a:t>
            </a:r>
          </a:p>
          <a:p>
            <a:pPr marL="400050" lvl="1" indent="0">
              <a:buNone/>
            </a:pPr>
            <a:r>
              <a:rPr lang="en-CA" sz="2200" dirty="0"/>
              <a:t>var today = new Date();</a:t>
            </a:r>
          </a:p>
          <a:p>
            <a:pPr marL="400050" lvl="1" indent="0">
              <a:buNone/>
            </a:pPr>
            <a:r>
              <a:rPr lang="en-CA" sz="2200" dirty="0"/>
              <a:t>var </a:t>
            </a:r>
            <a:r>
              <a:rPr lang="en-CA" sz="2200" dirty="0" err="1"/>
              <a:t>myMonth</a:t>
            </a:r>
            <a:r>
              <a:rPr lang="en-CA" sz="2200" dirty="0"/>
              <a:t> = </a:t>
            </a:r>
            <a:r>
              <a:rPr lang="en-CA" sz="2200" dirty="0" err="1"/>
              <a:t>today.getMonth</a:t>
            </a:r>
            <a:r>
              <a:rPr lang="en-CA" sz="2200" dirty="0"/>
              <a:t>();        // </a:t>
            </a:r>
            <a:r>
              <a:rPr lang="en-CA" sz="2200" dirty="0">
                <a:solidFill>
                  <a:srgbClr val="0000CC"/>
                </a:solidFill>
              </a:rPr>
              <a:t>8</a:t>
            </a:r>
          </a:p>
          <a:p>
            <a:pPr marL="400050" lvl="1" indent="0">
              <a:buNone/>
            </a:pPr>
            <a:r>
              <a:rPr lang="en-CA" sz="2200" dirty="0"/>
              <a:t>var </a:t>
            </a:r>
            <a:r>
              <a:rPr lang="en-CA" sz="2200" dirty="0" err="1"/>
              <a:t>myDate</a:t>
            </a:r>
            <a:r>
              <a:rPr lang="en-CA" sz="2200" dirty="0"/>
              <a:t> = </a:t>
            </a:r>
            <a:r>
              <a:rPr lang="en-CA" sz="2200" dirty="0" err="1"/>
              <a:t>today.getDate</a:t>
            </a:r>
            <a:r>
              <a:rPr lang="en-CA" sz="2200" dirty="0"/>
              <a:t>();            // 12</a:t>
            </a:r>
          </a:p>
          <a:p>
            <a:pPr marL="400050" lvl="1" indent="0">
              <a:buNone/>
            </a:pPr>
            <a:r>
              <a:rPr lang="en-CA" sz="2200" dirty="0"/>
              <a:t>var </a:t>
            </a:r>
            <a:r>
              <a:rPr lang="en-CA" sz="2200" dirty="0" err="1"/>
              <a:t>myDayOfWeek</a:t>
            </a:r>
            <a:r>
              <a:rPr lang="en-CA" sz="2200" dirty="0"/>
              <a:t> = </a:t>
            </a:r>
            <a:r>
              <a:rPr lang="en-CA" sz="2200" dirty="0" err="1"/>
              <a:t>today.getDay</a:t>
            </a:r>
            <a:r>
              <a:rPr lang="en-CA" sz="2200" dirty="0"/>
              <a:t>();   // </a:t>
            </a:r>
            <a:r>
              <a:rPr lang="en-CA" sz="2200" dirty="0">
                <a:solidFill>
                  <a:srgbClr val="0000CC"/>
                </a:solidFill>
              </a:rPr>
              <a:t>1</a:t>
            </a:r>
          </a:p>
          <a:p>
            <a:pPr marL="400050" lvl="1" indent="0">
              <a:buNone/>
            </a:pPr>
            <a:r>
              <a:rPr lang="en-CA" sz="2200" dirty="0"/>
              <a:t>var </a:t>
            </a:r>
            <a:r>
              <a:rPr lang="en-CA" sz="2200" dirty="0" err="1"/>
              <a:t>myYear</a:t>
            </a:r>
            <a:r>
              <a:rPr lang="en-CA" sz="2200" dirty="0"/>
              <a:t> = today. </a:t>
            </a:r>
            <a:r>
              <a:rPr lang="en-CA" sz="2200" dirty="0" err="1"/>
              <a:t>getFullYear</a:t>
            </a:r>
            <a:r>
              <a:rPr lang="en-CA" sz="2200" dirty="0"/>
              <a:t>();      // 2016</a:t>
            </a:r>
          </a:p>
          <a:p>
            <a:pPr marL="400050" lvl="1" indent="0">
              <a:buNone/>
            </a:pPr>
            <a:endParaRPr lang="en-CA" sz="2200" dirty="0"/>
          </a:p>
          <a:p>
            <a:pPr marL="400050" lvl="1" indent="0">
              <a:buNone/>
            </a:pPr>
            <a:r>
              <a:rPr lang="en-CA" sz="2200" dirty="0"/>
              <a:t>var </a:t>
            </a:r>
            <a:r>
              <a:rPr lang="en-CA" sz="2200" dirty="0" err="1"/>
              <a:t>myString</a:t>
            </a:r>
            <a:r>
              <a:rPr lang="en-CA" sz="2200" dirty="0"/>
              <a:t> = </a:t>
            </a:r>
            <a:r>
              <a:rPr lang="en-CA" sz="2200" dirty="0" err="1"/>
              <a:t>today.toDateString</a:t>
            </a:r>
            <a:r>
              <a:rPr lang="en-CA" sz="2200" dirty="0"/>
              <a:t>();   // </a:t>
            </a:r>
            <a:r>
              <a:rPr lang="en-CA" sz="2200" dirty="0">
                <a:solidFill>
                  <a:srgbClr val="660033"/>
                </a:solidFill>
              </a:rPr>
              <a:t>Mon</a:t>
            </a:r>
            <a:r>
              <a:rPr lang="en-CA" sz="2200" dirty="0"/>
              <a:t> </a:t>
            </a:r>
            <a:r>
              <a:rPr lang="en-CA" sz="2200" dirty="0">
                <a:solidFill>
                  <a:srgbClr val="0000CC"/>
                </a:solidFill>
              </a:rPr>
              <a:t>Sep</a:t>
            </a:r>
            <a:r>
              <a:rPr lang="en-CA" sz="2200" dirty="0"/>
              <a:t> 12 2016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8703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getHours</a:t>
            </a:r>
            <a:r>
              <a:rPr lang="en-CA" sz="2200" dirty="0"/>
              <a:t>()   method 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23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getMinutes</a:t>
            </a:r>
            <a:r>
              <a:rPr lang="en-CA" sz="2200" dirty="0"/>
              <a:t>() 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 err="1"/>
              <a:t>getSeconds</a:t>
            </a:r>
            <a:r>
              <a:rPr lang="en-CA" sz="2200" dirty="0"/>
              <a:t>() method   </a:t>
            </a:r>
          </a:p>
          <a:p>
            <a:pPr lvl="1"/>
            <a:r>
              <a:rPr lang="en-CA" sz="1800" dirty="0"/>
              <a:t>returns a </a:t>
            </a:r>
            <a:r>
              <a:rPr lang="en-CA" sz="1800" u="sng" dirty="0"/>
              <a:t>number</a:t>
            </a:r>
            <a:r>
              <a:rPr lang="en-CA" sz="1800" dirty="0"/>
              <a:t> of 0 to 59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e.g. </a:t>
            </a:r>
          </a:p>
          <a:p>
            <a:pPr marL="45720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myDate</a:t>
            </a:r>
            <a:r>
              <a:rPr lang="en-CA" sz="1800" dirty="0"/>
              <a:t> = new Date();</a:t>
            </a:r>
          </a:p>
          <a:p>
            <a:pPr marL="45720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myHour</a:t>
            </a:r>
            <a:r>
              <a:rPr lang="en-CA" sz="1800" dirty="0"/>
              <a:t> = </a:t>
            </a:r>
            <a:r>
              <a:rPr lang="en-CA" sz="1800" dirty="0" err="1"/>
              <a:t>myDate.getHours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myMinutes</a:t>
            </a:r>
            <a:r>
              <a:rPr lang="en-CA" sz="1800" dirty="0"/>
              <a:t> = </a:t>
            </a:r>
            <a:r>
              <a:rPr lang="en-CA" sz="1800" dirty="0" err="1"/>
              <a:t>myDate.getMinutes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mySeconds</a:t>
            </a:r>
            <a:r>
              <a:rPr lang="en-CA" sz="1800" dirty="0"/>
              <a:t> = </a:t>
            </a:r>
            <a:r>
              <a:rPr lang="en-CA" sz="1800" dirty="0" err="1"/>
              <a:t>myDate.getSeconds</a:t>
            </a:r>
            <a:r>
              <a:rPr lang="en-CA" sz="1800" dirty="0"/>
              <a:t>();</a:t>
            </a:r>
          </a:p>
          <a:p>
            <a:pPr marL="457200" lvl="1" indent="0">
              <a:buNone/>
            </a:pPr>
            <a:r>
              <a:rPr lang="en-CA" sz="1800" dirty="0"/>
              <a:t>alert(</a:t>
            </a:r>
            <a:r>
              <a:rPr lang="en-CA" sz="1800" dirty="0" err="1"/>
              <a:t>myHour</a:t>
            </a:r>
            <a:r>
              <a:rPr lang="en-CA" sz="1800" dirty="0"/>
              <a:t> + ":" +  </a:t>
            </a:r>
            <a:r>
              <a:rPr lang="en-CA" sz="1800" dirty="0" err="1"/>
              <a:t>myMinutes</a:t>
            </a:r>
            <a:r>
              <a:rPr lang="en-CA" sz="1800" dirty="0"/>
              <a:t>  + ":" + </a:t>
            </a:r>
            <a:r>
              <a:rPr lang="en-CA" sz="1800" dirty="0" err="1"/>
              <a:t>mySeconds</a:t>
            </a:r>
            <a:r>
              <a:rPr lang="en-CA" sz="1800" dirty="0"/>
              <a:t>); // 10:9:5 </a:t>
            </a:r>
          </a:p>
          <a:p>
            <a:pPr>
              <a:buFont typeface="Wingdings" panose="05000000000000000000" pitchFamily="2" charset="2"/>
              <a:buChar char="Ø"/>
            </a:pPr>
            <a:endParaRPr lang="en-CA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07592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Math Methods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14768595"/>
              </p:ext>
            </p:extLst>
          </p:nvPr>
        </p:nvGraphicFramePr>
        <p:xfrm>
          <a:off x="323526" y="1592572"/>
          <a:ext cx="8518849" cy="443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2128">
                  <a:extLst>
                    <a:ext uri="{9D8B030D-6E8A-4147-A177-3AD203B41FA5}">
                      <a16:colId xmlns:a16="http://schemas.microsoft.com/office/drawing/2014/main" val="3416525847"/>
                    </a:ext>
                  </a:extLst>
                </a:gridCol>
                <a:gridCol w="3888432">
                  <a:extLst>
                    <a:ext uri="{9D8B030D-6E8A-4147-A177-3AD203B41FA5}">
                      <a16:colId xmlns:a16="http://schemas.microsoft.com/office/drawing/2014/main" val="2433922667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153515760"/>
                    </a:ext>
                  </a:extLst>
                </a:gridCol>
                <a:gridCol w="1390057">
                  <a:extLst>
                    <a:ext uri="{9D8B030D-6E8A-4147-A177-3AD203B41FA5}">
                      <a16:colId xmlns:a16="http://schemas.microsoft.com/office/drawing/2014/main" val="2494212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Method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desciption</a:t>
                      </a:r>
                      <a:endParaRPr lang="en-US" dirty="0">
                        <a:ln>
                          <a:noFill/>
                        </a:ln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n>
                            <a:noFill/>
                          </a:ln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3817879"/>
                  </a:ext>
                </a:extLst>
              </a:tr>
              <a:tr h="377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max(x,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Math.max</a:t>
                      </a:r>
                      <a:r>
                        <a:rPr lang="en-US" dirty="0"/>
                        <a:t>(0.52, 1)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265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min(x,</a:t>
                      </a:r>
                      <a:r>
                        <a:rPr lang="en-US" baseline="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y)</a:t>
                      </a:r>
                      <a:endParaRPr lang="en-US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 of n numbers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Math.min</a:t>
                      </a:r>
                      <a:r>
                        <a:rPr lang="en-US" dirty="0"/>
                        <a:t>(0.52, 1)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739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pow(x, 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to the</a:t>
                      </a:r>
                      <a:r>
                        <a:rPr lang="en-US" baseline="0" dirty="0"/>
                        <a:t> power 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pow(2, 8)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234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sqrt</a:t>
                      </a:r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Square root of 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Math. </a:t>
                      </a:r>
                      <a:r>
                        <a:rPr lang="en-US" dirty="0" err="1"/>
                        <a:t>sqrt</a:t>
                      </a:r>
                      <a:r>
                        <a:rPr lang="en-US" dirty="0"/>
                        <a:t>(9)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1814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ceil(x)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less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Math.ceil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0667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floor(x)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closest to and not greater than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Math.floor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0024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round(x)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Integer closet 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Math.round</a:t>
                      </a:r>
                      <a:r>
                        <a:rPr lang="en-US" dirty="0"/>
                        <a:t>(0.52)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6038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random()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 a floating point number between 0 (inclusive) and 1 (exclusive)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Math.random</a:t>
                      </a:r>
                      <a:r>
                        <a:rPr lang="en-US" dirty="0"/>
                        <a:t>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0.03517110995016992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6175414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6830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User-defined Objects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JavaScript objects are </a:t>
            </a:r>
            <a:r>
              <a:rPr lang="en-CA" sz="2800" dirty="0">
                <a:solidFill>
                  <a:srgbClr val="0000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associative arrays </a:t>
            </a:r>
            <a:r>
              <a:rPr lang="en-CA" sz="2800" dirty="0"/>
              <a:t>(or map, or dictionary - an data structure composed of a collection of key/value pairs), augmented with prototypes. </a:t>
            </a:r>
          </a:p>
          <a:p>
            <a:pPr lvl="1"/>
            <a:r>
              <a:rPr lang="en-CA" sz="2400" dirty="0"/>
              <a:t>Object property names are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keys</a:t>
            </a:r>
            <a:r>
              <a:rPr lang="en-CA" sz="2400" dirty="0"/>
              <a:t>. They support two equivalent syntaxes: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dot notation (</a:t>
            </a:r>
            <a:r>
              <a:rPr lang="en-CA" sz="2000" dirty="0" err="1"/>
              <a:t>obj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.x</a:t>
            </a:r>
            <a:r>
              <a:rPr lang="en-CA" sz="2000" dirty="0"/>
              <a:t> = 10)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000" dirty="0"/>
              <a:t>bracket notation (</a:t>
            </a:r>
            <a:r>
              <a:rPr lang="en-CA" sz="2000" dirty="0" err="1"/>
              <a:t>obj</a:t>
            </a:r>
            <a:r>
              <a:rPr lang="en-CA" sz="2000" b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['x']</a:t>
            </a:r>
            <a:r>
              <a:rPr lang="en-CA" sz="2000" dirty="0"/>
              <a:t> = 10)</a:t>
            </a:r>
          </a:p>
          <a:p>
            <a:pPr lvl="1"/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 properties and functions/methods can be added, changed, or deleted at run-time</a:t>
            </a:r>
            <a:r>
              <a:rPr lang="en-CA" sz="24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525335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527" y="228600"/>
            <a:ext cx="8518847" cy="1184176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literal notation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47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8952107"/>
              </p:ext>
            </p:extLst>
          </p:nvPr>
        </p:nvGraphicFramePr>
        <p:xfrm>
          <a:off x="899592" y="1412776"/>
          <a:ext cx="7344816" cy="48324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448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832449">
                <a:tc>
                  <a:txBody>
                    <a:bodyPr/>
                    <a:lstStyle/>
                    <a:p>
                      <a:pPr marL="0" marR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var person1 = {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rgbClr val="FF0000"/>
                          </a:solidFill>
                        </a:rPr>
                        <a:t>"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30 };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//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keye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can</a:t>
                      </a:r>
                      <a:r>
                        <a:rPr lang="en-CA" sz="2200" b="0" baseline="0" dirty="0">
                          <a:solidFill>
                            <a:srgbClr val="0000CC"/>
                          </a:solidFill>
                        </a:rPr>
                        <a:t> be used without quotations:</a:t>
                      </a:r>
                      <a:endParaRPr lang="en-CA" sz="2200" b="0" dirty="0">
                        <a:solidFill>
                          <a:srgbClr val="0000CC"/>
                        </a:solidFill>
                      </a:endParaRPr>
                    </a:p>
                    <a:p>
                      <a:pPr fontAlgn="base"/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var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person1 = { 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name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"John", </a:t>
                      </a:r>
                      <a:r>
                        <a:rPr lang="en-CA" sz="2200" b="0" dirty="0">
                          <a:solidFill>
                            <a:srgbClr val="660033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: 30 };</a:t>
                      </a:r>
                    </a:p>
                    <a:p>
                      <a:pPr fontAlgn="base"/>
                      <a:endParaRPr lang="en-CA" sz="10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var person2 =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name: "Steven",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age: 25,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talk: function () {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console.log('I am ' + </a:t>
                      </a:r>
                      <a:r>
                        <a:rPr lang="en-CA" sz="2200" b="0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.name + ", and I'm " +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}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CA" sz="9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person1.name );</a:t>
                      </a:r>
                    </a:p>
                    <a:p>
                      <a:pPr fontAlgn="base"/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person2.talk(); </a:t>
                      </a:r>
                      <a:r>
                        <a:rPr lang="en-CA" sz="2100" b="0" dirty="0">
                          <a:solidFill>
                            <a:schemeClr val="tx1"/>
                          </a:solidFill>
                        </a:rPr>
                        <a:t>// My name is Steven, and I'm 25 years old.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53113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</a:t>
            </a:r>
            <a:b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- </a:t>
            </a:r>
            <a:r>
              <a:rPr lang="en-CA" sz="3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</a:t>
            </a:r>
            <a:r>
              <a:rPr lang="en-CA" sz="3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constructor</a:t>
            </a:r>
            <a:endParaRPr lang="en-CA" sz="3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48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453302"/>
              </p:ext>
            </p:extLst>
          </p:nvPr>
        </p:nvGraphicFramePr>
        <p:xfrm>
          <a:off x="611560" y="1628800"/>
          <a:ext cx="7920880" cy="46164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16424">
                <a:tc>
                  <a:txBody>
                    <a:bodyPr/>
                    <a:lstStyle/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function Person(name, age) {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200" b="1" dirty="0">
                          <a:solidFill>
                            <a:srgbClr val="0000CC"/>
                          </a:solidFill>
                        </a:rPr>
                        <a:t>this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.name = name;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= age;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this.show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= function () {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    console.log('My name is ' + this.name + ", and I'm " + </a:t>
                      </a:r>
                      <a:r>
                        <a:rPr lang="en-CA" sz="2200" b="0" dirty="0" err="1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    };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}</a:t>
                      </a:r>
                    </a:p>
                    <a:p>
                      <a:endParaRPr lang="en-CA" sz="2200" b="0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var person3 = new Person("Steven", 30);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console.log( persion3.age);</a:t>
                      </a:r>
                    </a:p>
                    <a:p>
                      <a:r>
                        <a:rPr lang="en-CA" sz="2200" b="0" dirty="0">
                          <a:solidFill>
                            <a:schemeClr val="tx1"/>
                          </a:solidFill>
                        </a:rPr>
                        <a:t>person3.show(); // My name is Steven, and I'm 30 years old.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008279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CA" sz="4000" i="1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</a:t>
            </a:r>
            <a:r>
              <a:rPr lang="en-CA" sz="4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Keyword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buFont typeface="Wingdings" panose="05000000000000000000" pitchFamily="2" charset="2"/>
              <a:buChar char="Ø"/>
            </a:pPr>
            <a:r>
              <a:rPr lang="en-CA" dirty="0"/>
              <a:t>In JavaScript, the thing called this, is the object that "owns" the JavaScript code.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 value of this, when used </a:t>
            </a:r>
            <a:r>
              <a:rPr lang="en-CA" dirty="0">
                <a:solidFill>
                  <a:srgbClr val="0000CC"/>
                </a:solidFill>
              </a:rPr>
              <a:t>in a function</a:t>
            </a:r>
            <a:r>
              <a:rPr lang="en-CA" dirty="0"/>
              <a:t>, is the object that "owns" the function.</a:t>
            </a:r>
          </a:p>
          <a:p>
            <a:pPr lvl="1">
              <a:spcAft>
                <a:spcPts val="1200"/>
              </a:spcAft>
            </a:pPr>
            <a:r>
              <a:rPr lang="en-CA" dirty="0"/>
              <a:t>The value of this, when used </a:t>
            </a:r>
            <a:r>
              <a:rPr lang="en-CA" dirty="0">
                <a:solidFill>
                  <a:srgbClr val="0000CC"/>
                </a:solidFill>
              </a:rPr>
              <a:t>in an object</a:t>
            </a:r>
            <a:r>
              <a:rPr lang="en-CA" dirty="0"/>
              <a:t>, is the object 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49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106291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Built-in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556792"/>
            <a:ext cx="854075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provides many predefined, built-in objects that enable you to work with Strings and Dates, perform mathematical operations, and etc.:</a:t>
            </a:r>
          </a:p>
          <a:p>
            <a:pPr lvl="1"/>
            <a:r>
              <a:rPr lang="en-CA" sz="2000" dirty="0">
                <a:effectLst/>
              </a:rPr>
              <a:t>String</a:t>
            </a:r>
          </a:p>
          <a:p>
            <a:pPr lvl="1"/>
            <a:r>
              <a:rPr lang="en-CA" sz="2000" dirty="0" err="1">
                <a:effectLst/>
              </a:rPr>
              <a:t>RegExp</a:t>
            </a:r>
            <a:endParaRPr lang="en-CA" sz="2000" dirty="0">
              <a:effectLst/>
            </a:endParaRPr>
          </a:p>
          <a:p>
            <a:pPr lvl="1"/>
            <a:r>
              <a:rPr lang="en-CA" sz="2000" dirty="0">
                <a:effectLst/>
              </a:rPr>
              <a:t>Array</a:t>
            </a:r>
          </a:p>
          <a:p>
            <a:pPr lvl="1"/>
            <a:r>
              <a:rPr lang="en-CA" sz="2000" dirty="0">
                <a:effectLst/>
              </a:rPr>
              <a:t>Date</a:t>
            </a:r>
          </a:p>
          <a:p>
            <a:pPr lvl="1"/>
            <a:r>
              <a:rPr lang="en-CA" sz="2000" dirty="0">
                <a:effectLst/>
              </a:rPr>
              <a:t>Math</a:t>
            </a:r>
          </a:p>
          <a:p>
            <a:pPr lvl="1"/>
            <a:r>
              <a:rPr lang="en-CA" sz="2000" dirty="0">
                <a:effectLst/>
              </a:rPr>
              <a:t>Number</a:t>
            </a:r>
          </a:p>
          <a:p>
            <a:pPr lvl="1"/>
            <a:r>
              <a:rPr lang="en-CA" sz="2000" dirty="0">
                <a:effectLst/>
              </a:rPr>
              <a:t>Boolean</a:t>
            </a:r>
          </a:p>
          <a:p>
            <a:pPr lvl="1"/>
            <a:r>
              <a:rPr lang="en-CA" sz="2000" dirty="0">
                <a:effectLst/>
              </a:rPr>
              <a:t>JSON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We'll cover 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String, Array, Date,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RegExp</a:t>
            </a:r>
            <a:r>
              <a:rPr lang="en-CA" sz="20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Math </a:t>
            </a:r>
            <a:r>
              <a:rPr lang="en-CA" sz="2400" dirty="0"/>
              <a:t>in this week.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529234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Create Objects </a:t>
            </a:r>
            <a:r>
              <a:rPr lang="en-CA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 dynamically add/delete members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an empty object; then dynamically add or delete properties and methods.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50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9831633"/>
              </p:ext>
            </p:extLst>
          </p:nvPr>
        </p:nvGraphicFramePr>
        <p:xfrm>
          <a:off x="1115616" y="2060848"/>
          <a:ext cx="6624736" cy="4251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247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184377">
                <a:tc>
                  <a:txBody>
                    <a:bodyPr/>
                    <a:lstStyle/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var person4 = {};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// equivalent to: var person4 = new Object();</a:t>
                      </a:r>
                    </a:p>
                    <a:p>
                      <a:pPr fontAlgn="base"/>
                      <a:endParaRPr lang="en-US" sz="11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person4.name = "James";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person4.age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= 30;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 = function () {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console.log('My name is ' + this.name + ", and I'm "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       + </a:t>
                      </a:r>
                      <a:r>
                        <a:rPr lang="en-US" sz="1800" b="0" dirty="0" err="1">
                          <a:solidFill>
                            <a:schemeClr val="tx1"/>
                          </a:solidFill>
                        </a:rPr>
                        <a:t>this.age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+ " years old.");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};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US" sz="1200" b="0" dirty="0">
                        <a:solidFill>
                          <a:schemeClr val="tx1"/>
                        </a:solidFill>
                      </a:endParaRPr>
                    </a:p>
                    <a:p>
                      <a:pPr fontAlgn="base"/>
                      <a:r>
                        <a:rPr lang="en-US" sz="1800" b="0" dirty="0">
                          <a:solidFill>
                            <a:srgbClr val="0000CC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delete</a:t>
                      </a:r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 person4.age;</a:t>
                      </a:r>
                    </a:p>
                    <a:p>
                      <a:pPr fontAlgn="base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person4.show();</a:t>
                      </a:r>
                    </a:p>
                    <a:p>
                      <a:pPr fontAlgn="base"/>
                      <a:endParaRPr lang="en-CA" sz="1600" b="0" dirty="0">
                        <a:solidFill>
                          <a:schemeClr val="tx1"/>
                        </a:solidFill>
                      </a:endParaRPr>
                    </a:p>
                    <a:p>
                      <a:pPr marL="342900" indent="-342900" fontAlgn="base">
                        <a:buFont typeface="Wingdings" panose="05000000000000000000" pitchFamily="2" charset="2"/>
                        <a:buChar char="q"/>
                      </a:pPr>
                      <a:r>
                        <a:rPr lang="en-CA" sz="2400" b="0" dirty="0">
                          <a:solidFill>
                            <a:schemeClr val="tx1"/>
                          </a:solidFill>
                          <a:hlinkClick r:id="rId3"/>
                        </a:rPr>
                        <a:t>creating-objects.js</a:t>
                      </a:r>
                      <a:endParaRPr lang="en-CA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76690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Using for-each loop for JS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96752"/>
            <a:ext cx="8540750" cy="100811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200" dirty="0"/>
              <a:t>The for-each (for-in) loop iterates over the enumerable properties of an object, in arbitrary order. For each distinct property, statements can be executed.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51</a:t>
            </a:fld>
            <a:endParaRPr lang="en-CA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9206757"/>
              </p:ext>
            </p:extLst>
          </p:nvPr>
        </p:nvGraphicFramePr>
        <p:xfrm>
          <a:off x="683568" y="2492897"/>
          <a:ext cx="7560840" cy="25922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60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22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student = {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name:"John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program:"CPD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", semester:2};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var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= "Student info:\n\t";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for (var x in student) { // x stands for …?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 += x + ": " + student[x] + "\n\t"; 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45720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console.log(</a:t>
                      </a:r>
                      <a:r>
                        <a:rPr kumimoji="0" lang="en-US" sz="20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str</a:t>
                      </a: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 pitchFamily="34" charset="0"/>
                          <a:ea typeface="+mn-ea"/>
                          <a:cs typeface="+mn-cs"/>
                        </a:rPr>
                        <a:t>);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 pitchFamily="34" charset="0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0165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Advanced: </a:t>
            </a:r>
            <a:r>
              <a:rPr lang="en-CA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Object with Closure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24744"/>
            <a:ext cx="7992888" cy="5112568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Usually, JavaScript object properties are "public". This does not conform the basic principle of OOP – </a:t>
            </a:r>
            <a:r>
              <a:rPr lang="en-CA" sz="2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Encapsulation</a:t>
            </a:r>
            <a:r>
              <a:rPr lang="en-CA" sz="22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200" dirty="0"/>
              <a:t>JavaScript object with data hiding example: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function Person(name, age) {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name = name;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</a:t>
            </a:r>
            <a:r>
              <a:rPr lang="en-CA" sz="1600" b="1" kern="1200" dirty="0">
                <a:solidFill>
                  <a:srgbClr val="0000CC"/>
                </a:solidFill>
                <a:ea typeface="+mn-ea"/>
                <a:cs typeface="+mn-cs"/>
              </a:rPr>
              <a:t>var</a:t>
            </a:r>
            <a:r>
              <a:rPr lang="en-CA" sz="1600" dirty="0">
                <a:effectLst/>
              </a:rPr>
              <a:t> age = age;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return { </a:t>
            </a:r>
            <a:r>
              <a:rPr lang="en-CA" sz="1600" dirty="0" err="1">
                <a:effectLst/>
              </a:rPr>
              <a:t>setName</a:t>
            </a:r>
            <a:r>
              <a:rPr lang="en-CA" sz="1600" dirty="0">
                <a:effectLst/>
              </a:rPr>
              <a:t>:   function(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) {name = </a:t>
            </a:r>
            <a:r>
              <a:rPr lang="en-CA" sz="1600" dirty="0" err="1">
                <a:effectLst/>
              </a:rPr>
              <a:t>newName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getName</a:t>
            </a:r>
            <a:r>
              <a:rPr lang="en-CA" sz="1600" dirty="0">
                <a:effectLst/>
              </a:rPr>
              <a:t>:   function() { return name; 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setAge</a:t>
            </a:r>
            <a:r>
              <a:rPr lang="en-CA" sz="1600" dirty="0">
                <a:effectLst/>
              </a:rPr>
              <a:t>:       function(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) { age = </a:t>
            </a:r>
            <a:r>
              <a:rPr lang="en-CA" sz="1600" dirty="0" err="1">
                <a:effectLst/>
              </a:rPr>
              <a:t>newAge</a:t>
            </a:r>
            <a:r>
              <a:rPr lang="en-CA" sz="1600" dirty="0">
                <a:effectLst/>
              </a:rPr>
              <a:t>;},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      </a:t>
            </a:r>
            <a:r>
              <a:rPr lang="en-CA" sz="1600" dirty="0" err="1">
                <a:effectLst/>
              </a:rPr>
              <a:t>getAge</a:t>
            </a:r>
            <a:r>
              <a:rPr lang="en-CA" sz="1600" dirty="0">
                <a:effectLst/>
              </a:rPr>
              <a:t>:       function() { return age; }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           };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}</a:t>
            </a:r>
          </a:p>
          <a:p>
            <a:pPr marL="400050" lvl="1" indent="0">
              <a:buNone/>
            </a:pPr>
            <a:endParaRPr lang="en-CA" sz="8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var person1 = new Person("John", 25); 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console.log(person1.getName()); // John</a:t>
            </a:r>
          </a:p>
          <a:p>
            <a:pPr marL="400050" lvl="1" indent="0">
              <a:buNone/>
            </a:pPr>
            <a:endParaRPr lang="en-CA" sz="600" dirty="0">
              <a:effectLst/>
            </a:endParaRP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person1.setAge(20);</a:t>
            </a:r>
          </a:p>
          <a:p>
            <a:pPr marL="400050" lvl="1" indent="0">
              <a:buNone/>
            </a:pPr>
            <a:r>
              <a:rPr lang="en-CA" sz="1600" dirty="0">
                <a:effectLst/>
              </a:rPr>
              <a:t>console.log(person1.getAge());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52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78969152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Inheritance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628800"/>
            <a:ext cx="8280920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supports OOP in a special model: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prototype-based</a:t>
            </a:r>
            <a:r>
              <a:rPr lang="en-CA" sz="2400" dirty="0"/>
              <a:t> programming.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Prototypal Inheritance: </a:t>
            </a:r>
            <a:r>
              <a:rPr lang="en-CA" sz="2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Objects inherit from objects</a:t>
            </a:r>
            <a:r>
              <a:rPr lang="en-CA" sz="2400" dirty="0"/>
              <a:t>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In JavaScript, objects are </a:t>
            </a:r>
            <a:r>
              <a:rPr lang="en-CA" sz="2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not based on classes</a:t>
            </a:r>
            <a:r>
              <a:rPr lang="en-CA" sz="2400" dirty="0"/>
              <a:t>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JavaScript does not use the classical inheritance paradigm that is found in C++, Java, and C#.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 new object can inherit the properties and methods of an existing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Existing object: as prototype for creating the new object.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"New object is a clone of the existing object."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Note: </a:t>
            </a:r>
            <a:r>
              <a:rPr lang="en-CA" sz="1800" dirty="0"/>
              <a:t>do not to be confused with Prototype framework that is a JS library of prototype.js.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53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05777443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Prototypal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3" cy="44989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In JavaScript, each object has a property named prototype.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This prototype property is an object, from which the current object "inherits".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Prototype chain: as an object, a prototype property also has its own prototype property.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The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Object.prototype</a:t>
            </a:r>
            <a:r>
              <a:rPr lang="en-CA" sz="2800" dirty="0"/>
              <a:t> is on the top of the prototype chain.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800" dirty="0"/>
              <a:t>All JavaScript objects inherits from </a:t>
            </a:r>
            <a:r>
              <a:rPr lang="en-CA" sz="28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</a:t>
            </a:r>
            <a:r>
              <a:rPr lang="en-CA" sz="2800" dirty="0" err="1"/>
              <a:t>.prototype</a:t>
            </a:r>
            <a:r>
              <a:rPr lang="en-CA" sz="28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248462601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with </a:t>
            </a:r>
            <a:r>
              <a:rPr lang="en-US" sz="4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55</a:t>
            </a:fld>
            <a:endParaRPr lang="en-CA" alt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83568" y="1367284"/>
            <a:ext cx="7776864" cy="4729807"/>
          </a:xfrm>
        </p:spPr>
        <p:txBody>
          <a:bodyPr/>
          <a:lstStyle/>
          <a:p>
            <a:pPr marL="0" indent="0">
              <a:buNone/>
            </a:pPr>
            <a:r>
              <a:rPr lang="en-CA" sz="1600" dirty="0"/>
              <a:t>var rectangle1 = {</a:t>
            </a:r>
          </a:p>
          <a:p>
            <a:pPr marL="0" indent="0">
              <a:buNone/>
            </a:pPr>
            <a:r>
              <a:rPr lang="en-CA" sz="1600" dirty="0"/>
              <a:t>    width: 10,</a:t>
            </a:r>
          </a:p>
          <a:p>
            <a:pPr marL="0" indent="0">
              <a:buNone/>
            </a:pPr>
            <a:r>
              <a:rPr lang="en-CA" sz="1600" dirty="0"/>
              <a:t>    height: 15,</a:t>
            </a:r>
          </a:p>
          <a:p>
            <a:pPr marL="0" indent="0">
              <a:buNone/>
            </a:pPr>
            <a:r>
              <a:rPr lang="en-CA" sz="1600" dirty="0"/>
              <a:t>    show: function () {</a:t>
            </a:r>
          </a:p>
          <a:p>
            <a:pPr marL="0" indent="0">
              <a:buNone/>
            </a:pPr>
            <a:r>
              <a:rPr lang="en-CA" sz="1600" dirty="0"/>
              <a:t>       console.log('dimensions: ' + </a:t>
            </a:r>
            <a:r>
              <a:rPr lang="en-CA" sz="1600" dirty="0" err="1"/>
              <a:t>this.width</a:t>
            </a:r>
            <a:r>
              <a:rPr lang="en-CA" sz="1600" dirty="0"/>
              <a:t> + " x " + </a:t>
            </a:r>
            <a:r>
              <a:rPr lang="en-CA" sz="1600" dirty="0" err="1"/>
              <a:t>this.height</a:t>
            </a:r>
            <a:r>
              <a:rPr lang="en-CA" sz="1600" dirty="0"/>
              <a:t>);</a:t>
            </a:r>
          </a:p>
          <a:p>
            <a:pPr marL="0" indent="0">
              <a:buNone/>
            </a:pPr>
            <a:r>
              <a:rPr lang="en-CA" sz="1600" dirty="0"/>
              <a:t>    }</a:t>
            </a:r>
          </a:p>
          <a:p>
            <a:pPr marL="0" indent="0">
              <a:buNone/>
            </a:pPr>
            <a:r>
              <a:rPr lang="en-CA" sz="1600" dirty="0"/>
              <a:t>};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>
                <a:solidFill>
                  <a:srgbClr val="00B050"/>
                </a:solidFill>
              </a:rPr>
              <a:t>// creates a new rectangle using rectangle1 as prototype</a:t>
            </a:r>
          </a:p>
          <a:p>
            <a:pPr marL="0" indent="0">
              <a:buNone/>
            </a:pPr>
            <a:r>
              <a:rPr lang="en-CA" sz="1600" dirty="0"/>
              <a:t>var rectangle2 = </a:t>
            </a:r>
            <a:r>
              <a:rPr lang="en-CA" sz="1600" dirty="0" err="1">
                <a:solidFill>
                  <a:srgbClr val="0000CC"/>
                </a:solidFill>
              </a:rPr>
              <a:t>Object.create</a:t>
            </a:r>
            <a:r>
              <a:rPr lang="en-CA" sz="1600" dirty="0"/>
              <a:t>(rectangle1); </a:t>
            </a:r>
            <a:r>
              <a:rPr lang="en-CA" sz="1600" dirty="0">
                <a:solidFill>
                  <a:srgbClr val="00B050"/>
                </a:solidFill>
              </a:rPr>
              <a:t>//</a:t>
            </a:r>
            <a:r>
              <a:rPr lang="en-CA" sz="1600" dirty="0"/>
              <a:t> </a:t>
            </a:r>
            <a:r>
              <a:rPr lang="en-CA" sz="1600" dirty="0">
                <a:solidFill>
                  <a:srgbClr val="00B050"/>
                </a:solidFill>
              </a:rPr>
              <a:t>clone</a:t>
            </a:r>
          </a:p>
          <a:p>
            <a:pPr marL="0" indent="0">
              <a:buNone/>
            </a:pPr>
            <a:r>
              <a:rPr lang="en-CA" sz="1600" dirty="0"/>
              <a:t>rectangle2.show();    // dimensions: 10 x 15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rectangle2.width = 20; </a:t>
            </a:r>
          </a:p>
          <a:p>
            <a:pPr marL="0" indent="0">
              <a:buNone/>
            </a:pPr>
            <a:r>
              <a:rPr lang="en-CA" sz="1600" dirty="0"/>
              <a:t>rectangle2.height = 25;</a:t>
            </a:r>
          </a:p>
          <a:p>
            <a:pPr marL="0" indent="0">
              <a:buNone/>
            </a:pPr>
            <a:endParaRPr lang="en-CA" sz="1100" dirty="0"/>
          </a:p>
          <a:p>
            <a:pPr marL="0" indent="0">
              <a:buNone/>
            </a:pPr>
            <a:r>
              <a:rPr lang="en-CA" sz="1600" dirty="0"/>
              <a:t>rectangle2.show();  // dimensions: 20 x 25</a:t>
            </a:r>
          </a:p>
          <a:p>
            <a:pPr marL="0" indent="0">
              <a:buNone/>
            </a:pPr>
            <a:endParaRPr lang="en-CA" sz="16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1800" dirty="0">
                <a:hlinkClick r:id="rId2"/>
              </a:rPr>
              <a:t>prototype-inheritance.js</a:t>
            </a:r>
            <a:endParaRPr lang="en-CA" sz="1800" dirty="0"/>
          </a:p>
        </p:txBody>
      </p:sp>
    </p:spTree>
    <p:extLst>
      <p:ext uri="{BB962C8B-B14F-4D97-AF65-F5344CB8AC3E}">
        <p14:creationId xmlns:p14="http://schemas.microsoft.com/office/powerpoint/2010/main" val="86866283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Inheritance with prototype property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56</a:t>
            </a:fld>
            <a:endParaRPr lang="en-CA" altLang="en-US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95536" y="1340768"/>
            <a:ext cx="8280920" cy="5014044"/>
          </a:xfrm>
        </p:spPr>
        <p:txBody>
          <a:bodyPr/>
          <a:lstStyle/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Allows you to add properties and methods to an existing object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100" dirty="0"/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r>
              <a:rPr lang="en-US" sz="2400" dirty="0"/>
              <a:t>E.g.</a:t>
            </a:r>
          </a:p>
          <a:p>
            <a:pPr marL="457200" lvl="1" indent="0">
              <a:buNone/>
            </a:pPr>
            <a:endParaRPr lang="en-CA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</a:t>
            </a:r>
            <a:r>
              <a:rPr lang="en-CA" sz="2000" b="1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prototype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function () {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var rev = '';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for (var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CA" sz="20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.length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- 1;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&gt;= 0;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--)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rev += </a:t>
            </a:r>
            <a:r>
              <a:rPr lang="en-CA" sz="2000" b="1" dirty="0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]; // the string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rev;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CA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var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"INT222";</a:t>
            </a:r>
          </a:p>
          <a:p>
            <a:pPr marL="457200" lvl="1" indent="0">
              <a:buNone/>
            </a:pP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 </a:t>
            </a:r>
            <a:r>
              <a:rPr lang="en-CA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myString.reverse</a:t>
            </a:r>
            <a:r>
              <a:rPr lang="en-CA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 );  // 222TNI</a:t>
            </a:r>
          </a:p>
          <a:p>
            <a:pPr>
              <a:spcBef>
                <a:spcPts val="200"/>
              </a:spcBef>
              <a:buFont typeface="Wingdings" panose="05000000000000000000" pitchFamily="2" charset="2"/>
              <a:buChar char="Ø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96409935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484784"/>
            <a:ext cx="8352928" cy="464299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Model of subjects for School of ICT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var subject = {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code: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desc</a:t>
            </a:r>
            <a:r>
              <a:rPr lang="en-CA" sz="1800" dirty="0">
                <a:effectLst/>
              </a:rPr>
              <a:t>: "",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: [], //  the </a:t>
            </a:r>
            <a:r>
              <a:rPr lang="en-CA" sz="1800" dirty="0" err="1">
                <a:effectLst/>
              </a:rPr>
              <a:t>prog</a:t>
            </a:r>
            <a:r>
              <a:rPr lang="en-CA" sz="1800" dirty="0">
                <a:effectLst/>
              </a:rPr>
              <a:t> property is an array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    info: {}  //  the info property is an object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};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Create subject instances using the </a:t>
            </a:r>
            <a:r>
              <a:rPr lang="en-CA" sz="2400" dirty="0" err="1"/>
              <a:t>Object.create</a:t>
            </a:r>
            <a:r>
              <a:rPr lang="en-CA" sz="2400" dirty="0"/>
              <a:t> method.</a:t>
            </a:r>
          </a:p>
          <a:p>
            <a:pPr marL="800100" lvl="2" indent="0">
              <a:buNone/>
            </a:pPr>
            <a:endParaRPr lang="en-CA" sz="800" b="1" dirty="0"/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var int222  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effectLst/>
              </a:rPr>
              <a:t>(subject);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int222.code = 'INT222';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int222.desc = 'Internet I - Internet Fundamentals ';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int222.prog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'CPA']</a:t>
            </a:r>
            <a:r>
              <a:rPr lang="en-CA" sz="1800" dirty="0">
                <a:effectLst/>
              </a:rPr>
              <a:t>;</a:t>
            </a:r>
          </a:p>
          <a:p>
            <a:pPr marL="800100" lvl="2" indent="0">
              <a:buNone/>
            </a:pPr>
            <a:r>
              <a:rPr lang="en-CA" sz="1800" dirty="0">
                <a:effectLst/>
              </a:rPr>
              <a:t>int222.info 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url:'http://scs.senecac.on.ca/course/int222' }</a:t>
            </a:r>
            <a:r>
              <a:rPr lang="en-CA" sz="1800" dirty="0">
                <a:effectLst/>
              </a:rPr>
              <a:t>;</a:t>
            </a:r>
          </a:p>
          <a:p>
            <a:endParaRPr lang="en-CA" sz="1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3394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5048473"/>
          </a:xfrm>
        </p:spPr>
        <p:txBody>
          <a:bodyPr/>
          <a:lstStyle/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bti220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bti220.code = 'BTI220';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bti220.desc = 'Internet Architecture and Development';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bti220.info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4, url:'http://scs.senecac.on.ca/course/bti220' }</a:t>
            </a:r>
          </a:p>
          <a:p>
            <a:pPr marL="400050" lvl="1" indent="0">
              <a:spcBef>
                <a:spcPts val="200"/>
              </a:spcBef>
              <a:buNone/>
            </a:pPr>
            <a:endParaRPr lang="en-CA" sz="1800" dirty="0">
              <a:effectLst/>
            </a:endParaRP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ipc144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ipc144.code = 'IPC144';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ipc144.desc = 'Introduction to Programming Using C';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['CPD', 'CPA', 'CTY'];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ipc144.info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5, url:'http://scs.senecac.on.ca/course/ipc144' }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 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var btc140 = </a:t>
            </a:r>
            <a:r>
              <a:rPr lang="en-CA" sz="1800" dirty="0" err="1">
                <a:solidFill>
                  <a:srgbClr val="660033"/>
                </a:solidFill>
                <a:effectLst/>
              </a:rPr>
              <a:t>Object.create</a:t>
            </a:r>
            <a:r>
              <a:rPr lang="en-CA" sz="1800" dirty="0">
                <a:solidFill>
                  <a:srgbClr val="660033"/>
                </a:solidFill>
                <a:effectLst/>
              </a:rPr>
              <a:t>(subject);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btc140.code = 'BTC140';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btc140.desc = 'Critical Thinking and Writing';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btc140.prog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['BSD', 'IFS'];</a:t>
            </a:r>
          </a:p>
          <a:p>
            <a:pPr marL="400050" lvl="1" indent="0">
              <a:spcBef>
                <a:spcPts val="200"/>
              </a:spcBef>
              <a:buNone/>
            </a:pPr>
            <a:r>
              <a:rPr lang="en-CA" sz="1800" dirty="0">
                <a:effectLst/>
              </a:rPr>
              <a:t>btc140.info = </a:t>
            </a:r>
            <a:r>
              <a:rPr lang="en-CA" sz="1800" dirty="0">
                <a:solidFill>
                  <a:srgbClr val="0000CC"/>
                </a:solidFill>
                <a:effectLst/>
              </a:rPr>
              <a:t>{ hours: 3, url:'http://scs.senecac.on.ca/course/btc140' 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39374143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OOP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371600"/>
            <a:ext cx="8540750" cy="475617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All subjects</a:t>
            </a:r>
          </a:p>
          <a:p>
            <a:pPr marL="800100" lvl="2" indent="0">
              <a:buNone/>
            </a:pPr>
            <a:r>
              <a:rPr lang="en-CA" sz="1800" dirty="0"/>
              <a:t>// Create a collection of all subject objects</a:t>
            </a:r>
          </a:p>
          <a:p>
            <a:pPr marL="800100" lvl="2" indent="0">
              <a:buNone/>
            </a:pPr>
            <a:r>
              <a:rPr lang="en-CA" sz="1800" dirty="0"/>
              <a:t>var all = [ int222, bti220, ipc144 ];</a:t>
            </a:r>
          </a:p>
          <a:p>
            <a:pPr marL="800100" lvl="2" indent="0">
              <a:buNone/>
            </a:pPr>
            <a:r>
              <a:rPr lang="en-CA" sz="1800" dirty="0" err="1"/>
              <a:t>all.</a:t>
            </a:r>
            <a:r>
              <a:rPr lang="en-CA" sz="1800" dirty="0" err="1">
                <a:solidFill>
                  <a:srgbClr val="0000CC"/>
                </a:solidFill>
              </a:rPr>
              <a:t>push</a:t>
            </a:r>
            <a:r>
              <a:rPr lang="en-CA" sz="1800" dirty="0"/>
              <a:t>(</a:t>
            </a:r>
            <a:r>
              <a:rPr lang="en-CA" sz="1800" dirty="0">
                <a:effectLst/>
              </a:rPr>
              <a:t>btc140</a:t>
            </a:r>
            <a:r>
              <a:rPr lang="en-CA" sz="1800" dirty="0"/>
              <a:t>);</a:t>
            </a:r>
          </a:p>
          <a:p>
            <a:pPr marL="800100" lvl="2" indent="0">
              <a:buNone/>
            </a:pPr>
            <a:r>
              <a:rPr lang="en-CA" sz="5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Declare and initialize an accumulator</a:t>
            </a:r>
          </a:p>
          <a:p>
            <a:pPr marL="800100" lvl="2" indent="0">
              <a:buNone/>
            </a:pPr>
            <a:r>
              <a:rPr lang="en-CA" sz="1800" dirty="0"/>
              <a:t>var </a:t>
            </a:r>
            <a:r>
              <a:rPr lang="en-CA" sz="1800" dirty="0" err="1"/>
              <a:t>totalHours</a:t>
            </a:r>
            <a:r>
              <a:rPr lang="en-CA" sz="1800" dirty="0"/>
              <a:t> = 0;</a:t>
            </a:r>
          </a:p>
          <a:p>
            <a:pPr marL="800100" lvl="2" indent="0">
              <a:buNone/>
            </a:pPr>
            <a:r>
              <a:rPr lang="en-CA" sz="8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Go through the collection, accumulate hours, dump to the Web Console</a:t>
            </a:r>
          </a:p>
          <a:p>
            <a:pPr marL="800100" lvl="2" indent="0">
              <a:buNone/>
            </a:pPr>
            <a:r>
              <a:rPr lang="en-CA" sz="1800" dirty="0"/>
              <a:t>for (var </a:t>
            </a:r>
            <a:r>
              <a:rPr lang="en-CA" sz="1800" dirty="0" err="1"/>
              <a:t>i</a:t>
            </a:r>
            <a:r>
              <a:rPr lang="en-CA" sz="1800" dirty="0"/>
              <a:t> = 0; </a:t>
            </a:r>
            <a:r>
              <a:rPr lang="en-CA" sz="1800" dirty="0" err="1"/>
              <a:t>i</a:t>
            </a:r>
            <a:r>
              <a:rPr lang="en-CA" sz="1800" dirty="0"/>
              <a:t> &lt; </a:t>
            </a:r>
            <a:r>
              <a:rPr lang="en-CA" sz="1800" dirty="0" err="1"/>
              <a:t>all.length</a:t>
            </a:r>
            <a:r>
              <a:rPr lang="en-CA" sz="1800" dirty="0"/>
              <a:t>; </a:t>
            </a:r>
            <a:r>
              <a:rPr lang="en-CA" sz="1800" dirty="0" err="1"/>
              <a:t>i</a:t>
            </a:r>
            <a:r>
              <a:rPr lang="en-CA" sz="1800" dirty="0"/>
              <a:t>++) {</a:t>
            </a:r>
          </a:p>
          <a:p>
            <a:pPr marL="800100" lvl="2" indent="0">
              <a:buNone/>
            </a:pPr>
            <a:r>
              <a:rPr lang="en-CA" sz="1800" dirty="0"/>
              <a:t>    </a:t>
            </a:r>
            <a:r>
              <a:rPr lang="en-CA" sz="1800" dirty="0" err="1"/>
              <a:t>totalHours</a:t>
            </a:r>
            <a:r>
              <a:rPr lang="en-CA" sz="1800" dirty="0"/>
              <a:t> += all[</a:t>
            </a:r>
            <a:r>
              <a:rPr lang="en-CA" sz="1800" dirty="0" err="1"/>
              <a:t>i</a:t>
            </a:r>
            <a:r>
              <a:rPr lang="en-CA" sz="1800" dirty="0"/>
              <a:t>].</a:t>
            </a:r>
            <a:r>
              <a:rPr lang="en-CA" sz="1800" dirty="0" err="1"/>
              <a:t>info.hours</a:t>
            </a:r>
            <a:r>
              <a:rPr lang="en-CA" sz="1800" dirty="0"/>
              <a:t>;</a:t>
            </a:r>
          </a:p>
          <a:p>
            <a:pPr marL="800100" lvl="2" indent="0">
              <a:buNone/>
            </a:pPr>
            <a:r>
              <a:rPr lang="en-CA" sz="1800" dirty="0"/>
              <a:t>    console.log(all[</a:t>
            </a:r>
            <a:r>
              <a:rPr lang="en-CA" sz="1800" dirty="0" err="1"/>
              <a:t>i</a:t>
            </a:r>
            <a:r>
              <a:rPr lang="en-CA" sz="1800" dirty="0"/>
              <a:t>]);</a:t>
            </a:r>
          </a:p>
          <a:p>
            <a:pPr marL="800100" lvl="2" indent="0">
              <a:buNone/>
            </a:pPr>
            <a:r>
              <a:rPr lang="en-CA" sz="1800" dirty="0"/>
              <a:t>};</a:t>
            </a:r>
          </a:p>
          <a:p>
            <a:pPr marL="800100" lvl="2" indent="0">
              <a:buNone/>
            </a:pPr>
            <a:r>
              <a:rPr lang="en-CA" sz="700" dirty="0"/>
              <a:t> </a:t>
            </a:r>
          </a:p>
          <a:p>
            <a:pPr marL="800100" lvl="2" indent="0">
              <a:buNone/>
            </a:pPr>
            <a:r>
              <a:rPr lang="en-CA" sz="1800" dirty="0"/>
              <a:t>// Report the total hours</a:t>
            </a:r>
          </a:p>
          <a:p>
            <a:pPr marL="800100" lvl="2" indent="0">
              <a:buNone/>
            </a:pPr>
            <a:r>
              <a:rPr lang="en-CA" sz="1800" dirty="0"/>
              <a:t>console.log('Total hours is ' + </a:t>
            </a:r>
            <a:r>
              <a:rPr lang="en-CA" sz="1800" dirty="0" err="1"/>
              <a:t>totalHours</a:t>
            </a:r>
            <a:r>
              <a:rPr lang="en-CA" sz="1800" dirty="0"/>
              <a:t>);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36108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JavaScript String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Strings enclosed within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double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or </a:t>
            </a:r>
            <a:r>
              <a:rPr lang="en-CA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single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quotes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are used for holding data that can be represented in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 </a:t>
            </a:r>
            <a:r>
              <a:rPr lang="en-CA" dirty="0"/>
              <a:t>format.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dirty="0"/>
              <a:t>Some of the most-used operations on strings are to </a:t>
            </a:r>
          </a:p>
          <a:p>
            <a:pPr lvl="1"/>
            <a:r>
              <a:rPr lang="en-CA" dirty="0"/>
              <a:t>check their </a:t>
            </a: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  <a:r>
              <a:rPr lang="en-CA" dirty="0"/>
              <a:t>, and to</a:t>
            </a:r>
          </a:p>
          <a:p>
            <a:pPr lvl="1"/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concatenate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dirty="0"/>
              <a:t>strings using the + and += string operators.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1766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124744"/>
            <a:ext cx="8540750" cy="4974431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2600" dirty="0"/>
              <a:t>Create a </a:t>
            </a:r>
            <a:r>
              <a:rPr lang="en-CA" sz="26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CA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600" dirty="0"/>
              <a:t>object, with some properties that are common to all persons – name, birthday, etc.</a:t>
            </a:r>
          </a:p>
          <a:p>
            <a:pPr marL="400050" lvl="1" indent="0" eaLnBrk="1" hangingPunct="1">
              <a:buNone/>
            </a:pPr>
            <a:endParaRPr lang="en-US" altLang="en-US" sz="1000" dirty="0">
              <a:solidFill>
                <a:schemeClr val="tx2"/>
              </a:solidFill>
            </a:endParaRP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var </a:t>
            </a:r>
            <a:r>
              <a:rPr lang="en-US" altLang="en-US" sz="24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</a:t>
            </a:r>
            <a:r>
              <a:rPr lang="en-US" altLang="en-US" sz="2400" dirty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en-US" sz="2000" dirty="0">
                <a:solidFill>
                  <a:schemeClr val="tx2"/>
                </a:solidFill>
              </a:rPr>
              <a:t>=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name: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bday</a:t>
            </a:r>
            <a:r>
              <a:rPr lang="en-US" altLang="en-US" sz="2000" dirty="0">
                <a:solidFill>
                  <a:schemeClr val="tx2"/>
                </a:solidFill>
              </a:rPr>
              <a:t>: new Date(),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mail: "",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</a:t>
            </a:r>
            <a:r>
              <a:rPr lang="en-US" altLang="en-US" sz="2000" dirty="0" err="1">
                <a:solidFill>
                  <a:schemeClr val="tx2"/>
                </a:solidFill>
              </a:rPr>
              <a:t>prnt</a:t>
            </a:r>
            <a:r>
              <a:rPr lang="en-US" altLang="en-US" sz="2000" dirty="0">
                <a:solidFill>
                  <a:schemeClr val="tx2"/>
                </a:solidFill>
              </a:rPr>
              <a:t>: function () {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    return 'Info for ' + this.name + ', born on ' + 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                    </a:t>
            </a:r>
            <a:r>
              <a:rPr lang="en-US" altLang="en-US" sz="2000" dirty="0" err="1">
                <a:solidFill>
                  <a:schemeClr val="tx2"/>
                </a:solidFill>
              </a:rPr>
              <a:t>this.bday.toLocaleDateString</a:t>
            </a:r>
            <a:r>
              <a:rPr lang="en-US" altLang="en-US" sz="2000" dirty="0">
                <a:solidFill>
                  <a:schemeClr val="tx2"/>
                </a:solidFill>
              </a:rPr>
              <a:t>() + ', email ' + </a:t>
            </a:r>
            <a:r>
              <a:rPr lang="en-US" altLang="en-US" sz="2000" dirty="0" err="1">
                <a:solidFill>
                  <a:schemeClr val="tx2"/>
                </a:solidFill>
              </a:rPr>
              <a:t>this.mail</a:t>
            </a:r>
            <a:r>
              <a:rPr lang="en-US" altLang="en-US" sz="2000" dirty="0">
                <a:solidFill>
                  <a:schemeClr val="tx2"/>
                </a:solidFill>
              </a:rPr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    }</a:t>
            </a:r>
          </a:p>
          <a:p>
            <a:pPr marL="400050" lvl="1" indent="0" eaLnBrk="1" hangingPunct="1">
              <a:buNone/>
            </a:pPr>
            <a:r>
              <a:rPr lang="en-US" altLang="en-US" sz="2000" dirty="0">
                <a:solidFill>
                  <a:schemeClr val="tx2"/>
                </a:solidFill>
              </a:rPr>
              <a:t>};</a:t>
            </a:r>
            <a:endParaRPr lang="en-CA" sz="2000" dirty="0"/>
          </a:p>
          <a:p>
            <a:endParaRPr lang="en-CA" sz="1100" dirty="0"/>
          </a:p>
          <a:p>
            <a:pPr>
              <a:buFont typeface="Wingdings" panose="05000000000000000000" pitchFamily="2" charset="2"/>
              <a:buChar char="q"/>
            </a:pPr>
            <a:r>
              <a:rPr lang="en-CA" sz="2400" dirty="0">
                <a:hlinkClick r:id="rId2"/>
              </a:rPr>
              <a:t>oop-seneca-subjects.js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3211998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r>
              <a:rPr lang="en-CA" sz="2800" dirty="0"/>
              <a:t>Create new objects: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CA" sz="2800" dirty="0"/>
              <a:t>s and </a:t>
            </a:r>
            <a:r>
              <a:rPr lang="en-CA" sz="28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800" dirty="0"/>
              <a:t>s using person as the prototype.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// create student object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</a:t>
            </a:r>
            <a:r>
              <a:rPr lang="en-US" altLang="en-US" sz="2000" dirty="0"/>
              <a:t>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                                        { </a:t>
            </a:r>
            <a:r>
              <a:rPr lang="en-US" altLang="en-US" sz="2000" dirty="0" err="1"/>
              <a:t>prog</a:t>
            </a:r>
            <a:r>
              <a:rPr lang="en-US" altLang="en-US" sz="2000" dirty="0"/>
              <a:t>: { value: '' }, </a:t>
            </a:r>
            <a:r>
              <a:rPr lang="en-US" altLang="en-US" sz="2000" dirty="0" err="1"/>
              <a:t>stid</a:t>
            </a:r>
            <a:r>
              <a:rPr lang="en-US" altLang="en-US" sz="2000" dirty="0"/>
              <a:t>: { value: '' }});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var stu1 = </a:t>
            </a:r>
            <a:r>
              <a:rPr lang="en-US" altLang="en-US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US" altLang="en-US" sz="2000" dirty="0"/>
              <a:t>(</a:t>
            </a:r>
            <a:r>
              <a:rPr lang="en-US" altLang="en-US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student)</a:t>
            </a:r>
            <a:r>
              <a:rPr lang="en-US" altLang="en-US" sz="2000" dirty="0"/>
              <a:t>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stu1.name = 'Stanley';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stu1.bday = new Date(1983, 10, 15);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stu1.mail = 'stan@myseneca.ca';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stu1.prog = 'BSD';</a:t>
            </a:r>
          </a:p>
          <a:p>
            <a:pPr marL="400050" lvl="1" indent="0" eaLnBrk="1" hangingPunct="1">
              <a:buNone/>
            </a:pPr>
            <a:r>
              <a:rPr lang="en-US" altLang="en-US" sz="2000" dirty="0"/>
              <a:t>stu1.stid = '012345678';</a:t>
            </a:r>
          </a:p>
          <a:p>
            <a:pPr marL="400050" lvl="1" indent="0" eaLnBrk="1" hangingPunct="1">
              <a:buNone/>
            </a:pPr>
            <a:r>
              <a:rPr lang="nb-NO" altLang="en-US" sz="2000" dirty="0"/>
              <a:t>console.log(stu1.name);</a:t>
            </a:r>
            <a:br>
              <a:rPr lang="nb-NO" altLang="en-US" sz="2000" dirty="0"/>
            </a:br>
            <a:r>
              <a:rPr lang="nb-NO" altLang="en-US" sz="2000" dirty="0"/>
              <a:t>var x =stu1.prnt();</a:t>
            </a:r>
            <a:br>
              <a:rPr lang="nb-NO" altLang="en-US" sz="2000" dirty="0"/>
            </a:br>
            <a:r>
              <a:rPr lang="nb-NO" altLang="en-US" sz="2000" dirty="0"/>
              <a:t>console.log(x);</a:t>
            </a:r>
            <a:endParaRPr lang="en-US" altLang="en-US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61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1184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5" y="228600"/>
            <a:ext cx="8540750" cy="752128"/>
          </a:xfrm>
        </p:spPr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Another Example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196752"/>
            <a:ext cx="8540750" cy="4902423"/>
          </a:xfrm>
        </p:spPr>
        <p:txBody>
          <a:bodyPr/>
          <a:lstStyle/>
          <a:p>
            <a:pPr marL="400050" lvl="1" indent="0">
              <a:buNone/>
            </a:pPr>
            <a:r>
              <a:rPr lang="en-CA" sz="2000" dirty="0"/>
              <a:t>// create teacher object using person as the prototype.</a:t>
            </a:r>
            <a:br>
              <a:rPr lang="en-CA" sz="2000" dirty="0"/>
            </a:br>
            <a:br>
              <a:rPr lang="en-CA" sz="1050" dirty="0"/>
            </a:br>
            <a:r>
              <a:rPr lang="en-CA" sz="2000" dirty="0"/>
              <a:t>var 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person, </a:t>
            </a:r>
            <a:r>
              <a:rPr lang="en-CA" sz="2000" dirty="0"/>
              <a:t>{ </a:t>
            </a:r>
            <a:r>
              <a:rPr lang="en-CA" sz="2000" dirty="0" err="1"/>
              <a:t>offc</a:t>
            </a:r>
            <a:r>
              <a:rPr lang="en-CA" sz="2000" dirty="0"/>
              <a:t>: { value: "T2095" },</a:t>
            </a:r>
            <a:br>
              <a:rPr lang="en-CA" sz="2000" dirty="0"/>
            </a:br>
            <a:r>
              <a:rPr lang="en-CA" sz="2000" dirty="0"/>
              <a:t>                      web: { value: " www.senecacollege.ca"}});</a:t>
            </a:r>
            <a:br>
              <a:rPr lang="en-CA" sz="2000" dirty="0"/>
            </a:br>
            <a:br>
              <a:rPr lang="en-CA" sz="1000" dirty="0"/>
            </a:br>
            <a:r>
              <a:rPr lang="en-CA" sz="2000" dirty="0"/>
              <a:t>var tch1 = </a:t>
            </a:r>
            <a:r>
              <a:rPr lang="en-CA" sz="2000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Object.create</a:t>
            </a:r>
            <a:r>
              <a:rPr lang="en-CA" sz="2000" dirty="0"/>
              <a:t>(</a:t>
            </a:r>
            <a:r>
              <a:rPr lang="en-CA" sz="2000" dirty="0">
                <a:solidFill>
                  <a:srgbClr val="6600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teacher</a:t>
            </a:r>
            <a:r>
              <a:rPr lang="en-CA" sz="2000" dirty="0"/>
              <a:t>);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tch1.name = "Peter";</a:t>
            </a:r>
            <a:br>
              <a:rPr lang="en-CA" sz="2000" dirty="0"/>
            </a:br>
            <a:r>
              <a:rPr lang="en-CA" sz="2000" dirty="0"/>
              <a:t>tch1.bday = new Date(1900,1,1);</a:t>
            </a:r>
            <a:br>
              <a:rPr lang="en-CA" sz="2000" dirty="0"/>
            </a:br>
            <a:r>
              <a:rPr lang="en-CA" sz="2000" dirty="0"/>
              <a:t>tch1.mail = "peter@senecacollege.ca";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//tch1.offc = "T2099";</a:t>
            </a:r>
            <a:br>
              <a:rPr lang="en-CA" sz="2000" dirty="0"/>
            </a:br>
            <a:r>
              <a:rPr lang="en-CA" sz="2000" dirty="0"/>
              <a:t>//tch1.web = " www.senecacollege.ca";</a:t>
            </a:r>
            <a:br>
              <a:rPr lang="en-CA" sz="2000" dirty="0"/>
            </a:br>
            <a:br>
              <a:rPr lang="en-CA" sz="2000" dirty="0"/>
            </a:br>
            <a:r>
              <a:rPr lang="en-CA" sz="2000" dirty="0"/>
              <a:t>console.log(tch1.name+ ", " + tch1.offc);</a:t>
            </a:r>
            <a:br>
              <a:rPr lang="en-CA" sz="2000" dirty="0"/>
            </a:br>
            <a:r>
              <a:rPr lang="en-CA" sz="2000" dirty="0"/>
              <a:t>var x =tch1.prnt();</a:t>
            </a:r>
            <a:br>
              <a:rPr lang="en-CA" sz="2000" dirty="0"/>
            </a:br>
            <a:r>
              <a:rPr lang="en-CA" sz="2000" dirty="0"/>
              <a:t>console.log(x);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49749580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63</a:t>
            </a:fld>
            <a:endParaRPr lang="en-CA" altLang="en-US" sz="100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2"/>
              </a:rPr>
              <a:t>Introduction to Object-Oriented JavaScript - </a:t>
            </a:r>
            <a:r>
              <a:rPr lang="en-CA" sz="2400" dirty="0">
                <a:effectLst/>
              </a:rPr>
              <a:t>MDN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3"/>
              </a:rPr>
              <a:t>Inheritance and the prototype chain - JavaScript | MDN</a:t>
            </a:r>
            <a:endParaRPr lang="en-CA" sz="2400" dirty="0">
              <a:effectLst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CA" sz="2400" dirty="0">
                <a:effectLst/>
                <a:hlinkClick r:id="rId4"/>
              </a:rPr>
              <a:t>Details of the object model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effectLst/>
                <a:hlinkClick r:id="rId5"/>
              </a:rPr>
              <a:t>Closures - JavaScript | MDN</a:t>
            </a:r>
            <a:endParaRPr lang="en-CA" sz="2400" dirty="0">
              <a:effectLst/>
            </a:endParaRPr>
          </a:p>
          <a:p>
            <a:pPr eaLnBrk="1" hangingPunct="1">
              <a:lnSpc>
                <a:spcPct val="150000"/>
              </a:lnSpc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r>
              <a:rPr lang="en-CA" sz="2400" dirty="0">
                <a:hlinkClick r:id="rId6"/>
              </a:rPr>
              <a:t>Standard built-in objects - JavaScript | MDN</a:t>
            </a:r>
            <a:endParaRPr lang="en-CA" sz="2400" dirty="0"/>
          </a:p>
          <a:p>
            <a:pPr eaLnBrk="1" hangingPunct="1">
              <a:buClr>
                <a:schemeClr val="accent4"/>
              </a:buClr>
              <a:buFont typeface="Wingdings" panose="05000000000000000000" pitchFamily="2" charset="2"/>
              <a:buChar char="Ø"/>
              <a:defRPr/>
            </a:pPr>
            <a:endParaRPr lang="en-CA" sz="2400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4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64</a:t>
            </a:fld>
            <a:endParaRPr lang="en-CA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896144"/>
          </a:xfrm>
        </p:spPr>
        <p:txBody>
          <a:bodyPr>
            <a:normAutofit fontScale="90000"/>
          </a:bodyPr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 object - properties and methods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8397519"/>
              </p:ext>
            </p:extLst>
          </p:nvPr>
        </p:nvGraphicFramePr>
        <p:xfrm>
          <a:off x="323528" y="1216496"/>
          <a:ext cx="843947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99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2607"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Member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Type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/>
                        <a:t>Example</a:t>
                      </a:r>
                    </a:p>
                  </a:txBody>
                  <a:tcPr>
                    <a:solidFill>
                      <a:srgbClr val="5850F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872">
                <a:tc>
                  <a:txBody>
                    <a:bodyPr/>
                    <a:lstStyle/>
                    <a:p>
                      <a:r>
                        <a:rPr lang="en-CA" sz="1600" dirty="0"/>
                        <a:t>length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length</a:t>
                      </a:r>
                      <a:endParaRPr lang="en-CA" sz="1600" dirty="0">
                        <a:solidFill>
                          <a:srgbClr val="FF0000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4624">
                <a:tc>
                  <a:txBody>
                    <a:bodyPr/>
                    <a:lstStyle/>
                    <a:p>
                      <a:r>
                        <a:rPr lang="en-CA" sz="1600" dirty="0"/>
                        <a:t>charAt(n)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9384">
                <a:tc>
                  <a:txBody>
                    <a:bodyPr/>
                    <a:lstStyle/>
                    <a:p>
                      <a:r>
                        <a:rPr lang="en-CA" sz="1600" dirty="0"/>
                        <a:t>charCodeAt(n)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charCodeAt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(n)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328">
                <a:tc>
                  <a:txBody>
                    <a:bodyPr/>
                    <a:lstStyle/>
                    <a:p>
                      <a:r>
                        <a:rPr lang="en-CA" sz="1600" dirty="0" err="1"/>
                        <a:t>concat</a:t>
                      </a:r>
                      <a:r>
                        <a:rPr lang="en-CA" sz="1600" dirty="0"/>
                        <a:t>(</a:t>
                      </a:r>
                      <a:r>
                        <a:rPr lang="en-CA" sz="1400" dirty="0"/>
                        <a:t>string2, string3</a:t>
                      </a:r>
                      <a:r>
                        <a:rPr lang="en-CA" sz="16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concat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(string2, string3)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88">
                <a:tc>
                  <a:txBody>
                    <a:bodyPr/>
                    <a:lstStyle/>
                    <a:p>
                      <a:r>
                        <a:rPr lang="en-CA" sz="1600" dirty="0" err="1"/>
                        <a:t>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3840">
                <a:tc>
                  <a:txBody>
                    <a:bodyPr/>
                    <a:lstStyle/>
                    <a:p>
                      <a:r>
                        <a:rPr lang="en-CA" sz="1600" dirty="0" err="1"/>
                        <a:t>lastIndexOf</a:t>
                      </a:r>
                      <a:r>
                        <a:rPr lang="en-CA" sz="1600" dirty="0"/>
                        <a:t>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lastIndexOf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00">
                <a:tc>
                  <a:txBody>
                    <a:bodyPr/>
                    <a:lstStyle/>
                    <a:p>
                      <a:r>
                        <a:rPr lang="en-CA" sz="1600" dirty="0"/>
                        <a:t>split('x')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var </a:t>
                      </a:r>
                      <a:r>
                        <a:rPr lang="en-CA" sz="1600" dirty="0" err="1"/>
                        <a:t>arrayName</a:t>
                      </a:r>
                      <a:r>
                        <a:rPr lang="en-CA" sz="1600" dirty="0"/>
                        <a:t> = </a:t>
                      </a:r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split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('x')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1872">
                <a:tc>
                  <a:txBody>
                    <a:bodyPr/>
                    <a:lstStyle/>
                    <a:p>
                      <a:r>
                        <a:rPr lang="en-CA" sz="1600" dirty="0"/>
                        <a:t>substr(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 x=from, y=length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74144">
                <a:tc>
                  <a:txBody>
                    <a:bodyPr/>
                    <a:lstStyle/>
                    <a:p>
                      <a:r>
                        <a:rPr lang="en-CA" sz="1600" dirty="0"/>
                        <a:t>substring(</a:t>
                      </a:r>
                      <a:r>
                        <a:rPr lang="en-CA" sz="1600" dirty="0" err="1"/>
                        <a:t>x,y</a:t>
                      </a:r>
                      <a:r>
                        <a:rPr lang="en-CA" sz="1600" dirty="0"/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 err="1"/>
                        <a:t>stringName.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substring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x,y</a:t>
                      </a:r>
                      <a:r>
                        <a:rPr lang="en-CA" sz="1600" dirty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)  </a:t>
                      </a:r>
                      <a:r>
                        <a:rPr lang="en-CA" sz="1600" dirty="0"/>
                        <a:t>–</a:t>
                      </a:r>
                    </a:p>
                    <a:p>
                      <a:r>
                        <a:rPr lang="en-CA" sz="1600" dirty="0"/>
                        <a:t>    x=from (inclusive) y=to (not inclusive)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3056">
                <a:tc>
                  <a:txBody>
                    <a:bodyPr/>
                    <a:lstStyle/>
                    <a:p>
                      <a:r>
                        <a:rPr lang="en-CA" sz="1600" dirty="0"/>
                        <a:t>toLowerCase()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lowercase.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7816">
                <a:tc>
                  <a:txBody>
                    <a:bodyPr/>
                    <a:lstStyle/>
                    <a:p>
                      <a:r>
                        <a:rPr lang="en-CA" sz="1600" dirty="0"/>
                        <a:t>toUpperCase()</a:t>
                      </a:r>
                      <a:r>
                        <a:rPr lang="en-CA" sz="1600" dirty="0">
                          <a:hlinkClick r:id="rId2"/>
                        </a:rPr>
                        <a:t> </a:t>
                      </a:r>
                      <a:endParaRPr lang="en-CA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Converts a string to uppercase.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trim()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600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500" dirty="0"/>
                        <a:t>Removes whitespaces from the left and right of a string.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32576">
                <a:tc>
                  <a:txBody>
                    <a:bodyPr/>
                    <a:lstStyle/>
                    <a:p>
                      <a:r>
                        <a:rPr lang="en-CA" sz="1600" dirty="0"/>
                        <a:t>prototype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property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CA" sz="1600" dirty="0"/>
                        <a:t>Allows you to add properties and methods to an object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62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3839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Length</a:t>
            </a:r>
          </a:p>
          <a:p>
            <a:pPr lvl="1"/>
            <a:r>
              <a:rPr lang="en-CA" dirty="0"/>
              <a:t>The length property returns the number of characters in a string.</a:t>
            </a:r>
          </a:p>
          <a:p>
            <a:pPr lvl="1"/>
            <a:r>
              <a:rPr lang="en-CA" dirty="0"/>
              <a:t>Syntax: </a:t>
            </a:r>
            <a:r>
              <a:rPr lang="en-CA" dirty="0" err="1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stringName.length</a:t>
            </a:r>
            <a:endParaRPr lang="en-CA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219200" y="5229200"/>
            <a:ext cx="6629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 err="1"/>
              <a:t>myString.length</a:t>
            </a:r>
            <a:r>
              <a:rPr lang="en-CA" sz="2000" dirty="0"/>
              <a:t>  // returns 6		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502744"/>
              </p:ext>
            </p:extLst>
          </p:nvPr>
        </p:nvGraphicFramePr>
        <p:xfrm>
          <a:off x="990600" y="4005064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INT222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634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 String object -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819400"/>
          </a:xfrm>
        </p:spPr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CA" sz="3400" dirty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charAt(index)</a:t>
            </a:r>
          </a:p>
          <a:p>
            <a:pPr lvl="1"/>
            <a:r>
              <a:rPr lang="en-CA" dirty="0"/>
              <a:t>The method returns </a:t>
            </a:r>
            <a:r>
              <a:rPr lang="en-CA" altLang="en-US" dirty="0"/>
              <a:t>the character at the specific index</a:t>
            </a:r>
            <a:r>
              <a:rPr lang="en-CA" dirty="0"/>
              <a:t>.</a:t>
            </a:r>
          </a:p>
          <a:p>
            <a:pPr lvl="1"/>
            <a:r>
              <a:rPr lang="en-CA" dirty="0"/>
              <a:t>Characters in a string are indexed from left to right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en-CA" sz="2600" dirty="0"/>
              <a:t>Index </a:t>
            </a:r>
            <a:r>
              <a:rPr lang="en-CA" sz="2600" dirty="0">
                <a:solidFill>
                  <a:srgbClr val="0000FF"/>
                </a:solidFill>
              </a:rPr>
              <a:t>start from 0 </a:t>
            </a:r>
            <a:r>
              <a:rPr lang="en-CA" sz="2600" dirty="0"/>
              <a:t>to one less than the length.</a:t>
            </a:r>
          </a:p>
          <a:p>
            <a:pPr lvl="1"/>
            <a:r>
              <a:rPr lang="en-CA" dirty="0"/>
              <a:t>The index of the last character in a string called </a:t>
            </a:r>
            <a:r>
              <a:rPr lang="en-CA" dirty="0" err="1"/>
              <a:t>myString</a:t>
            </a:r>
            <a:r>
              <a:rPr lang="en-CA" dirty="0"/>
              <a:t> is </a:t>
            </a:r>
            <a:r>
              <a:rPr lang="en-CA" dirty="0" err="1">
                <a:solidFill>
                  <a:srgbClr val="0000FF"/>
                </a:solidFill>
              </a:rPr>
              <a:t>myString.length</a:t>
            </a:r>
            <a:r>
              <a:rPr lang="en-CA" dirty="0">
                <a:solidFill>
                  <a:srgbClr val="0000FF"/>
                </a:solidFill>
              </a:rPr>
              <a:t> - 1</a:t>
            </a:r>
          </a:p>
          <a:p>
            <a:pPr lvl="1"/>
            <a:r>
              <a:rPr lang="en-CA" dirty="0"/>
              <a:t>If the index you supply is out of range, JavaScript returns </a:t>
            </a:r>
            <a:r>
              <a:rPr lang="en-CA" dirty="0">
                <a:solidFill>
                  <a:srgbClr val="9900CC"/>
                </a:solidFill>
              </a:rPr>
              <a:t>an empty string</a:t>
            </a:r>
          </a:p>
          <a:p>
            <a:pPr lvl="1"/>
            <a:r>
              <a:rPr lang="en-CA" dirty="0"/>
              <a:t>Syntax: </a:t>
            </a:r>
            <a:r>
              <a:rPr lang="en-CA" dirty="0" err="1"/>
              <a:t>stringName.charAt</a:t>
            </a:r>
            <a:r>
              <a:rPr lang="en-CA" dirty="0"/>
              <a:t>(index)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105400"/>
            <a:ext cx="388843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(0) // returns </a:t>
            </a:r>
            <a:r>
              <a:rPr lang="en-CA" b="1" dirty="0">
                <a:solidFill>
                  <a:srgbClr val="0000CC"/>
                </a:solidFill>
              </a:rPr>
              <a:t> 'I'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(1) // returns  '</a:t>
            </a:r>
            <a:r>
              <a:rPr lang="en-CA" b="1" dirty="0">
                <a:solidFill>
                  <a:srgbClr val="0000CC"/>
                </a:solidFill>
              </a:rPr>
              <a:t>N'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(2) // returns  "</a:t>
            </a:r>
            <a:r>
              <a:rPr lang="en-CA" b="1" dirty="0">
                <a:solidFill>
                  <a:srgbClr val="0000CC"/>
                </a:solidFill>
              </a:rPr>
              <a:t>T"</a:t>
            </a:r>
            <a:r>
              <a:rPr lang="en-CA" dirty="0"/>
              <a:t> </a:t>
            </a:r>
          </a:p>
          <a:p>
            <a:r>
              <a:rPr lang="en-CA" dirty="0" err="1"/>
              <a:t>myString.charAt</a:t>
            </a:r>
            <a:r>
              <a:rPr lang="en-CA" dirty="0"/>
              <a:t>(3) // returns </a:t>
            </a:r>
            <a:r>
              <a:rPr lang="en-CA" b="1" dirty="0">
                <a:solidFill>
                  <a:srgbClr val="0000CC"/>
                </a:solidFill>
              </a:rPr>
              <a:t> '1'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(4) // returns </a:t>
            </a:r>
            <a:r>
              <a:rPr lang="en-CA" b="1" dirty="0">
                <a:solidFill>
                  <a:srgbClr val="0000CC"/>
                </a:solidFill>
              </a:rPr>
              <a:t> '2'</a:t>
            </a:r>
            <a:endParaRPr lang="en-CA" dirty="0"/>
          </a:p>
        </p:txBody>
      </p:sp>
      <p:sp>
        <p:nvSpPr>
          <p:cNvPr id="7" name="TextBox 6"/>
          <p:cNvSpPr txBox="1"/>
          <p:nvPr/>
        </p:nvSpPr>
        <p:spPr>
          <a:xfrm>
            <a:off x="4757056" y="5105400"/>
            <a:ext cx="384739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 err="1"/>
              <a:t>myString.charAt</a:t>
            </a:r>
            <a:r>
              <a:rPr lang="en-CA" dirty="0"/>
              <a:t>(5) // returns  "</a:t>
            </a:r>
            <a:r>
              <a:rPr lang="en-CA" b="1" dirty="0">
                <a:solidFill>
                  <a:srgbClr val="0000CC"/>
                </a:solidFill>
              </a:rPr>
              <a:t>3"</a:t>
            </a:r>
            <a:r>
              <a:rPr lang="en-CA" dirty="0"/>
              <a:t> </a:t>
            </a:r>
            <a:br>
              <a:rPr lang="en-CA" dirty="0"/>
            </a:br>
            <a:r>
              <a:rPr lang="en-CA" dirty="0" err="1"/>
              <a:t>myString.charAt</a:t>
            </a:r>
            <a:r>
              <a:rPr lang="en-CA" dirty="0"/>
              <a:t>(6) // returns  "“</a:t>
            </a:r>
          </a:p>
          <a:p>
            <a:endParaRPr lang="en-CA" dirty="0"/>
          </a:p>
          <a:p>
            <a:r>
              <a:rPr lang="en-CA" dirty="0"/>
              <a:t>// Using array index </a:t>
            </a:r>
          </a:p>
          <a:p>
            <a:r>
              <a:rPr lang="en-CA" dirty="0" err="1"/>
              <a:t>myString</a:t>
            </a:r>
            <a:r>
              <a:rPr lang="en-CA" dirty="0"/>
              <a:t>[1]  // returns  '</a:t>
            </a:r>
            <a:r>
              <a:rPr lang="en-CA" b="1" dirty="0">
                <a:solidFill>
                  <a:srgbClr val="0000CC"/>
                </a:solidFill>
              </a:rPr>
              <a:t>N'</a:t>
            </a:r>
            <a:endParaRPr lang="en-CA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1730783"/>
              </p:ext>
            </p:extLst>
          </p:nvPr>
        </p:nvGraphicFramePr>
        <p:xfrm>
          <a:off x="899592" y="4149080"/>
          <a:ext cx="6858000" cy="746760"/>
        </p:xfrm>
        <a:graphic>
          <a:graphicData uri="http://schemas.openxmlformats.org/drawingml/2006/table">
            <a:tbl>
              <a:tblPr/>
              <a:tblGrid>
                <a:gridCol w="685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Position/index   »   012345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9919">
                <a:tc>
                  <a:txBody>
                    <a:bodyPr/>
                    <a:lstStyle/>
                    <a:p>
                      <a:r>
                        <a:rPr lang="en-CA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var  </a:t>
                      </a:r>
                      <a:r>
                        <a:rPr lang="en-CA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myString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   =  "</a:t>
                      </a:r>
                      <a:r>
                        <a:rPr lang="en-CA" b="1" dirty="0">
                          <a:solidFill>
                            <a:srgbClr val="0000CC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INT123</a:t>
                      </a:r>
                      <a:r>
                        <a:rPr lang="en-CA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</a:t>
                      </a:r>
                      <a:endParaRPr lang="en-CA" b="1" dirty="0">
                        <a:solidFill>
                          <a:srgbClr val="0000CC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43394012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7643</TotalTime>
  <Words>4328</Words>
  <Application>Microsoft Office PowerPoint</Application>
  <PresentationFormat>On-screen Show (4:3)</PresentationFormat>
  <Paragraphs>965</Paragraphs>
  <Slides>64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3" baseType="lpstr">
      <vt:lpstr>Arial</vt:lpstr>
      <vt:lpstr>Consolas</vt:lpstr>
      <vt:lpstr>Courier New</vt:lpstr>
      <vt:lpstr>Tahoma</vt:lpstr>
      <vt:lpstr>Tahoma (Body)</vt:lpstr>
      <vt:lpstr>Tahoma (Headings)</vt:lpstr>
      <vt:lpstr>Times New Roman</vt:lpstr>
      <vt:lpstr>Wingdings</vt:lpstr>
      <vt:lpstr>Compass</vt:lpstr>
      <vt:lpstr>INT222 - Internet Fundamentals</vt:lpstr>
      <vt:lpstr>Agenda</vt:lpstr>
      <vt:lpstr>JavaScript Objects</vt:lpstr>
      <vt:lpstr>JavaScript Object Categories</vt:lpstr>
      <vt:lpstr>JavaScript Built-in Objects</vt:lpstr>
      <vt:lpstr>JavaScript String Objects</vt:lpstr>
      <vt:lpstr>String object - properties and methods</vt:lpstr>
      <vt:lpstr>JS String object - property</vt:lpstr>
      <vt:lpstr>JS String object - methods</vt:lpstr>
      <vt:lpstr>JS String object - methods</vt:lpstr>
      <vt:lpstr>About Unicode</vt:lpstr>
      <vt:lpstr>JS String object - methods</vt:lpstr>
      <vt:lpstr>JS String object - methods</vt:lpstr>
      <vt:lpstr>JS String object - methods</vt:lpstr>
      <vt:lpstr>JS String object - methods</vt:lpstr>
      <vt:lpstr>split(x)</vt:lpstr>
      <vt:lpstr>JS String object - methods</vt:lpstr>
      <vt:lpstr>JS String object - methods</vt:lpstr>
      <vt:lpstr>JS String object - methods</vt:lpstr>
      <vt:lpstr>JS String object - methods</vt:lpstr>
      <vt:lpstr>JS String object - methods</vt:lpstr>
      <vt:lpstr>JS String object - property</vt:lpstr>
      <vt:lpstr>JavaScript RegExp Object</vt:lpstr>
      <vt:lpstr>Creating RegExp Object</vt:lpstr>
      <vt:lpstr>RegExp Method – test(str)</vt:lpstr>
      <vt:lpstr>String Method – replace(RegExp, replacement)</vt:lpstr>
      <vt:lpstr>String Method – split(RegExp)</vt:lpstr>
      <vt:lpstr>RegExp Examples</vt:lpstr>
      <vt:lpstr>Special characters in regular expressions</vt:lpstr>
      <vt:lpstr>Array Object</vt:lpstr>
      <vt:lpstr>Creating Arrays</vt:lpstr>
      <vt:lpstr>Array object - properties and methods</vt:lpstr>
      <vt:lpstr>JS Array object - property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JS Array object - methods</vt:lpstr>
      <vt:lpstr>Loop through an array in JS</vt:lpstr>
      <vt:lpstr>Date Object</vt:lpstr>
      <vt:lpstr>Date Methods</vt:lpstr>
      <vt:lpstr>Date Methods</vt:lpstr>
      <vt:lpstr>Math Methods</vt:lpstr>
      <vt:lpstr>Creating User-defined Objects</vt:lpstr>
      <vt:lpstr>Create Objects - using literal notation</vt:lpstr>
      <vt:lpstr>Advanced: Create Objects - using function constructor</vt:lpstr>
      <vt:lpstr>The this Keyword</vt:lpstr>
      <vt:lpstr>Create Objects - dynamically add/delete members</vt:lpstr>
      <vt:lpstr>Using for-each loop for JS Objects</vt:lpstr>
      <vt:lpstr>Advanced: JS Object with Closure</vt:lpstr>
      <vt:lpstr>Prototypal Inheritance</vt:lpstr>
      <vt:lpstr>Prototypal Chain</vt:lpstr>
      <vt:lpstr>Inheritance with Object.create()</vt:lpstr>
      <vt:lpstr>Inheritance with prototype property</vt:lpstr>
      <vt:lpstr>JS OOP Example</vt:lpstr>
      <vt:lpstr>JS OOP Example</vt:lpstr>
      <vt:lpstr>JS OOP Example</vt:lpstr>
      <vt:lpstr>Another Example</vt:lpstr>
      <vt:lpstr>Another Example</vt:lpstr>
      <vt:lpstr>Another Example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3</dc:title>
  <dc:creator>Wei Song</dc:creator>
  <cp:lastModifiedBy>Wei Song</cp:lastModifiedBy>
  <cp:revision>295</cp:revision>
  <cp:lastPrinted>2001-07-23T19:37:02Z</cp:lastPrinted>
  <dcterms:created xsi:type="dcterms:W3CDTF">2001-03-26T00:24:34Z</dcterms:created>
  <dcterms:modified xsi:type="dcterms:W3CDTF">2016-09-19T15:13:03Z</dcterms:modified>
</cp:coreProperties>
</file>