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266" r:id="rId2"/>
    <p:sldId id="271" r:id="rId3"/>
    <p:sldId id="325" r:id="rId4"/>
    <p:sldId id="319" r:id="rId5"/>
    <p:sldId id="320" r:id="rId6"/>
    <p:sldId id="306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279" r:id="rId18"/>
    <p:sldId id="280" r:id="rId19"/>
    <p:sldId id="281" r:id="rId20"/>
    <p:sldId id="282" r:id="rId21"/>
    <p:sldId id="288" r:id="rId22"/>
    <p:sldId id="296" r:id="rId23"/>
    <p:sldId id="305" r:id="rId24"/>
    <p:sldId id="283" r:id="rId25"/>
    <p:sldId id="284" r:id="rId26"/>
    <p:sldId id="298" r:id="rId27"/>
    <p:sldId id="285" r:id="rId28"/>
    <p:sldId id="286" r:id="rId29"/>
    <p:sldId id="294" r:id="rId30"/>
    <p:sldId id="287" r:id="rId31"/>
    <p:sldId id="301" r:id="rId32"/>
    <p:sldId id="302" r:id="rId33"/>
    <p:sldId id="303" r:id="rId34"/>
    <p:sldId id="304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293" r:id="rId43"/>
    <p:sldId id="277" r:id="rId4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5394" autoAdjust="0"/>
  </p:normalViewPr>
  <p:slideViewPr>
    <p:cSldViewPr>
      <p:cViewPr varScale="1">
        <p:scale>
          <a:sx n="89" d="100"/>
          <a:sy n="89" d="100"/>
        </p:scale>
        <p:origin x="18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bg_new_100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s.senecac.on.ca/~wei.song/int222/code/lecture5/introCSS/bg_new_origin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84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Before CSS3, the background image size was determined by the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size </a:t>
            </a:r>
            <a:r>
              <a:rPr lang="en-CA" altLang="en-US" sz="1200" dirty="0"/>
              <a:t>of the image.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In CSS3 it is possible to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size </a:t>
            </a:r>
            <a:r>
              <a:rPr lang="en-CA" altLang="en-US" sz="1200" dirty="0"/>
              <a:t>of the background image, which allows us to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re-use background images</a:t>
            </a:r>
            <a:r>
              <a:rPr lang="en-CA" altLang="en-US" sz="1200" dirty="0"/>
              <a:t> in different contexts.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You can specify the size in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</a:t>
            </a:r>
            <a:r>
              <a:rPr lang="en-CA" altLang="en-US" sz="1200" dirty="0"/>
              <a:t> or in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percentages</a:t>
            </a:r>
            <a:r>
              <a:rPr lang="en-CA" altLang="en-US" sz="1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If you specify the size as a percentage, the size is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to the width and height of the parent </a:t>
            </a:r>
            <a:r>
              <a:rPr lang="en-CA" altLang="en-US" sz="1200" dirty="0"/>
              <a:t>element.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en-US" dirty="0"/>
              <a:t>Stretch the background image to completely fill the </a:t>
            </a:r>
            <a:r>
              <a:rPr lang="en-CA" altLang="en-US" dirty="0">
                <a:solidFill>
                  <a:srgbClr val="0000FF"/>
                </a:solidFill>
              </a:rPr>
              <a:t>content area</a:t>
            </a:r>
            <a:r>
              <a:rPr lang="en-CA" altLang="en-US" dirty="0"/>
              <a:t>: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1200" dirty="0">
                <a:hlinkClick r:id="rId3"/>
              </a:rPr>
              <a:t>Bg_new_100.html</a:t>
            </a:r>
            <a:endParaRPr lang="en-US" altLang="en-US" sz="1200" dirty="0"/>
          </a:p>
          <a:p>
            <a:pPr eaLnBrk="1" hangingPunct="1"/>
            <a:r>
              <a:rPr lang="en-US" altLang="en-US" sz="1200" dirty="0"/>
              <a:t> p {</a:t>
            </a:r>
          </a:p>
          <a:p>
            <a:pPr eaLnBrk="1" hangingPunct="1"/>
            <a:r>
              <a:rPr lang="en-US" altLang="en-US" sz="1200" dirty="0"/>
              <a:t>              </a:t>
            </a:r>
            <a:r>
              <a:rPr lang="en-US" altLang="en-US" sz="1200" dirty="0" err="1"/>
              <a:t>background:url</a:t>
            </a:r>
            <a:r>
              <a:rPr lang="en-US" altLang="en-US" sz="1200" dirty="0"/>
              <a:t>(seneca_logo.gif);</a:t>
            </a:r>
          </a:p>
          <a:p>
            <a:pPr eaLnBrk="1" hangingPunct="1"/>
            <a:r>
              <a:rPr lang="en-US" altLang="en-US" sz="1200" dirty="0"/>
              <a:t>              background-size: 100% 100%;</a:t>
            </a:r>
          </a:p>
          <a:p>
            <a:pPr eaLnBrk="1" hangingPunct="1"/>
            <a:r>
              <a:rPr lang="en-US" altLang="en-US" sz="1200" dirty="0"/>
              <a:t>              -moz-background-size:100% 100%;  /* Firefox 3.6 */</a:t>
            </a:r>
          </a:p>
          <a:p>
            <a:pPr eaLnBrk="1" hangingPunct="1"/>
            <a:r>
              <a:rPr lang="en-US" altLang="en-US" sz="1200" dirty="0"/>
              <a:t>              background-repeat: no-repeat;</a:t>
            </a:r>
          </a:p>
          <a:p>
            <a:pPr eaLnBrk="1" hangingPunct="1"/>
            <a:r>
              <a:rPr lang="en-US" altLang="en-US" sz="1200" dirty="0"/>
              <a:t>              padding-top: 40px;</a:t>
            </a:r>
          </a:p>
          <a:p>
            <a:pPr eaLnBrk="1" hangingPunct="1"/>
            <a:r>
              <a:rPr lang="en-US" altLang="en-US" sz="1200" dirty="0"/>
              <a:t>        }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200" dirty="0"/>
              <a:t>Property “</a:t>
            </a:r>
            <a:r>
              <a:rPr lang="en-US" altLang="en-U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background-origin</a:t>
            </a:r>
            <a:r>
              <a:rPr lang="en-US" altLang="en-US" sz="1200" dirty="0"/>
              <a:t>”: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Specifies the </a:t>
            </a:r>
            <a:r>
              <a:rPr lang="en-CA" altLang="en-US" sz="1200" u="sng" dirty="0"/>
              <a:t>positioning area</a:t>
            </a:r>
            <a:r>
              <a:rPr lang="en-CA" altLang="en-US" sz="1200" dirty="0"/>
              <a:t> of the background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The background image can be placed within the </a:t>
            </a:r>
            <a:r>
              <a:rPr lang="en-CA" altLang="en-US" sz="1200" u="sng" dirty="0"/>
              <a:t>content-box</a:t>
            </a:r>
            <a:r>
              <a:rPr lang="en-CA" altLang="en-US" sz="1200" dirty="0"/>
              <a:t>, </a:t>
            </a:r>
            <a:r>
              <a:rPr lang="en-CA" altLang="en-US" sz="1200" u="sng" dirty="0"/>
              <a:t>padding-box</a:t>
            </a:r>
            <a:r>
              <a:rPr lang="en-CA" altLang="en-US" sz="1200" dirty="0"/>
              <a:t>, or </a:t>
            </a:r>
            <a:r>
              <a:rPr lang="en-CA" altLang="en-US" sz="1200" u="sng" dirty="0"/>
              <a:t>border-box</a:t>
            </a:r>
            <a:r>
              <a:rPr lang="en-CA" altLang="en-US" sz="1200" dirty="0"/>
              <a:t> area.</a:t>
            </a:r>
          </a:p>
          <a:p>
            <a:pPr eaLnBrk="1" hangingPunct="1"/>
            <a:endParaRPr lang="en-US" altLang="en-US" sz="1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hlinkClick r:id="rId4"/>
              </a:rPr>
              <a:t>Bg_new_origin.html</a:t>
            </a:r>
            <a:endParaRPr lang="en-US" altLang="en-US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CA" altLang="en-US" sz="1200" dirty="0"/>
          </a:p>
          <a:p>
            <a:endParaRPr lang="en-US" altLang="en-US" dirty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414" y="8660259"/>
            <a:ext cx="2972098" cy="45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7" tIns="45639" rIns="91277" bIns="45639" anchor="b"/>
          <a:lstStyle>
            <a:lvl1pPr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EF3B489B-9B5B-4D40-B8E2-01D3AAC5771C}" type="slidenum">
              <a:rPr lang="en-CA" altLang="en-US" sz="1200">
                <a:latin typeface="Arial" charset="0"/>
              </a:rPr>
              <a:pPr algn="r" eaLnBrk="1" hangingPunct="1"/>
              <a:t>5</a:t>
            </a:fld>
            <a:endParaRPr lang="en-CA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30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Css</a:t>
            </a:r>
            <a:r>
              <a:rPr lang="en-CA" dirty="0"/>
              <a:t> for html and body as</a:t>
            </a:r>
            <a:r>
              <a:rPr lang="en-CA" baseline="0" dirty="0"/>
              <a:t> selectors.</a:t>
            </a:r>
          </a:p>
          <a:p>
            <a:r>
              <a:rPr lang="en-CA" baseline="0" dirty="0"/>
              <a:t>-&gt; use body for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{Margin: auto;} can be used</a:t>
            </a:r>
            <a:r>
              <a:rPr lang="en-CA" baseline="0" dirty="0"/>
              <a:t> to </a:t>
            </a:r>
            <a:r>
              <a:rPr lang="en-CA" baseline="0" dirty="0" err="1"/>
              <a:t>centerlize</a:t>
            </a:r>
            <a:r>
              <a:rPr lang="en-CA" baseline="0" dirty="0"/>
              <a:t> the box.</a:t>
            </a:r>
          </a:p>
          <a:p>
            <a:r>
              <a:rPr lang="en-CA" dirty="0"/>
              <a:t>To </a:t>
            </a:r>
            <a:r>
              <a:rPr lang="en-CA" dirty="0" err="1"/>
              <a:t>centerlize</a:t>
            </a:r>
            <a:r>
              <a:rPr lang="en-CA" dirty="0"/>
              <a:t> text</a:t>
            </a:r>
            <a:r>
              <a:rPr lang="en-CA" baseline="0" dirty="0"/>
              <a:t> such heading, use {text-align: center;}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text.html" TargetMode="External"/><Relationship Id="rId2" Type="http://schemas.openxmlformats.org/officeDocument/2006/relationships/hyperlink" Target="https://scs.senecac.on.ca/~wei.song/int222/code/lecture5/introCSS/font_2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text_css3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text_css3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css-properties/box-model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box-margi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lecture6/box-margin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itepoint.com/web-foundations/collapsing-margin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width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border-shor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styl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color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sho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-padding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css-ball.html" TargetMode="External"/><Relationship Id="rId2" Type="http://schemas.openxmlformats.org/officeDocument/2006/relationships/hyperlink" Target="http://www.cssmatic.com/box-shadow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list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a/url?sa=t&amp;rct=j&amp;q=&amp;esrc=s&amp;source=web&amp;cd=6&amp;ved=0CEIQFjAF&amp;url=https://developer.mozilla.org/en-US/docs/Web/CSS/list-style-type&amp;ei=QXUwVMO3Cs6lyATU3ICwDA&amp;usg=AFQjCNGSQepkRuyZYsxY1MiQZ3v7FKy2eg&amp;sig2=dCjQ5xXhx9bI_zTwMJBOxQ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css_link-as-button.html" TargetMode="External"/><Relationship Id="rId2" Type="http://schemas.openxmlformats.org/officeDocument/2006/relationships/hyperlink" Target="https://scs.senecac.on.ca/~wei.song/int222/code/css-properties/css_lin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position_relative.html" TargetMode="External"/><Relationship Id="rId2" Type="http://schemas.openxmlformats.org/officeDocument/2006/relationships/hyperlink" Target="https://scs.senecac.on.ca/~wei.song/int222/code/css-properties/posi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bg.css" TargetMode="External"/><Relationship Id="rId2" Type="http://schemas.openxmlformats.org/officeDocument/2006/relationships/hyperlink" Target="https://scs.senecac.on.ca/~wei.song/int222/code/lecture5/introCSS/bg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positio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position_graphic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_model" TargetMode="External"/><Relationship Id="rId2" Type="http://schemas.openxmlformats.org/officeDocument/2006/relationships/hyperlink" Target="http://reference.sitepoint.com/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erence.sitepoint.com/css/selectorref" TargetMode="External"/><Relationship Id="rId4" Type="http://schemas.openxmlformats.org/officeDocument/2006/relationships/hyperlink" Target="http://reference.sitepoint.com/css/propertyre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bg_ne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font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528" y="1768475"/>
            <a:ext cx="8496944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Fundamentals</a:t>
            </a:r>
            <a:endParaRPr lang="en-CA" altLang="en-US" sz="44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6: More </a:t>
            </a:r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on CSS </a:t>
            </a:r>
            <a:endParaRPr lang="en-CA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Web Safe Font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pic>
        <p:nvPicPr>
          <p:cNvPr id="3074" name="Picture 2" descr="C:\tmp\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8" y="1196751"/>
            <a:ext cx="8636797" cy="504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37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8352928" cy="4176464"/>
          </a:xfrm>
        </p:spPr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Font size for different elements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h1 { font-size:250%; } –size relative to regular size (scales well)</a:t>
            </a:r>
            <a:br>
              <a:rPr lang="en-US" sz="2000" dirty="0"/>
            </a:br>
            <a:r>
              <a:rPr lang="en-US" sz="2000" dirty="0"/>
              <a:t>p { font-size: 20pt; }    –actual size in points,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div { font-size:20px; }  –actual size in pixels,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a { font-size: smaller; } – smaller than regular size, default medium,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h1 { font-size: 1.5em; } – size relative to regular size (scales well)</a:t>
            </a:r>
          </a:p>
          <a:p>
            <a:pPr marL="0" indent="0">
              <a:buFontTx/>
              <a:buNone/>
              <a:defRPr/>
            </a:pPr>
            <a:r>
              <a:rPr lang="en-US" sz="2300" dirty="0"/>
              <a:t> </a:t>
            </a:r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6D2EF40F-5B15-45E2-8EE6-2999EDC25DAD}" type="slidenum">
              <a:rPr lang="en-CA" altLang="en-US" sz="1400"/>
              <a:pPr algn="r" eaLnBrk="1" hangingPunct="1"/>
              <a:t>11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28624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792981" y="434592"/>
            <a:ext cx="7486600" cy="863749"/>
          </a:xfrm>
        </p:spPr>
        <p:txBody>
          <a:bodyPr/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Font-size: Property values</a:t>
            </a:r>
          </a:p>
        </p:txBody>
      </p:sp>
      <p:sp>
        <p:nvSpPr>
          <p:cNvPr id="78851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376D2DB3-F193-43D2-8C35-5D69574B761A}" type="slidenum">
              <a:rPr lang="en-CA" altLang="en-US" sz="1400"/>
              <a:pPr algn="r" eaLnBrk="1" hangingPunct="1"/>
              <a:t>12</a:t>
            </a:fld>
            <a:endParaRPr lang="en-CA" altLang="en-US" sz="140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775"/>
            <a:ext cx="7993063" cy="472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30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251520" y="152400"/>
            <a:ext cx="8712968" cy="97313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other text properties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4294967295"/>
          </p:nvPr>
        </p:nvSpPr>
        <p:spPr>
          <a:xfrm>
            <a:off x="395535" y="1700808"/>
            <a:ext cx="7992889" cy="3600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font-weight</a:t>
            </a:r>
            <a:r>
              <a:rPr lang="en-US" altLang="en-US" sz="2000" dirty="0"/>
              <a:t>: bold; }  or “lighter”, “normal”, “bolder”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{ font-weight:700 ; }  or 100, 200, 300, 400(normal), 500,600, 700 (bold), 800, 900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font-style</a:t>
            </a:r>
            <a:r>
              <a:rPr lang="en-US" altLang="en-US" sz="2000" dirty="0"/>
              <a:t>: italic; }  or “normal”, “oblique”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-align: </a:t>
            </a:r>
            <a:r>
              <a:rPr lang="en-US" altLang="en-US" sz="2000" dirty="0"/>
              <a:t>center; }  or “left” (normal), “right”, “justify”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-indent: </a:t>
            </a:r>
            <a:r>
              <a:rPr lang="en-US" altLang="en-US" sz="2000" dirty="0"/>
              <a:t>4em; } first-line indent, can use %, </a:t>
            </a:r>
            <a:r>
              <a:rPr lang="en-US" altLang="en-US" sz="2000" dirty="0" err="1"/>
              <a:t>pt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px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-indent: </a:t>
            </a:r>
            <a:r>
              <a:rPr lang="en-US" altLang="en-US" sz="2000" dirty="0"/>
              <a:t>-4em; }  hanging indent</a:t>
            </a:r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02EAAA4B-F53F-445C-B568-C1C388A6F32C}" type="slidenum">
              <a:rPr lang="en-CA" altLang="en-US" sz="1400"/>
              <a:pPr algn="r" eaLnBrk="1" hangingPunct="1"/>
              <a:t>13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405323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765925" cy="1116013"/>
          </a:xfrm>
        </p:spPr>
        <p:txBody>
          <a:bodyPr/>
          <a:lstStyle/>
          <a:p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</a:t>
            </a:r>
            <a:b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text properties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047385" cy="3689028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/>
              <a:t>{ </a:t>
            </a:r>
            <a:r>
              <a:rPr lang="en-US" altLang="en-US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-decoration: </a:t>
            </a:r>
            <a:r>
              <a:rPr lang="en-US" altLang="en-US" sz="2200" dirty="0"/>
              <a:t>underline; } or “</a:t>
            </a:r>
            <a:r>
              <a:rPr lang="en-US" altLang="en-US" sz="2200" dirty="0" err="1"/>
              <a:t>overline</a:t>
            </a:r>
            <a:r>
              <a:rPr lang="en-US" altLang="en-US" sz="2200" dirty="0"/>
              <a:t>”, “line-through”, “blink”, “none”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/>
              <a:t>{ </a:t>
            </a:r>
            <a:r>
              <a:rPr lang="en-US" altLang="en-US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-transform:</a:t>
            </a:r>
            <a:r>
              <a:rPr lang="en-US" altLang="en-US" sz="2200" dirty="0"/>
              <a:t> capitalize; } or “uppercase”, “lowercase”, “none”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/>
              <a:t>{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font-variant: </a:t>
            </a:r>
            <a:r>
              <a:rPr lang="en-US" altLang="en-US" sz="2200" dirty="0"/>
              <a:t>small-caps; } or “normal”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Shorthand:</a:t>
            </a:r>
          </a:p>
          <a:p>
            <a:pPr marL="400050" lvl="1" indent="0">
              <a:lnSpc>
                <a:spcPct val="125000"/>
              </a:lnSpc>
              <a:buFontTx/>
              <a:buNone/>
            </a:pPr>
            <a:r>
              <a:rPr lang="en-US" altLang="en-US" sz="1600" dirty="0"/>
              <a:t>h2 {</a:t>
            </a:r>
            <a:r>
              <a:rPr lang="en-US" altLang="en-US" sz="16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font: </a:t>
            </a:r>
            <a:r>
              <a:rPr lang="en-US" altLang="en-US" sz="1600" dirty="0"/>
              <a:t>italic small-caps bolder "</a:t>
            </a:r>
            <a:r>
              <a:rPr lang="en-US" altLang="en-US" sz="1600" dirty="0" err="1"/>
              <a:t>Lucida","Arial</a:t>
            </a:r>
            <a:r>
              <a:rPr lang="en-US" altLang="en-US" sz="1600" dirty="0"/>
              <a:t>"; </a:t>
            </a:r>
            <a:r>
              <a:rPr lang="en-US" altLang="en-US" sz="1600" dirty="0" err="1"/>
              <a:t>text-decoration:underline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text-align:right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color:red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background-color:silver</a:t>
            </a:r>
            <a:r>
              <a:rPr lang="en-US" altLang="en-US" sz="1600" dirty="0"/>
              <a:t>;} </a:t>
            </a:r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A1FB4C8-CB49-465E-B5DE-DB8B9D62AD4E}" type="slidenum">
              <a:rPr lang="en-CA" altLang="en-US" sz="1400"/>
              <a:pPr algn="r" eaLnBrk="1" hangingPunct="1"/>
              <a:t>14</a:t>
            </a:fld>
            <a:endParaRPr lang="en-CA" altLang="en-US" sz="1400"/>
          </a:p>
        </p:txBody>
      </p:sp>
      <p:sp>
        <p:nvSpPr>
          <p:cNvPr id="84997" name="TextBox 4"/>
          <p:cNvSpPr txBox="1">
            <a:spLocks noChangeArrowheads="1"/>
          </p:cNvSpPr>
          <p:nvPr/>
        </p:nvSpPr>
        <p:spPr bwMode="auto">
          <a:xfrm>
            <a:off x="681335" y="5625212"/>
            <a:ext cx="3505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+mn-lt"/>
                <a:hlinkClick r:id="rId2"/>
              </a:rPr>
              <a:t>font-2.html</a:t>
            </a:r>
            <a:r>
              <a:rPr lang="en-US" altLang="en-US" sz="2000" dirty="0">
                <a:latin typeface="+mn-lt"/>
              </a:rPr>
              <a:t>,       </a:t>
            </a:r>
            <a:r>
              <a:rPr lang="en-US" altLang="en-US" sz="2000" dirty="0">
                <a:latin typeface="+mn-lt"/>
                <a:hlinkClick r:id="rId3"/>
              </a:rPr>
              <a:t>text.html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12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870700" cy="755650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Text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987673"/>
            <a:ext cx="7696200" cy="4464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Text shadow: </a:t>
            </a:r>
          </a:p>
          <a:p>
            <a:pPr lvl="1"/>
            <a:r>
              <a:rPr lang="en-CA" altLang="en-US" dirty="0">
                <a:effectLst/>
              </a:rPr>
              <a:t>Specify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en-CA" altLang="en-US" dirty="0">
                <a:effectLst/>
              </a:rPr>
              <a:t> shadow,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CA" altLang="en-US" dirty="0">
                <a:effectLst/>
              </a:rPr>
              <a:t> shadow,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</a:t>
            </a:r>
            <a:r>
              <a:rPr lang="en-CA" altLang="en-US" dirty="0">
                <a:effectLst/>
              </a:rPr>
              <a:t> distance, and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CA" altLang="en-US" dirty="0">
                <a:effectLst/>
              </a:rPr>
              <a:t> of the shadow.</a:t>
            </a:r>
          </a:p>
          <a:p>
            <a:pPr lvl="1"/>
            <a:endParaRPr lang="en-CA" altLang="en-US" dirty="0"/>
          </a:p>
          <a:p>
            <a:pPr lvl="1">
              <a:buFontTx/>
              <a:buNone/>
            </a:pPr>
            <a:r>
              <a:rPr lang="en-CA" altLang="en-US" sz="2400" dirty="0"/>
              <a:t>h1</a:t>
            </a:r>
            <a:br>
              <a:rPr lang="en-CA" altLang="en-US" sz="2400" dirty="0"/>
            </a:br>
            <a:r>
              <a:rPr lang="en-CA" altLang="en-US" sz="2400" dirty="0"/>
              <a:t>{</a:t>
            </a:r>
            <a:br>
              <a:rPr lang="en-CA" altLang="en-US" sz="2400" dirty="0"/>
            </a:br>
            <a:r>
              <a:rPr lang="en-CA" altLang="en-US" sz="2400" dirty="0"/>
              <a:t>  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 </a:t>
            </a:r>
            <a:r>
              <a:rPr lang="en-CA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</a:t>
            </a:r>
            <a:r>
              <a:rPr lang="en-CA" altLang="en-US" sz="2400" dirty="0"/>
              <a:t>;</a:t>
            </a:r>
            <a:br>
              <a:rPr lang="en-CA" altLang="en-US" sz="2400" dirty="0"/>
            </a:br>
            <a:r>
              <a:rPr lang="en-CA" altLang="en-US" sz="2400" dirty="0"/>
              <a:t>} </a:t>
            </a:r>
            <a:endParaRPr lang="en-US" altLang="en-US" sz="2400" dirty="0"/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9010E10E-C158-44E2-B2C0-7AFF105848E1}" type="slidenum">
              <a:rPr lang="en-CA" altLang="en-US" sz="1400"/>
              <a:pPr algn="r" eaLnBrk="1" hangingPunct="1"/>
              <a:t>15</a:t>
            </a:fld>
            <a:endParaRPr lang="en-CA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755576" y="5268416"/>
            <a:ext cx="301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text_css3.html</a:t>
            </a:r>
            <a:endParaRPr lang="en-US" alt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01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Text Effect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7579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CSS3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wrapping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If a word is too long to fit within an area, it expands outside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In Css3, the word-wrap property allows to force the text to wrap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Even if it means splitting it in the middle of a 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</a:p>
          <a:p>
            <a:pPr marL="457200" lvl="1" indent="0">
              <a:buNone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P.wrap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word-wrap: break-word</a:t>
            </a:r>
            <a:r>
              <a:rPr lang="en-US" altLang="en-US" sz="2000" dirty="0"/>
              <a:t>; }</a:t>
            </a: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D8572AC-7078-4DE5-B85F-A1804B4C4ABA}" type="slidenum">
              <a:rPr lang="en-CA" altLang="en-US" sz="1400"/>
              <a:pPr algn="r" eaLnBrk="1" hangingPunct="1"/>
              <a:t>16</a:t>
            </a:fld>
            <a:endParaRPr lang="en-CA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51756" y="5274710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text_css3.html</a:t>
            </a: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18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64694"/>
            <a:ext cx="8229600" cy="263610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elements can be considered to be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box model is the specification that defines how a box and its attributes relate to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box is made up of four distinct parts, from the outside one to the inside one: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dirty="0"/>
              <a:t>, and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b="1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53251" name="Picture 3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09700"/>
            <a:ext cx="5352256" cy="235499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13314" name="AutoShape 2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924800" cy="410408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5949280"/>
            <a:ext cx="223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4"/>
              </a:rPr>
              <a:t>box-model.html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5687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Properties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Shortcut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properties</a:t>
            </a:r>
          </a:p>
          <a:p>
            <a:pPr lvl="1"/>
            <a:r>
              <a:rPr lang="en-CA" sz="2400" dirty="0">
                <a:effectLst/>
              </a:rPr>
              <a:t>background, </a:t>
            </a:r>
            <a:r>
              <a:rPr lang="en-US" sz="2400" dirty="0">
                <a:effectLst/>
              </a:rPr>
              <a:t>text and</a:t>
            </a:r>
            <a:r>
              <a:rPr lang="en-US" sz="2400" dirty="0"/>
              <a:t> font</a:t>
            </a:r>
          </a:p>
          <a:p>
            <a:pPr lvl="1"/>
            <a:r>
              <a:rPr lang="en-US" sz="2400" dirty="0"/>
              <a:t>CSS3 text effect</a:t>
            </a:r>
          </a:p>
          <a:p>
            <a:pPr lvl="1"/>
            <a:r>
              <a:rPr lang="en-US" sz="2400" dirty="0"/>
              <a:t>styling for lists, hyperlinks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Box model </a:t>
            </a:r>
          </a:p>
          <a:p>
            <a:pPr lvl="1"/>
            <a:r>
              <a:rPr lang="en-US" sz="2400" dirty="0"/>
              <a:t>CSS margin, border, padding, shorthand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</a:t>
            </a:r>
            <a:r>
              <a:rPr lang="en-CA" sz="2800" dirty="0"/>
              <a:t>rounded corners and</a:t>
            </a:r>
            <a:r>
              <a:rPr lang="en-US" altLang="en-US" sz="2800" dirty="0"/>
              <a:t> shadow effects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CSS Positioning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602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Margins define the white space around an HTML element's border. See the "Box model".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box-margin.html</a:t>
            </a:r>
            <a:endParaRPr lang="en-US" sz="2400" dirty="0">
              <a:hlinkClick r:id="rId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55106"/>
              </p:ext>
            </p:extLst>
          </p:nvPr>
        </p:nvGraphicFramePr>
        <p:xfrm>
          <a:off x="899592" y="2420888"/>
          <a:ext cx="7391400" cy="314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48">
                <a:tc>
                  <a:txBody>
                    <a:bodyPr/>
                    <a:lstStyle/>
                    <a:p>
                      <a:r>
                        <a:rPr lang="en-US" dirty="0"/>
                        <a:t>margin: 6px; /* this is a shortcut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 dirty="0"/>
                        <a:t>margin-top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/>
                        <a:t>margin-right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119">
                <a:tc>
                  <a:txBody>
                    <a:bodyPr/>
                    <a:lstStyle/>
                    <a:p>
                      <a:r>
                        <a:rPr lang="en-US"/>
                        <a:t>margin-bottom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5">
                <a:tc>
                  <a:txBody>
                    <a:bodyPr/>
                    <a:lstStyle/>
                    <a:p>
                      <a:r>
                        <a:rPr lang="en-US" dirty="0"/>
                        <a:t>margin-left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7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Shortcuts allow for a property to have a single or multiple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Shortcuts/shorthand order: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CLOCKWISE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top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0000CC"/>
                </a:solidFill>
              </a:rPr>
              <a:t>right</a:t>
            </a:r>
            <a:r>
              <a:rPr lang="en-US" sz="2000" dirty="0"/>
              <a:t>-&gt; </a:t>
            </a:r>
            <a:r>
              <a:rPr lang="en-US" sz="2000" dirty="0">
                <a:solidFill>
                  <a:srgbClr val="0000CC"/>
                </a:solidFill>
              </a:rPr>
              <a:t>bottom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left</a:t>
            </a: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015052"/>
            <a:ext cx="4898504" cy="2536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48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margin Shorthand 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set all the margin properties in one declaration Examples:</a:t>
            </a:r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 20px;</a:t>
            </a:r>
            <a:r>
              <a:rPr lang="en-CA" sz="1800" dirty="0"/>
              <a:t> 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margin is 5px</a:t>
            </a:r>
          </a:p>
          <a:p>
            <a:pPr lvl="2"/>
            <a:r>
              <a:rPr lang="en-CA" sz="1600" dirty="0"/>
              <a:t>bottom margin is 15px</a:t>
            </a:r>
          </a:p>
          <a:p>
            <a:pPr lvl="2"/>
            <a:r>
              <a:rPr lang="en-CA" sz="1600" dirty="0"/>
              <a:t>left margin is 20px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15px;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and left margins are 5px</a:t>
            </a:r>
          </a:p>
          <a:p>
            <a:pPr lvl="2"/>
            <a:r>
              <a:rPr lang="en-CA" sz="1600" dirty="0"/>
              <a:t>bottom margin is 15px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5px;</a:t>
            </a:r>
          </a:p>
          <a:p>
            <a:pPr lvl="2"/>
            <a:r>
              <a:rPr lang="en-CA" sz="1600" dirty="0"/>
              <a:t>top and bottom margins are 10px</a:t>
            </a:r>
          </a:p>
          <a:p>
            <a:pPr lvl="2"/>
            <a:r>
              <a:rPr lang="en-CA" sz="1600" dirty="0"/>
              <a:t>right and left margins are 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margin:10px;</a:t>
            </a:r>
          </a:p>
          <a:p>
            <a:pPr lvl="2"/>
            <a:r>
              <a:rPr lang="en-CA" sz="1600" dirty="0"/>
              <a:t>all four margins are 10px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532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Collapsing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Top and bottom margins of blocks are sometimes combined (collapsed) into a single margin whose size is the largest of the margins combined into it, a behavior known as margin collapsing.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 marL="800100" lvl="2" indent="0">
              <a:buNone/>
            </a:pPr>
            <a:r>
              <a:rPr lang="en-CA" sz="2000" dirty="0"/>
              <a:t>h1 { margin: 0 0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25px</a:t>
            </a:r>
            <a:r>
              <a:rPr lang="en-CA" sz="2000" dirty="0"/>
              <a:t> 0; background: #cfc; } </a:t>
            </a:r>
          </a:p>
          <a:p>
            <a:pPr marL="800100" lvl="2" indent="0">
              <a:buNone/>
            </a:pPr>
            <a:r>
              <a:rPr lang="en-CA" sz="2000" dirty="0"/>
              <a:t>p { margin: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20px</a:t>
            </a:r>
            <a:r>
              <a:rPr lang="en-CA" sz="2000" dirty="0"/>
              <a:t> 0 0 0; background: #cf9; }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1714500" lvl="4" indent="0">
              <a:buNone/>
            </a:pPr>
            <a:r>
              <a:rPr lang="en-CA" sz="1000" dirty="0">
                <a:hlinkClick r:id="rId2"/>
              </a:rPr>
              <a:t>http://www.sitepoint.com/web-foundations/collapsing-margins/</a:t>
            </a:r>
            <a:endParaRPr lang="en-CA" sz="1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5144"/>
            <a:ext cx="4579962" cy="12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7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</a:t>
            </a:r>
            <a:r>
              <a:rPr lang="en-US" sz="2800" dirty="0"/>
              <a:t>allows for setting 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99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 of the borders around an element.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style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r>
              <a:rPr lang="en-US" sz="2800" b="1" dirty="0"/>
              <a:t> </a:t>
            </a:r>
            <a:r>
              <a:rPr lang="en-US" sz="2800" dirty="0"/>
              <a:t>for the border </a:t>
            </a:r>
            <a:r>
              <a:rPr 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stated</a:t>
            </a:r>
            <a:r>
              <a:rPr lang="en-US" sz="2800" dirty="0"/>
              <a:t>, otherwise no border will show 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3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n-US" sz="2800" dirty="0"/>
              <a:t> Property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 </a:t>
            </a:r>
            <a:r>
              <a:rPr lang="en-CA" sz="2800" dirty="0"/>
              <a:t>can be set in pixels, ems, or one of the three pre-defined values: </a:t>
            </a:r>
            <a:r>
              <a:rPr lang="en-CA" sz="2800" dirty="0">
                <a:solidFill>
                  <a:srgbClr val="0000CC"/>
                </a:solidFill>
              </a:rPr>
              <a:t>thin</a:t>
            </a:r>
            <a:r>
              <a:rPr lang="en-CA" sz="2800" dirty="0"/>
              <a:t>, </a:t>
            </a:r>
            <a:r>
              <a:rPr lang="en-CA" sz="2800" dirty="0">
                <a:solidFill>
                  <a:srgbClr val="0000CC"/>
                </a:solidFill>
              </a:rPr>
              <a:t>medium</a:t>
            </a:r>
            <a:r>
              <a:rPr lang="en-CA" sz="2800" dirty="0"/>
              <a:t>, or </a:t>
            </a:r>
            <a:r>
              <a:rPr lang="en-CA" sz="2800" dirty="0">
                <a:solidFill>
                  <a:srgbClr val="0000CC"/>
                </a:solidFill>
              </a:rPr>
              <a:t>thick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border-width.html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39976"/>
              </p:ext>
            </p:extLst>
          </p:nvPr>
        </p:nvGraphicFramePr>
        <p:xfrm>
          <a:off x="1043608" y="1844824"/>
          <a:ext cx="7128792" cy="258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border-width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en-US" sz="2000" b="0" dirty="0"/>
                        <a:t>border-width: </a:t>
                      </a:r>
                      <a:r>
                        <a:rPr lang="en-US" sz="1800" dirty="0"/>
                        <a:t>6px; 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border-right-width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border-bottom-width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border-left-width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7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border-width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prstClr val="black"/>
                </a:solidFill>
                <a:hlinkClick r:id="rId3"/>
              </a:rPr>
              <a:t>border-short.html</a:t>
            </a:r>
            <a:endParaRPr lang="en-US" altLang="en-US" sz="2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02880"/>
              </p:ext>
            </p:extLst>
          </p:nvPr>
        </p:nvGraphicFramePr>
        <p:xfrm>
          <a:off x="539552" y="2060848"/>
          <a:ext cx="8153400" cy="279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all four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38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top and bottom - 12px to the right and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17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 10px;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the top, 12px to the right, 10px to bottom and 12px to the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98">
                <a:tc>
                  <a:txBody>
                    <a:bodyPr/>
                    <a:lstStyle/>
                    <a:p>
                      <a:r>
                        <a:rPr lang="en-US" sz="2000" dirty="0"/>
                        <a:t>border:6px solid red;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Width, style, color!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can have from </a:t>
            </a:r>
            <a:r>
              <a:rPr lang="en-US" dirty="0">
                <a:solidFill>
                  <a:srgbClr val="9900CC"/>
                </a:solidFill>
              </a:rPr>
              <a:t>one to four values </a:t>
            </a:r>
            <a:r>
              <a:rPr lang="en-US" dirty="0"/>
              <a:t>from the list of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CC"/>
                </a:solidFill>
              </a:rPr>
              <a:t>dotted , dashed , solid , double , groove , ridge , inset , outset , hidden.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hlinkClick r:id="rId2"/>
              </a:rPr>
              <a:t>border-style.html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46580"/>
              </p:ext>
            </p:extLst>
          </p:nvPr>
        </p:nvGraphicFramePr>
        <p:xfrm>
          <a:off x="467544" y="2780928"/>
          <a:ext cx="8219256" cy="303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border-style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 dirty="0"/>
                        <a:t>border-</a:t>
                      </a:r>
                      <a:r>
                        <a:rPr lang="en-US" sz="2000" dirty="0" err="1"/>
                        <a:t>style:solid</a:t>
                      </a:r>
                      <a:r>
                        <a:rPr lang="en-US" sz="2000" dirty="0"/>
                        <a:t>;  </a:t>
                      </a:r>
                    </a:p>
                    <a:p>
                      <a:r>
                        <a:rPr lang="en-US" sz="2000" dirty="0"/>
                        <a:t>/* default width of 3px */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37">
                <a:tc>
                  <a:txBody>
                    <a:bodyPr/>
                    <a:lstStyle/>
                    <a:p>
                      <a:r>
                        <a:rPr lang="en-US" sz="2000" dirty="0"/>
                        <a:t>border-top-style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/>
                        <a:t>border-right-style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/>
                        <a:t>border-bottom-style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37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20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</a:t>
            </a:r>
            <a:r>
              <a:rPr lang="en-US" sz="2800" dirty="0"/>
              <a:t> property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border-color.html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82295"/>
              </p:ext>
            </p:extLst>
          </p:nvPr>
        </p:nvGraphicFramePr>
        <p:xfrm>
          <a:off x="899592" y="2060848"/>
          <a:ext cx="7272808" cy="33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border-color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61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border-color:#ff0000;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</a:rPr>
                        <a:t>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border-top-color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border-right-color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border-bottom-color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 Shorthand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shorthand property: specify all the individual border properties in one property.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altLang="en-US" sz="2800" dirty="0"/>
              <a:t> property is a shorthand for the following individual border properties:</a:t>
            </a:r>
          </a:p>
          <a:p>
            <a:pPr lvl="1"/>
            <a:r>
              <a:rPr lang="en-US" altLang="en-US" sz="2400" dirty="0"/>
              <a:t>border-width</a:t>
            </a:r>
          </a:p>
          <a:p>
            <a:pPr lvl="1"/>
            <a:r>
              <a:rPr lang="en-US" altLang="en-US" sz="2400" dirty="0"/>
              <a:t>border-style (required)</a:t>
            </a:r>
          </a:p>
          <a:p>
            <a:pPr lvl="1"/>
            <a:r>
              <a:rPr lang="en-US" altLang="en-US" sz="2400" dirty="0"/>
              <a:t>border-color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border: 5px solid red;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hlinkClick r:id="rId2"/>
              </a:rPr>
              <a:t>border-short.html</a:t>
            </a:r>
            <a:endParaRPr lang="en-US" altLang="en-US" sz="2800" dirty="0"/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713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Properties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00CC"/>
                </a:solidFill>
              </a:rPr>
              <a:t>property</a:t>
            </a:r>
            <a:r>
              <a:rPr lang="en-US" sz="2400" dirty="0"/>
              <a:t> is assigned to a selector in order to manipulate its style. </a:t>
            </a:r>
          </a:p>
          <a:p>
            <a:pPr lvl="1"/>
            <a:r>
              <a:rPr lang="en-US" sz="2000" dirty="0"/>
              <a:t>Examples of properties include color, margin, font and many more. </a:t>
            </a:r>
          </a:p>
          <a:p>
            <a:pPr lvl="2">
              <a:buNone/>
            </a:pPr>
            <a:r>
              <a:rPr lang="en-US" sz="1800" dirty="0"/>
              <a:t>p { </a:t>
            </a:r>
            <a:r>
              <a:rPr lang="en-US" sz="1800" b="1" dirty="0">
                <a:solidFill>
                  <a:srgbClr val="0000CC"/>
                </a:solidFill>
              </a:rPr>
              <a:t>text-indent</a:t>
            </a:r>
            <a:r>
              <a:rPr lang="en-US" sz="1800" dirty="0"/>
              <a:t>: 1em;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property can have one or more value. </a:t>
            </a:r>
            <a:r>
              <a:rPr lang="en-US" sz="2400" dirty="0">
                <a:solidFill>
                  <a:srgbClr val="0000CC"/>
                </a:solidFill>
              </a:rPr>
              <a:t>Values</a:t>
            </a:r>
            <a:r>
              <a:rPr lang="en-US" sz="2400" dirty="0"/>
              <a:t> must be spelled exactly as described in the CSS rules. </a:t>
            </a:r>
          </a:p>
          <a:p>
            <a:pPr lvl="1">
              <a:buNone/>
            </a:pPr>
            <a:r>
              <a:rPr lang="en-CA" sz="2000" dirty="0"/>
              <a:t>#cnt2  span { text-decoration: underline  </a:t>
            </a:r>
            <a:r>
              <a:rPr lang="en-CA" sz="2000" dirty="0" err="1"/>
              <a:t>overline</a:t>
            </a:r>
            <a:r>
              <a:rPr lang="en-CA" sz="2000" dirty="0"/>
              <a:t>;} 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p { font-family: </a:t>
            </a:r>
            <a:r>
              <a:rPr lang="en-US" sz="2000" b="1" dirty="0">
                <a:solidFill>
                  <a:srgbClr val="0000CC"/>
                </a:solidFill>
              </a:rPr>
              <a:t>"Times New Roman", Serif</a:t>
            </a:r>
            <a:r>
              <a:rPr lang="en-US" sz="2000" dirty="0"/>
              <a:t>; }</a:t>
            </a:r>
          </a:p>
          <a:p>
            <a:pPr lvl="2"/>
            <a:r>
              <a:rPr lang="en-US" sz="1600" dirty="0">
                <a:solidFill>
                  <a:srgbClr val="0000CC"/>
                </a:solidFill>
              </a:rPr>
              <a:t>Times New Roman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00CC"/>
                </a:solidFill>
              </a:rPr>
              <a:t>serif</a:t>
            </a:r>
            <a:r>
              <a:rPr lang="en-US" sz="1600" dirty="0"/>
              <a:t> in the above are two value examples for the font-family.</a:t>
            </a:r>
          </a:p>
          <a:p>
            <a:pPr lvl="2"/>
            <a:r>
              <a:rPr lang="en-US" sz="1600" dirty="0"/>
              <a:t>Multiple words for any value must be in quotations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large number of properties and their values. We cannot cover all of them in the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9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Padding property defines the white space around the inside of an HTML element's border. See the "Box model".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box-padding.html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59528"/>
              </p:ext>
            </p:extLst>
          </p:nvPr>
        </p:nvGraphicFramePr>
        <p:xfrm>
          <a:off x="539552" y="2564904"/>
          <a:ext cx="8382000" cy="273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padding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33">
                <a:tc>
                  <a:txBody>
                    <a:bodyPr/>
                    <a:lstStyle/>
                    <a:p>
                      <a:r>
                        <a:rPr lang="en-US"/>
                        <a:t>padding:6px; /* this a short 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3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Property: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Example:</a:t>
            </a:r>
          </a:p>
          <a:p>
            <a:pPr marL="1257300" lvl="3" indent="0">
              <a:buNone/>
            </a:pPr>
            <a:r>
              <a:rPr lang="en-CA" dirty="0"/>
              <a:t>div  {   border: 2px solid #a1a1a1;</a:t>
            </a:r>
          </a:p>
          <a:p>
            <a:pPr marL="1257300" lvl="3" indent="0">
              <a:buNone/>
            </a:pPr>
            <a:r>
              <a:rPr lang="en-CA" dirty="0"/>
              <a:t>	    padding: 10px 40px;</a:t>
            </a:r>
          </a:p>
          <a:p>
            <a:pPr marL="1257300" lvl="3" indent="0">
              <a:buNone/>
            </a:pPr>
            <a:r>
              <a:rPr lang="en-CA" dirty="0"/>
              <a:t>	    background: grey;</a:t>
            </a:r>
          </a:p>
          <a:p>
            <a:pPr marL="1257300" lvl="3" indent="0">
              <a:buNone/>
            </a:pPr>
            <a:r>
              <a:rPr lang="en-CA" dirty="0"/>
              <a:t>	    width: 300px;</a:t>
            </a:r>
          </a:p>
          <a:p>
            <a:pPr marL="1257300" lvl="3" indent="0">
              <a:buNone/>
            </a:pPr>
            <a:r>
              <a:rPr lang="en-CA" dirty="0"/>
              <a:t>           border-radius:250px; </a:t>
            </a:r>
          </a:p>
          <a:p>
            <a:pPr marL="1257300" lvl="3" indent="0">
              <a:buNone/>
            </a:pPr>
            <a:r>
              <a:rPr lang="en-CA" dirty="0"/>
              <a:t>	    /* border-radius:10%; */</a:t>
            </a:r>
          </a:p>
          <a:p>
            <a:pPr marL="1257300" lvl="3" indent="0">
              <a:buNone/>
            </a:pPr>
            <a:r>
              <a:rPr lang="en-CA" dirty="0"/>
              <a:t>	    -moz-border-radius:25px; /* Firefox 3.6 and earlier */</a:t>
            </a:r>
          </a:p>
          <a:p>
            <a:pPr marL="1257300" lvl="3" indent="0">
              <a:buNone/>
            </a:pPr>
            <a:r>
              <a:rPr lang="en-CA" dirty="0"/>
              <a:t>	}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boxShadow_roundedCorners.html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2927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600200"/>
            <a:ext cx="6912769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border-radius:2em;</a:t>
            </a:r>
            <a:br>
              <a:rPr lang="en-US" altLang="en-US" sz="2800" dirty="0"/>
            </a:br>
            <a:br>
              <a:rPr lang="pt-BR" altLang="en-US" sz="2800" dirty="0"/>
            </a:br>
            <a:r>
              <a:rPr lang="pt-BR" altLang="en-US" sz="2800" dirty="0"/>
              <a:t>is </a:t>
            </a:r>
            <a:r>
              <a:rPr lang="pt-B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</a:t>
            </a:r>
            <a:r>
              <a:rPr lang="pt-BR" altLang="en-US" sz="2800" dirty="0"/>
              <a:t> to:</a:t>
            </a:r>
            <a:br>
              <a:rPr lang="pt-BR" altLang="en-US" sz="2800" dirty="0"/>
            </a:br>
            <a:br>
              <a:rPr lang="pt-BR" altLang="en-US" sz="2800" dirty="0"/>
            </a:br>
            <a:r>
              <a:rPr lang="en-US" altLang="en-US" sz="2800" dirty="0"/>
              <a:t>border-top-left-radius: 2em;</a:t>
            </a:r>
            <a:br>
              <a:rPr lang="en-US" altLang="en-US" sz="2800" dirty="0"/>
            </a:br>
            <a:r>
              <a:rPr lang="en-US" altLang="en-US" sz="2800" dirty="0"/>
              <a:t>border-top-right-radius: 2em;</a:t>
            </a:r>
            <a:br>
              <a:rPr lang="en-US" altLang="en-US" sz="2800" dirty="0"/>
            </a:br>
            <a:r>
              <a:rPr lang="en-US" altLang="en-US" sz="2800" dirty="0"/>
              <a:t>border-bottom-right-radius: 2em;</a:t>
            </a:r>
            <a:br>
              <a:rPr lang="en-US" altLang="en-US" sz="2800" dirty="0"/>
            </a:br>
            <a:r>
              <a:rPr lang="en-US" altLang="en-US" sz="2800" dirty="0"/>
              <a:t>border-bottom-left-radius:2 </a:t>
            </a:r>
            <a:r>
              <a:rPr lang="en-US" altLang="en-US" sz="2800" dirty="0" err="1"/>
              <a:t>em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658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CSS3 provides not only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</a:t>
            </a:r>
            <a:r>
              <a:rPr lang="en-CA" altLang="en-US" dirty="0"/>
              <a:t> but also box-shadow effects.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Property: </a:t>
            </a: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box-shadow value: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h-shadow v-shadow blur spread color inset</a:t>
            </a:r>
            <a:r>
              <a:rPr lang="en-CA" altLang="en-US" dirty="0"/>
              <a:t>; </a:t>
            </a:r>
          </a:p>
          <a:p>
            <a:pPr lvl="1"/>
            <a:endParaRPr lang="en-CA" alt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boxShadow_roundedCorners.html</a:t>
            </a:r>
            <a:endParaRPr lang="en-CA" sz="2400" dirty="0">
              <a:solidFill>
                <a:prstClr val="black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endParaRPr lang="en-CA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3481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873212"/>
              </p:ext>
            </p:extLst>
          </p:nvPr>
        </p:nvGraphicFramePr>
        <p:xfrm>
          <a:off x="323528" y="1196752"/>
          <a:ext cx="8540750" cy="37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80">
                <a:tc>
                  <a:txBody>
                    <a:bodyPr/>
                    <a:lstStyle/>
                    <a:p>
                      <a:r>
                        <a:rPr lang="en-CA" i="1"/>
                        <a:t>h-shadow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Required. The position of the horizontal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v-shadow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Required. The position of the vertical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blur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blur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spread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size of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color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The color of the shadow. The default value is black. Look at CSS Color Values for a complete list of possible color values.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Changes the shadow from an outer shadow (outset) to an inner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5805264"/>
            <a:ext cx="431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altLang="en-US" dirty="0">
                <a:hlinkClick r:id="rId2"/>
              </a:rPr>
              <a:t>http://www.cssmatic.com/box-shadow</a:t>
            </a:r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3"/>
              </a:rPr>
              <a:t>css-ball.html</a:t>
            </a:r>
            <a:endParaRPr lang="en-CA" sz="2400" dirty="0">
              <a:solidFill>
                <a:prstClr val="black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724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Lists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</a:t>
            </a:r>
            <a:r>
              <a:rPr lang="en-CA" dirty="0"/>
              <a:t> CSS property specifies appearance of a list item element.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Examples:</a:t>
            </a:r>
          </a:p>
          <a:p>
            <a:pPr marL="800100" lvl="2" indent="0">
              <a:buNone/>
            </a:pPr>
            <a:r>
              <a:rPr lang="en-US" altLang="en-US" dirty="0"/>
              <a:t>{ </a:t>
            </a:r>
            <a:r>
              <a:rPr lang="en-US" altLang="en-US" dirty="0" err="1"/>
              <a:t>list-style-type:circle</a:t>
            </a:r>
            <a:r>
              <a:rPr lang="en-US" altLang="en-US" dirty="0"/>
              <a:t>; }</a:t>
            </a:r>
            <a:br>
              <a:rPr lang="en-US" altLang="en-US" dirty="0"/>
            </a:br>
            <a:r>
              <a:rPr lang="en-US" altLang="en-US" dirty="0"/>
              <a:t>{ </a:t>
            </a:r>
            <a:r>
              <a:rPr lang="en-US" altLang="en-US" dirty="0" err="1"/>
              <a:t>list-style-type:square</a:t>
            </a:r>
            <a:r>
              <a:rPr lang="en-US" altLang="en-US" dirty="0"/>
              <a:t>; }</a:t>
            </a:r>
            <a:br>
              <a:rPr lang="en-US" altLang="en-US" dirty="0"/>
            </a:br>
            <a:r>
              <a:rPr lang="en-US" altLang="en-US" dirty="0"/>
              <a:t>{ </a:t>
            </a:r>
            <a:r>
              <a:rPr lang="en-US" altLang="en-US" dirty="0" err="1"/>
              <a:t>list-style-type:upper-roman</a:t>
            </a:r>
            <a:r>
              <a:rPr lang="en-US" altLang="en-US" dirty="0"/>
              <a:t>; }</a:t>
            </a:r>
            <a:br>
              <a:rPr lang="en-US" altLang="en-US" dirty="0"/>
            </a:br>
            <a:r>
              <a:rPr lang="en-US" altLang="en-US" dirty="0"/>
              <a:t>{ </a:t>
            </a:r>
            <a:r>
              <a:rPr lang="en-US" altLang="en-US" dirty="0" err="1"/>
              <a:t>list-style-type:lower-alpha</a:t>
            </a:r>
            <a:r>
              <a:rPr lang="en-US" altLang="en-US" dirty="0"/>
              <a:t>;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Default value: disc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css_list.html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97741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list-style-type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01625" y="1341438"/>
          <a:ext cx="83026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e.g.</a:t>
                      </a: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item marker is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filled circle (default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hollow 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filled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Han decimal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1, 2,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decimal-leading-zero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Decimal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01, 02, 03, … 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lower-roman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Lowercase roman numerals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/>
                        <a:t>i, ii, iii, iv, v…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upper-roman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Uppercase roman numerals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II, III, IV, V…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lower-</a:t>
                      </a:r>
                      <a:r>
                        <a:rPr lang="en-CA" dirty="0" err="1"/>
                        <a:t>greek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Lowercase classical Greek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α, β, γ…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lower-alpha, lower-</a:t>
                      </a:r>
                      <a:r>
                        <a:rPr lang="en-CA" dirty="0" err="1"/>
                        <a:t>latin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Lowercase ASCII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a, b, c, …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upper-alpha, upper-</a:t>
                      </a:r>
                      <a:r>
                        <a:rPr lang="en-CA" dirty="0" err="1"/>
                        <a:t>latin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Uppercase ASCII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A, B, C, …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9664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hlinkClick r:id="rId2"/>
              </a:rPr>
              <a:t>More list</a:t>
            </a:r>
            <a:r>
              <a:rPr lang="en-CA" b="1" dirty="0">
                <a:hlinkClick r:id="rId2"/>
              </a:rPr>
              <a:t>-style-type  values| MDN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4427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268760"/>
            <a:ext cx="8662863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pseudo-class</a:t>
            </a:r>
            <a:r>
              <a:rPr lang="en-CA" altLang="en-US" sz="2400" dirty="0"/>
              <a:t>: is a keyword added to selectors that specifies a special state of the element to be selected.</a:t>
            </a:r>
          </a:p>
          <a:p>
            <a:pPr lvl="1"/>
            <a:r>
              <a:rPr lang="en-CA" altLang="en-US" sz="2000" dirty="0"/>
              <a:t>Syntax: </a:t>
            </a:r>
            <a:r>
              <a:rPr lang="en-CA" altLang="en-US" sz="2000" dirty="0" err="1"/>
              <a:t>Selector:pseudo-class</a:t>
            </a:r>
            <a:r>
              <a:rPr lang="en-CA" altLang="en-US" sz="2000" dirty="0"/>
              <a:t> { property: values;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Anchor Pseudo-classes: links are styled differently depending on what state they are in: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a:link</a:t>
            </a:r>
            <a:r>
              <a:rPr lang="en-CA" altLang="en-US" sz="2000" dirty="0"/>
              <a:t> - a normal, unvisited link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a:visited</a:t>
            </a:r>
            <a:r>
              <a:rPr lang="en-CA" altLang="en-US" sz="2000" dirty="0"/>
              <a:t> - a link the user has visited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a:hover</a:t>
            </a:r>
            <a:r>
              <a:rPr lang="en-CA" altLang="en-US" sz="2000" dirty="0"/>
              <a:t> - a link when the cursor hovers over it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a:active</a:t>
            </a:r>
            <a:r>
              <a:rPr lang="en-CA" altLang="en-US" sz="2000" dirty="0"/>
              <a:t> - a link the moment it is clicked</a:t>
            </a:r>
          </a:p>
          <a:p>
            <a:pPr eaLnBrk="1" hangingPunct="1"/>
            <a:r>
              <a:rPr lang="en-US" altLang="en-US" sz="2400" dirty="0"/>
              <a:t>Note: </a:t>
            </a:r>
            <a:r>
              <a:rPr lang="en-CA" altLang="en-US" sz="2000" dirty="0"/>
              <a:t>When setting the style for several link states,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a:hover MUST come after a:link and a:visited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a:active MUST come after a:hover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css_link.html</a:t>
            </a:r>
            <a:r>
              <a:rPr lang="en-US" altLang="en-US" sz="2400" dirty="0"/>
              <a:t>          </a:t>
            </a:r>
            <a:r>
              <a:rPr lang="en-US" altLang="en-US" sz="2400" dirty="0">
                <a:hlinkClick r:id="rId3"/>
              </a:rPr>
              <a:t>css_link-as-button.html</a:t>
            </a:r>
            <a:endParaRPr lang="en-US" alt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56197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CSS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property </a:t>
            </a:r>
          </a:p>
          <a:p>
            <a:pPr lvl="1"/>
            <a:r>
              <a:rPr lang="en-CA" dirty="0"/>
              <a:t>can be used to position elements precisely in HTML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 browser renders html statements in the order that they are in the html file - this is called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1178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Values for property: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CA" altLang="en-US" sz="2200" dirty="0"/>
              <a:t> - position precisely within the containing element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  <a:r>
              <a:rPr lang="en-CA" altLang="en-US" sz="2200" u="sng" dirty="0"/>
              <a:t> </a:t>
            </a:r>
            <a:r>
              <a:rPr lang="en-CA" altLang="en-US" sz="2200" dirty="0"/>
              <a:t>- position precisely relative to normal flow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CA" altLang="en-US" sz="2200" dirty="0"/>
              <a:t> - position precisely within the browser window, and does not move when the page is scrolled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CA" altLang="en-US" sz="2200" dirty="0"/>
              <a:t> - position using normal flow (default)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Values for Properties: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CA" altLang="en-US" sz="2200" dirty="0"/>
              <a:t>",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CA" altLang="en-US" sz="2200" dirty="0"/>
              <a:t>",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CA" altLang="en-US" sz="2200" dirty="0"/>
              <a:t>", and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CA" altLang="en-US" sz="2200" dirty="0"/>
              <a:t>" can be given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offsets</a:t>
            </a:r>
            <a:r>
              <a:rPr lang="en-CA" altLang="en-US" sz="2200" dirty="0"/>
              <a:t> in </a:t>
            </a:r>
            <a:r>
              <a:rPr lang="en-CA" alt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CA" altLang="en-US" sz="2200" dirty="0"/>
              <a:t> or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tags, with various classes</a:t>
            </a:r>
            <a:r>
              <a:rPr lang="en-CA" altLang="en-US" sz="2200" dirty="0"/>
              <a:t>, are used to create the different divisions of the document.</a:t>
            </a:r>
          </a:p>
          <a:p>
            <a:endParaRPr lang="en-CA" alt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>
                <a:hlinkClick r:id="rId2"/>
              </a:rPr>
              <a:t>position.html</a:t>
            </a:r>
            <a:endParaRPr lang="en-C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hlinkClick r:id="rId3"/>
              </a:rPr>
              <a:t>Position_relative.html</a:t>
            </a:r>
            <a:endParaRPr lang="en-US" altLang="en-US" sz="2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309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- Propertie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</a:t>
            </a:r>
            <a:r>
              <a:rPr lang="en-CA" altLang="en-US" sz="2200" dirty="0"/>
              <a:t>:</a:t>
            </a:r>
          </a:p>
          <a:p>
            <a:pPr lvl="1"/>
            <a:r>
              <a:rPr lang="en-US" altLang="en-US" sz="2200" dirty="0"/>
              <a:t>background-image: </a:t>
            </a:r>
            <a:r>
              <a:rPr lang="en-US" altLang="en-US" sz="2200" dirty="0" err="1"/>
              <a:t>url</a:t>
            </a:r>
            <a:r>
              <a:rPr lang="en-US" altLang="en-US" sz="2200" dirty="0"/>
              <a:t>(image.jpg); </a:t>
            </a:r>
          </a:p>
          <a:p>
            <a:pPr marL="857250" lvl="2" indent="0">
              <a:buFontTx/>
              <a:buNone/>
            </a:pPr>
            <a:r>
              <a:rPr lang="en-CA" altLang="en-US" sz="2200" dirty="0"/>
              <a:t>where image.jpg may be a relative or absolute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background-color:  </a:t>
            </a:r>
            <a:r>
              <a:rPr lang="en-CA" altLang="en-US" sz="2200" dirty="0"/>
              <a:t>can still be used, and will provide colour where the image is not displayed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background-position: </a:t>
            </a:r>
          </a:p>
          <a:p>
            <a:pPr lvl="1"/>
            <a:r>
              <a:rPr lang="en-CA" altLang="en-US" sz="2200" dirty="0"/>
              <a:t>Values: left top (default), right bottom, center </a:t>
            </a:r>
            <a:r>
              <a:rPr lang="en-CA" altLang="en-US" sz="2200" dirty="0" err="1"/>
              <a:t>center</a:t>
            </a:r>
            <a:endParaRPr lang="en-CA" alt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background-repeat:</a:t>
            </a:r>
          </a:p>
          <a:p>
            <a:pPr lvl="1"/>
            <a:r>
              <a:rPr lang="en-CA" altLang="en-US" sz="2200" dirty="0"/>
              <a:t>Values: repeat (default), repeat-x, repeat-y, no-repeat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 property: </a:t>
            </a:r>
          </a:p>
          <a:p>
            <a:pPr marL="400050" lvl="1" indent="0">
              <a:buNone/>
            </a:pPr>
            <a:r>
              <a:rPr lang="en-CA" altLang="en-US" sz="1800" dirty="0"/>
              <a:t>body{ background: </a:t>
            </a:r>
            <a:r>
              <a:rPr lang="en-CA" altLang="en-US" sz="1800" dirty="0" err="1"/>
              <a:t>url</a:t>
            </a:r>
            <a:r>
              <a:rPr lang="en-CA" altLang="en-US" sz="1800" dirty="0"/>
              <a:t>("../</a:t>
            </a:r>
            <a:r>
              <a:rPr lang="en-CA" altLang="en-US" sz="1800" dirty="0" err="1"/>
              <a:t>img</a:t>
            </a:r>
            <a:r>
              <a:rPr lang="en-CA" altLang="en-US" sz="1800" dirty="0"/>
              <a:t>/seneca_logo.gif") no-repeat grey right top;}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hlinkClick r:id="rId2"/>
              </a:rPr>
              <a:t> Bg.html</a:t>
            </a:r>
            <a:r>
              <a:rPr lang="en-US" altLang="en-US" sz="2000" dirty="0"/>
              <a:t>,       </a:t>
            </a:r>
            <a:r>
              <a:rPr lang="en-US" altLang="en-US" sz="2000" dirty="0">
                <a:hlinkClick r:id="rId3"/>
              </a:rPr>
              <a:t>bg.css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8023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What if the text takes more than the allotted space?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 the property "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</a:t>
            </a:r>
            <a:r>
              <a:rPr lang="en-US" sz="2800" dirty="0"/>
              <a:t>" to specify an action: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overflow:scroll</a:t>
            </a:r>
            <a:r>
              <a:rPr lang="en-US" dirty="0"/>
              <a:t>; } - include scroll bars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overflow:auto</a:t>
            </a:r>
            <a:r>
              <a:rPr lang="en-US" dirty="0"/>
              <a:t>; } - scroll if required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overflow:hidden</a:t>
            </a:r>
            <a:r>
              <a:rPr lang="en-US" dirty="0"/>
              <a:t>; } - hide overflow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overflow:visible</a:t>
            </a:r>
            <a:r>
              <a:rPr lang="en-US" dirty="0"/>
              <a:t>; } – default</a:t>
            </a:r>
          </a:p>
          <a:p>
            <a:pPr>
              <a:defRPr/>
            </a:pPr>
            <a:endParaRPr 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200" dirty="0">
                <a:solidFill>
                  <a:prstClr val="black"/>
                </a:solidFill>
                <a:hlinkClick r:id="rId2"/>
              </a:rPr>
              <a:t>position.html</a:t>
            </a:r>
            <a:endParaRPr lang="en-CA" sz="22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8511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graphics and titles can be positioned in a similar fashion: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position_graphic.html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23133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Reference</a:t>
            </a:r>
          </a:p>
          <a:p>
            <a:pPr lvl="1">
              <a:buNone/>
            </a:pPr>
            <a:r>
              <a:rPr lang="en-US" sz="2400" dirty="0">
                <a:hlinkClick r:id="rId2"/>
              </a:rPr>
              <a:t>http://reference.sitepoint.com/css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 model - CSS | MDN</a:t>
            </a:r>
          </a:p>
          <a:p>
            <a:pPr lvl="1">
              <a:buNone/>
            </a:pPr>
            <a:r>
              <a:rPr lang="en-US" sz="2000" dirty="0">
                <a:hlinkClick r:id="rId3"/>
              </a:rPr>
              <a:t>https://developer.mozilla.org/en-US/docs/Web/CSS/box_model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Properties</a:t>
            </a:r>
          </a:p>
          <a:p>
            <a:pPr lvl="1">
              <a:buNone/>
            </a:pPr>
            <a:r>
              <a:rPr lang="en-US" sz="2400" dirty="0">
                <a:hlinkClick r:id="rId4"/>
              </a:rPr>
              <a:t>http://reference.sitepoint.com/css/propertyref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Selectors</a:t>
            </a:r>
          </a:p>
          <a:p>
            <a:pPr lvl="1">
              <a:buNone/>
            </a:pPr>
            <a:r>
              <a:rPr lang="en-US" sz="2400" dirty="0">
                <a:hlinkClick r:id="rId5"/>
              </a:rPr>
              <a:t>http://reference.sitepoint.com/css/selectorref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8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43</a:t>
            </a:fld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0"/>
            <a:ext cx="6910388" cy="684213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Backgrounds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>
          <a:xfrm>
            <a:off x="683568" y="1495425"/>
            <a:ext cx="7696200" cy="4752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Property "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background-size</a:t>
            </a:r>
            <a:r>
              <a:rPr lang="en-CA" altLang="en-US" sz="2400" dirty="0"/>
              <a:t>": specifies the size of the background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Resize a background image: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3"/>
              </a:rPr>
              <a:t>Bg_new.html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CA" altLang="en-US" sz="2400" dirty="0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7FB923AB-8ABD-4F37-9571-F592755D4700}" type="slidenum">
              <a:rPr lang="en-CA" altLang="en-US" sz="1400"/>
              <a:pPr algn="r" eaLnBrk="1" hangingPunct="1"/>
              <a:t>5</a:t>
            </a:fld>
            <a:endParaRPr lang="en-CA" altLang="en-US" sz="1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31640" y="2924944"/>
            <a:ext cx="706101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body {</a:t>
            </a:r>
          </a:p>
          <a:p>
            <a:pPr eaLnBrk="1" hangingPunct="1"/>
            <a:r>
              <a:rPr lang="en-US" altLang="en-US" sz="2000" dirty="0"/>
              <a:t>              </a:t>
            </a:r>
            <a:r>
              <a:rPr lang="en-US" altLang="en-US" sz="2000" dirty="0" err="1"/>
              <a:t>background:url</a:t>
            </a:r>
            <a:r>
              <a:rPr lang="en-US" altLang="en-US" sz="2000" dirty="0"/>
              <a:t>(seneca_logo.gif);</a:t>
            </a:r>
          </a:p>
          <a:p>
            <a:pPr eaLnBrk="1" hangingPunct="1"/>
            <a:r>
              <a:rPr lang="en-US" altLang="en-US" sz="2000" dirty="0"/>
              <a:t>              </a:t>
            </a:r>
            <a:r>
              <a:rPr lang="en-US" altLang="en-US" sz="2000" dirty="0">
                <a:solidFill>
                  <a:srgbClr val="0000FF"/>
                </a:solidFill>
              </a:rPr>
              <a:t>background-size</a:t>
            </a:r>
            <a:r>
              <a:rPr lang="en-US" altLang="en-US" sz="2000" dirty="0"/>
              <a:t>: 80px 60px;</a:t>
            </a:r>
          </a:p>
          <a:p>
            <a:pPr eaLnBrk="1" hangingPunct="1"/>
            <a:r>
              <a:rPr lang="en-US" altLang="en-US" sz="2000" dirty="0"/>
              <a:t>              -moz-background-size:80px 60px;  /* Firefox 3.6 */</a:t>
            </a:r>
          </a:p>
          <a:p>
            <a:pPr eaLnBrk="1" hangingPunct="1"/>
            <a:r>
              <a:rPr lang="en-US" altLang="en-US" sz="2000" dirty="0"/>
              <a:t>              background-repeat: no-repeat;</a:t>
            </a:r>
          </a:p>
          <a:p>
            <a:pPr eaLnBrk="1" hangingPunct="1"/>
            <a:r>
              <a:rPr lang="en-US" altLang="en-US" sz="2000" dirty="0"/>
              <a:t>              padding-top: 40px;</a:t>
            </a:r>
          </a:p>
          <a:p>
            <a:pPr eaLnBrk="1" hangingPunct="1"/>
            <a:r>
              <a:rPr lang="en-US" altLang="en-US" sz="20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5168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827584" y="188640"/>
            <a:ext cx="7560840" cy="1116013"/>
          </a:xfrm>
        </p:spPr>
        <p:txBody>
          <a:bodyPr/>
          <a:lstStyle/>
          <a:p>
            <a:pPr algn="l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en-US" sz="4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 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684213" y="1628799"/>
            <a:ext cx="7773987" cy="3760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A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</a:t>
            </a:r>
            <a:r>
              <a:rPr lang="en-CA" altLang="en-US" sz="2400" dirty="0"/>
              <a:t>or a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face </a:t>
            </a:r>
            <a:r>
              <a:rPr lang="en-CA" altLang="en-US" sz="2400" dirty="0"/>
              <a:t>is the typeface that will be applied by a web browser to some text.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The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</a:t>
            </a:r>
            <a:r>
              <a:rPr lang="en-CA" altLang="en-US" sz="2400" dirty="0"/>
              <a:t>can use a specific named font, but the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appearance </a:t>
            </a:r>
            <a:r>
              <a:rPr lang="en-CA" altLang="en-US" sz="2400" dirty="0"/>
              <a:t>will depend on the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r>
              <a:rPr lang="en-CA" altLang="en-US" sz="2400" dirty="0"/>
              <a:t> and the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 installed on the system</a:t>
            </a:r>
            <a:r>
              <a:rPr lang="en-CA" altLang="en-US" sz="2400" dirty="0"/>
              <a:t>.</a:t>
            </a:r>
          </a:p>
          <a:p>
            <a:pPr lvl="1"/>
            <a:r>
              <a:rPr lang="en-CA" altLang="en-US" sz="2000" dirty="0"/>
              <a:t>e.g., a default installation of I.E. always displays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serif</a:t>
            </a:r>
            <a:r>
              <a:rPr lang="en-CA" altLang="en-US" sz="2000" dirty="0"/>
              <a:t> </a:t>
            </a:r>
            <a:r>
              <a:rPr lang="en-CA" altLang="en-US" sz="2000" dirty="0">
                <a:effectLst/>
              </a:rPr>
              <a:t>and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Times</a:t>
            </a:r>
            <a:r>
              <a:rPr lang="en-CA" altLang="en-US" sz="2000" dirty="0"/>
              <a:t> as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Times New Roman</a:t>
            </a:r>
            <a:r>
              <a:rPr lang="en-CA" altLang="en-US" sz="2000" dirty="0"/>
              <a:t>, and </a:t>
            </a:r>
            <a:r>
              <a:rPr lang="en-CA" altLang="en-US" sz="2000" i="1" dirty="0"/>
              <a:t>sans-serif</a:t>
            </a:r>
            <a:r>
              <a:rPr lang="en-CA" altLang="en-US" sz="2000" dirty="0"/>
              <a:t> and </a:t>
            </a:r>
            <a:r>
              <a:rPr lang="en-CA" altLang="en-US" sz="2000" i="1" dirty="0"/>
              <a:t>Helvetica</a:t>
            </a:r>
            <a:r>
              <a:rPr lang="en-CA" altLang="en-US" sz="2000" dirty="0"/>
              <a:t> as Arial.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A font-family (or face in HTML) consists of a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related fonts</a:t>
            </a:r>
            <a:r>
              <a:rPr lang="en-CA" altLang="en-US" sz="2400" dirty="0"/>
              <a:t>, grouped as font families</a:t>
            </a:r>
            <a:endParaRPr lang="en-US" altLang="en-US" sz="2400" dirty="0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0941C13B-BA00-49FF-9E35-D6B9DFF00295}" type="slidenum">
              <a:rPr lang="en-CA" altLang="en-US" sz="1400"/>
              <a:pPr algn="r" eaLnBrk="1" hangingPunct="1"/>
              <a:t>6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43769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967DC328-36AE-4BA4-AB07-0DCE24A79D08}" type="slidenum">
              <a:rPr lang="en-CA" altLang="en-US" sz="1400"/>
              <a:pPr algn="r" eaLnBrk="1" hangingPunct="1"/>
              <a:t>7</a:t>
            </a:fld>
            <a:endParaRPr lang="en-CA" altLang="en-US" sz="1400"/>
          </a:p>
        </p:txBody>
      </p:sp>
      <p:sp>
        <p:nvSpPr>
          <p:cNvPr id="72708" name="TextBox 4"/>
          <p:cNvSpPr txBox="1">
            <a:spLocks noChangeArrowheads="1"/>
          </p:cNvSpPr>
          <p:nvPr/>
        </p:nvSpPr>
        <p:spPr bwMode="auto">
          <a:xfrm>
            <a:off x="2411760" y="1121688"/>
            <a:ext cx="566680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&lt;!-- font.html --&gt;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&lt;!DOCTYPE html&gt;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&lt;html </a:t>
            </a:r>
            <a:r>
              <a:rPr lang="en-US" altLang="en-US" sz="1600" dirty="0" err="1">
                <a:latin typeface="+mn-lt"/>
              </a:rPr>
              <a:t>lang</a:t>
            </a:r>
            <a:r>
              <a:rPr lang="en-US" altLang="en-US" sz="1600" dirty="0">
                <a:latin typeface="+mn-lt"/>
              </a:rPr>
              <a:t>="EN"&gt;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&lt;head&gt;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&lt;title&gt; FONT &lt;/title&gt;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&lt;meta charset="UTF-8"&gt;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&lt;style type="text/</a:t>
            </a:r>
            <a:r>
              <a:rPr lang="en-US" altLang="en-US" sz="1600" dirty="0" err="1">
                <a:latin typeface="+mn-lt"/>
              </a:rPr>
              <a:t>css</a:t>
            </a:r>
            <a:r>
              <a:rPr lang="en-US" altLang="en-US" sz="1600" dirty="0">
                <a:latin typeface="+mn-lt"/>
              </a:rPr>
              <a:t>"&gt;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</a:t>
            </a:r>
            <a:r>
              <a:rPr lang="en-US" altLang="en-US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p.serif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{font-family: "Times New Roman", Times, </a:t>
            </a:r>
            <a:r>
              <a:rPr lang="en-US" altLang="en-US" sz="16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;}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</a:t>
            </a:r>
            <a:r>
              <a:rPr lang="en-US" altLang="en-US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p.sansserif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{font-family: Arial, Helvetica, </a:t>
            </a:r>
            <a:r>
              <a:rPr lang="en-US" altLang="en-US" sz="16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sans-serif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;}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/* if Arial is not available, choose Helvetica, … */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p {background-color: grey;}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&lt;/style&gt;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&lt;/head&gt;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&lt;body&gt;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&lt;h1&gt; CSS font-family &lt;/h1&gt;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&lt;p 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class="serif"&gt; </a:t>
            </a:r>
            <a:r>
              <a:rPr lang="en-US" altLang="en-US" sz="1600" dirty="0">
                <a:latin typeface="+mn-lt"/>
              </a:rPr>
              <a:t>This is a paragraph, shown in the 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                        Times New Roman font. &lt;/p&gt;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&lt;p 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class="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sansserif</a:t>
            </a:r>
            <a:r>
              <a:rPr lang="en-US" altLang="en-US" sz="1600" dirty="0">
                <a:latin typeface="+mn-lt"/>
              </a:rPr>
              <a:t>"&gt; this is a paragraph, shown in the 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                         Arial font. &lt;/p&gt;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&lt;/body&gt;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&lt;/html&gt;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161180"/>
            <a:ext cx="74866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r>
              <a:rPr lang="en-US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32" y="3212976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font.html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98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/>
              <a:t>The web browser will only be able to apply a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font </a:t>
            </a:r>
            <a:r>
              <a:rPr lang="en-CA" altLang="en-US" sz="2400" dirty="0"/>
              <a:t>if it is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on the system </a:t>
            </a:r>
            <a:r>
              <a:rPr lang="en-CA" altLang="en-US" sz="2400" dirty="0"/>
              <a:t>on which it operates, which is not always the case.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/>
              <a:t>So,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in preferential order font families </a:t>
            </a:r>
            <a:r>
              <a:rPr lang="en-CA" altLang="en-US" sz="2400" dirty="0"/>
              <a:t>to use when rendering text.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/>
              <a:t>The font list is separated by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commas</a:t>
            </a:r>
            <a:r>
              <a:rPr lang="en-CA" altLang="en-US" sz="2400" dirty="0"/>
              <a:t>.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/>
              <a:t>To avoid unexpected results, </a:t>
            </a:r>
            <a:r>
              <a:rPr lang="en-CA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font family </a:t>
            </a:r>
            <a:r>
              <a:rPr lang="en-CA" altLang="en-US" sz="2400" dirty="0"/>
              <a:t>on the font list should be one of the five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families </a:t>
            </a:r>
            <a:r>
              <a:rPr lang="en-CA" altLang="en-US" sz="2400" dirty="0"/>
              <a:t>which are by default always available in HTML and CSS. </a:t>
            </a:r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43B8499B-93E4-423D-B8DD-C652265EFE74}" type="slidenum">
              <a:rPr lang="en-CA" altLang="en-US" sz="1400"/>
              <a:pPr algn="r" eaLnBrk="1" hangingPunct="1"/>
              <a:t>8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278199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800100" y="404664"/>
            <a:ext cx="6870700" cy="900113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Font Family</a:t>
            </a:r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4D4AE3D9-B79F-401F-8702-BAC51824F802}" type="slidenum">
              <a:rPr lang="en-CA" altLang="en-US" sz="1400"/>
              <a:pPr algn="r" eaLnBrk="1" hangingPunct="1"/>
              <a:t>9</a:t>
            </a:fld>
            <a:endParaRPr lang="en-CA" altLang="en-US" sz="1400"/>
          </a:p>
        </p:txBody>
      </p:sp>
      <p:pic>
        <p:nvPicPr>
          <p:cNvPr id="7475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19275"/>
            <a:ext cx="8139112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375738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5060</TotalTime>
  <Words>2600</Words>
  <Application>Microsoft Office PowerPoint</Application>
  <PresentationFormat>On-screen Show (4:3)</PresentationFormat>
  <Paragraphs>542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Comic Sans MS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INT222 - Internet Fundamentals</vt:lpstr>
      <vt:lpstr>Agenda</vt:lpstr>
      <vt:lpstr>CSS Properties and Values</vt:lpstr>
      <vt:lpstr>background - Properties</vt:lpstr>
      <vt:lpstr>CSS3 Backgrounds</vt:lpstr>
      <vt:lpstr>Formatting Text:                 font-family Properties</vt:lpstr>
      <vt:lpstr>PowerPoint Presentation</vt:lpstr>
      <vt:lpstr>Formatting Text: font-family</vt:lpstr>
      <vt:lpstr>Generic Font Family</vt:lpstr>
      <vt:lpstr>CSS Web Safe Font Combinations</vt:lpstr>
      <vt:lpstr>Formatting Text: font-size</vt:lpstr>
      <vt:lpstr>Font-size: Property values</vt:lpstr>
      <vt:lpstr>Formatting Text: other text properties</vt:lpstr>
      <vt:lpstr>Formatting Text other text properties</vt:lpstr>
      <vt:lpstr>CSS3 Text Effect</vt:lpstr>
      <vt:lpstr>CSS3 Text Effect</vt:lpstr>
      <vt:lpstr>The CSS Box model</vt:lpstr>
      <vt:lpstr>The CSS Box model</vt:lpstr>
      <vt:lpstr>CSS Properties for Box Model</vt:lpstr>
      <vt:lpstr>CSS margin</vt:lpstr>
      <vt:lpstr>CSS Shorthands for Box Model</vt:lpstr>
      <vt:lpstr>The margin Shorthand Property </vt:lpstr>
      <vt:lpstr>Margin Collapsing</vt:lpstr>
      <vt:lpstr>CSS border</vt:lpstr>
      <vt:lpstr>CSS border</vt:lpstr>
      <vt:lpstr>The border-width Shorthand</vt:lpstr>
      <vt:lpstr>CSS border</vt:lpstr>
      <vt:lpstr>CSS border</vt:lpstr>
      <vt:lpstr>The Border Shorthand Property</vt:lpstr>
      <vt:lpstr>CSS padding</vt:lpstr>
      <vt:lpstr>CSS3 Rounded Corners</vt:lpstr>
      <vt:lpstr>CSS3 Rounded Corners</vt:lpstr>
      <vt:lpstr>CSS3 Box Shadow</vt:lpstr>
      <vt:lpstr>CSS3 Box Shadow</vt:lpstr>
      <vt:lpstr>CSS Lists</vt:lpstr>
      <vt:lpstr>Property list-style-type Values</vt:lpstr>
      <vt:lpstr>Styling Links</vt:lpstr>
      <vt:lpstr>Positioning</vt:lpstr>
      <vt:lpstr>Positioning</vt:lpstr>
      <vt:lpstr>Positioning</vt:lpstr>
      <vt:lpstr>Positioning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Wei Song</dc:creator>
  <cp:lastModifiedBy>Wei Song</cp:lastModifiedBy>
  <cp:revision>156</cp:revision>
  <cp:lastPrinted>2001-07-23T19:37:02Z</cp:lastPrinted>
  <dcterms:created xsi:type="dcterms:W3CDTF">2001-03-26T00:24:34Z</dcterms:created>
  <dcterms:modified xsi:type="dcterms:W3CDTF">2016-10-12T16:07:29Z</dcterms:modified>
</cp:coreProperties>
</file>