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0"/>
  </p:notesMasterIdLst>
  <p:handoutMasterIdLst>
    <p:handoutMasterId r:id="rId41"/>
  </p:handoutMasterIdLst>
  <p:sldIdLst>
    <p:sldId id="266" r:id="rId2"/>
    <p:sldId id="271"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309" r:id="rId18"/>
    <p:sldId id="294" r:id="rId19"/>
    <p:sldId id="295" r:id="rId20"/>
    <p:sldId id="296" r:id="rId21"/>
    <p:sldId id="297" r:id="rId22"/>
    <p:sldId id="298" r:id="rId23"/>
    <p:sldId id="299" r:id="rId24"/>
    <p:sldId id="300" r:id="rId25"/>
    <p:sldId id="301" r:id="rId26"/>
    <p:sldId id="304" r:id="rId27"/>
    <p:sldId id="305" r:id="rId28"/>
    <p:sldId id="306" r:id="rId29"/>
    <p:sldId id="320" r:id="rId30"/>
    <p:sldId id="310" r:id="rId31"/>
    <p:sldId id="307" r:id="rId32"/>
    <p:sldId id="321" r:id="rId33"/>
    <p:sldId id="322" r:id="rId34"/>
    <p:sldId id="317" r:id="rId35"/>
    <p:sldId id="323" r:id="rId36"/>
    <p:sldId id="312" r:id="rId37"/>
    <p:sldId id="270" r:id="rId38"/>
    <p:sldId id="277" r:id="rId3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2" autoAdjust="0"/>
    <p:restoredTop sz="89212" autoAdjust="0"/>
  </p:normalViewPr>
  <p:slideViewPr>
    <p:cSldViewPr>
      <p:cViewPr>
        <p:scale>
          <a:sx n="82" d="100"/>
          <a:sy n="82" d="100"/>
        </p:scale>
        <p:origin x="-96" y="-1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veloper.mozilla.org/en-US/docs/Web/JavaScript/Reference/Global_Objects/EvalError" TargetMode="External"/><Relationship Id="rId13" Type="http://schemas.openxmlformats.org/officeDocument/2006/relationships/hyperlink" Target="https://developer.mozilla.org/en-US/docs/Web/JavaScript/Reference/Global_Objects/SyntaxError" TargetMode="External"/><Relationship Id="rId18" Type="http://schemas.openxmlformats.org/officeDocument/2006/relationships/hyperlink" Target="https://developer.mozilla.org/en-US/docs/Web/JavaScript/Reference/Global_Objects/Date" TargetMode="External"/><Relationship Id="rId26" Type="http://schemas.openxmlformats.org/officeDocument/2006/relationships/hyperlink" Target="https://developer.mozilla.org/en-US/docs/JavaScript_typed_arrays/Int8Array" TargetMode="External"/><Relationship Id="rId3" Type="http://schemas.openxmlformats.org/officeDocument/2006/relationships/hyperlink" Target="https://developer.mozilla.org/en-US/docs/Web/JavaScript/Reference/Global_Objects/Object" TargetMode="External"/><Relationship Id="rId21" Type="http://schemas.openxmlformats.org/officeDocument/2006/relationships/hyperlink" Target="https://developer.mozilla.org/en-US/docs/Web/JavaScript/Reference/Global_Objects/Array" TargetMode="External"/><Relationship Id="rId7" Type="http://schemas.openxmlformats.org/officeDocument/2006/relationships/hyperlink" Target="https://developer.mozilla.org/en-US/docs/Web/JavaScript/Reference/Global_Objects/Error" TargetMode="External"/><Relationship Id="rId12" Type="http://schemas.openxmlformats.org/officeDocument/2006/relationships/hyperlink" Target="https://developer.mozilla.org/en-US/docs/Web/JavaScript/Reference/Global_Objects/StopIteration" TargetMode="External"/><Relationship Id="rId17" Type="http://schemas.openxmlformats.org/officeDocument/2006/relationships/hyperlink" Target="https://developer.mozilla.org/en-US/docs/Web/JavaScript/Reference/Global_Objects/Math" TargetMode="External"/><Relationship Id="rId25" Type="http://schemas.openxmlformats.org/officeDocument/2006/relationships/hyperlink" Target="https://developer.mozilla.org/en-US/docs/JavaScript_typed_arrays/Int32Array" TargetMode="External"/><Relationship Id="rId33" Type="http://schemas.openxmlformats.org/officeDocument/2006/relationships/hyperlink" Target="https://developer.mozilla.org/en-US/docs/Web/JavaScript/Reference/Global_Objects/Set" TargetMode="External"/><Relationship Id="rId2" Type="http://schemas.openxmlformats.org/officeDocument/2006/relationships/slide" Target="../slides/slide3.xml"/><Relationship Id="rId16" Type="http://schemas.openxmlformats.org/officeDocument/2006/relationships/hyperlink" Target="https://developer.mozilla.org/en-US/docs/Web/JavaScript/Reference/Global_Objects/Number" TargetMode="External"/><Relationship Id="rId20" Type="http://schemas.openxmlformats.org/officeDocument/2006/relationships/hyperlink" Target="https://developer.mozilla.org/en-US/docs/Web/JavaScript/Reference/Global_Objects/RegExp" TargetMode="External"/><Relationship Id="rId29" Type="http://schemas.openxmlformats.org/officeDocument/2006/relationships/hyperlink" Target="https://developer.mozilla.org/en-US/docs/JavaScript_typed_arrays/Uint8Array" TargetMode="Externa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11" Type="http://schemas.openxmlformats.org/officeDocument/2006/relationships/hyperlink" Target="https://developer.mozilla.org/en-US/docs/Web/JavaScript/Reference/Global_Objects/ReferenceError" TargetMode="External"/><Relationship Id="rId24" Type="http://schemas.openxmlformats.org/officeDocument/2006/relationships/hyperlink" Target="https://developer.mozilla.org/en-US/docs/JavaScript_typed_arrays/Int16Array" TargetMode="External"/><Relationship Id="rId32" Type="http://schemas.openxmlformats.org/officeDocument/2006/relationships/hyperlink" Target="https://developer.mozilla.org/en-US/docs/Web/JavaScript/Reference/Global_Objects/Map" TargetMode="External"/><Relationship Id="rId5" Type="http://schemas.openxmlformats.org/officeDocument/2006/relationships/hyperlink" Target="https://developer.mozilla.org/en-US/docs/Web/JavaScript/Reference/Global_Objects/Boolean" TargetMode="External"/><Relationship Id="rId15" Type="http://schemas.openxmlformats.org/officeDocument/2006/relationships/hyperlink" Target="https://developer.mozilla.org/en-US/docs/Web/JavaScript/Reference/Global_Objects/URIError" TargetMode="External"/><Relationship Id="rId23" Type="http://schemas.openxmlformats.org/officeDocument/2006/relationships/hyperlink" Target="https://developer.mozilla.org/en-US/docs/JavaScript_typed_arrays/Float64Array" TargetMode="External"/><Relationship Id="rId28" Type="http://schemas.openxmlformats.org/officeDocument/2006/relationships/hyperlink" Target="https://developer.mozilla.org/en-US/docs/JavaScript_typed_arrays/Uint32Array" TargetMode="External"/><Relationship Id="rId10" Type="http://schemas.openxmlformats.org/officeDocument/2006/relationships/hyperlink" Target="https://developer.mozilla.org/en-US/docs/Web/JavaScript/Reference/Global_Objects/RangeError" TargetMode="External"/><Relationship Id="rId19" Type="http://schemas.openxmlformats.org/officeDocument/2006/relationships/hyperlink" Target="https://developer.mozilla.org/en-US/docs/Web/JavaScript/Reference/Global_Objects/String" TargetMode="External"/><Relationship Id="rId31" Type="http://schemas.openxmlformats.org/officeDocument/2006/relationships/hyperlink" Target="https://developer.mozilla.org/en-US/docs/Web/JavaScript/Reference/Global_Objects/ParallelArray" TargetMode="External"/><Relationship Id="rId4" Type="http://schemas.openxmlformats.org/officeDocument/2006/relationships/hyperlink" Target="https://developer.mozilla.org/en-US/docs/Web/JavaScript/Reference/Global_Objects/Function" TargetMode="External"/><Relationship Id="rId9" Type="http://schemas.openxmlformats.org/officeDocument/2006/relationships/hyperlink" Target="https://developer.mozilla.org/en-US/docs/Web/JavaScript/Reference/Global_Objects/InternalError" TargetMode="External"/><Relationship Id="rId14" Type="http://schemas.openxmlformats.org/officeDocument/2006/relationships/hyperlink" Target="https://developer.mozilla.org/en-US/docs/Web/JavaScript/Reference/Global_Objects/TypeError" TargetMode="External"/><Relationship Id="rId22" Type="http://schemas.openxmlformats.org/officeDocument/2006/relationships/hyperlink" Target="https://developer.mozilla.org/en-US/docs/JavaScript_typed_arrays/Float32Array" TargetMode="External"/><Relationship Id="rId27" Type="http://schemas.openxmlformats.org/officeDocument/2006/relationships/hyperlink" Target="https://developer.mozilla.org/en-US/docs/JavaScript_typed_arrays/Uint16Array" TargetMode="External"/><Relationship Id="rId30" Type="http://schemas.openxmlformats.org/officeDocument/2006/relationships/hyperlink" Target="https://developer.mozilla.org/en-US/docs/JavaScript_typed_arrays/Uint8ClampedArra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 </a:t>
            </a:r>
            <a:r>
              <a:rPr lang="en-US" b="1" dirty="0" smtClean="0"/>
              <a:t>Standard built-in objects</a:t>
            </a:r>
          </a:p>
          <a:p>
            <a:r>
              <a:rPr lang="en-US" b="1" dirty="0" smtClean="0"/>
              <a:t>Fundamental objects</a:t>
            </a:r>
          </a:p>
          <a:p>
            <a:r>
              <a:rPr lang="en-US" dirty="0" smtClean="0"/>
              <a:t>General language objects, functions and errors.</a:t>
            </a:r>
          </a:p>
          <a:p>
            <a:r>
              <a:rPr lang="en-US" dirty="0" smtClean="0">
                <a:hlinkClick r:id="rId3" tooltip="The Object constructor creates an object wrapper."/>
              </a:rPr>
              <a:t>Object</a:t>
            </a:r>
            <a:endParaRPr lang="en-US" dirty="0" smtClean="0"/>
          </a:p>
          <a:p>
            <a:r>
              <a:rPr lang="en-US" dirty="0" smtClean="0">
                <a:hlinkClick r:id="rId4" tooltip="The Function constructor creates a new Function object. In JavaScript every function is actually a Function object."/>
              </a:rPr>
              <a:t>Function</a:t>
            </a:r>
            <a:endParaRPr lang="en-US" dirty="0" smtClean="0"/>
          </a:p>
          <a:p>
            <a:r>
              <a:rPr lang="en-US" dirty="0" smtClean="0">
                <a:hlinkClick r:id="rId5" tooltip="The Boolean object is an object wrapper for a boolean value."/>
              </a:rPr>
              <a:t>Boolean</a:t>
            </a:r>
            <a:endParaRPr lang="en-US" dirty="0" smtClean="0"/>
          </a:p>
          <a:p>
            <a:r>
              <a:rPr lang="en-US" dirty="0" smtClean="0">
                <a:hlinkClick r:id="rId6" tooltip="The documentation about this has not yet been written; please consider contributing!"/>
              </a:rPr>
              <a:t>Symbol</a:t>
            </a:r>
            <a:r>
              <a:rPr lang="en-US" dirty="0" smtClean="0"/>
              <a:t> </a:t>
            </a:r>
          </a:p>
          <a:p>
            <a:r>
              <a:rPr lang="en-US" dirty="0" smtClean="0">
                <a:hlinkClick r:id="rId7" tooltip="The Error constructor creates an error object. Instances of Error objects are thrown when runtime errors occur. The Error object can also be used as a base objects for user-defined exceptions. See below for standard built-in error types."/>
              </a:rPr>
              <a:t>Error</a:t>
            </a:r>
            <a:endParaRPr lang="en-US" dirty="0" smtClean="0"/>
          </a:p>
          <a:p>
            <a:r>
              <a:rPr lang="en-US" dirty="0" err="1" smtClean="0">
                <a:hlinkClick r:id="rId8" tooltip="The EvalError object indicates an error regarding the global eval() function."/>
              </a:rPr>
              <a:t>EvalError</a:t>
            </a:r>
            <a:endParaRPr lang="en-US" dirty="0" smtClean="0"/>
          </a:p>
          <a:p>
            <a:r>
              <a:rPr lang="en-US" dirty="0" err="1" smtClean="0">
                <a:hlinkClick r:id="rId9" tooltip="The documentation about this has not yet been written; please consider contributing!"/>
              </a:rPr>
              <a:t>InternalError</a:t>
            </a:r>
            <a:endParaRPr lang="en-US" dirty="0" smtClean="0"/>
          </a:p>
          <a:p>
            <a:r>
              <a:rPr lang="en-US" dirty="0" err="1" smtClean="0">
                <a:hlinkClick r:id="rId10" tooltip="The RangeError object indicates an error when a value is not in the set or range of allowed values."/>
              </a:rPr>
              <a:t>RangeError</a:t>
            </a:r>
            <a:endParaRPr lang="en-US" dirty="0" smtClean="0"/>
          </a:p>
          <a:p>
            <a:r>
              <a:rPr lang="en-US" dirty="0" err="1" smtClean="0">
                <a:hlinkClick r:id="rId11" tooltip="The ReferenceError object represents an error when a non-existent variable is referenced."/>
              </a:rPr>
              <a:t>ReferenceError</a:t>
            </a:r>
            <a:endParaRPr lang="en-US" dirty="0" smtClean="0"/>
          </a:p>
          <a:p>
            <a:r>
              <a:rPr lang="en-US" dirty="0" err="1" smtClean="0">
                <a:hlinkClick r:id="rId12" tooltip="The documentation about this has not yet been written; please consider contributing!"/>
              </a:rPr>
              <a:t>StopIteration</a:t>
            </a:r>
            <a:endParaRPr lang="en-US" dirty="0" smtClean="0"/>
          </a:p>
          <a:p>
            <a:r>
              <a:rPr lang="en-US" dirty="0" err="1" smtClean="0">
                <a:hlinkClick r:id="rId13" tooltip="The SyntaxError object represents an error when trying to interpret syntactically invalid code."/>
              </a:rPr>
              <a:t>SyntaxError</a:t>
            </a:r>
            <a:endParaRPr lang="en-US" dirty="0" smtClean="0"/>
          </a:p>
          <a:p>
            <a:r>
              <a:rPr lang="en-US" dirty="0" err="1" smtClean="0">
                <a:hlinkClick r:id="rId14" tooltip="The TypeError object represents an error when a value is not of the expected type."/>
              </a:rPr>
              <a:t>TypeError</a:t>
            </a:r>
            <a:endParaRPr lang="en-US" dirty="0" smtClean="0"/>
          </a:p>
          <a:p>
            <a:r>
              <a:rPr lang="en-US" dirty="0" err="1" smtClean="0">
                <a:hlinkClick r:id="rId15" tooltip="The URIError object represents an error when a global URI handling function was used in a wrong way."/>
              </a:rPr>
              <a:t>URIError</a:t>
            </a:r>
            <a:endParaRPr lang="en-US" dirty="0" smtClean="0"/>
          </a:p>
          <a:p>
            <a:r>
              <a:rPr lang="en-US" b="1" dirty="0" smtClean="0"/>
              <a:t>Numbers and dates</a:t>
            </a:r>
          </a:p>
          <a:p>
            <a:r>
              <a:rPr lang="en-US" dirty="0" smtClean="0"/>
              <a:t>Objects dealing with numbers, dates and mathematical calculations.</a:t>
            </a:r>
          </a:p>
          <a:p>
            <a:r>
              <a:rPr lang="en-US" dirty="0" smtClean="0">
                <a:hlinkClick r:id="rId16" tooltip="The Number JavaScript object is a wrapper object allowing you to work with numerical values. A Number object is created using the Number() constructor."/>
              </a:rPr>
              <a:t>Number</a:t>
            </a:r>
            <a:endParaRPr lang="en-US" dirty="0" smtClean="0"/>
          </a:p>
          <a:p>
            <a:r>
              <a:rPr lang="en-US" dirty="0" smtClean="0">
                <a:hlinkClick r:id="rId17" tooltip="Math is a built-in object that has properties and methods for mathematical constants and functions. Not a function object."/>
              </a:rPr>
              <a:t>Math</a:t>
            </a:r>
            <a:endParaRPr lang="en-US" dirty="0" smtClean="0"/>
          </a:p>
          <a:p>
            <a:r>
              <a:rPr lang="en-US" dirty="0" smtClean="0">
                <a:hlinkClick r:id="rId18" tooltip="Creates a JavaScript Date instance that represents a single moment in time. Date objects are based on a time value that is the number of milliseconds since 1 January, 1970 UTC."/>
              </a:rPr>
              <a:t>Date</a:t>
            </a:r>
            <a:endParaRPr lang="en-US" dirty="0" smtClean="0"/>
          </a:p>
          <a:p>
            <a:r>
              <a:rPr lang="en-US" b="1" dirty="0" smtClean="0"/>
              <a:t>Text processing</a:t>
            </a:r>
          </a:p>
          <a:p>
            <a:r>
              <a:rPr lang="en-US" dirty="0" smtClean="0"/>
              <a:t>Objects for manipulating texts.</a:t>
            </a:r>
          </a:p>
          <a:p>
            <a:r>
              <a:rPr lang="en-US" dirty="0" smtClean="0">
                <a:hlinkClick r:id="rId19" tooltip="The String global object is a constructor for strings, or a sequence of characters."/>
              </a:rPr>
              <a:t>String</a:t>
            </a:r>
            <a:endParaRPr lang="en-US" dirty="0" smtClean="0"/>
          </a:p>
          <a:p>
            <a:r>
              <a:rPr lang="en-US" dirty="0" err="1" smtClean="0">
                <a:hlinkClick r:id="rId20" tooltip="The RegExp constructor creates a regular expression object for matching text with a pattern."/>
              </a:rPr>
              <a:t>RegExp</a:t>
            </a:r>
            <a:endParaRPr lang="en-US" dirty="0" smtClean="0"/>
          </a:p>
          <a:p>
            <a:r>
              <a:rPr lang="en-US" b="1" dirty="0" smtClean="0"/>
              <a:t>Indexed collections</a:t>
            </a:r>
          </a:p>
          <a:p>
            <a:r>
              <a:rPr lang="en-US" dirty="0" smtClean="0"/>
              <a:t>Collections ordered by an index. Array-type objects.</a:t>
            </a:r>
          </a:p>
          <a:p>
            <a:r>
              <a:rPr lang="en-US" dirty="0" smtClean="0">
                <a:hlinkClick r:id="rId21" tooltip="The JavaScript Array global object is a constructor for arrays, which are high-level, list-like objects."/>
              </a:rPr>
              <a:t>Array</a:t>
            </a:r>
            <a:endParaRPr lang="en-US" dirty="0" smtClean="0"/>
          </a:p>
          <a:p>
            <a:r>
              <a:rPr lang="en-US" dirty="0" smtClean="0">
                <a:hlinkClick r:id="rId22" tooltip="JavaScript_typed_arrays/Float32Array"/>
              </a:rPr>
              <a:t>Float32Array</a:t>
            </a:r>
            <a:endParaRPr lang="en-US" dirty="0" smtClean="0"/>
          </a:p>
          <a:p>
            <a:r>
              <a:rPr lang="en-US" dirty="0" smtClean="0">
                <a:hlinkClick r:id="rId23" tooltip="JavaScript_typed_arrays/Float64Array"/>
              </a:rPr>
              <a:t>Float64Array</a:t>
            </a:r>
            <a:endParaRPr lang="en-US" dirty="0" smtClean="0"/>
          </a:p>
          <a:p>
            <a:r>
              <a:rPr lang="en-US" dirty="0" smtClean="0">
                <a:hlinkClick r:id="rId24" tooltip="JavaScript_typed_arrays/Int16Array"/>
              </a:rPr>
              <a:t>Int16Array</a:t>
            </a:r>
            <a:endParaRPr lang="en-US" dirty="0" smtClean="0"/>
          </a:p>
          <a:p>
            <a:r>
              <a:rPr lang="en-US" dirty="0" smtClean="0">
                <a:hlinkClick r:id="rId25" tooltip="JavaScript_typed_arrays/Int32Array"/>
              </a:rPr>
              <a:t>Int32Array</a:t>
            </a:r>
            <a:endParaRPr lang="en-US" dirty="0" smtClean="0"/>
          </a:p>
          <a:p>
            <a:r>
              <a:rPr lang="en-US" dirty="0" smtClean="0">
                <a:hlinkClick r:id="rId26" tooltip="JavaScript_typed_arrays/Int8Array"/>
              </a:rPr>
              <a:t>Int8Array</a:t>
            </a:r>
            <a:endParaRPr lang="en-US" dirty="0" smtClean="0"/>
          </a:p>
          <a:p>
            <a:r>
              <a:rPr lang="en-US" dirty="0" smtClean="0">
                <a:hlinkClick r:id="rId27" tooltip="JavaScript_typed_arrays/int16Array"/>
              </a:rPr>
              <a:t>Uint16Array</a:t>
            </a:r>
            <a:endParaRPr lang="en-US" dirty="0" smtClean="0"/>
          </a:p>
          <a:p>
            <a:r>
              <a:rPr lang="en-US" dirty="0" smtClean="0">
                <a:hlinkClick r:id="rId28" tooltip="JavaScript_typed_arrays/Uint32Array"/>
              </a:rPr>
              <a:t>Uint32Array</a:t>
            </a:r>
            <a:endParaRPr lang="en-US" dirty="0" smtClean="0"/>
          </a:p>
          <a:p>
            <a:r>
              <a:rPr lang="en-US" dirty="0" smtClean="0">
                <a:hlinkClick r:id="rId29" tooltip="JavaScript_typed_arrays/int8Array"/>
              </a:rPr>
              <a:t>Uint8Array</a:t>
            </a:r>
            <a:endParaRPr lang="en-US" dirty="0" smtClean="0"/>
          </a:p>
          <a:p>
            <a:r>
              <a:rPr lang="en-US" dirty="0" smtClean="0">
                <a:hlinkClick r:id="rId30" tooltip="JavaScript_typed_arrays/Uint8ClampedArray"/>
              </a:rPr>
              <a:t>Uint8ClampedArray</a:t>
            </a:r>
            <a:endParaRPr lang="en-US" dirty="0" smtClean="0"/>
          </a:p>
          <a:p>
            <a:r>
              <a:rPr lang="en-US" dirty="0" err="1" smtClean="0">
                <a:hlinkClick r:id="rId31" tooltip="The goal of ParallelArray is to enable data-parallelism in web applications. The higher-order functions available on ParallelArray attempt to execute in parallel, though they may fall back to sequential execution if necessary. To ensure that your code executes in parallel, it is suggested that the functions should be limited to the parallelizable subset of JS that Firefox supports."/>
              </a:rPr>
              <a:t>ParallelArray</a:t>
            </a:r>
            <a:r>
              <a:rPr lang="en-US" dirty="0" smtClean="0"/>
              <a:t> </a:t>
            </a:r>
          </a:p>
          <a:p>
            <a:r>
              <a:rPr lang="en-US" b="1" dirty="0" smtClean="0"/>
              <a:t>Keyed collections</a:t>
            </a:r>
          </a:p>
          <a:p>
            <a:r>
              <a:rPr lang="en-US" dirty="0" smtClean="0"/>
              <a:t>Collections of objects as keys. Elements </a:t>
            </a:r>
            <a:r>
              <a:rPr lang="en-US" dirty="0" err="1" smtClean="0"/>
              <a:t>iterable</a:t>
            </a:r>
            <a:r>
              <a:rPr lang="en-US" dirty="0" smtClean="0"/>
              <a:t> in insertion order.</a:t>
            </a:r>
          </a:p>
          <a:p>
            <a:r>
              <a:rPr lang="en-US" dirty="0" smtClean="0">
                <a:hlinkClick r:id="rId32" tooltip="The Map object is a simple key/value map. Any value (both objects and primitive values) may be used as either a key or a value."/>
              </a:rPr>
              <a:t>Map</a:t>
            </a:r>
            <a:r>
              <a:rPr lang="en-US" dirty="0" smtClean="0"/>
              <a:t> </a:t>
            </a:r>
          </a:p>
          <a:p>
            <a:r>
              <a:rPr lang="en-US" dirty="0" smtClean="0">
                <a:hlinkClick r:id="rId33" tooltip="The Set object lets you store unique values of any type, whether primitive values or object references."/>
              </a:rPr>
              <a:t>Set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18</a:t>
            </a:fld>
            <a:endParaRPr lang="en-US"/>
          </a:p>
        </p:txBody>
      </p:sp>
    </p:spTree>
    <p:extLst>
      <p:ext uri="{BB962C8B-B14F-4D97-AF65-F5344CB8AC3E}">
        <p14:creationId xmlns:p14="http://schemas.microsoft.com/office/powerpoint/2010/main" val="277774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3schools.com/jsref/dom_obj_event.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zenit.senecac.on.ca/~emile.ohan/int222/examples/js/events/js-onchang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zenit.senecac.on.ca/~emile.ohan/int222/examples/js/events/js-onclic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zenit.senecac.on.ca/~emile.ohan/int222/examples/js/events/js-ondblclick.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zenit.senecac.on.ca/~emile.ohan/int222/examples/js/events/js-onfocu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zenit.senecac.on.ca/~emile.ohan/int222/examples/js/events/js-onload.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zenit.senecac.on.ca/~emile.ohan/int222/examples/js/events/js-onmouseou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enit.senecac.on.ca/~emile.ohan/int222/examples/js/events/js-onmouseov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zenit.senecac.on.ca/~emile.ohan/int222/examples/js/events/js-onresiz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zenit.senecac.on.ca/~emile.ohan/int222/examples/js-validation/checkdigit.xls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zenit.senecac.on.ca/~emile.ohan/int222/examples/formValidation/js-validation-example-elementById/" TargetMode="External"/><Relationship Id="rId2" Type="http://schemas.openxmlformats.org/officeDocument/2006/relationships/hyperlink" Target="https://zenit.senecac.on.ca/~emile.ohan/int222/examples/formValidation/js-validation-example-Byname/" TargetMode="External"/><Relationship Id="rId1" Type="http://schemas.openxmlformats.org/officeDocument/2006/relationships/slideLayout" Target="../slideLayouts/slideLayout2.xml"/><Relationship Id="rId6" Type="http://schemas.openxmlformats.org/officeDocument/2006/relationships/hyperlink" Target="https://zenit.senecac.on.ca/~emile.ohan/int222/examples/formValidation/js-validation-example-with-this/" TargetMode="External"/><Relationship Id="rId5" Type="http://schemas.openxmlformats.org/officeDocument/2006/relationships/hyperlink" Target="https://zenit.senecac.on.ca/~emile.ohan/int222/examples/formValidation/js-validation-example-formelementIndex/" TargetMode="External"/><Relationship Id="rId4" Type="http://schemas.openxmlformats.org/officeDocument/2006/relationships/hyperlink" Target="https://zenit.senecac.on.ca/~emile.ohan/int222/examples/formValidation/js-validation-example-elementByName/"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zenit.senecac.on.ca/~emile.ohan/int222/examples/formValidation/js-validation-checkbo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zenit.senecac.on.ca/~emile.ohan/int222/examples/formValidation/js-validation-rad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zenit.senecac.on.ca/~emile.ohan/int222/examples/formValidation/js-validation-select-sing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zenit.senecac.on.ca/~emile.ohan/int222/examples/formValidation/js-validation-select-multip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zenit.senecac.on.ca/~emile.ohan/int222/examples/formValidation/js-validation-textare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simonewebdesign.it/blog/onclick-vs-addeventlistener/" TargetMode="External"/><Relationship Id="rId2" Type="http://schemas.openxmlformats.org/officeDocument/2006/relationships/hyperlink" Target="https://www.google.ca/url?sa=t&amp;rct=j&amp;q=&amp;esrc=s&amp;source=web&amp;cd=1&amp;cad=rja&amp;uact=8&amp;ved=0CB4QFjAA&amp;url=https://developer.mozilla.org/en/docs/Web/API/Event&amp;ei=YZXDU7aIM8WNyATEmoCoDw&amp;usg=AFQjCNEzSONGO8wdwPBdl1hHTSGiGBWpxA&amp;sig2=xW8IWSJiHzMvb6Ozh_3jxQ"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Date" TargetMode="External"/><Relationship Id="rId2" Type="http://schemas.openxmlformats.org/officeDocument/2006/relationships/hyperlink" Target="http://www.w3schools.com/jsref/jsref_gettime.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10: </a:t>
            </a:r>
            <a:r>
              <a:rPr lang="en-US" dirty="0"/>
              <a:t>Date Object, Event and </a:t>
            </a:r>
            <a:r>
              <a:rPr lang="en-US" dirty="0" smtClean="0"/>
              <a:t>JS Form Validation </a:t>
            </a:r>
            <a:endParaRPr lang="en-US" dirty="0" smtClean="0"/>
          </a:p>
          <a:p>
            <a:pPr eaLnBrk="1" hangingPunct="1">
              <a:defRPr/>
            </a:pPr>
            <a:r>
              <a:rPr lang="en-US" altLang="en-US" sz="2400" dirty="0" smtClean="0">
                <a:effectLst>
                  <a:outerShdw blurRad="38100" dist="38100" dir="2700000" algn="tl">
                    <a:srgbClr val="000000">
                      <a:alpha val="43137"/>
                    </a:srgbClr>
                  </a:outerShdw>
                </a:effectLst>
                <a:latin typeface="Tahoma (Body)"/>
              </a:rPr>
              <a:t>(</a:t>
            </a:r>
            <a:r>
              <a:rPr lang="en-US" altLang="en-US" sz="2400" dirty="0" err="1" smtClean="0">
                <a:effectLst>
                  <a:outerShdw blurRad="38100" dist="38100" dir="2700000" algn="tl">
                    <a:srgbClr val="000000">
                      <a:alpha val="43137"/>
                    </a:srgbClr>
                  </a:outerShdw>
                </a:effectLst>
                <a:latin typeface="Tahoma (Body)"/>
              </a:rPr>
              <a:t>Ver</a:t>
            </a:r>
            <a:r>
              <a:rPr lang="en-US" altLang="en-US" sz="2400" dirty="0" smtClean="0">
                <a:effectLst>
                  <a:outerShdw blurRad="38100" dist="38100" dir="2700000" algn="tl">
                    <a:srgbClr val="000000">
                      <a:alpha val="43137"/>
                    </a:srgbClr>
                  </a:outerShdw>
                </a:effectLst>
                <a:latin typeface="Tahoma (Body)"/>
              </a:rPr>
              <a:t> 1.1)</a:t>
            </a:r>
            <a:endParaRPr lang="en-CA" altLang="en-US" sz="2400"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Common Events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0"/>
            <a:ext cx="8540750" cy="4781128"/>
          </a:xfrm>
        </p:spPr>
        <p:txBody>
          <a:bodyPr>
            <a:normAutofit fontScale="77500" lnSpcReduction="20000"/>
          </a:bodyPr>
          <a:lstStyle/>
          <a:p>
            <a:pPr>
              <a:buFont typeface="Wingdings" panose="05000000000000000000" pitchFamily="2" charset="2"/>
              <a:buChar char="Ø"/>
            </a:pPr>
            <a:r>
              <a:rPr lang="en-CA" dirty="0" smtClean="0"/>
              <a:t>Events triggered by user actions.  </a:t>
            </a:r>
          </a:p>
          <a:p>
            <a:pPr lvl="1"/>
            <a:r>
              <a:rPr lang="en-CA" sz="2600" dirty="0"/>
              <a:t>e.g</a:t>
            </a:r>
            <a:r>
              <a:rPr lang="en-CA" sz="2600" dirty="0" smtClean="0"/>
              <a:t>.</a:t>
            </a:r>
          </a:p>
          <a:p>
            <a:pPr lvl="2">
              <a:buFont typeface="Arial" panose="020B0604020202020204" pitchFamily="34" charset="0"/>
              <a:buChar char="•"/>
            </a:pPr>
            <a:r>
              <a:rPr lang="en-CA" sz="2200" dirty="0" smtClean="0"/>
              <a:t>When </a:t>
            </a:r>
            <a:r>
              <a:rPr lang="en-CA" sz="2200" dirty="0"/>
              <a:t>a user clicks the </a:t>
            </a:r>
            <a:r>
              <a:rPr lang="en-CA" sz="2200" dirty="0" smtClean="0"/>
              <a:t>mouse</a:t>
            </a:r>
          </a:p>
          <a:p>
            <a:pPr lvl="2">
              <a:buFont typeface="Arial" panose="020B0604020202020204" pitchFamily="34" charset="0"/>
              <a:buChar char="•"/>
            </a:pPr>
            <a:r>
              <a:rPr lang="en-CA" sz="2200" dirty="0"/>
              <a:t>When a user strokes a key </a:t>
            </a:r>
            <a:endParaRPr lang="en-CA" sz="2200" dirty="0" smtClean="0"/>
          </a:p>
          <a:p>
            <a:pPr lvl="2">
              <a:buFont typeface="Arial" panose="020B0604020202020204" pitchFamily="34" charset="0"/>
              <a:buChar char="•"/>
            </a:pPr>
            <a:r>
              <a:rPr lang="en-CA" sz="2200" dirty="0"/>
              <a:t>When the mouse moves over an </a:t>
            </a:r>
            <a:r>
              <a:rPr lang="en-CA" sz="2200" dirty="0" smtClean="0"/>
              <a:t>element</a:t>
            </a:r>
          </a:p>
          <a:p>
            <a:pPr lvl="2">
              <a:buFont typeface="Arial" panose="020B0604020202020204" pitchFamily="34" charset="0"/>
              <a:buChar char="•"/>
            </a:pPr>
            <a:r>
              <a:rPr lang="en-CA" sz="2200" dirty="0"/>
              <a:t>When an input field is </a:t>
            </a:r>
            <a:r>
              <a:rPr lang="en-CA" sz="2200" dirty="0" smtClean="0"/>
              <a:t>changed</a:t>
            </a:r>
          </a:p>
          <a:p>
            <a:pPr lvl="2">
              <a:buFont typeface="Arial" panose="020B0604020202020204" pitchFamily="34" charset="0"/>
              <a:buChar char="•"/>
            </a:pPr>
            <a:r>
              <a:rPr lang="en-CA" sz="2200" dirty="0"/>
              <a:t>When an HTML form is </a:t>
            </a:r>
            <a:r>
              <a:rPr lang="en-CA" sz="2200" dirty="0" smtClean="0"/>
              <a:t>submitted</a:t>
            </a:r>
          </a:p>
          <a:p>
            <a:pPr lvl="1"/>
            <a:endParaRPr lang="en-CA" sz="1300" dirty="0" smtClean="0"/>
          </a:p>
          <a:p>
            <a:pPr>
              <a:buFont typeface="Wingdings" panose="05000000000000000000" pitchFamily="2" charset="2"/>
              <a:buChar char="Ø"/>
            </a:pPr>
            <a:r>
              <a:rPr lang="en-US" dirty="0" smtClean="0"/>
              <a:t>Events that are not directly caused by the user. </a:t>
            </a:r>
          </a:p>
          <a:p>
            <a:pPr lvl="1"/>
            <a:r>
              <a:rPr lang="en-CA" sz="2600" dirty="0"/>
              <a:t>e.g</a:t>
            </a:r>
            <a:r>
              <a:rPr lang="en-CA" sz="2600" dirty="0" smtClean="0"/>
              <a:t>.</a:t>
            </a:r>
          </a:p>
          <a:p>
            <a:pPr lvl="2">
              <a:buFont typeface="Arial" panose="020B0604020202020204" pitchFamily="34" charset="0"/>
              <a:buChar char="•"/>
            </a:pPr>
            <a:r>
              <a:rPr lang="en-CA" sz="2300" dirty="0" smtClean="0"/>
              <a:t>When </a:t>
            </a:r>
            <a:r>
              <a:rPr lang="en-CA" sz="2300" dirty="0"/>
              <a:t>a web page has finished loading</a:t>
            </a:r>
            <a:endParaRPr lang="en-CA" sz="2300" dirty="0" smtClean="0"/>
          </a:p>
          <a:p>
            <a:pPr lvl="2">
              <a:buFont typeface="Arial" panose="020B0604020202020204" pitchFamily="34" charset="0"/>
              <a:buChar char="•"/>
            </a:pPr>
            <a:r>
              <a:rPr lang="en-CA" sz="2300" dirty="0" smtClean="0"/>
              <a:t>When </a:t>
            </a:r>
            <a:r>
              <a:rPr lang="en-CA" sz="2300" dirty="0"/>
              <a:t>an image </a:t>
            </a:r>
            <a:r>
              <a:rPr lang="en-CA" sz="2200" dirty="0"/>
              <a:t>has been </a:t>
            </a:r>
            <a:r>
              <a:rPr lang="en-CA" sz="2200" dirty="0" smtClean="0"/>
              <a:t>loaded</a:t>
            </a:r>
          </a:p>
          <a:p>
            <a:pPr lvl="1"/>
            <a:endParaRPr lang="en-US" sz="1400" dirty="0" smtClean="0"/>
          </a:p>
          <a:p>
            <a:pPr>
              <a:buFont typeface="Wingdings" panose="05000000000000000000" pitchFamily="2" charset="2"/>
              <a:buChar char="Ø"/>
            </a:pPr>
            <a:r>
              <a:rPr lang="en-US" dirty="0" smtClean="0">
                <a:hlinkClick r:id="rId2"/>
              </a:rPr>
              <a:t>Events category</a:t>
            </a:r>
            <a:endParaRPr lang="en-US" dirty="0" smtClean="0"/>
          </a:p>
          <a:p>
            <a:pPr lvl="1"/>
            <a:r>
              <a:rPr lang="en-US" sz="2600" dirty="0" smtClean="0"/>
              <a:t>Mouse events, keyboard events, HTML frame/object events, HTML form events, user interface events, touch events, …</a:t>
            </a:r>
          </a:p>
          <a:p>
            <a:pPr>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8611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Event Handlers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Event Handlers are used to manipulate documents. </a:t>
            </a:r>
          </a:p>
          <a:p>
            <a:pPr>
              <a:buFont typeface="Wingdings" panose="05000000000000000000" pitchFamily="2" charset="2"/>
              <a:buChar char="Ø"/>
            </a:pPr>
            <a:r>
              <a:rPr lang="en-US" sz="2800" dirty="0" smtClean="0"/>
              <a:t>An event handler is used in order to execute a script when an event occurs. </a:t>
            </a:r>
          </a:p>
          <a:p>
            <a:pPr>
              <a:buFont typeface="Wingdings" panose="05000000000000000000" pitchFamily="2" charset="2"/>
              <a:buChar char="Ø"/>
            </a:pPr>
            <a:r>
              <a:rPr lang="en-US" sz="2800" dirty="0" smtClean="0"/>
              <a:t>The event handler has a prefix "on" followed by the event name. </a:t>
            </a:r>
          </a:p>
          <a:p>
            <a:pPr>
              <a:buFont typeface="Wingdings" panose="05000000000000000000" pitchFamily="2" charset="2"/>
              <a:buChar char="Ø"/>
            </a:pPr>
            <a:r>
              <a:rPr lang="en-US" sz="2800" dirty="0" smtClean="0"/>
              <a:t>For example, the event handler for the click event is </a:t>
            </a:r>
            <a:r>
              <a:rPr lang="en-US" sz="2800" dirty="0" err="1" smtClean="0"/>
              <a:t>onclick</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8107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Event Handlers</a:t>
            </a:r>
            <a:endParaRPr lang="en-US" sz="4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Event handlers are divided into:</a:t>
            </a:r>
          </a:p>
          <a:p>
            <a:pPr lvl="1"/>
            <a:r>
              <a:rPr lang="en-US" dirty="0" smtClean="0">
                <a:effectLst>
                  <a:outerShdw blurRad="38100" dist="38100" dir="2700000" algn="tl">
                    <a:srgbClr val="000000">
                      <a:alpha val="43137"/>
                    </a:srgbClr>
                  </a:outerShdw>
                </a:effectLst>
              </a:rPr>
              <a:t>Interactive event handler</a:t>
            </a:r>
            <a:r>
              <a:rPr lang="en-US" dirty="0" smtClean="0"/>
              <a:t/>
            </a:r>
            <a:br>
              <a:rPr lang="en-US" dirty="0" smtClean="0"/>
            </a:br>
            <a:r>
              <a:rPr lang="en-US" dirty="0" smtClean="0"/>
              <a:t>An interactive event handler depends on the user doing something to a document such as moving a cursor over an object. </a:t>
            </a:r>
          </a:p>
          <a:p>
            <a:pPr lvl="1"/>
            <a:r>
              <a:rPr lang="en-US" dirty="0" smtClean="0">
                <a:effectLst>
                  <a:outerShdw blurRad="38100" dist="38100" dir="2700000" algn="tl">
                    <a:srgbClr val="000000">
                      <a:alpha val="43137"/>
                    </a:srgbClr>
                  </a:outerShdw>
                </a:effectLst>
              </a:rPr>
              <a:t>Non-interactive event handler</a:t>
            </a:r>
            <a:r>
              <a:rPr lang="en-US" dirty="0" smtClean="0"/>
              <a:t/>
            </a:r>
            <a:br>
              <a:rPr lang="en-US" dirty="0" smtClean="0"/>
            </a:br>
            <a:r>
              <a:rPr lang="en-US" dirty="0" smtClean="0"/>
              <a:t>A non-interactive event hander execute automatically depending on events such as </a:t>
            </a:r>
            <a:r>
              <a:rPr lang="en-US" dirty="0" err="1" smtClean="0"/>
              <a:t>onload</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4203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Event </a:t>
            </a:r>
            <a:r>
              <a:rPr lang="en-US" sz="4000" dirty="0" smtClean="0">
                <a:effectLst>
                  <a:outerShdw blurRad="38100" dist="38100" dir="2700000" algn="tl">
                    <a:srgbClr val="000000">
                      <a:alpha val="43137"/>
                    </a:srgbClr>
                  </a:outerShdw>
                </a:effectLst>
              </a:rPr>
              <a:t>Handler Examples</a:t>
            </a:r>
            <a:endParaRPr lang="en-US" sz="4000" dirty="0"/>
          </a:p>
        </p:txBody>
      </p:sp>
      <p:sp>
        <p:nvSpPr>
          <p:cNvPr id="3" name="Content Placeholder 2"/>
          <p:cNvSpPr>
            <a:spLocks noGrp="1"/>
          </p:cNvSpPr>
          <p:nvPr>
            <p:ph idx="1"/>
          </p:nvPr>
        </p:nvSpPr>
        <p:spPr>
          <a:xfrm>
            <a:off x="457200" y="1600200"/>
            <a:ext cx="8229600" cy="3429000"/>
          </a:xfrm>
        </p:spPr>
        <p:txBody>
          <a:bodyPr>
            <a:normAutofit fontScale="85000" lnSpcReduction="20000"/>
          </a:bodyPr>
          <a:lstStyle/>
          <a:p>
            <a:pPr>
              <a:buFont typeface="Wingdings" panose="05000000000000000000" pitchFamily="2" charset="2"/>
              <a:buChar char="Ø"/>
            </a:pPr>
            <a:r>
              <a:rPr lang="en-US" sz="3300" dirty="0" smtClean="0"/>
              <a:t>Using event handlers to change the elements of a document by </a:t>
            </a:r>
          </a:p>
          <a:p>
            <a:pPr lvl="1"/>
            <a:r>
              <a:rPr lang="en-US" dirty="0" smtClean="0"/>
              <a:t>writing a </a:t>
            </a:r>
            <a:r>
              <a:rPr lang="en-US" dirty="0" smtClean="0">
                <a:solidFill>
                  <a:srgbClr val="0000CC"/>
                </a:solidFill>
                <a:effectLst>
                  <a:outerShdw blurRad="38100" dist="38100" dir="2700000" algn="tl">
                    <a:srgbClr val="000000">
                      <a:alpha val="43137"/>
                    </a:srgbClr>
                  </a:outerShdw>
                </a:effectLst>
              </a:rPr>
              <a:t>line of code </a:t>
            </a:r>
            <a:r>
              <a:rPr lang="en-US" dirty="0" smtClean="0"/>
              <a:t>in the value of the event handler</a:t>
            </a:r>
          </a:p>
          <a:p>
            <a:endParaRPr lang="en-US" dirty="0" smtClean="0"/>
          </a:p>
          <a:p>
            <a:pPr>
              <a:buNone/>
            </a:pPr>
            <a:endParaRPr lang="en-US" dirty="0" smtClean="0"/>
          </a:p>
          <a:p>
            <a:pPr lvl="1"/>
            <a:r>
              <a:rPr lang="en-US" dirty="0" smtClean="0"/>
              <a:t>writing the script as a </a:t>
            </a:r>
            <a:r>
              <a:rPr lang="en-US" dirty="0" smtClean="0">
                <a:solidFill>
                  <a:srgbClr val="0000CC"/>
                </a:solidFill>
                <a:effectLst>
                  <a:outerShdw blurRad="38100" dist="38100" dir="2700000" algn="tl">
                    <a:srgbClr val="000000">
                      <a:alpha val="43137"/>
                    </a:srgbClr>
                  </a:outerShdw>
                </a:effectLst>
              </a:rPr>
              <a:t>function</a:t>
            </a:r>
            <a:r>
              <a:rPr lang="en-US" dirty="0" smtClean="0"/>
              <a:t> in the head section of the document and then calling the function from the event handler (refer to the given examples).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1143000" y="3068960"/>
            <a:ext cx="6842451" cy="707886"/>
          </a:xfrm>
          <a:prstGeom prst="rect">
            <a:avLst/>
          </a:prstGeom>
          <a:solidFill>
            <a:schemeClr val="accent1">
              <a:lumMod val="20000"/>
              <a:lumOff val="80000"/>
            </a:schemeClr>
          </a:solidFill>
        </p:spPr>
        <p:txBody>
          <a:bodyPr wrap="none" rtlCol="0">
            <a:spAutoFit/>
          </a:bodyPr>
          <a:lstStyle/>
          <a:p>
            <a:r>
              <a:rPr lang="en-US" sz="2000" dirty="0" smtClean="0"/>
              <a:t>&lt;input type="button" name="</a:t>
            </a:r>
            <a:r>
              <a:rPr lang="en-US" sz="2000" dirty="0" err="1" smtClean="0"/>
              <a:t>MyButton</a:t>
            </a:r>
            <a:r>
              <a:rPr lang="en-US" sz="2000" dirty="0" smtClean="0"/>
              <a:t>" value="New Button!"  </a:t>
            </a:r>
          </a:p>
          <a:p>
            <a:r>
              <a:rPr lang="en-US" sz="2000" dirty="0" smtClean="0"/>
              <a:t>            </a:t>
            </a:r>
            <a:r>
              <a:rPr lang="en-US" sz="2000" dirty="0" err="1" smtClean="0"/>
              <a:t>onclick</a:t>
            </a:r>
            <a:r>
              <a:rPr lang="en-US" sz="2000" dirty="0" smtClean="0"/>
              <a:t>="</a:t>
            </a:r>
            <a:r>
              <a:rPr lang="en-US" sz="2000" dirty="0" err="1" smtClean="0"/>
              <a:t>window.open</a:t>
            </a:r>
            <a:r>
              <a:rPr lang="en-US" sz="2000" dirty="0" smtClean="0"/>
              <a:t>('mywindow.html', '</a:t>
            </a:r>
            <a:r>
              <a:rPr lang="en-US" sz="2000" dirty="0" err="1" smtClean="0"/>
              <a:t>MyWin</a:t>
            </a:r>
            <a:r>
              <a:rPr lang="en-US" sz="2000" dirty="0" smtClean="0"/>
              <a:t>')" /&gt;</a:t>
            </a:r>
            <a:endParaRPr lang="en-US" sz="2000" dirty="0"/>
          </a:p>
        </p:txBody>
      </p:sp>
      <p:sp>
        <p:nvSpPr>
          <p:cNvPr id="7" name="TextBox 6"/>
          <p:cNvSpPr txBox="1"/>
          <p:nvPr/>
        </p:nvSpPr>
        <p:spPr>
          <a:xfrm>
            <a:off x="1295400" y="4941168"/>
            <a:ext cx="6629400" cy="707886"/>
          </a:xfrm>
          <a:prstGeom prst="rect">
            <a:avLst/>
          </a:prstGeom>
          <a:solidFill>
            <a:schemeClr val="accent1">
              <a:lumMod val="20000"/>
              <a:lumOff val="80000"/>
            </a:schemeClr>
          </a:solidFill>
        </p:spPr>
        <p:txBody>
          <a:bodyPr wrap="square" rtlCol="0">
            <a:spAutoFit/>
          </a:bodyPr>
          <a:lstStyle/>
          <a:p>
            <a:r>
              <a:rPr lang="en-US" sz="2000" dirty="0" smtClean="0"/>
              <a:t>&lt;input type='checkbox' name='</a:t>
            </a:r>
            <a:r>
              <a:rPr lang="en-US" sz="2000" dirty="0" err="1" smtClean="0"/>
              <a:t>system_type</a:t>
            </a:r>
            <a:r>
              <a:rPr lang="en-US" sz="2000" dirty="0" smtClean="0"/>
              <a:t>' value='4'  </a:t>
            </a:r>
          </a:p>
          <a:p>
            <a:r>
              <a:rPr lang="en-US" sz="2000" dirty="0" smtClean="0"/>
              <a:t>            </a:t>
            </a:r>
            <a:r>
              <a:rPr lang="en-US" sz="2000" dirty="0" err="1" smtClean="0"/>
              <a:t>onclick</a:t>
            </a:r>
            <a:r>
              <a:rPr lang="en-US" sz="2000" dirty="0" smtClean="0"/>
              <a:t>='</a:t>
            </a:r>
            <a:r>
              <a:rPr lang="en-US" sz="2000" dirty="0" err="1" smtClean="0"/>
              <a:t>commonSense</a:t>
            </a:r>
            <a:r>
              <a:rPr lang="en-US" sz="2000" dirty="0" smtClean="0"/>
              <a:t>()'/&gt;Unix</a:t>
            </a:r>
          </a:p>
        </p:txBody>
      </p:sp>
    </p:spTree>
    <p:extLst>
      <p:ext uri="{BB962C8B-B14F-4D97-AF65-F5344CB8AC3E}">
        <p14:creationId xmlns:p14="http://schemas.microsoft.com/office/powerpoint/2010/main" val="145061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Creating Event Handler</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sz="3600" dirty="0"/>
              <a:t>To create an event handler for an HTML </a:t>
            </a:r>
            <a:r>
              <a:rPr lang="en-CA" sz="3600" dirty="0" smtClean="0"/>
              <a:t>tag:</a:t>
            </a:r>
          </a:p>
          <a:p>
            <a:pPr lvl="1"/>
            <a:r>
              <a:rPr lang="en-CA" sz="3200" dirty="0" smtClean="0"/>
              <a:t>add </a:t>
            </a:r>
            <a:r>
              <a:rPr lang="en-CA" sz="3200" dirty="0"/>
              <a:t>the event handler attribute to the </a:t>
            </a:r>
            <a:r>
              <a:rPr lang="en-CA" sz="3200" dirty="0" smtClean="0"/>
              <a:t>tag.</a:t>
            </a:r>
          </a:p>
          <a:p>
            <a:pPr lvl="1"/>
            <a:r>
              <a:rPr lang="en-CA" sz="3200" dirty="0" smtClean="0"/>
              <a:t>write </a:t>
            </a:r>
            <a:r>
              <a:rPr lang="en-CA" sz="3200" dirty="0"/>
              <a:t>the JavaScript code in quotation marks as the attribute value</a:t>
            </a:r>
            <a:r>
              <a:rPr lang="en-CA" sz="3200" dirty="0" smtClean="0"/>
              <a:t>..</a:t>
            </a:r>
            <a:endParaRPr lang="en-CA"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1033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Creating Event Handler</a:t>
            </a:r>
            <a:endParaRPr lang="en-US" sz="4000" dirty="0"/>
          </a:p>
        </p:txBody>
      </p:sp>
      <p:sp>
        <p:nvSpPr>
          <p:cNvPr id="3" name="Content Placeholder 2"/>
          <p:cNvSpPr>
            <a:spLocks noGrp="1"/>
          </p:cNvSpPr>
          <p:nvPr>
            <p:ph idx="1"/>
          </p:nvPr>
        </p:nvSpPr>
        <p:spPr>
          <a:xfrm>
            <a:off x="457200" y="1447800"/>
            <a:ext cx="8229600" cy="4419600"/>
          </a:xfrm>
        </p:spPr>
        <p:txBody>
          <a:bodyPr>
            <a:normAutofit fontScale="92500"/>
          </a:bodyPr>
          <a:lstStyle/>
          <a:p>
            <a:pPr>
              <a:buFont typeface="Wingdings" panose="05000000000000000000" pitchFamily="2" charset="2"/>
              <a:buChar char="Ø"/>
            </a:pPr>
            <a:r>
              <a:rPr lang="en-CA" dirty="0"/>
              <a:t>The general syntax </a:t>
            </a:r>
            <a:r>
              <a:rPr lang="en-CA" dirty="0" smtClean="0"/>
              <a:t>is</a:t>
            </a:r>
          </a:p>
          <a:p>
            <a:endParaRPr lang="en-CA" dirty="0" smtClean="0"/>
          </a:p>
          <a:p>
            <a:pPr marL="0" indent="0">
              <a:buNone/>
            </a:pPr>
            <a:endParaRPr lang="en-CA" sz="1400" dirty="0"/>
          </a:p>
          <a:p>
            <a:pPr lvl="1"/>
            <a:r>
              <a:rPr lang="en-CA" dirty="0"/>
              <a:t>where </a:t>
            </a:r>
            <a:r>
              <a:rPr lang="en-CA" dirty="0" err="1"/>
              <a:t>htmltag</a:t>
            </a:r>
            <a:r>
              <a:rPr lang="en-CA" dirty="0"/>
              <a:t> is an HTML </a:t>
            </a:r>
            <a:r>
              <a:rPr lang="en-CA" dirty="0" smtClean="0"/>
              <a:t>tag/element</a:t>
            </a:r>
          </a:p>
          <a:p>
            <a:pPr lvl="1"/>
            <a:r>
              <a:rPr lang="en-CA" dirty="0" err="1" smtClean="0"/>
              <a:t>eventHandler</a:t>
            </a:r>
            <a:r>
              <a:rPr lang="en-CA" dirty="0" smtClean="0"/>
              <a:t> </a:t>
            </a:r>
            <a:r>
              <a:rPr lang="en-CA" dirty="0"/>
              <a:t>is the name of the event </a:t>
            </a:r>
            <a:r>
              <a:rPr lang="en-CA" dirty="0" smtClean="0"/>
              <a:t>handler</a:t>
            </a:r>
          </a:p>
          <a:p>
            <a:pPr lvl="1"/>
            <a:r>
              <a:rPr lang="en-CA" dirty="0" smtClean="0"/>
              <a:t>JavaScript </a:t>
            </a:r>
            <a:r>
              <a:rPr lang="en-CA" dirty="0"/>
              <a:t>Code is a set of JavaScript statements.</a:t>
            </a:r>
          </a:p>
          <a:p>
            <a:pPr lvl="1"/>
            <a:r>
              <a:rPr lang="en-CA" dirty="0"/>
              <a:t>The JavaScript statement(s) are executed when the event occurs - such as the user clicks on a link or a button</a:t>
            </a:r>
            <a:r>
              <a:rPr lang="en-CA" dirty="0" smtClean="0"/>
              <a: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1312843" y="2132856"/>
            <a:ext cx="6877000" cy="461665"/>
          </a:xfrm>
          <a:prstGeom prst="rect">
            <a:avLst/>
          </a:prstGeom>
          <a:solidFill>
            <a:schemeClr val="accent1">
              <a:lumMod val="20000"/>
              <a:lumOff val="80000"/>
            </a:schemeClr>
          </a:solidFill>
        </p:spPr>
        <p:txBody>
          <a:bodyPr wrap="square" rtlCol="0">
            <a:spAutoFit/>
          </a:bodyPr>
          <a:lstStyle/>
          <a:p>
            <a:r>
              <a:rPr lang="en-CA" sz="2400" dirty="0" smtClean="0"/>
              <a:t>  &lt;</a:t>
            </a:r>
            <a:r>
              <a:rPr lang="en-CA" sz="2400" dirty="0" err="1"/>
              <a:t>htmltag</a:t>
            </a:r>
            <a:r>
              <a:rPr lang="en-CA" sz="2400" dirty="0"/>
              <a:t> </a:t>
            </a:r>
            <a:r>
              <a:rPr lang="en-CA" sz="2400" dirty="0" err="1"/>
              <a:t>eventHandler</a:t>
            </a:r>
            <a:r>
              <a:rPr lang="en-CA" sz="2400" dirty="0"/>
              <a:t>="JavaScript Code"&gt;</a:t>
            </a:r>
            <a:endParaRPr lang="en-CA" sz="2000" dirty="0"/>
          </a:p>
        </p:txBody>
      </p:sp>
    </p:spTree>
    <p:extLst>
      <p:ext uri="{BB962C8B-B14F-4D97-AF65-F5344CB8AC3E}">
        <p14:creationId xmlns:p14="http://schemas.microsoft.com/office/powerpoint/2010/main" val="123034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Creating Event Handler</a:t>
            </a:r>
            <a:endParaRPr lang="en-US" sz="4000" dirty="0"/>
          </a:p>
        </p:txBody>
      </p:sp>
      <p:sp>
        <p:nvSpPr>
          <p:cNvPr id="3" name="Content Placeholder 2"/>
          <p:cNvSpPr>
            <a:spLocks noGrp="1"/>
          </p:cNvSpPr>
          <p:nvPr>
            <p:ph idx="1"/>
          </p:nvPr>
        </p:nvSpPr>
        <p:spPr>
          <a:xfrm>
            <a:off x="301625" y="1600200"/>
            <a:ext cx="8540750" cy="4205063"/>
          </a:xfrm>
        </p:spPr>
        <p:txBody>
          <a:bodyPr/>
          <a:lstStyle/>
          <a:p>
            <a:pPr>
              <a:buFont typeface="Wingdings" panose="05000000000000000000" pitchFamily="2" charset="2"/>
              <a:buChar char="Ø"/>
            </a:pPr>
            <a:r>
              <a:rPr lang="en-US" sz="2800" dirty="0" smtClean="0"/>
              <a:t>Notes:</a:t>
            </a:r>
          </a:p>
          <a:p>
            <a:pPr lvl="1"/>
            <a:r>
              <a:rPr lang="en-CA" sz="2200" dirty="0" smtClean="0"/>
              <a:t>The </a:t>
            </a:r>
            <a:r>
              <a:rPr lang="en-CA" sz="2200" dirty="0"/>
              <a:t>event handlers in HTML must be enclosed in quotation marks </a:t>
            </a:r>
            <a:endParaRPr lang="en-CA" sz="2200" dirty="0" smtClean="0"/>
          </a:p>
          <a:p>
            <a:pPr lvl="1"/>
            <a:r>
              <a:rPr lang="en-CA" sz="2200" dirty="0" smtClean="0"/>
              <a:t>Alternate double quotation marks with single </a:t>
            </a:r>
            <a:r>
              <a:rPr lang="en-CA" sz="2200" dirty="0"/>
              <a:t>quotation marks</a:t>
            </a:r>
            <a:r>
              <a:rPr lang="en-CA" sz="2200" dirty="0" smtClean="0"/>
              <a:t>:</a:t>
            </a:r>
          </a:p>
          <a:p>
            <a:pPr>
              <a:buFont typeface="Wingdings" panose="05000000000000000000" pitchFamily="2" charset="2"/>
              <a:buChar char="Ø"/>
            </a:pPr>
            <a:r>
              <a:rPr lang="en-US" sz="2800" dirty="0"/>
              <a:t>e.g</a:t>
            </a:r>
            <a:r>
              <a:rPr lang="en-US" sz="2800" dirty="0" smtClean="0"/>
              <a:t>.</a:t>
            </a:r>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1800" dirty="0"/>
          </a:p>
          <a:p>
            <a:pPr>
              <a:buFont typeface="Wingdings" panose="05000000000000000000" pitchFamily="2" charset="2"/>
              <a:buChar char="Ø"/>
            </a:pPr>
            <a:r>
              <a:rPr lang="en-CA" sz="2400" dirty="0"/>
              <a:t>You can also use \' or \" to achieve the same result. </a:t>
            </a:r>
          </a:p>
          <a:p>
            <a:pPr>
              <a:buFont typeface="Wingdings" panose="05000000000000000000" pitchFamily="2" charset="2"/>
              <a:buChar char="Ø"/>
            </a:pPr>
            <a:endParaRPr lang="en-US" dirty="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p:cNvSpPr txBox="1"/>
          <p:nvPr/>
        </p:nvSpPr>
        <p:spPr>
          <a:xfrm>
            <a:off x="899592" y="4149080"/>
            <a:ext cx="7560840" cy="707886"/>
          </a:xfrm>
          <a:prstGeom prst="rect">
            <a:avLst/>
          </a:prstGeom>
          <a:solidFill>
            <a:schemeClr val="accent1">
              <a:lumMod val="20000"/>
              <a:lumOff val="80000"/>
            </a:schemeClr>
          </a:solidFill>
        </p:spPr>
        <p:txBody>
          <a:bodyPr wrap="square" rtlCol="0">
            <a:spAutoFit/>
          </a:bodyPr>
          <a:lstStyle/>
          <a:p>
            <a:r>
              <a:rPr lang="en-CA" sz="2000" dirty="0" smtClean="0"/>
              <a:t>   &lt;</a:t>
            </a:r>
            <a:r>
              <a:rPr lang="en-CA" sz="2000" dirty="0"/>
              <a:t>input type="button" name="</a:t>
            </a:r>
            <a:r>
              <a:rPr lang="en-CA" sz="2000" dirty="0" err="1"/>
              <a:t>MyButton</a:t>
            </a:r>
            <a:r>
              <a:rPr lang="en-CA" sz="2000" dirty="0"/>
              <a:t>" value="New Button!" </a:t>
            </a:r>
            <a:endParaRPr lang="en-CA" sz="2000" dirty="0" smtClean="0"/>
          </a:p>
          <a:p>
            <a:r>
              <a:rPr lang="en-CA" sz="2000" dirty="0" smtClean="0"/>
              <a:t>                  </a:t>
            </a:r>
            <a:r>
              <a:rPr lang="en-CA" sz="2000" dirty="0" err="1" smtClean="0"/>
              <a:t>onclick</a:t>
            </a:r>
            <a:r>
              <a:rPr lang="en-CA" sz="2000" dirty="0"/>
              <a:t>="alert('some text')" /&gt;</a:t>
            </a:r>
          </a:p>
        </p:txBody>
      </p:sp>
      <p:sp>
        <p:nvSpPr>
          <p:cNvPr id="7" name="TextBox 6"/>
          <p:cNvSpPr txBox="1"/>
          <p:nvPr/>
        </p:nvSpPr>
        <p:spPr>
          <a:xfrm>
            <a:off x="868760" y="5589240"/>
            <a:ext cx="7704856" cy="707886"/>
          </a:xfrm>
          <a:prstGeom prst="rect">
            <a:avLst/>
          </a:prstGeom>
          <a:solidFill>
            <a:schemeClr val="accent1">
              <a:lumMod val="20000"/>
              <a:lumOff val="80000"/>
            </a:schemeClr>
          </a:solidFill>
        </p:spPr>
        <p:txBody>
          <a:bodyPr wrap="square" rtlCol="0">
            <a:spAutoFit/>
          </a:bodyPr>
          <a:lstStyle/>
          <a:p>
            <a:r>
              <a:rPr lang="en-CA" sz="2000" dirty="0" smtClean="0"/>
              <a:t>  &lt;</a:t>
            </a:r>
            <a:r>
              <a:rPr lang="en-CA" sz="2000" dirty="0"/>
              <a:t>input type="button" name="</a:t>
            </a:r>
            <a:r>
              <a:rPr lang="en-CA" sz="2000" dirty="0" err="1"/>
              <a:t>MyButton</a:t>
            </a:r>
            <a:r>
              <a:rPr lang="en-CA" sz="2000" dirty="0"/>
              <a:t>" value="New Button!" </a:t>
            </a:r>
            <a:endParaRPr lang="en-CA" sz="2000" dirty="0" smtClean="0"/>
          </a:p>
          <a:p>
            <a:r>
              <a:rPr lang="en-CA" sz="2000" dirty="0" smtClean="0"/>
              <a:t>                   </a:t>
            </a:r>
            <a:r>
              <a:rPr lang="en-CA" sz="2000" dirty="0" err="1" smtClean="0"/>
              <a:t>onclick</a:t>
            </a:r>
            <a:r>
              <a:rPr lang="en-CA" sz="2000" dirty="0"/>
              <a:t>="alert(</a:t>
            </a:r>
            <a:r>
              <a:rPr lang="en-CA" sz="2000" dirty="0">
                <a:solidFill>
                  <a:srgbClr val="0000FF"/>
                </a:solidFill>
                <a:effectLst>
                  <a:outerShdw blurRad="38100" dist="38100" dir="2700000" algn="tl">
                    <a:srgbClr val="000000">
                      <a:alpha val="43137"/>
                    </a:srgbClr>
                  </a:outerShdw>
                </a:effectLst>
              </a:rPr>
              <a:t>\"</a:t>
            </a:r>
            <a:r>
              <a:rPr lang="en-CA" sz="2000" dirty="0"/>
              <a:t>some text</a:t>
            </a:r>
            <a:r>
              <a:rPr lang="en-CA" sz="2000" dirty="0">
                <a:solidFill>
                  <a:srgbClr val="0000FF"/>
                </a:solidFill>
                <a:effectLst>
                  <a:outerShdw blurRad="38100" dist="38100" dir="2700000" algn="tl">
                    <a:srgbClr val="000000">
                      <a:alpha val="43137"/>
                    </a:srgbClr>
                  </a:outerShdw>
                </a:effectLst>
              </a:rPr>
              <a:t>\"</a:t>
            </a:r>
            <a:r>
              <a:rPr lang="en-CA" sz="2000" dirty="0"/>
              <a:t>)" /&gt;</a:t>
            </a:r>
          </a:p>
        </p:txBody>
      </p:sp>
    </p:spTree>
    <p:extLst>
      <p:ext uri="{BB962C8B-B14F-4D97-AF65-F5344CB8AC3E}">
        <p14:creationId xmlns:p14="http://schemas.microsoft.com/office/powerpoint/2010/main" val="347544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Using the HTML DOM</a:t>
            </a:r>
          </a:p>
        </p:txBody>
      </p:sp>
      <p:sp>
        <p:nvSpPr>
          <p:cNvPr id="3" name="Content Placeholder 2"/>
          <p:cNvSpPr>
            <a:spLocks noGrp="1"/>
          </p:cNvSpPr>
          <p:nvPr>
            <p:ph idx="1"/>
          </p:nvPr>
        </p:nvSpPr>
        <p:spPr>
          <a:xfrm>
            <a:off x="301624" y="1600201"/>
            <a:ext cx="8734872" cy="4349080"/>
          </a:xfrm>
        </p:spPr>
        <p:txBody>
          <a:bodyPr/>
          <a:lstStyle/>
          <a:p>
            <a:pPr>
              <a:buFont typeface="Wingdings" panose="05000000000000000000" pitchFamily="2" charset="2"/>
              <a:buChar char="Ø"/>
            </a:pPr>
            <a:r>
              <a:rPr lang="en-CA" sz="2800" dirty="0" smtClean="0"/>
              <a:t>To </a:t>
            </a:r>
            <a:r>
              <a:rPr lang="en-CA" sz="2800" dirty="0"/>
              <a:t>create a event handler to an element, you can </a:t>
            </a:r>
            <a:r>
              <a:rPr lang="en-CA" sz="2800" dirty="0" smtClean="0"/>
              <a:t>assign the event handler to the element </a:t>
            </a:r>
            <a:r>
              <a:rPr lang="en-CA" sz="2800" dirty="0" smtClean="0">
                <a:solidFill>
                  <a:srgbClr val="0000FF"/>
                </a:solidFill>
                <a:effectLst>
                  <a:outerShdw blurRad="38100" dist="38100" dir="2700000" algn="tl">
                    <a:srgbClr val="000000">
                      <a:alpha val="43137"/>
                    </a:srgbClr>
                  </a:outerShdw>
                </a:effectLst>
              </a:rPr>
              <a:t>as an attribute</a:t>
            </a:r>
            <a:r>
              <a:rPr lang="en-CA" sz="2800" dirty="0" smtClean="0"/>
              <a:t> in HTML</a:t>
            </a:r>
          </a:p>
          <a:p>
            <a:pPr marL="400050" lvl="1" indent="0">
              <a:buNone/>
            </a:pPr>
            <a:r>
              <a:rPr lang="en-CA" sz="2000" dirty="0"/>
              <a:t>&lt;button </a:t>
            </a:r>
            <a:r>
              <a:rPr lang="en-CA" sz="2000" dirty="0" err="1">
                <a:effectLst>
                  <a:outerShdw blurRad="38100" dist="38100" dir="2700000" algn="tl">
                    <a:srgbClr val="000000">
                      <a:alpha val="43137"/>
                    </a:srgbClr>
                  </a:outerShdw>
                </a:effectLst>
              </a:rPr>
              <a:t>onclick</a:t>
            </a:r>
            <a:r>
              <a:rPr lang="en-CA" sz="2000" dirty="0">
                <a:effectLst>
                  <a:outerShdw blurRad="38100" dist="38100" dir="2700000" algn="tl">
                    <a:srgbClr val="000000">
                      <a:alpha val="43137"/>
                    </a:srgbClr>
                  </a:outerShdw>
                </a:effectLst>
              </a:rPr>
              <a:t>="</a:t>
            </a:r>
            <a:r>
              <a:rPr lang="en-CA" sz="2000" dirty="0" err="1">
                <a:effectLst>
                  <a:outerShdw blurRad="38100" dist="38100" dir="2700000" algn="tl">
                    <a:srgbClr val="000000">
                      <a:alpha val="43137"/>
                    </a:srgbClr>
                  </a:outerShdw>
                </a:effectLst>
              </a:rPr>
              <a:t>displayDate</a:t>
            </a:r>
            <a:r>
              <a:rPr lang="en-CA" sz="2000" dirty="0">
                <a:effectLst>
                  <a:outerShdw blurRad="38100" dist="38100" dir="2700000" algn="tl">
                    <a:srgbClr val="000000">
                      <a:alpha val="43137"/>
                    </a:srgbClr>
                  </a:outerShdw>
                </a:effectLst>
              </a:rPr>
              <a:t>()</a:t>
            </a:r>
            <a:r>
              <a:rPr lang="en-CA" sz="2000" dirty="0"/>
              <a:t>"&gt;Try it&lt;/button</a:t>
            </a:r>
            <a:r>
              <a:rPr lang="en-CA" sz="2000" dirty="0" smtClean="0"/>
              <a:t>&gt;</a:t>
            </a:r>
            <a:endParaRPr lang="en-CA" sz="2800" dirty="0"/>
          </a:p>
          <a:p>
            <a:pPr>
              <a:buFont typeface="Wingdings" panose="05000000000000000000" pitchFamily="2" charset="2"/>
              <a:buChar char="Ø"/>
            </a:pPr>
            <a:r>
              <a:rPr lang="en-CA" sz="2800" dirty="0"/>
              <a:t>The HTML DOM allows you to assign </a:t>
            </a:r>
            <a:r>
              <a:rPr lang="en-CA" sz="2800" dirty="0" smtClean="0"/>
              <a:t>the event handler to the element using JavaScript</a:t>
            </a:r>
          </a:p>
          <a:p>
            <a:pPr marL="400050" lvl="1" indent="0">
              <a:buNone/>
            </a:pPr>
            <a:r>
              <a:rPr lang="en-CA" sz="1600" dirty="0"/>
              <a:t>&lt;script&gt;</a:t>
            </a:r>
            <a:r>
              <a:rPr lang="en-CA" sz="1800" dirty="0"/>
              <a:t/>
            </a:r>
            <a:br>
              <a:rPr lang="en-CA" sz="1800" dirty="0"/>
            </a:br>
            <a:r>
              <a:rPr lang="en-CA" sz="1800" dirty="0" smtClean="0"/>
              <a:t>   </a:t>
            </a:r>
            <a:r>
              <a:rPr lang="en-CA" sz="1600" dirty="0" err="1" smtClean="0">
                <a:effectLst>
                  <a:outerShdw blurRad="38100" dist="38100" dir="2700000" algn="tl">
                    <a:srgbClr val="000000">
                      <a:alpha val="43137"/>
                    </a:srgbClr>
                  </a:outerShdw>
                </a:effectLst>
              </a:rPr>
              <a:t>document.getElementById</a:t>
            </a:r>
            <a:r>
              <a:rPr lang="en-CA" sz="1600" dirty="0">
                <a:effectLst>
                  <a:outerShdw blurRad="38100" dist="38100" dir="2700000" algn="tl">
                    <a:srgbClr val="000000">
                      <a:alpha val="43137"/>
                    </a:srgbClr>
                  </a:outerShdw>
                </a:effectLst>
              </a:rPr>
              <a:t>("</a:t>
            </a:r>
            <a:r>
              <a:rPr lang="en-CA" sz="1600" dirty="0" err="1">
                <a:effectLst>
                  <a:outerShdw blurRad="38100" dist="38100" dir="2700000" algn="tl">
                    <a:srgbClr val="000000">
                      <a:alpha val="43137"/>
                    </a:srgbClr>
                  </a:outerShdw>
                </a:effectLst>
              </a:rPr>
              <a:t>myBtn</a:t>
            </a:r>
            <a:r>
              <a:rPr lang="en-CA" sz="1600" dirty="0">
                <a:effectLst>
                  <a:outerShdw blurRad="38100" dist="38100" dir="2700000" algn="tl">
                    <a:srgbClr val="000000">
                      <a:alpha val="43137"/>
                    </a:srgbClr>
                  </a:outerShdw>
                </a:effectLst>
              </a:rPr>
              <a:t>").</a:t>
            </a:r>
            <a:r>
              <a:rPr lang="en-CA" sz="1600" dirty="0" err="1">
                <a:solidFill>
                  <a:srgbClr val="0000FF"/>
                </a:solidFill>
                <a:effectLst>
                  <a:outerShdw blurRad="38100" dist="38100" dir="2700000" algn="tl">
                    <a:srgbClr val="000000">
                      <a:alpha val="43137"/>
                    </a:srgbClr>
                  </a:outerShdw>
                </a:effectLst>
              </a:rPr>
              <a:t>onclick</a:t>
            </a:r>
            <a:r>
              <a:rPr lang="en-CA" sz="1600" dirty="0"/>
              <a:t>=function(){</a:t>
            </a:r>
            <a:r>
              <a:rPr lang="en-CA" sz="1600" dirty="0" err="1"/>
              <a:t>displayDate</a:t>
            </a:r>
            <a:r>
              <a:rPr lang="en-CA" sz="1600" dirty="0" smtClean="0"/>
              <a:t>()};</a:t>
            </a:r>
          </a:p>
          <a:p>
            <a:pPr marL="400050" lvl="1" indent="0">
              <a:buNone/>
            </a:pPr>
            <a:r>
              <a:rPr lang="en-CA" sz="1600" dirty="0" smtClean="0"/>
              <a:t>   // </a:t>
            </a:r>
            <a:r>
              <a:rPr lang="en-CA" sz="1600" dirty="0" err="1" smtClean="0"/>
              <a:t>document.getElementById</a:t>
            </a:r>
            <a:r>
              <a:rPr lang="en-CA" sz="1600" dirty="0"/>
              <a:t>("</a:t>
            </a:r>
            <a:r>
              <a:rPr lang="en-CA" sz="1600" dirty="0" err="1"/>
              <a:t>myBtn</a:t>
            </a:r>
            <a:r>
              <a:rPr lang="en-CA" sz="1600" dirty="0"/>
              <a:t>").</a:t>
            </a:r>
            <a:r>
              <a:rPr lang="en-CA" sz="1600" dirty="0" err="1" smtClean="0"/>
              <a:t>onclick</a:t>
            </a:r>
            <a:r>
              <a:rPr lang="en-CA" sz="1600" dirty="0" smtClean="0"/>
              <a:t>=</a:t>
            </a:r>
            <a:r>
              <a:rPr lang="en-CA" sz="1600" dirty="0" err="1" smtClean="0">
                <a:effectLst>
                  <a:outerShdw blurRad="38100" dist="38100" dir="2700000" algn="tl">
                    <a:srgbClr val="000000">
                      <a:alpha val="43137"/>
                    </a:srgbClr>
                  </a:outerShdw>
                </a:effectLst>
              </a:rPr>
              <a:t>displayDate</a:t>
            </a:r>
            <a:r>
              <a:rPr lang="en-CA" sz="1600" dirty="0" smtClean="0"/>
              <a:t>; //the same</a:t>
            </a:r>
          </a:p>
          <a:p>
            <a:pPr marL="400050" lvl="1" indent="0">
              <a:buNone/>
            </a:pPr>
            <a:r>
              <a:rPr lang="en-CA" sz="1100" dirty="0" smtClean="0"/>
              <a:t>   </a:t>
            </a:r>
            <a:endParaRPr lang="en-CA" sz="600" dirty="0" smtClean="0"/>
          </a:p>
          <a:p>
            <a:pPr marL="400050" lvl="1" indent="0">
              <a:buNone/>
            </a:pPr>
            <a:r>
              <a:rPr lang="en-CA" sz="1400" dirty="0"/>
              <a:t> </a:t>
            </a:r>
            <a:r>
              <a:rPr lang="en-CA" sz="1400" dirty="0" smtClean="0"/>
              <a:t>  function </a:t>
            </a:r>
            <a:r>
              <a:rPr lang="en-CA" sz="1400" dirty="0" err="1"/>
              <a:t>displayDate</a:t>
            </a:r>
            <a:r>
              <a:rPr lang="en-CA" sz="1400" dirty="0"/>
              <a:t>() {</a:t>
            </a:r>
          </a:p>
          <a:p>
            <a:pPr marL="400050" lvl="1" indent="0">
              <a:buNone/>
            </a:pPr>
            <a:r>
              <a:rPr lang="en-CA" sz="1400" dirty="0"/>
              <a:t>    </a:t>
            </a:r>
            <a:r>
              <a:rPr lang="en-CA" sz="1400" dirty="0" smtClean="0"/>
              <a:t>   </a:t>
            </a:r>
            <a:r>
              <a:rPr lang="en-CA" sz="1400" dirty="0" err="1" smtClean="0"/>
              <a:t>document.getElementById</a:t>
            </a:r>
            <a:r>
              <a:rPr lang="en-CA" sz="1400" dirty="0"/>
              <a:t>("demo").</a:t>
            </a:r>
            <a:r>
              <a:rPr lang="en-CA" sz="1400" dirty="0" err="1"/>
              <a:t>innerHTML</a:t>
            </a:r>
            <a:r>
              <a:rPr lang="en-CA" sz="1400" dirty="0"/>
              <a:t> = Date();</a:t>
            </a:r>
          </a:p>
          <a:p>
            <a:pPr marL="400050" lvl="1" indent="0">
              <a:buNone/>
            </a:pPr>
            <a:r>
              <a:rPr lang="en-CA" sz="1400" dirty="0" smtClean="0"/>
              <a:t>   }</a:t>
            </a:r>
            <a:endParaRPr lang="en-CA" sz="1400" dirty="0"/>
          </a:p>
          <a:p>
            <a:pPr marL="400050" lvl="1" indent="0">
              <a:buNone/>
            </a:pPr>
            <a:r>
              <a:rPr lang="en-CA" sz="1600" dirty="0" smtClean="0"/>
              <a:t>&lt;/</a:t>
            </a:r>
            <a:r>
              <a:rPr lang="en-CA" sz="1600" dirty="0"/>
              <a:t>script</a:t>
            </a:r>
            <a:r>
              <a:rPr lang="en-CA" sz="1600" dirty="0" smtClean="0"/>
              <a:t>&gt;</a:t>
            </a:r>
          </a:p>
          <a:p>
            <a:pPr marL="400050" lvl="1" indent="0">
              <a:buNone/>
            </a:pPr>
            <a:endParaRPr lang="en-CA" sz="2000" dirty="0"/>
          </a:p>
          <a:p>
            <a:pPr marL="400050" lvl="1" indent="0">
              <a:buNone/>
            </a:pPr>
            <a:endParaRPr lang="en-CA" dirty="0"/>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dirty="0"/>
          </a:p>
        </p:txBody>
      </p:sp>
    </p:spTree>
    <p:extLst>
      <p:ext uri="{BB962C8B-B14F-4D97-AF65-F5344CB8AC3E}">
        <p14:creationId xmlns:p14="http://schemas.microsoft.com/office/powerpoint/2010/main" val="3245281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effectLst>
                  <a:outerShdw blurRad="38100" dist="38100" dir="2700000" algn="tl">
                    <a:srgbClr val="000000">
                      <a:alpha val="43137"/>
                    </a:srgbClr>
                  </a:outerShdw>
                </a:effectLst>
              </a:rPr>
              <a:t>Event </a:t>
            </a:r>
            <a:r>
              <a:rPr lang="en-CA" sz="4000" dirty="0" smtClean="0">
                <a:effectLst>
                  <a:outerShdw blurRad="38100" dist="38100" dir="2700000" algn="tl">
                    <a:srgbClr val="000000">
                      <a:alpha val="43137"/>
                    </a:srgbClr>
                  </a:outerShdw>
                </a:effectLst>
              </a:rPr>
              <a:t>Handler Examples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err="1">
                <a:solidFill>
                  <a:srgbClr val="0000CC"/>
                </a:solidFill>
                <a:effectLst>
                  <a:outerShdw blurRad="38100" dist="38100" dir="2700000" algn="tl">
                    <a:srgbClr val="000000">
                      <a:alpha val="43137"/>
                    </a:srgbClr>
                  </a:outerShdw>
                </a:effectLst>
              </a:rPr>
              <a:t>onchange</a:t>
            </a:r>
            <a:r>
              <a:rPr lang="en-CA" dirty="0"/>
              <a:t>:</a:t>
            </a:r>
          </a:p>
          <a:p>
            <a:pPr marL="457200" lvl="1" indent="0">
              <a:buNone/>
            </a:pPr>
            <a:r>
              <a:rPr lang="en-CA" dirty="0"/>
              <a:t>occurs when the content of a field changes. </a:t>
            </a:r>
          </a:p>
          <a:p>
            <a:endParaRPr lang="en-CA" dirty="0"/>
          </a:p>
          <a:p>
            <a:pPr lvl="1"/>
            <a:r>
              <a:rPr lang="en-CA" dirty="0" smtClean="0"/>
              <a:t>Applies to :</a:t>
            </a:r>
            <a:endParaRPr lang="en-CA" dirty="0"/>
          </a:p>
          <a:p>
            <a:pPr marL="400050" lvl="1" indent="0">
              <a:buNone/>
            </a:pPr>
            <a:r>
              <a:rPr lang="en-CA" dirty="0"/>
              <a:t>        select, text, input </a:t>
            </a:r>
            <a:r>
              <a:rPr lang="en-CA" dirty="0" smtClean="0"/>
              <a:t>elements</a:t>
            </a:r>
          </a:p>
          <a:p>
            <a:pPr marL="400050" lvl="1" indent="0">
              <a:buNone/>
            </a:pPr>
            <a:endParaRPr lang="en-CA" dirty="0" smtClean="0"/>
          </a:p>
          <a:p>
            <a:pPr marL="857250" lvl="1" indent="-457200"/>
            <a:r>
              <a:rPr lang="en-CA" dirty="0"/>
              <a:t>Example:</a:t>
            </a:r>
          </a:p>
          <a:p>
            <a:pPr marL="457200" lvl="1" indent="0">
              <a:buNone/>
            </a:pPr>
            <a:r>
              <a:rPr lang="en-CA" dirty="0" smtClean="0"/>
              <a:t>        </a:t>
            </a:r>
            <a:r>
              <a:rPr lang="en-CA" dirty="0" smtClean="0">
                <a:hlinkClick r:id="rId3"/>
              </a:rPr>
              <a:t>js_onchange.html</a:t>
            </a:r>
            <a:endParaRPr lang="en-CA"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31376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Event Handler Examples</a:t>
            </a:r>
          </a:p>
        </p:txBody>
      </p:sp>
      <p:sp>
        <p:nvSpPr>
          <p:cNvPr id="3" name="Content Placeholder 2"/>
          <p:cNvSpPr>
            <a:spLocks noGrp="1"/>
          </p:cNvSpPr>
          <p:nvPr>
            <p:ph idx="1"/>
          </p:nvPr>
        </p:nvSpPr>
        <p:spPr>
          <a:xfrm>
            <a:off x="457200" y="1600200"/>
            <a:ext cx="8229600" cy="4724400"/>
          </a:xfrm>
        </p:spPr>
        <p:txBody>
          <a:bodyPr>
            <a:normAutofit lnSpcReduction="10000"/>
          </a:bodyPr>
          <a:lstStyle/>
          <a:p>
            <a:pPr>
              <a:buFont typeface="Wingdings" panose="05000000000000000000" pitchFamily="2" charset="2"/>
              <a:buChar char="Ø"/>
            </a:pPr>
            <a:r>
              <a:rPr lang="en-CA" dirty="0" err="1">
                <a:solidFill>
                  <a:srgbClr val="0000CC"/>
                </a:solidFill>
                <a:effectLst>
                  <a:outerShdw blurRad="38100" dist="38100" dir="2700000" algn="tl">
                    <a:srgbClr val="000000">
                      <a:alpha val="43137"/>
                    </a:srgbClr>
                  </a:outerShdw>
                </a:effectLst>
              </a:rPr>
              <a:t>o</a:t>
            </a:r>
            <a:r>
              <a:rPr lang="en-CA" dirty="0" err="1" smtClean="0">
                <a:solidFill>
                  <a:srgbClr val="0000CC"/>
                </a:solidFill>
                <a:effectLst>
                  <a:outerShdw blurRad="38100" dist="38100" dir="2700000" algn="tl">
                    <a:srgbClr val="000000">
                      <a:alpha val="43137"/>
                    </a:srgbClr>
                  </a:outerShdw>
                </a:effectLst>
              </a:rPr>
              <a:t>nclick</a:t>
            </a:r>
            <a:endParaRPr lang="en-CA" dirty="0" smtClean="0">
              <a:solidFill>
                <a:srgbClr val="0000CC"/>
              </a:solidFill>
              <a:effectLst>
                <a:outerShdw blurRad="38100" dist="38100" dir="2700000" algn="tl">
                  <a:srgbClr val="000000">
                    <a:alpha val="43137"/>
                  </a:srgbClr>
                </a:outerShdw>
              </a:effectLst>
            </a:endParaRPr>
          </a:p>
          <a:p>
            <a:pPr lvl="1"/>
            <a:r>
              <a:rPr lang="en-CA" dirty="0" smtClean="0"/>
              <a:t>Occurs when the </a:t>
            </a:r>
            <a:r>
              <a:rPr lang="en-CA" dirty="0"/>
              <a:t>user has pressed and released a mouse button (or keyboard equivalent) on an </a:t>
            </a:r>
            <a:r>
              <a:rPr lang="en-CA" dirty="0" smtClean="0"/>
              <a:t>element.</a:t>
            </a:r>
          </a:p>
          <a:p>
            <a:pPr lvl="1"/>
            <a:endParaRPr lang="en-CA" dirty="0" smtClean="0"/>
          </a:p>
          <a:p>
            <a:pPr lvl="1">
              <a:lnSpc>
                <a:spcPct val="80000"/>
              </a:lnSpc>
            </a:pPr>
            <a:r>
              <a:rPr lang="en-CA" dirty="0"/>
              <a:t>Applies </a:t>
            </a:r>
            <a:r>
              <a:rPr lang="en-CA" dirty="0" smtClean="0"/>
              <a:t>to</a:t>
            </a:r>
            <a:r>
              <a:rPr lang="en-CA" altLang="en-US" b="1" dirty="0" smtClean="0"/>
              <a:t>:</a:t>
            </a:r>
            <a:endParaRPr lang="en-CA" altLang="en-US" dirty="0"/>
          </a:p>
          <a:p>
            <a:pPr lvl="2">
              <a:lnSpc>
                <a:spcPct val="80000"/>
              </a:lnSpc>
              <a:buFontTx/>
              <a:buNone/>
            </a:pPr>
            <a:r>
              <a:rPr lang="en-CA" dirty="0"/>
              <a:t>button, document, checkbox, link, radio, reset, submit</a:t>
            </a:r>
            <a:endParaRPr lang="en-CA" altLang="en-US" dirty="0"/>
          </a:p>
          <a:p>
            <a:pPr lvl="1">
              <a:lnSpc>
                <a:spcPct val="80000"/>
              </a:lnSpc>
              <a:buFontTx/>
              <a:buNone/>
            </a:pPr>
            <a:endParaRPr lang="en-CA" altLang="en-US" dirty="0"/>
          </a:p>
          <a:p>
            <a:pPr lvl="1">
              <a:lnSpc>
                <a:spcPct val="80000"/>
              </a:lnSpc>
            </a:pPr>
            <a:r>
              <a:rPr lang="en-CA" altLang="en-US" dirty="0"/>
              <a:t>Example</a:t>
            </a:r>
            <a:r>
              <a:rPr lang="en-CA" altLang="en-US" dirty="0" smtClean="0"/>
              <a:t>:</a:t>
            </a:r>
          </a:p>
          <a:p>
            <a:pPr marL="857250" lvl="2" indent="0">
              <a:lnSpc>
                <a:spcPct val="80000"/>
              </a:lnSpc>
              <a:buNone/>
            </a:pPr>
            <a:r>
              <a:rPr lang="en-CA" altLang="en-US" dirty="0" smtClean="0"/>
              <a:t> </a:t>
            </a:r>
            <a:r>
              <a:rPr lang="en-CA" altLang="en-US" sz="2600" dirty="0" smtClean="0">
                <a:hlinkClick r:id="rId2"/>
              </a:rPr>
              <a:t>js_onclick.html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2850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US" dirty="0" smtClean="0"/>
              <a:t>JS built-in Object - Date</a:t>
            </a:r>
          </a:p>
          <a:p>
            <a:pPr eaLnBrk="1" hangingPunct="1">
              <a:buFont typeface="Wingdings" panose="05000000000000000000" pitchFamily="2" charset="2"/>
              <a:buChar char="Ø"/>
              <a:defRPr/>
            </a:pPr>
            <a:r>
              <a:rPr lang="en-US" dirty="0" smtClean="0"/>
              <a:t>DOM Event </a:t>
            </a:r>
            <a:r>
              <a:rPr lang="en-US" dirty="0"/>
              <a:t>and </a:t>
            </a:r>
            <a:r>
              <a:rPr lang="en-US" dirty="0" smtClean="0"/>
              <a:t>Event Handler</a:t>
            </a:r>
          </a:p>
          <a:p>
            <a:pPr eaLnBrk="1" hangingPunct="1">
              <a:buFont typeface="Wingdings" panose="05000000000000000000" pitchFamily="2" charset="2"/>
              <a:buChar char="Ø"/>
              <a:defRPr/>
            </a:pPr>
            <a:r>
              <a:rPr lang="en-US" dirty="0" smtClean="0"/>
              <a:t>Form Validation</a:t>
            </a:r>
            <a:endParaRPr lang="en-CA"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Event Handler Examples</a:t>
            </a:r>
            <a:endParaRPr lang="en-CA" sz="4000" dirty="0"/>
          </a:p>
        </p:txBody>
      </p:sp>
      <p:sp>
        <p:nvSpPr>
          <p:cNvPr id="3" name="Content Placeholder 2"/>
          <p:cNvSpPr>
            <a:spLocks noGrp="1"/>
          </p:cNvSpPr>
          <p:nvPr>
            <p:ph idx="1"/>
          </p:nvPr>
        </p:nvSpPr>
        <p:spPr>
          <a:xfrm>
            <a:off x="457200" y="1600200"/>
            <a:ext cx="8229600" cy="4724400"/>
          </a:xfrm>
        </p:spPr>
        <p:txBody>
          <a:bodyPr>
            <a:normAutofit/>
          </a:bodyPr>
          <a:lstStyle/>
          <a:p>
            <a:pPr>
              <a:buFont typeface="Wingdings" panose="05000000000000000000" pitchFamily="2" charset="2"/>
              <a:buChar char="Ø"/>
            </a:pPr>
            <a:r>
              <a:rPr lang="en-CA" dirty="0" smtClean="0">
                <a:solidFill>
                  <a:srgbClr val="0000CC"/>
                </a:solidFill>
                <a:effectLst>
                  <a:outerShdw blurRad="38100" dist="38100" dir="2700000" algn="tl">
                    <a:srgbClr val="000000">
                      <a:alpha val="43137"/>
                    </a:srgbClr>
                  </a:outerShdw>
                </a:effectLst>
              </a:rPr>
              <a:t>ondblclick</a:t>
            </a:r>
          </a:p>
          <a:p>
            <a:pPr lvl="1"/>
            <a:r>
              <a:rPr lang="en-CA" dirty="0"/>
              <a:t>Occurs when </a:t>
            </a:r>
            <a:r>
              <a:rPr lang="en-CA" dirty="0" smtClean="0"/>
              <a:t>the </a:t>
            </a:r>
            <a:r>
              <a:rPr lang="en-CA" dirty="0"/>
              <a:t>user has double-clicked a mouse button on an </a:t>
            </a:r>
            <a:r>
              <a:rPr lang="en-CA" dirty="0" smtClean="0"/>
              <a:t>element.</a:t>
            </a:r>
          </a:p>
          <a:p>
            <a:pPr lvl="1"/>
            <a:endParaRPr lang="en-CA" dirty="0" smtClean="0"/>
          </a:p>
          <a:p>
            <a:pPr lvl="1"/>
            <a:r>
              <a:rPr lang="en-CA" dirty="0"/>
              <a:t>Applies to the following HTML tags:</a:t>
            </a:r>
          </a:p>
          <a:p>
            <a:pPr marL="857250" lvl="2" indent="0">
              <a:buNone/>
            </a:pPr>
            <a:r>
              <a:rPr lang="fr-FR" dirty="0" smtClean="0"/>
              <a:t>document, image </a:t>
            </a:r>
            <a:r>
              <a:rPr lang="fr-FR" dirty="0" err="1" smtClean="0"/>
              <a:t>button</a:t>
            </a:r>
            <a:r>
              <a:rPr lang="fr-FR" dirty="0" smtClean="0"/>
              <a:t> </a:t>
            </a:r>
            <a:r>
              <a:rPr lang="fr-FR" dirty="0" err="1" smtClean="0"/>
              <a:t>elements</a:t>
            </a:r>
            <a:r>
              <a:rPr lang="fr-FR" dirty="0" smtClean="0"/>
              <a:t>, </a:t>
            </a:r>
            <a:r>
              <a:rPr lang="fr-FR" dirty="0" err="1" smtClean="0"/>
              <a:t>link</a:t>
            </a:r>
            <a:endParaRPr lang="fr-FR" dirty="0" smtClean="0"/>
          </a:p>
          <a:p>
            <a:pPr marL="857250" lvl="2" indent="0">
              <a:buNone/>
            </a:pPr>
            <a:endParaRPr lang="en-CA" dirty="0" smtClean="0"/>
          </a:p>
          <a:p>
            <a:pPr lvl="1"/>
            <a:r>
              <a:rPr lang="en-CA" dirty="0" smtClean="0"/>
              <a:t>Example</a:t>
            </a:r>
            <a:r>
              <a:rPr lang="en-CA" dirty="0"/>
              <a:t>: </a:t>
            </a:r>
          </a:p>
          <a:p>
            <a:pPr marL="857250" lvl="2" indent="0">
              <a:buNone/>
            </a:pPr>
            <a:r>
              <a:rPr lang="en-CA" dirty="0">
                <a:hlinkClick r:id="rId2"/>
              </a:rPr>
              <a:t>js-ondblclick.html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6905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Event Handler Examples</a:t>
            </a:r>
            <a:endParaRPr lang="en-CA" sz="4000"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CA" dirty="0" err="1" smtClean="0">
                <a:solidFill>
                  <a:srgbClr val="0000CC"/>
                </a:solidFill>
                <a:effectLst>
                  <a:outerShdw blurRad="38100" dist="38100" dir="2700000" algn="tl">
                    <a:srgbClr val="000000">
                      <a:alpha val="43137"/>
                    </a:srgbClr>
                  </a:outerShdw>
                </a:effectLst>
              </a:rPr>
              <a:t>onfocus</a:t>
            </a:r>
            <a:endParaRPr lang="en-CA" dirty="0" smtClean="0">
              <a:solidFill>
                <a:srgbClr val="0000CC"/>
              </a:solidFill>
              <a:effectLst>
                <a:outerShdw blurRad="38100" dist="38100" dir="2700000" algn="tl">
                  <a:srgbClr val="000000">
                    <a:alpha val="43137"/>
                  </a:srgbClr>
                </a:outerShdw>
              </a:effectLst>
            </a:endParaRPr>
          </a:p>
          <a:p>
            <a:pPr lvl="1"/>
            <a:r>
              <a:rPr lang="en-CA" dirty="0"/>
              <a:t>Occurs when the </a:t>
            </a:r>
            <a:r>
              <a:rPr lang="en-CA" dirty="0" smtClean="0"/>
              <a:t>user </a:t>
            </a:r>
            <a:r>
              <a:rPr lang="en-CA" dirty="0"/>
              <a:t>has given focus to an </a:t>
            </a:r>
            <a:r>
              <a:rPr lang="en-CA" dirty="0" smtClean="0"/>
              <a:t>element.</a:t>
            </a:r>
          </a:p>
          <a:p>
            <a:pPr lvl="1"/>
            <a:endParaRPr lang="en-CA" dirty="0"/>
          </a:p>
          <a:p>
            <a:pPr lvl="1"/>
            <a:r>
              <a:rPr lang="en-CA" dirty="0"/>
              <a:t>Applies </a:t>
            </a:r>
            <a:r>
              <a:rPr lang="en-CA" dirty="0" smtClean="0"/>
              <a:t>to</a:t>
            </a:r>
          </a:p>
          <a:p>
            <a:pPr marL="857250" lvl="2" indent="0">
              <a:buNone/>
            </a:pPr>
            <a:r>
              <a:rPr lang="en-CA" dirty="0" smtClean="0"/>
              <a:t>button</a:t>
            </a:r>
            <a:r>
              <a:rPr lang="en-CA" dirty="0"/>
              <a:t>, checkbox, file, password, radio, reset, select, submit, text, </a:t>
            </a:r>
            <a:r>
              <a:rPr lang="en-CA" dirty="0" err="1"/>
              <a:t>textarea</a:t>
            </a:r>
            <a:r>
              <a:rPr lang="en-CA" dirty="0"/>
              <a:t>, </a:t>
            </a:r>
            <a:r>
              <a:rPr lang="en-CA" dirty="0" smtClean="0"/>
              <a:t>window.</a:t>
            </a:r>
          </a:p>
          <a:p>
            <a:pPr marL="857250" lvl="2" indent="0">
              <a:buNone/>
            </a:pPr>
            <a:endParaRPr lang="en-CA" dirty="0"/>
          </a:p>
          <a:p>
            <a:pPr marL="800100" lvl="1" indent="-342900"/>
            <a:r>
              <a:rPr lang="en-CA" dirty="0" smtClean="0"/>
              <a:t>Example:</a:t>
            </a:r>
          </a:p>
          <a:p>
            <a:pPr marL="857250" lvl="2" indent="0">
              <a:buNone/>
            </a:pPr>
            <a:r>
              <a:rPr lang="en-CA" dirty="0">
                <a:hlinkClick r:id="rId2"/>
              </a:rPr>
              <a:t>js-onfocus.html</a:t>
            </a:r>
            <a:endParaRPr lang="en-CA" dirty="0" smtClean="0"/>
          </a:p>
          <a:p>
            <a:pPr marL="857250" lvl="2" indent="0">
              <a:buNone/>
            </a:pPr>
            <a:endParaRPr lang="en-CA" dirty="0" smtClean="0"/>
          </a:p>
          <a:p>
            <a:endParaRPr lang="en-CA"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07928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Event Handler Examples</a:t>
            </a:r>
            <a:endParaRPr lang="en-CA" sz="4000"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CA" dirty="0" err="1" smtClean="0">
                <a:solidFill>
                  <a:srgbClr val="0000CC"/>
                </a:solidFill>
                <a:effectLst>
                  <a:outerShdw blurRad="38100" dist="38100" dir="2700000" algn="tl">
                    <a:srgbClr val="000000">
                      <a:alpha val="43137"/>
                    </a:srgbClr>
                  </a:outerShdw>
                </a:effectLst>
              </a:rPr>
              <a:t>onload</a:t>
            </a:r>
            <a:endParaRPr lang="en-CA" dirty="0" smtClean="0">
              <a:solidFill>
                <a:srgbClr val="0000CC"/>
              </a:solidFill>
              <a:effectLst>
                <a:outerShdw blurRad="38100" dist="38100" dir="2700000" algn="tl">
                  <a:srgbClr val="000000">
                    <a:alpha val="43137"/>
                  </a:srgbClr>
                </a:outerShdw>
              </a:effectLst>
            </a:endParaRPr>
          </a:p>
          <a:p>
            <a:pPr lvl="1"/>
            <a:r>
              <a:rPr lang="en-CA" dirty="0"/>
              <a:t>Occurs when </a:t>
            </a:r>
            <a:r>
              <a:rPr lang="en-CA" dirty="0" smtClean="0"/>
              <a:t>a document </a:t>
            </a:r>
            <a:r>
              <a:rPr lang="en-CA" dirty="0"/>
              <a:t>or other external element has </a:t>
            </a:r>
            <a:r>
              <a:rPr lang="en-CA" dirty="0">
                <a:solidFill>
                  <a:srgbClr val="0000FF"/>
                </a:solidFill>
                <a:effectLst>
                  <a:outerShdw blurRad="38100" dist="38100" dir="2700000" algn="tl">
                    <a:srgbClr val="000000">
                      <a:alpha val="43137"/>
                    </a:srgbClr>
                  </a:outerShdw>
                </a:effectLst>
              </a:rPr>
              <a:t>completed downloading all data into the </a:t>
            </a:r>
            <a:r>
              <a:rPr lang="en-CA" dirty="0" smtClean="0">
                <a:solidFill>
                  <a:srgbClr val="0000FF"/>
                </a:solidFill>
                <a:effectLst>
                  <a:outerShdw blurRad="38100" dist="38100" dir="2700000" algn="tl">
                    <a:srgbClr val="000000">
                      <a:alpha val="43137"/>
                    </a:srgbClr>
                  </a:outerShdw>
                </a:effectLst>
              </a:rPr>
              <a:t>browser</a:t>
            </a:r>
            <a:r>
              <a:rPr lang="en-CA" dirty="0" smtClean="0"/>
              <a:t>.</a:t>
            </a:r>
            <a:endParaRPr lang="en-CA" dirty="0"/>
          </a:p>
          <a:p>
            <a:pPr lvl="1"/>
            <a:endParaRPr lang="en-CA" dirty="0"/>
          </a:p>
          <a:p>
            <a:pPr lvl="1"/>
            <a:r>
              <a:rPr lang="en-CA" dirty="0"/>
              <a:t>Applies to</a:t>
            </a:r>
          </a:p>
          <a:p>
            <a:pPr marL="857250" lvl="2" indent="0">
              <a:buNone/>
            </a:pPr>
            <a:r>
              <a:rPr lang="en-CA" dirty="0"/>
              <a:t>image, </a:t>
            </a:r>
            <a:r>
              <a:rPr lang="en-CA" dirty="0" smtClean="0"/>
              <a:t>window</a:t>
            </a:r>
            <a:r>
              <a:rPr lang="en-CA" dirty="0"/>
              <a:t>.</a:t>
            </a:r>
          </a:p>
          <a:p>
            <a:pPr marL="857250" lvl="2" indent="0">
              <a:buNone/>
            </a:pPr>
            <a:endParaRPr lang="en-CA" dirty="0"/>
          </a:p>
          <a:p>
            <a:pPr marL="800100" lvl="1" indent="-342900"/>
            <a:r>
              <a:rPr lang="en-CA" dirty="0"/>
              <a:t>Example:</a:t>
            </a:r>
          </a:p>
          <a:p>
            <a:pPr marL="857250" lvl="2" indent="0">
              <a:buNone/>
            </a:pPr>
            <a:r>
              <a:rPr lang="en-CA" dirty="0">
                <a:hlinkClick r:id="rId2"/>
              </a:rPr>
              <a:t>js-onload.html</a:t>
            </a:r>
            <a:endParaRPr lang="en-CA" dirty="0"/>
          </a:p>
          <a:p>
            <a:endParaRPr lang="en-CA" dirty="0" smtClean="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9929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Event Handler Examples</a:t>
            </a:r>
            <a:endParaRPr lang="en-CA" sz="4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smtClean="0">
                <a:solidFill>
                  <a:srgbClr val="0000CC"/>
                </a:solidFill>
                <a:effectLst>
                  <a:outerShdw blurRad="38100" dist="38100" dir="2700000" algn="tl">
                    <a:srgbClr val="000000">
                      <a:alpha val="43137"/>
                    </a:srgbClr>
                  </a:outerShdw>
                </a:effectLst>
              </a:rPr>
              <a:t>onmouseout</a:t>
            </a:r>
          </a:p>
          <a:p>
            <a:pPr lvl="1"/>
            <a:r>
              <a:rPr lang="en-CA" dirty="0"/>
              <a:t>Occurs when </a:t>
            </a:r>
            <a:r>
              <a:rPr lang="en-CA" dirty="0" smtClean="0"/>
              <a:t>the </a:t>
            </a:r>
            <a:r>
              <a:rPr lang="en-CA" dirty="0"/>
              <a:t>user has rolled the mouse out of an element.</a:t>
            </a:r>
          </a:p>
          <a:p>
            <a:pPr lvl="1"/>
            <a:endParaRPr lang="en-CA" dirty="0"/>
          </a:p>
          <a:p>
            <a:pPr lvl="1"/>
            <a:r>
              <a:rPr lang="en-CA" dirty="0"/>
              <a:t>Applies to</a:t>
            </a:r>
          </a:p>
          <a:p>
            <a:pPr marL="857250" lvl="2" indent="0">
              <a:buNone/>
            </a:pPr>
            <a:r>
              <a:rPr lang="en-CA" dirty="0"/>
              <a:t>image, window.</a:t>
            </a:r>
          </a:p>
          <a:p>
            <a:pPr marL="857250" lvl="2" indent="0">
              <a:buNone/>
            </a:pPr>
            <a:endParaRPr lang="en-CA" dirty="0"/>
          </a:p>
          <a:p>
            <a:pPr marL="800100" lvl="1" indent="-342900"/>
            <a:r>
              <a:rPr lang="en-CA" dirty="0"/>
              <a:t>Example:</a:t>
            </a:r>
          </a:p>
          <a:p>
            <a:pPr marL="857250" lvl="2" indent="0">
              <a:buNone/>
            </a:pPr>
            <a:r>
              <a:rPr lang="en-CA" dirty="0">
                <a:hlinkClick r:id="rId2"/>
              </a:rPr>
              <a:t>js-onmouseout.html</a:t>
            </a:r>
            <a:endParaRPr lang="en-CA"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76937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Event Handler Examples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err="1" smtClean="0">
                <a:solidFill>
                  <a:srgbClr val="0000CC"/>
                </a:solidFill>
                <a:effectLst>
                  <a:outerShdw blurRad="38100" dist="38100" dir="2700000" algn="tl">
                    <a:srgbClr val="000000">
                      <a:alpha val="43137"/>
                    </a:srgbClr>
                  </a:outerShdw>
                </a:effectLst>
              </a:rPr>
              <a:t>onmouseover</a:t>
            </a:r>
            <a:endParaRPr lang="en-CA" dirty="0">
              <a:solidFill>
                <a:srgbClr val="0000CC"/>
              </a:solidFill>
              <a:effectLst>
                <a:outerShdw blurRad="38100" dist="38100" dir="2700000" algn="tl">
                  <a:srgbClr val="000000">
                    <a:alpha val="43137"/>
                  </a:srgbClr>
                </a:outerShdw>
              </a:effectLst>
            </a:endParaRPr>
          </a:p>
          <a:p>
            <a:pPr lvl="1"/>
            <a:r>
              <a:rPr lang="en-CA" dirty="0"/>
              <a:t>Occurs when the user has rolled the mouse on top of an element.</a:t>
            </a:r>
          </a:p>
          <a:p>
            <a:pPr lvl="1"/>
            <a:endParaRPr lang="en-CA" dirty="0"/>
          </a:p>
          <a:p>
            <a:pPr lvl="1"/>
            <a:r>
              <a:rPr lang="en-CA" dirty="0"/>
              <a:t>Applies to</a:t>
            </a:r>
          </a:p>
          <a:p>
            <a:pPr marL="857250" lvl="2" indent="0">
              <a:buNone/>
            </a:pPr>
            <a:r>
              <a:rPr lang="en-CA" dirty="0"/>
              <a:t>image, window.</a:t>
            </a:r>
          </a:p>
          <a:p>
            <a:pPr marL="857250" lvl="2" indent="0">
              <a:buNone/>
            </a:pPr>
            <a:endParaRPr lang="en-CA" dirty="0"/>
          </a:p>
          <a:p>
            <a:pPr marL="800100" lvl="1" indent="-342900"/>
            <a:r>
              <a:rPr lang="en-CA" dirty="0"/>
              <a:t>Example:</a:t>
            </a:r>
          </a:p>
          <a:p>
            <a:pPr marL="857250" lvl="2" indent="0">
              <a:buNone/>
            </a:pPr>
            <a:r>
              <a:rPr lang="en-CA" dirty="0">
                <a:hlinkClick r:id="rId2"/>
              </a:rPr>
              <a:t>js-onmouseover.html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67806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Event Handler Examples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solidFill>
                  <a:srgbClr val="0000CC"/>
                </a:solidFill>
                <a:effectLst>
                  <a:outerShdw blurRad="38100" dist="38100" dir="2700000" algn="tl">
                    <a:srgbClr val="000000">
                      <a:alpha val="43137"/>
                    </a:srgbClr>
                  </a:outerShdw>
                </a:effectLst>
              </a:rPr>
              <a:t>o</a:t>
            </a:r>
            <a:r>
              <a:rPr lang="en-CA" dirty="0" smtClean="0">
                <a:solidFill>
                  <a:srgbClr val="0000CC"/>
                </a:solidFill>
                <a:effectLst>
                  <a:outerShdw blurRad="38100" dist="38100" dir="2700000" algn="tl">
                    <a:srgbClr val="000000">
                      <a:alpha val="43137"/>
                    </a:srgbClr>
                  </a:outerShdw>
                </a:effectLst>
              </a:rPr>
              <a:t>nresize</a:t>
            </a:r>
          </a:p>
          <a:p>
            <a:pPr lvl="1"/>
            <a:r>
              <a:rPr lang="en-CA" dirty="0"/>
              <a:t>Occurs when the user has resized a window or object.</a:t>
            </a:r>
          </a:p>
          <a:p>
            <a:pPr lvl="1"/>
            <a:endParaRPr lang="en-CA" dirty="0"/>
          </a:p>
          <a:p>
            <a:pPr lvl="1"/>
            <a:r>
              <a:rPr lang="en-CA" dirty="0"/>
              <a:t>Applies to</a:t>
            </a:r>
          </a:p>
          <a:p>
            <a:pPr marL="857250" lvl="2" indent="0">
              <a:buNone/>
            </a:pPr>
            <a:r>
              <a:rPr lang="en-CA" dirty="0" smtClean="0"/>
              <a:t>window</a:t>
            </a:r>
            <a:r>
              <a:rPr lang="en-CA" dirty="0"/>
              <a:t>.</a:t>
            </a:r>
          </a:p>
          <a:p>
            <a:pPr marL="857250" lvl="2" indent="0">
              <a:buNone/>
            </a:pPr>
            <a:endParaRPr lang="en-CA" dirty="0"/>
          </a:p>
          <a:p>
            <a:pPr marL="800100" lvl="1" indent="-342900"/>
            <a:r>
              <a:rPr lang="en-CA" dirty="0"/>
              <a:t>Example:</a:t>
            </a:r>
          </a:p>
          <a:p>
            <a:pPr marL="857250" lvl="2" indent="0">
              <a:buNone/>
            </a:pPr>
            <a:r>
              <a:rPr lang="en-CA" dirty="0">
                <a:hlinkClick r:id="rId2"/>
              </a:rPr>
              <a:t>js-onresize.html</a:t>
            </a:r>
            <a:endParaRPr lang="en-CA"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414539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144000" cy="1143000"/>
          </a:xfrm>
        </p:spPr>
        <p:txBody>
          <a:bodyPr>
            <a:noAutofit/>
          </a:bodyPr>
          <a:lstStyle/>
          <a:p>
            <a:r>
              <a:rPr lang="en-CA" sz="3600" dirty="0">
                <a:solidFill>
                  <a:srgbClr val="000000"/>
                </a:solidFill>
                <a:effectLst>
                  <a:outerShdw blurRad="38100" dist="38100" dir="2700000" algn="tl">
                    <a:srgbClr val="000000">
                      <a:alpha val="43137"/>
                    </a:srgbClr>
                  </a:outerShdw>
                </a:effectLst>
              </a:rPr>
              <a:t>Validation General Guidelines for Raw Data</a:t>
            </a:r>
            <a:endParaRPr lang="en-CA"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following is a list of guidelines for validating raw data. Some or all of these guidelines may apply when validating - it all depends on the application.</a:t>
            </a:r>
            <a:endParaRPr lang="en-CA" dirty="0"/>
          </a:p>
          <a:p>
            <a:pPr>
              <a:buFont typeface="Wingdings" panose="05000000000000000000" pitchFamily="2" charset="2"/>
              <a:buChar char="Ø"/>
            </a:pPr>
            <a:r>
              <a:rPr lang="en-CA" dirty="0"/>
              <a:t>Presence or Absence Test</a:t>
            </a:r>
            <a:endParaRPr lang="en-CA" dirty="0" smtClean="0"/>
          </a:p>
          <a:p>
            <a:pPr lvl="1"/>
            <a:r>
              <a:rPr lang="en-CA" dirty="0"/>
              <a:t>The presence or absence test is used to determine if a field has been completed</a:t>
            </a:r>
            <a:r>
              <a:rPr lang="en-CA" dirty="0" smtClean="0"/>
              <a:t>.</a:t>
            </a:r>
            <a:endParaRPr lang="en-CA" dirty="0"/>
          </a:p>
          <a:p>
            <a:pPr>
              <a:buFont typeface="Wingdings" panose="05000000000000000000" pitchFamily="2" charset="2"/>
              <a:buChar char="Ø"/>
            </a:pPr>
            <a:r>
              <a:rPr lang="en-CA" dirty="0"/>
              <a:t>Test to determine if a field </a:t>
            </a:r>
            <a:r>
              <a:rPr lang="en-CA" dirty="0" smtClean="0"/>
              <a:t>contains</a:t>
            </a:r>
            <a:endParaRPr lang="en-CA" dirty="0"/>
          </a:p>
          <a:p>
            <a:pPr lvl="1"/>
            <a:r>
              <a:rPr lang="en-CA" dirty="0" smtClean="0"/>
              <a:t>a </a:t>
            </a:r>
            <a:r>
              <a:rPr lang="en-CA" dirty="0"/>
              <a:t>numeric value</a:t>
            </a:r>
          </a:p>
          <a:p>
            <a:pPr lvl="1"/>
            <a:r>
              <a:rPr lang="en-CA" dirty="0" smtClean="0"/>
              <a:t>an </a:t>
            </a:r>
            <a:r>
              <a:rPr lang="en-CA" dirty="0"/>
              <a:t>alphabetic value</a:t>
            </a:r>
          </a:p>
          <a:p>
            <a:pPr lvl="1"/>
            <a:r>
              <a:rPr lang="en-CA" dirty="0" smtClean="0"/>
              <a:t>an </a:t>
            </a:r>
            <a:r>
              <a:rPr lang="en-CA" dirty="0"/>
              <a:t>alphabetic - Upper case</a:t>
            </a:r>
          </a:p>
          <a:p>
            <a:pPr lvl="1"/>
            <a:r>
              <a:rPr lang="en-CA" dirty="0" smtClean="0"/>
              <a:t>an </a:t>
            </a:r>
            <a:r>
              <a:rPr lang="en-CA" dirty="0"/>
              <a:t>alphabetic - Lower case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8776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CA" sz="3600" dirty="0">
                <a:solidFill>
                  <a:srgbClr val="000000"/>
                </a:solidFill>
                <a:effectLst>
                  <a:outerShdw blurRad="38100" dist="38100" dir="2700000" algn="tl">
                    <a:srgbClr val="000000">
                      <a:alpha val="43137"/>
                    </a:srgbClr>
                  </a:outerShdw>
                </a:effectLst>
              </a:rPr>
              <a:t>Validation General Guidelines for Raw Data</a:t>
            </a:r>
            <a:endParaRPr lang="en-CA"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CA" dirty="0"/>
              <a:t>Test to determine if a </a:t>
            </a:r>
            <a:r>
              <a:rPr lang="en-CA" dirty="0" smtClean="0"/>
              <a:t>field is</a:t>
            </a:r>
            <a:endParaRPr lang="en-CA" dirty="0"/>
          </a:p>
          <a:p>
            <a:pPr lvl="1"/>
            <a:r>
              <a:rPr lang="en-CA" dirty="0" smtClean="0"/>
              <a:t>Positive</a:t>
            </a:r>
          </a:p>
          <a:p>
            <a:pPr lvl="1"/>
            <a:r>
              <a:rPr lang="en-CA" dirty="0" smtClean="0"/>
              <a:t>Negative</a:t>
            </a:r>
          </a:p>
          <a:p>
            <a:pPr lvl="1"/>
            <a:r>
              <a:rPr lang="en-CA" dirty="0" smtClean="0"/>
              <a:t>Zero</a:t>
            </a:r>
            <a:endParaRPr lang="en-CA" dirty="0"/>
          </a:p>
          <a:p>
            <a:pPr>
              <a:buFont typeface="Wingdings" panose="05000000000000000000" pitchFamily="2" charset="2"/>
              <a:buChar char="Ø"/>
            </a:pPr>
            <a:r>
              <a:rPr lang="en-CA" dirty="0"/>
              <a:t>Value </a:t>
            </a:r>
            <a:r>
              <a:rPr lang="en-CA" dirty="0" smtClean="0"/>
              <a:t>Test</a:t>
            </a:r>
            <a:endParaRPr lang="en-CA" dirty="0"/>
          </a:p>
          <a:p>
            <a:pPr lvl="1"/>
            <a:r>
              <a:rPr lang="en-CA" dirty="0"/>
              <a:t>The value test is used to determine if a field has a specific value or code</a:t>
            </a:r>
            <a:r>
              <a:rPr lang="en-CA" dirty="0" smtClean="0"/>
              <a:t>.</a:t>
            </a:r>
            <a:endParaRPr lang="en-CA" dirty="0"/>
          </a:p>
          <a:p>
            <a:pPr>
              <a:buFont typeface="Wingdings" panose="05000000000000000000" pitchFamily="2" charset="2"/>
              <a:buChar char="Ø"/>
            </a:pPr>
            <a:r>
              <a:rPr lang="en-CA" dirty="0"/>
              <a:t>Range </a:t>
            </a:r>
            <a:r>
              <a:rPr lang="en-CA" dirty="0" smtClean="0"/>
              <a:t>Test</a:t>
            </a:r>
            <a:endParaRPr lang="en-CA" dirty="0"/>
          </a:p>
          <a:p>
            <a:pPr lvl="1"/>
            <a:r>
              <a:rPr lang="en-CA" dirty="0"/>
              <a:t>The range test is used to determine if a value entered is within a specific range (inclusive or exclusive</a:t>
            </a:r>
            <a:r>
              <a:rPr lang="en-CA" dirty="0" smtClean="0"/>
              <a:t>)</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4827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CA" sz="3600" dirty="0">
                <a:effectLst>
                  <a:outerShdw blurRad="38100" dist="38100" dir="2700000" algn="tl">
                    <a:srgbClr val="000000">
                      <a:alpha val="43137"/>
                    </a:srgbClr>
                  </a:outerShdw>
                </a:effectLst>
              </a:rPr>
              <a:t>Validation General </a:t>
            </a:r>
            <a:r>
              <a:rPr lang="en-CA" sz="3600" dirty="0" smtClean="0">
                <a:effectLst>
                  <a:outerShdw blurRad="38100" dist="38100" dir="2700000" algn="tl">
                    <a:srgbClr val="000000">
                      <a:alpha val="43137"/>
                    </a:srgbClr>
                  </a:outerShdw>
                </a:effectLst>
              </a:rPr>
              <a:t>Guidelines for </a:t>
            </a:r>
            <a:r>
              <a:rPr lang="en-CA" sz="3600" dirty="0">
                <a:effectLst>
                  <a:outerShdw blurRad="38100" dist="38100" dir="2700000" algn="tl">
                    <a:srgbClr val="000000">
                      <a:alpha val="43137"/>
                    </a:srgbClr>
                  </a:outerShdw>
                </a:effectLst>
              </a:rPr>
              <a:t>Raw Data</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CA" dirty="0"/>
              <a:t>Reasonableness Test</a:t>
            </a:r>
          </a:p>
          <a:p>
            <a:pPr lvl="1"/>
            <a:r>
              <a:rPr lang="en-CA" dirty="0"/>
              <a:t>The reasonableness test is used to determine if a value entered is reasonable based on other information supplied or information available to us. This test needs to be review periodically.</a:t>
            </a:r>
          </a:p>
          <a:p>
            <a:pPr>
              <a:buFont typeface="Wingdings" panose="05000000000000000000" pitchFamily="2" charset="2"/>
              <a:buChar char="Ø"/>
            </a:pPr>
            <a:r>
              <a:rPr lang="en-CA" dirty="0"/>
              <a:t>Consistency Test MULTIPLE FIELD(s)</a:t>
            </a:r>
          </a:p>
          <a:p>
            <a:pPr lvl="1"/>
            <a:r>
              <a:rPr lang="en-CA" dirty="0"/>
              <a:t>The consistency Test is used to determine if a value entered is consistent with other information entered.</a:t>
            </a:r>
          </a:p>
          <a:p>
            <a:pPr>
              <a:buFont typeface="Wingdings" panose="05000000000000000000" pitchFamily="2" charset="2"/>
              <a:buChar char="Ø"/>
            </a:pPr>
            <a:r>
              <a:rPr lang="en-CA" dirty="0"/>
              <a:t>Check Digit Test – </a:t>
            </a:r>
            <a:r>
              <a:rPr lang="en-CA" dirty="0">
                <a:hlinkClick r:id="rId2"/>
              </a:rPr>
              <a:t>See how it works</a:t>
            </a:r>
            <a:endParaRPr lang="en-CA" dirty="0"/>
          </a:p>
          <a:p>
            <a:pPr lvl="1"/>
            <a:r>
              <a:rPr lang="en-CA" dirty="0"/>
              <a:t>The check digit test is used to determine if for example, a credit card number or a Driver license number is valid.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94133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251520" y="1768475"/>
            <a:ext cx="8640960" cy="1736725"/>
          </a:xfrm>
        </p:spPr>
        <p:txBody>
          <a:bodyPr/>
          <a:lstStyle/>
          <a:p>
            <a:r>
              <a:rPr lang="en-CA" sz="4400" dirty="0">
                <a:effectLst>
                  <a:outerShdw blurRad="38100" dist="38100" dir="2700000" algn="tl">
                    <a:srgbClr val="000000">
                      <a:alpha val="43137"/>
                    </a:srgbClr>
                  </a:outerShdw>
                </a:effectLst>
              </a:rPr>
              <a:t>Form Validation Using JavaScript</a:t>
            </a:r>
          </a:p>
        </p:txBody>
      </p:sp>
      <p:sp>
        <p:nvSpPr>
          <p:cNvPr id="3" name="Subtitle 2"/>
          <p:cNvSpPr>
            <a:spLocks noGrp="1"/>
          </p:cNvSpPr>
          <p:nvPr>
            <p:ph type="subTitle" sz="quarter" idx="1"/>
          </p:nvPr>
        </p:nvSpPr>
        <p:spPr/>
        <p:txBody>
          <a:bodyPr/>
          <a:lstStyle/>
          <a:p>
            <a:r>
              <a:rPr lang="en-CA" dirty="0" smtClean="0"/>
              <a:t> </a:t>
            </a:r>
            <a:endParaRPr lang="en-CA" dirty="0"/>
          </a:p>
        </p:txBody>
      </p:sp>
      <p:sp>
        <p:nvSpPr>
          <p:cNvPr id="4" name="Slide Number Placeholder 3"/>
          <p:cNvSpPr>
            <a:spLocks noGrp="1"/>
          </p:cNvSpPr>
          <p:nvPr>
            <p:ph type="sldNum" sz="quarter" idx="12"/>
          </p:nvPr>
        </p:nvSpPr>
        <p:spPr/>
        <p:txBody>
          <a:bodyPr/>
          <a:lstStyle/>
          <a:p>
            <a:pPr>
              <a:defRPr/>
            </a:pPr>
            <a:fld id="{B78550FE-3B2F-4BB7-90E2-96BF2246C762}" type="slidenum">
              <a:rPr lang="en-CA" altLang="en-US" smtClean="0"/>
              <a:pPr>
                <a:defRPr/>
              </a:pPr>
              <a:t>29</a:t>
            </a:fld>
            <a:endParaRPr lang="en-CA" altLang="en-US"/>
          </a:p>
        </p:txBody>
      </p:sp>
    </p:spTree>
    <p:extLst>
      <p:ext uri="{BB962C8B-B14F-4D97-AF65-F5344CB8AC3E}">
        <p14:creationId xmlns:p14="http://schemas.microsoft.com/office/powerpoint/2010/main" val="115152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Enables basic storage and retrieval of dates and times.</a:t>
            </a:r>
          </a:p>
          <a:p>
            <a:pPr>
              <a:buFont typeface="Wingdings" panose="05000000000000000000" pitchFamily="2" charset="2"/>
              <a:buChar char="Ø"/>
            </a:pPr>
            <a:r>
              <a:rPr lang="en-US" dirty="0" smtClean="0"/>
              <a:t>Creates a Date object with current date and time:</a:t>
            </a:r>
          </a:p>
          <a:p>
            <a:pPr lvl="1">
              <a:buNone/>
            </a:pPr>
            <a:r>
              <a:rPr lang="en-US" b="1" dirty="0" smtClean="0"/>
              <a:t>   </a:t>
            </a:r>
            <a:r>
              <a:rPr lang="en-US" dirty="0" smtClean="0">
                <a:effectLst>
                  <a:outerShdw blurRad="38100" dist="38100" dir="2700000" algn="tl">
                    <a:srgbClr val="000000">
                      <a:alpha val="43137"/>
                    </a:srgbClr>
                  </a:outerShdw>
                </a:effectLst>
              </a:rPr>
              <a:t>var </a:t>
            </a:r>
            <a:r>
              <a:rPr lang="en-US" dirty="0" err="1" smtClean="0">
                <a:effectLst>
                  <a:outerShdw blurRad="38100" dist="38100" dir="2700000" algn="tl">
                    <a:srgbClr val="000000">
                      <a:alpha val="43137"/>
                    </a:srgbClr>
                  </a:outerShdw>
                </a:effectLst>
              </a:rPr>
              <a:t>myDate</a:t>
            </a:r>
            <a:r>
              <a:rPr lang="en-US" dirty="0" smtClean="0">
                <a:effectLst>
                  <a:outerShdw blurRad="38100" dist="38100" dir="2700000" algn="tl">
                    <a:srgbClr val="000000">
                      <a:alpha val="43137"/>
                    </a:srgbClr>
                  </a:outerShdw>
                </a:effectLst>
              </a:rPr>
              <a:t> = new Date();</a:t>
            </a:r>
          </a:p>
          <a:p>
            <a:pPr>
              <a:buFont typeface="Wingdings" panose="05000000000000000000" pitchFamily="2" charset="2"/>
              <a:buChar char="Ø"/>
            </a:pPr>
            <a:r>
              <a:rPr lang="en-US" dirty="0" smtClean="0"/>
              <a:t>date string:</a:t>
            </a:r>
          </a:p>
          <a:p>
            <a:pPr lvl="1">
              <a:buNone/>
            </a:pPr>
            <a:r>
              <a:rPr lang="en-US" sz="1800" b="1" dirty="0" smtClean="0"/>
              <a:t>     </a:t>
            </a:r>
            <a:r>
              <a:rPr lang="en-US" dirty="0" smtClean="0"/>
              <a:t>alert(“The date is  “ + </a:t>
            </a:r>
            <a:r>
              <a:rPr lang="en-US" dirty="0" err="1" smtClean="0"/>
              <a:t>myDate</a:t>
            </a:r>
            <a:r>
              <a:rPr lang="en-US" dirty="0" smtClean="0"/>
              <a:t>);</a:t>
            </a:r>
          </a:p>
          <a:p>
            <a:pPr lvl="1">
              <a:buNone/>
            </a:pPr>
            <a:endParaRPr lang="en-US" sz="1800" dirty="0" smtClean="0"/>
          </a:p>
          <a:p>
            <a:pPr lvl="1">
              <a:buNone/>
            </a:pPr>
            <a:r>
              <a:rPr lang="en-US" sz="1900" dirty="0" smtClean="0"/>
              <a:t>Will show the date string:</a:t>
            </a:r>
          </a:p>
          <a:p>
            <a:pPr lvl="1">
              <a:buNone/>
            </a:pPr>
            <a:endParaRPr lang="en-US" sz="1800" b="1" dirty="0" smtClean="0"/>
          </a:p>
          <a:p>
            <a:pPr lvl="1">
              <a:buNone/>
            </a:pPr>
            <a:r>
              <a:rPr lang="en-US" sz="1900" dirty="0" smtClean="0">
                <a:effectLst>
                  <a:outerShdw blurRad="38100" dist="38100" dir="2700000" algn="tl">
                    <a:srgbClr val="000000">
                      <a:alpha val="43137"/>
                    </a:srgbClr>
                  </a:outerShdw>
                </a:effectLst>
              </a:rPr>
              <a:t>The date is  Mon Mar 10 2014 09:02:37 GMT-0400 (Eastern Standard Time)</a:t>
            </a:r>
            <a:r>
              <a:rPr lang="en-US" sz="3000" dirty="0" smtClean="0">
                <a:effectLst>
                  <a:outerShdw blurRad="38100" dist="38100" dir="2700000" algn="tl">
                    <a:srgbClr val="000000">
                      <a:alpha val="43137"/>
                    </a:srgbClr>
                  </a:outerShdw>
                </a:effectLst>
              </a:rPr>
              <a:t> </a:t>
            </a:r>
            <a:endParaRPr lang="en-US" sz="3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93105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28600"/>
            <a:ext cx="8928991" cy="1143000"/>
          </a:xfrm>
        </p:spPr>
        <p:txBody>
          <a:bodyPr/>
          <a:lstStyle/>
          <a:p>
            <a:r>
              <a:rPr lang="en-US" sz="4000" dirty="0" smtClean="0">
                <a:effectLst>
                  <a:outerShdw blurRad="38100" dist="38100" dir="2700000" algn="tl">
                    <a:srgbClr val="000000">
                      <a:alpha val="43137"/>
                    </a:srgbClr>
                  </a:outerShdw>
                </a:effectLst>
              </a:rPr>
              <a:t>JF Form Validation: </a:t>
            </a:r>
            <a:r>
              <a:rPr lang="en-CA" sz="4000" dirty="0">
                <a:effectLst>
                  <a:outerShdw blurRad="38100" dist="38100" dir="2700000" algn="tl">
                    <a:srgbClr val="000000">
                      <a:alpha val="43137"/>
                    </a:srgbClr>
                  </a:outerShdw>
                </a:effectLst>
              </a:rPr>
              <a:t>input </a:t>
            </a:r>
            <a:r>
              <a:rPr lang="en-CA" sz="4000" dirty="0">
                <a:solidFill>
                  <a:srgbClr val="0000FF"/>
                </a:solidFill>
                <a:effectLst>
                  <a:outerShdw blurRad="38100" dist="38100" dir="2700000" algn="tl">
                    <a:srgbClr val="000000">
                      <a:alpha val="43137"/>
                    </a:srgbClr>
                  </a:outerShdw>
                </a:effectLst>
              </a:rPr>
              <a:t>type="text</a:t>
            </a:r>
            <a:r>
              <a:rPr lang="en-CA" sz="4000" dirty="0" smtClean="0">
                <a:solidFill>
                  <a:srgbClr val="0000FF"/>
                </a:solidFill>
                <a:effectLst>
                  <a:outerShdw blurRad="38100" dist="38100" dir="2700000" algn="tl">
                    <a:srgbClr val="000000">
                      <a:alpha val="43137"/>
                    </a:srgbClr>
                  </a:outerShdw>
                </a:effectLst>
              </a:rPr>
              <a:t>"</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Simple </a:t>
            </a:r>
            <a:r>
              <a:rPr lang="en-CA" sz="2800" dirty="0" smtClean="0"/>
              <a:t>Fo</a:t>
            </a:r>
            <a:r>
              <a:rPr lang="en-CA" sz="2800" dirty="0"/>
              <a:t>rm validation </a:t>
            </a:r>
            <a:r>
              <a:rPr lang="en-CA" sz="2800" dirty="0" smtClean="0"/>
              <a:t>for input </a:t>
            </a:r>
            <a:r>
              <a:rPr lang="en-CA" sz="2800" dirty="0" smtClean="0">
                <a:solidFill>
                  <a:srgbClr val="0000FF"/>
                </a:solidFill>
                <a:effectLst>
                  <a:outerShdw blurRad="38100" dist="38100" dir="2700000" algn="tl">
                    <a:srgbClr val="000000">
                      <a:alpha val="43137"/>
                    </a:srgbClr>
                  </a:outerShdw>
                </a:effectLst>
              </a:rPr>
              <a:t>type</a:t>
            </a:r>
            <a:r>
              <a:rPr lang="en-CA" sz="2800" dirty="0">
                <a:solidFill>
                  <a:srgbClr val="0000FF"/>
                </a:solidFill>
                <a:effectLst>
                  <a:outerShdw blurRad="38100" dist="38100" dir="2700000" algn="tl">
                    <a:srgbClr val="000000">
                      <a:alpha val="43137"/>
                    </a:srgbClr>
                  </a:outerShdw>
                </a:effectLst>
              </a:rPr>
              <a:t>="</a:t>
            </a:r>
            <a:r>
              <a:rPr lang="en-CA" sz="2800" dirty="0" smtClean="0">
                <a:solidFill>
                  <a:srgbClr val="0000FF"/>
                </a:solidFill>
                <a:effectLst>
                  <a:outerShdw blurRad="38100" dist="38100" dir="2700000" algn="tl">
                    <a:srgbClr val="000000">
                      <a:alpha val="43137"/>
                    </a:srgbClr>
                  </a:outerShdw>
                </a:effectLst>
              </a:rPr>
              <a:t>text" </a:t>
            </a:r>
            <a:endParaRPr lang="en-CA" sz="2800" dirty="0">
              <a:solidFill>
                <a:srgbClr val="0000FF"/>
              </a:solidFill>
              <a:effectLst>
                <a:outerShdw blurRad="38100" dist="38100" dir="2700000" algn="tl">
                  <a:srgbClr val="000000">
                    <a:alpha val="43137"/>
                  </a:srgbClr>
                </a:outerShdw>
              </a:effectLst>
            </a:endParaRPr>
          </a:p>
          <a:p>
            <a:pPr lvl="1"/>
            <a:r>
              <a:rPr lang="en-CA" sz="2000" dirty="0"/>
              <a:t>using </a:t>
            </a:r>
            <a:r>
              <a:rPr lang="en-CA" sz="2000" dirty="0" err="1" smtClean="0"/>
              <a:t>document.</a:t>
            </a:r>
            <a:r>
              <a:rPr lang="en-CA" sz="2000" dirty="0" err="1" smtClean="0">
                <a:solidFill>
                  <a:srgbClr val="0000FF"/>
                </a:solidFill>
                <a:effectLst>
                  <a:outerShdw blurRad="38100" dist="38100" dir="2700000" algn="tl">
                    <a:srgbClr val="000000">
                      <a:alpha val="43137"/>
                    </a:srgbClr>
                  </a:outerShdw>
                </a:effectLst>
              </a:rPr>
              <a:t>formName.elementName</a:t>
            </a:r>
            <a:endParaRPr lang="en-CA" sz="2000" dirty="0" smtClean="0">
              <a:solidFill>
                <a:srgbClr val="0000FF"/>
              </a:solidFill>
              <a:effectLst>
                <a:outerShdw blurRad="38100" dist="38100" dir="2700000" algn="tl">
                  <a:srgbClr val="000000">
                    <a:alpha val="43137"/>
                  </a:srgbClr>
                </a:outerShdw>
              </a:effectLst>
            </a:endParaRPr>
          </a:p>
          <a:p>
            <a:pPr lvl="2">
              <a:buClr>
                <a:srgbClr val="919191"/>
              </a:buClr>
              <a:buFont typeface="Arial" panose="020B0604020202020204" pitchFamily="34" charset="0"/>
              <a:buChar char="•"/>
            </a:pPr>
            <a:r>
              <a:rPr lang="en-US" sz="1800" dirty="0">
                <a:solidFill>
                  <a:prstClr val="black"/>
                </a:solidFill>
                <a:hlinkClick r:id="rId2"/>
              </a:rPr>
              <a:t>js-validation-example-Byname/</a:t>
            </a:r>
            <a:r>
              <a:rPr lang="en-US" sz="1800" dirty="0">
                <a:solidFill>
                  <a:prstClr val="black"/>
                </a:solidFill>
              </a:rPr>
              <a:t> </a:t>
            </a:r>
            <a:endParaRPr lang="en-CA" sz="1600" dirty="0" smtClean="0">
              <a:solidFill>
                <a:srgbClr val="0000FF"/>
              </a:solidFill>
              <a:effectLst>
                <a:outerShdw blurRad="38100" dist="38100" dir="2700000" algn="tl">
                  <a:srgbClr val="000000">
                    <a:alpha val="43137"/>
                  </a:srgbClr>
                </a:outerShdw>
              </a:effectLst>
            </a:endParaRPr>
          </a:p>
          <a:p>
            <a:pPr lvl="1"/>
            <a:r>
              <a:rPr lang="en-CA" sz="2000" dirty="0"/>
              <a:t>using </a:t>
            </a:r>
            <a:r>
              <a:rPr lang="en-CA" sz="2000" dirty="0" err="1"/>
              <a:t>document.</a:t>
            </a:r>
            <a:r>
              <a:rPr lang="en-CA" sz="2000" dirty="0" err="1">
                <a:solidFill>
                  <a:srgbClr val="0000FF"/>
                </a:solidFill>
                <a:effectLst>
                  <a:outerShdw blurRad="38100" dist="38100" dir="2700000" algn="tl">
                    <a:srgbClr val="000000">
                      <a:alpha val="43137"/>
                    </a:srgbClr>
                  </a:outerShdw>
                </a:effectLst>
              </a:rPr>
              <a:t>getElementById</a:t>
            </a:r>
            <a:r>
              <a:rPr lang="en-CA" sz="2000" dirty="0"/>
              <a:t>("</a:t>
            </a:r>
            <a:r>
              <a:rPr lang="en-CA" sz="2000" dirty="0" err="1" smtClean="0"/>
              <a:t>elementId</a:t>
            </a:r>
            <a:r>
              <a:rPr lang="en-CA" sz="2000" dirty="0"/>
              <a:t>") </a:t>
            </a:r>
            <a:r>
              <a:rPr lang="en-CA" sz="2000" dirty="0" smtClean="0"/>
              <a:t>method</a:t>
            </a:r>
          </a:p>
          <a:p>
            <a:pPr lvl="2">
              <a:buClr>
                <a:srgbClr val="919191"/>
              </a:buClr>
              <a:buFont typeface="Arial" panose="020B0604020202020204" pitchFamily="34" charset="0"/>
              <a:buChar char="•"/>
            </a:pPr>
            <a:r>
              <a:rPr lang="en-US" sz="1800" dirty="0">
                <a:solidFill>
                  <a:prstClr val="black"/>
                </a:solidFill>
                <a:hlinkClick r:id="rId3"/>
              </a:rPr>
              <a:t>js-validation-example-</a:t>
            </a:r>
            <a:r>
              <a:rPr lang="en-US" sz="1800" dirty="0" err="1">
                <a:solidFill>
                  <a:prstClr val="black"/>
                </a:solidFill>
                <a:hlinkClick r:id="rId3"/>
              </a:rPr>
              <a:t>elementById</a:t>
            </a:r>
            <a:r>
              <a:rPr lang="en-US" sz="1800" dirty="0">
                <a:solidFill>
                  <a:prstClr val="black"/>
                </a:solidFill>
                <a:hlinkClick r:id="rId3"/>
              </a:rPr>
              <a:t>/</a:t>
            </a:r>
            <a:r>
              <a:rPr lang="en-US" sz="1800" dirty="0">
                <a:solidFill>
                  <a:prstClr val="black"/>
                </a:solidFill>
              </a:rPr>
              <a:t> </a:t>
            </a:r>
            <a:endParaRPr lang="en-CA" sz="1600" dirty="0" smtClean="0"/>
          </a:p>
          <a:p>
            <a:pPr lvl="1"/>
            <a:r>
              <a:rPr lang="en-CA" sz="2000" dirty="0"/>
              <a:t>using </a:t>
            </a:r>
            <a:r>
              <a:rPr lang="en-CA" sz="2000" dirty="0" err="1"/>
              <a:t>document.</a:t>
            </a:r>
            <a:r>
              <a:rPr lang="en-CA" sz="2000" dirty="0" err="1">
                <a:solidFill>
                  <a:srgbClr val="0000FF"/>
                </a:solidFill>
                <a:effectLst>
                  <a:outerShdw blurRad="38100" dist="38100" dir="2700000" algn="tl">
                    <a:srgbClr val="000000">
                      <a:alpha val="43137"/>
                    </a:srgbClr>
                  </a:outerShdw>
                </a:effectLst>
              </a:rPr>
              <a:t>getElementsByName</a:t>
            </a:r>
            <a:r>
              <a:rPr lang="en-CA" sz="2000" dirty="0"/>
              <a:t>("</a:t>
            </a:r>
            <a:r>
              <a:rPr lang="en-CA" sz="2000" dirty="0" err="1" smtClean="0"/>
              <a:t>elementName</a:t>
            </a:r>
            <a:r>
              <a:rPr lang="en-CA" sz="2000" dirty="0"/>
              <a:t>") </a:t>
            </a:r>
            <a:r>
              <a:rPr lang="en-CA" sz="2000" dirty="0" smtClean="0"/>
              <a:t>method</a:t>
            </a:r>
          </a:p>
          <a:p>
            <a:pPr lvl="2">
              <a:buClr>
                <a:srgbClr val="919191"/>
              </a:buClr>
              <a:buFont typeface="Arial" panose="020B0604020202020204" pitchFamily="34" charset="0"/>
              <a:buChar char="•"/>
            </a:pPr>
            <a:r>
              <a:rPr lang="en-US" sz="1800" dirty="0">
                <a:solidFill>
                  <a:prstClr val="black"/>
                </a:solidFill>
                <a:hlinkClick r:id="rId4"/>
              </a:rPr>
              <a:t>js-validation-example-</a:t>
            </a:r>
            <a:r>
              <a:rPr lang="en-US" sz="1800" dirty="0" err="1">
                <a:solidFill>
                  <a:prstClr val="black"/>
                </a:solidFill>
                <a:hlinkClick r:id="rId4"/>
              </a:rPr>
              <a:t>elementByName</a:t>
            </a:r>
            <a:r>
              <a:rPr lang="en-US" sz="1800" dirty="0">
                <a:solidFill>
                  <a:prstClr val="black"/>
                </a:solidFill>
                <a:hlinkClick r:id="rId4"/>
              </a:rPr>
              <a:t>/</a:t>
            </a:r>
            <a:r>
              <a:rPr lang="en-US" sz="1800" dirty="0">
                <a:solidFill>
                  <a:prstClr val="black"/>
                </a:solidFill>
              </a:rPr>
              <a:t> </a:t>
            </a:r>
            <a:endParaRPr lang="en-CA" sz="1600" dirty="0" smtClean="0"/>
          </a:p>
          <a:p>
            <a:pPr lvl="1"/>
            <a:r>
              <a:rPr lang="en-CA" sz="2000" dirty="0"/>
              <a:t>using </a:t>
            </a:r>
            <a:r>
              <a:rPr lang="en-CA" sz="2000" dirty="0" err="1"/>
              <a:t>document.</a:t>
            </a:r>
            <a:r>
              <a:rPr lang="en-CA" sz="2000" dirty="0" err="1">
                <a:solidFill>
                  <a:srgbClr val="0000FF"/>
                </a:solidFill>
                <a:effectLst>
                  <a:outerShdw blurRad="38100" dist="38100" dir="2700000" algn="tl">
                    <a:srgbClr val="000000">
                      <a:alpha val="43137"/>
                    </a:srgbClr>
                  </a:outerShdw>
                </a:effectLst>
              </a:rPr>
              <a:t>form</a:t>
            </a:r>
            <a:r>
              <a:rPr lang="en-CA" sz="2000" dirty="0" err="1">
                <a:solidFill>
                  <a:srgbClr val="CC0099"/>
                </a:solidFill>
                <a:effectLst>
                  <a:outerShdw blurRad="38100" dist="38100" dir="2700000" algn="tl">
                    <a:srgbClr val="000000">
                      <a:alpha val="43137"/>
                    </a:srgbClr>
                  </a:outerShdw>
                </a:effectLst>
              </a:rPr>
              <a:t>s</a:t>
            </a:r>
            <a:r>
              <a:rPr lang="en-CA" sz="2000" dirty="0">
                <a:solidFill>
                  <a:srgbClr val="0000FF"/>
                </a:solidFill>
                <a:effectLst>
                  <a:outerShdw blurRad="38100" dist="38100" dir="2700000" algn="tl">
                    <a:srgbClr val="000000">
                      <a:alpha val="43137"/>
                    </a:srgbClr>
                  </a:outerShdw>
                </a:effectLst>
              </a:rPr>
              <a:t>[</a:t>
            </a:r>
            <a:r>
              <a:rPr lang="en-CA" sz="2000" dirty="0"/>
              <a:t>index</a:t>
            </a:r>
            <a:r>
              <a:rPr lang="en-CA" sz="2000" dirty="0">
                <a:solidFill>
                  <a:srgbClr val="0000FF"/>
                </a:solidFill>
                <a:effectLst>
                  <a:outerShdw blurRad="38100" dist="38100" dir="2700000" algn="tl">
                    <a:srgbClr val="000000">
                      <a:alpha val="43137"/>
                    </a:srgbClr>
                  </a:outerShdw>
                </a:effectLst>
              </a:rPr>
              <a:t>]</a:t>
            </a:r>
            <a:r>
              <a:rPr lang="en-CA" sz="2000" dirty="0"/>
              <a:t>.</a:t>
            </a:r>
            <a:r>
              <a:rPr lang="en-CA" sz="2000" dirty="0">
                <a:solidFill>
                  <a:srgbClr val="0000FF"/>
                </a:solidFill>
                <a:effectLst>
                  <a:outerShdw blurRad="38100" dist="38100" dir="2700000" algn="tl">
                    <a:srgbClr val="000000">
                      <a:alpha val="43137"/>
                    </a:srgbClr>
                  </a:outerShdw>
                </a:effectLst>
              </a:rPr>
              <a:t>element</a:t>
            </a:r>
            <a:r>
              <a:rPr lang="en-CA" sz="2000" dirty="0">
                <a:solidFill>
                  <a:srgbClr val="CC0099"/>
                </a:solidFill>
                <a:effectLst>
                  <a:outerShdw blurRad="38100" dist="38100" dir="2700000" algn="tl">
                    <a:srgbClr val="000000">
                      <a:alpha val="43137"/>
                    </a:srgbClr>
                  </a:outerShdw>
                </a:effectLst>
              </a:rPr>
              <a:t>s</a:t>
            </a:r>
            <a:r>
              <a:rPr lang="en-CA" sz="2000" dirty="0">
                <a:solidFill>
                  <a:srgbClr val="0000FF"/>
                </a:solidFill>
                <a:effectLst>
                  <a:outerShdw blurRad="38100" dist="38100" dir="2700000" algn="tl">
                    <a:srgbClr val="000000">
                      <a:alpha val="43137"/>
                    </a:srgbClr>
                  </a:outerShdw>
                </a:effectLst>
              </a:rPr>
              <a:t>[</a:t>
            </a:r>
            <a:r>
              <a:rPr lang="en-CA" sz="2000" dirty="0"/>
              <a:t>index</a:t>
            </a:r>
            <a:r>
              <a:rPr lang="en-CA" sz="2000" dirty="0" smtClean="0">
                <a:solidFill>
                  <a:srgbClr val="0000FF"/>
                </a:solidFill>
                <a:effectLst>
                  <a:outerShdw blurRad="38100" dist="38100" dir="2700000" algn="tl">
                    <a:srgbClr val="000000">
                      <a:alpha val="43137"/>
                    </a:srgbClr>
                  </a:outerShdw>
                </a:effectLst>
              </a:rPr>
              <a:t>]</a:t>
            </a:r>
            <a:r>
              <a:rPr lang="en-CA" sz="2000" dirty="0" smtClean="0"/>
              <a:t> - </a:t>
            </a:r>
            <a:r>
              <a:rPr lang="en-CA" sz="2000" dirty="0"/>
              <a:t>Not </a:t>
            </a:r>
            <a:r>
              <a:rPr lang="en-CA" sz="2000" dirty="0" smtClean="0"/>
              <a:t>recommended</a:t>
            </a:r>
          </a:p>
          <a:p>
            <a:pPr lvl="2">
              <a:buClr>
                <a:srgbClr val="919191"/>
              </a:buClr>
              <a:buFont typeface="Arial" panose="020B0604020202020204" pitchFamily="34" charset="0"/>
              <a:buChar char="•"/>
            </a:pPr>
            <a:r>
              <a:rPr lang="en-US" sz="1800" dirty="0">
                <a:solidFill>
                  <a:prstClr val="black"/>
                </a:solidFill>
                <a:hlinkClick r:id="rId5"/>
              </a:rPr>
              <a:t>js-validation-example-</a:t>
            </a:r>
            <a:r>
              <a:rPr lang="en-US" sz="1800" dirty="0" err="1">
                <a:solidFill>
                  <a:prstClr val="black"/>
                </a:solidFill>
                <a:hlinkClick r:id="rId5"/>
              </a:rPr>
              <a:t>formelementIndex</a:t>
            </a:r>
            <a:r>
              <a:rPr lang="en-US" sz="1800" dirty="0">
                <a:solidFill>
                  <a:prstClr val="black"/>
                </a:solidFill>
                <a:hlinkClick r:id="rId5"/>
              </a:rPr>
              <a:t>/</a:t>
            </a:r>
            <a:r>
              <a:rPr lang="en-US" sz="1800" dirty="0">
                <a:solidFill>
                  <a:prstClr val="black"/>
                </a:solidFill>
              </a:rPr>
              <a:t> </a:t>
            </a:r>
            <a:endParaRPr lang="en-CA" sz="1600" dirty="0" smtClean="0"/>
          </a:p>
          <a:p>
            <a:pPr lvl="1"/>
            <a:r>
              <a:rPr lang="en-CA" sz="2000" dirty="0"/>
              <a:t>using the </a:t>
            </a:r>
            <a:r>
              <a:rPr lang="en-CA" sz="2000" dirty="0">
                <a:solidFill>
                  <a:srgbClr val="0000FF"/>
                </a:solidFill>
                <a:effectLst>
                  <a:outerShdw blurRad="38100" dist="38100" dir="2700000" algn="tl">
                    <a:srgbClr val="000000">
                      <a:alpha val="43137"/>
                    </a:srgbClr>
                  </a:outerShdw>
                </a:effectLst>
              </a:rPr>
              <a:t>this</a:t>
            </a:r>
            <a:r>
              <a:rPr lang="en-CA" sz="2000" dirty="0">
                <a:solidFill>
                  <a:srgbClr val="0000FF"/>
                </a:solidFill>
              </a:rPr>
              <a:t> </a:t>
            </a:r>
            <a:r>
              <a:rPr lang="en-CA" sz="2000" dirty="0"/>
              <a:t>key </a:t>
            </a:r>
            <a:r>
              <a:rPr lang="en-CA" sz="2000" dirty="0" smtClean="0"/>
              <a:t>work</a:t>
            </a:r>
          </a:p>
          <a:p>
            <a:pPr lvl="2">
              <a:buClr>
                <a:srgbClr val="919191"/>
              </a:buClr>
              <a:buFont typeface="Arial" panose="020B0604020202020204" pitchFamily="34" charset="0"/>
              <a:buChar char="•"/>
            </a:pPr>
            <a:r>
              <a:rPr lang="en-US" sz="1800" dirty="0">
                <a:solidFill>
                  <a:prstClr val="black"/>
                </a:solidFill>
                <a:hlinkClick r:id="rId6"/>
              </a:rPr>
              <a:t>js-validation-example-with-this</a:t>
            </a:r>
            <a:r>
              <a:rPr lang="en-US" sz="1800" dirty="0" smtClean="0">
                <a:solidFill>
                  <a:prstClr val="black"/>
                </a:solidFill>
                <a:hlinkClick r:id="rId6"/>
              </a:rPr>
              <a:t>/</a:t>
            </a:r>
            <a:endParaRPr lang="en-CA" sz="1800" dirty="0"/>
          </a:p>
          <a:p>
            <a:pPr>
              <a:buFont typeface="Wingdings" panose="05000000000000000000" pitchFamily="2" charset="2"/>
              <a:buChar char="q"/>
            </a:pPr>
            <a:r>
              <a:rPr lang="en-CA" sz="2800" dirty="0" smtClean="0"/>
              <a:t>Learning JS validation coding from these examples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dirty="0"/>
          </a:p>
        </p:txBody>
      </p:sp>
    </p:spTree>
    <p:extLst>
      <p:ext uri="{BB962C8B-B14F-4D97-AF65-F5344CB8AC3E}">
        <p14:creationId xmlns:p14="http://schemas.microsoft.com/office/powerpoint/2010/main" val="184771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sz="2800" dirty="0" smtClean="0"/>
              <a:t>Example </a:t>
            </a:r>
            <a:endParaRPr lang="en-CA" sz="2800" dirty="0">
              <a:solidFill>
                <a:srgbClr val="0000FF"/>
              </a:solidFill>
              <a:effectLst>
                <a:outerShdw blurRad="38100" dist="38100" dir="2700000" algn="tl">
                  <a:srgbClr val="000000">
                    <a:alpha val="43137"/>
                  </a:srgbClr>
                </a:outerShdw>
              </a:effectLst>
            </a:endParaRPr>
          </a:p>
          <a:p>
            <a:pPr lvl="1"/>
            <a:r>
              <a:rPr lang="en-US" sz="2400" dirty="0">
                <a:hlinkClick r:id="rId2"/>
              </a:rPr>
              <a:t>js-validation-checkbox</a:t>
            </a:r>
            <a:r>
              <a:rPr lang="en-US" sz="2400" dirty="0" smtClean="0">
                <a:hlinkClick r:id="rId2"/>
              </a:rPr>
              <a:t>/</a:t>
            </a:r>
            <a:endParaRPr lang="en-US" sz="2400" dirty="0" smtClean="0"/>
          </a:p>
          <a:p>
            <a:pPr lvl="0">
              <a:buClr>
                <a:srgbClr val="5F5F5F"/>
              </a:buClr>
              <a:buFont typeface="Wingdings" panose="05000000000000000000" pitchFamily="2" charset="2"/>
              <a:buChar char="Ø"/>
            </a:pPr>
            <a:r>
              <a:rPr lang="en-CA" sz="2800" dirty="0">
                <a:solidFill>
                  <a:prstClr val="black"/>
                </a:solidFill>
              </a:rPr>
              <a:t>Checkbox logic</a:t>
            </a:r>
          </a:p>
          <a:p>
            <a:pPr lvl="1">
              <a:buClr>
                <a:srgbClr val="919191"/>
              </a:buClr>
            </a:pPr>
            <a:r>
              <a:rPr lang="en-CA" sz="2400" dirty="0">
                <a:solidFill>
                  <a:prstClr val="black"/>
                </a:solidFill>
              </a:rPr>
              <a:t>Get the number of the checkboxes using length</a:t>
            </a:r>
          </a:p>
          <a:p>
            <a:pPr lvl="1">
              <a:buClr>
                <a:srgbClr val="919191"/>
              </a:buClr>
            </a:pPr>
            <a:r>
              <a:rPr lang="en-CA" sz="2400" dirty="0">
                <a:solidFill>
                  <a:prstClr val="black"/>
                </a:solidFill>
              </a:rPr>
              <a:t>Loop to check which one was </a:t>
            </a:r>
            <a:r>
              <a:rPr lang="en-CA" sz="2400" dirty="0">
                <a:solidFill>
                  <a:srgbClr val="0000FF"/>
                </a:solidFill>
                <a:effectLst>
                  <a:outerShdw blurRad="38100" dist="38100" dir="2700000" algn="tl">
                    <a:srgbClr val="000000">
                      <a:alpha val="43137"/>
                    </a:srgbClr>
                  </a:outerShdw>
                </a:effectLst>
              </a:rPr>
              <a:t>checked</a:t>
            </a:r>
          </a:p>
          <a:p>
            <a:pPr lvl="1">
              <a:buClr>
                <a:srgbClr val="919191"/>
              </a:buClr>
            </a:pPr>
            <a:r>
              <a:rPr lang="en-CA" sz="2400" dirty="0"/>
              <a:t>To determine </a:t>
            </a:r>
            <a:r>
              <a:rPr lang="en-CA" sz="2400" dirty="0">
                <a:solidFill>
                  <a:srgbClr val="0000CC"/>
                </a:solidFill>
              </a:rPr>
              <a:t>which one is checked </a:t>
            </a:r>
            <a:r>
              <a:rPr lang="en-CA" sz="2400" dirty="0">
                <a:solidFill>
                  <a:prstClr val="black"/>
                </a:solidFill>
              </a:rPr>
              <a:t>- if any</a:t>
            </a:r>
          </a:p>
          <a:p>
            <a:pPr marL="857250" lvl="2" indent="0">
              <a:buClr>
                <a:srgbClr val="5F5F5F"/>
              </a:buClr>
              <a:buNone/>
            </a:pPr>
            <a:r>
              <a:rPr lang="en-CA" sz="2000" dirty="0" err="1">
                <a:solidFill>
                  <a:prstClr val="black"/>
                </a:solidFill>
              </a:rPr>
              <a:t>document.example.system_type</a:t>
            </a:r>
            <a:r>
              <a:rPr lang="en-CA" sz="2000" dirty="0">
                <a:solidFill>
                  <a:prstClr val="black"/>
                </a:solidFill>
              </a:rPr>
              <a:t>[</a:t>
            </a:r>
            <a:r>
              <a:rPr lang="en-CA" sz="2000" dirty="0" err="1">
                <a:solidFill>
                  <a:prstClr val="black"/>
                </a:solidFill>
              </a:rPr>
              <a:t>i</a:t>
            </a:r>
            <a:r>
              <a:rPr lang="en-CA" sz="2000" dirty="0">
                <a:solidFill>
                  <a:prstClr val="black"/>
                </a:solidFill>
              </a:rPr>
              <a:t>].</a:t>
            </a:r>
            <a:r>
              <a:rPr lang="en-CA" sz="2000" dirty="0">
                <a:solidFill>
                  <a:srgbClr val="CC0099"/>
                </a:solidFill>
                <a:effectLst>
                  <a:outerShdw blurRad="38100" dist="38100" dir="2700000" algn="tl">
                    <a:srgbClr val="000000">
                      <a:alpha val="43137"/>
                    </a:srgbClr>
                  </a:outerShdw>
                </a:effectLst>
              </a:rPr>
              <a:t>checked</a:t>
            </a:r>
            <a:r>
              <a:rPr lang="en-CA" sz="2000" dirty="0">
                <a:solidFill>
                  <a:prstClr val="black"/>
                </a:solidFill>
                <a:effectLst>
                  <a:outerShdw blurRad="38100" dist="38100" dir="2700000" algn="tl">
                    <a:srgbClr val="000000">
                      <a:alpha val="43137"/>
                    </a:srgbClr>
                  </a:outerShdw>
                </a:effectLst>
              </a:rPr>
              <a:t> </a:t>
            </a:r>
            <a:r>
              <a:rPr lang="en-CA" sz="2000" dirty="0">
                <a:solidFill>
                  <a:prstClr val="black"/>
                </a:solidFill>
              </a:rPr>
              <a:t>== true; </a:t>
            </a:r>
          </a:p>
          <a:p>
            <a:pPr marL="857250" lvl="2" indent="0">
              <a:buClr>
                <a:srgbClr val="5F5F5F"/>
              </a:buClr>
              <a:buNone/>
            </a:pPr>
            <a:r>
              <a:rPr lang="en-CA" sz="2000" dirty="0">
                <a:solidFill>
                  <a:prstClr val="black"/>
                </a:solidFill>
              </a:rPr>
              <a:t>  //  checked</a:t>
            </a:r>
          </a:p>
          <a:p>
            <a:pPr marL="857250" lvl="2" indent="0">
              <a:buClr>
                <a:srgbClr val="5F5F5F"/>
              </a:buClr>
              <a:buNone/>
            </a:pPr>
            <a:r>
              <a:rPr lang="en-CA" sz="2000" dirty="0" err="1">
                <a:solidFill>
                  <a:prstClr val="black"/>
                </a:solidFill>
              </a:rPr>
              <a:t>document.example.system_type</a:t>
            </a:r>
            <a:r>
              <a:rPr lang="en-CA" sz="2000" dirty="0">
                <a:solidFill>
                  <a:prstClr val="black"/>
                </a:solidFill>
              </a:rPr>
              <a:t>[</a:t>
            </a:r>
            <a:r>
              <a:rPr lang="en-CA" sz="2000" dirty="0" err="1">
                <a:solidFill>
                  <a:prstClr val="black"/>
                </a:solidFill>
              </a:rPr>
              <a:t>i</a:t>
            </a:r>
            <a:r>
              <a:rPr lang="en-CA" sz="2000" dirty="0">
                <a:solidFill>
                  <a:prstClr val="black"/>
                </a:solidFill>
              </a:rPr>
              <a:t>].checked == false;</a:t>
            </a:r>
          </a:p>
          <a:p>
            <a:pPr marL="857250" lvl="2" indent="0">
              <a:buClr>
                <a:srgbClr val="5F5F5F"/>
              </a:buClr>
              <a:buNone/>
            </a:pPr>
            <a:r>
              <a:rPr lang="en-CA" sz="2000" dirty="0">
                <a:solidFill>
                  <a:prstClr val="black"/>
                </a:solidFill>
              </a:rPr>
              <a:t>  //  not checked</a:t>
            </a:r>
          </a:p>
          <a:p>
            <a:pPr lvl="1"/>
            <a:endParaRPr lang="en-US" sz="2400" dirty="0" smtClean="0"/>
          </a:p>
        </p:txBody>
      </p:sp>
      <p:sp>
        <p:nvSpPr>
          <p:cNvPr id="2" name="Title 1"/>
          <p:cNvSpPr>
            <a:spLocks noGrp="1"/>
          </p:cNvSpPr>
          <p:nvPr>
            <p:ph type="title"/>
          </p:nvPr>
        </p:nvSpPr>
        <p:spPr>
          <a:xfrm>
            <a:off x="0" y="228600"/>
            <a:ext cx="9144000" cy="1143000"/>
          </a:xfrm>
        </p:spPr>
        <p:txBody>
          <a:bodyPr/>
          <a:lstStyle/>
          <a:p>
            <a:r>
              <a:rPr lang="en-US" sz="3600" dirty="0">
                <a:effectLst>
                  <a:outerShdw blurRad="38100" dist="38100" dir="2700000" algn="tl">
                    <a:srgbClr val="000000">
                      <a:alpha val="43137"/>
                    </a:srgbClr>
                  </a:outerShdw>
                </a:effectLst>
              </a:rPr>
              <a:t>JF Form Validation: </a:t>
            </a:r>
            <a:r>
              <a:rPr lang="en-CA" sz="3600" dirty="0">
                <a:effectLst>
                  <a:outerShdw blurRad="38100" dist="38100" dir="2700000" algn="tl">
                    <a:srgbClr val="000000">
                      <a:alpha val="43137"/>
                    </a:srgbClr>
                  </a:outerShdw>
                </a:effectLst>
              </a:rPr>
              <a:t>input </a:t>
            </a:r>
            <a:r>
              <a:rPr lang="en-CA" sz="3600" dirty="0">
                <a:solidFill>
                  <a:srgbClr val="0000FF"/>
                </a:solidFill>
                <a:effectLst>
                  <a:outerShdw blurRad="38100" dist="38100" dir="2700000" algn="tl">
                    <a:srgbClr val="000000">
                      <a:alpha val="43137"/>
                    </a:srgbClr>
                  </a:outerShdw>
                </a:effectLst>
              </a:rPr>
              <a:t>type</a:t>
            </a:r>
            <a:r>
              <a:rPr lang="en-CA" sz="3600" dirty="0" smtClean="0">
                <a:solidFill>
                  <a:srgbClr val="0000FF"/>
                </a:solidFill>
                <a:effectLst>
                  <a:outerShdw blurRad="38100" dist="38100" dir="2700000" algn="tl">
                    <a:srgbClr val="000000">
                      <a:alpha val="43137"/>
                    </a:srgbClr>
                  </a:outerShdw>
                </a:effectLst>
              </a:rPr>
              <a:t>="</a:t>
            </a:r>
            <a:r>
              <a:rPr lang="en-CA" sz="3600" dirty="0">
                <a:solidFill>
                  <a:srgbClr val="0000FF"/>
                </a:solidFill>
                <a:effectLst>
                  <a:outerShdw blurRad="38100" dist="38100" dir="2700000" algn="tl">
                    <a:srgbClr val="000000">
                      <a:alpha val="43137"/>
                    </a:srgbClr>
                  </a:outerShdw>
                </a:effectLst>
              </a:rPr>
              <a:t> </a:t>
            </a:r>
            <a:r>
              <a:rPr lang="en-CA" sz="3600" dirty="0" smtClean="0">
                <a:solidFill>
                  <a:srgbClr val="0000FF"/>
                </a:solidFill>
                <a:effectLst>
                  <a:outerShdw blurRad="38100" dist="38100" dir="2700000" algn="tl">
                    <a:srgbClr val="000000">
                      <a:alpha val="43137"/>
                    </a:srgbClr>
                  </a:outerShdw>
                </a:effectLst>
              </a:rPr>
              <a:t>checkbox"</a:t>
            </a:r>
            <a:endParaRPr lang="en-US" sz="32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717063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sz="3600" dirty="0">
                <a:effectLst>
                  <a:outerShdw blurRad="38100" dist="38100" dir="2700000" algn="tl">
                    <a:srgbClr val="000000">
                      <a:alpha val="43137"/>
                    </a:srgbClr>
                  </a:outerShdw>
                </a:effectLst>
              </a:rPr>
              <a:t>JF Form Validation: </a:t>
            </a:r>
            <a:r>
              <a:rPr lang="en-CA" sz="3600" dirty="0">
                <a:effectLst>
                  <a:outerShdw blurRad="38100" dist="38100" dir="2700000" algn="tl">
                    <a:srgbClr val="000000">
                      <a:alpha val="43137"/>
                    </a:srgbClr>
                  </a:outerShdw>
                </a:effectLst>
              </a:rPr>
              <a:t>input </a:t>
            </a:r>
            <a:r>
              <a:rPr lang="en-CA" sz="3600" dirty="0">
                <a:solidFill>
                  <a:srgbClr val="0000FF"/>
                </a:solidFill>
                <a:effectLst>
                  <a:outerShdw blurRad="38100" dist="38100" dir="2700000" algn="tl">
                    <a:srgbClr val="000000">
                      <a:alpha val="43137"/>
                    </a:srgbClr>
                  </a:outerShdw>
                </a:effectLst>
              </a:rPr>
              <a:t>type</a:t>
            </a:r>
            <a:r>
              <a:rPr lang="en-CA" sz="3600" dirty="0" smtClean="0">
                <a:solidFill>
                  <a:srgbClr val="0000FF"/>
                </a:solidFill>
                <a:effectLst>
                  <a:outerShdw blurRad="38100" dist="38100" dir="2700000" algn="tl">
                    <a:srgbClr val="000000">
                      <a:alpha val="43137"/>
                    </a:srgbClr>
                  </a:outerShdw>
                </a:effectLst>
              </a:rPr>
              <a:t>="radio"</a:t>
            </a:r>
            <a:endParaRPr lang="en-CA" sz="36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Example </a:t>
            </a:r>
            <a:endParaRPr lang="en-CA" sz="2800" dirty="0">
              <a:solidFill>
                <a:srgbClr val="0000FF"/>
              </a:solidFill>
              <a:effectLst>
                <a:outerShdw blurRad="38100" dist="38100" dir="2700000" algn="tl">
                  <a:srgbClr val="000000">
                    <a:alpha val="43137"/>
                  </a:srgbClr>
                </a:outerShdw>
              </a:effectLst>
            </a:endParaRPr>
          </a:p>
          <a:p>
            <a:pPr lvl="1">
              <a:buFont typeface="Wingdings" panose="05000000000000000000" pitchFamily="2" charset="2"/>
              <a:buChar char="Ø"/>
            </a:pPr>
            <a:r>
              <a:rPr lang="en-CA" sz="2400" u="sng" dirty="0" smtClean="0">
                <a:solidFill>
                  <a:srgbClr val="0000FF"/>
                </a:solidFill>
                <a:effectLst/>
                <a:hlinkClick r:id="rId2"/>
              </a:rPr>
              <a:t>js-validation-radio/</a:t>
            </a:r>
            <a:endParaRPr lang="en-CA" sz="2400" u="sng" dirty="0">
              <a:solidFill>
                <a:srgbClr val="0000FF"/>
              </a:solidFill>
              <a:effectLst/>
            </a:endParaRPr>
          </a:p>
          <a:p>
            <a:pPr lvl="0">
              <a:buClr>
                <a:srgbClr val="5F5F5F"/>
              </a:buClr>
              <a:buFont typeface="Wingdings" panose="05000000000000000000" pitchFamily="2" charset="2"/>
              <a:buChar char="Ø"/>
            </a:pPr>
            <a:r>
              <a:rPr lang="en-CA" sz="2800" dirty="0">
                <a:solidFill>
                  <a:prstClr val="black"/>
                </a:solidFill>
              </a:rPr>
              <a:t>radio logic </a:t>
            </a:r>
          </a:p>
          <a:p>
            <a:pPr lvl="1">
              <a:buClr>
                <a:srgbClr val="919191"/>
              </a:buClr>
            </a:pPr>
            <a:r>
              <a:rPr lang="en-CA" sz="2400" dirty="0">
                <a:solidFill>
                  <a:prstClr val="black"/>
                </a:solidFill>
              </a:rPr>
              <a:t>Get the number of the radio using </a:t>
            </a:r>
            <a:r>
              <a:rPr lang="en-CA" sz="2400" dirty="0">
                <a:solidFill>
                  <a:srgbClr val="0000CC"/>
                </a:solidFill>
              </a:rPr>
              <a:t>length</a:t>
            </a:r>
          </a:p>
          <a:p>
            <a:pPr lvl="1">
              <a:buClr>
                <a:srgbClr val="919191"/>
              </a:buClr>
            </a:pPr>
            <a:r>
              <a:rPr lang="en-CA" sz="2400" dirty="0">
                <a:solidFill>
                  <a:prstClr val="black"/>
                </a:solidFill>
              </a:rPr>
              <a:t>Loop to check which one was </a:t>
            </a:r>
            <a:r>
              <a:rPr lang="en-CA" sz="2400" dirty="0">
                <a:solidFill>
                  <a:srgbClr val="0000CC"/>
                </a:solidFill>
              </a:rPr>
              <a:t>checked</a:t>
            </a:r>
          </a:p>
          <a:p>
            <a:pPr lvl="1">
              <a:buClr>
                <a:srgbClr val="919191"/>
              </a:buClr>
            </a:pPr>
            <a:r>
              <a:rPr lang="en-CA" sz="2400" dirty="0">
                <a:solidFill>
                  <a:prstClr val="black"/>
                </a:solidFill>
              </a:rPr>
              <a:t>To determine </a:t>
            </a:r>
            <a:r>
              <a:rPr lang="en-CA" sz="2400" dirty="0">
                <a:solidFill>
                  <a:srgbClr val="0000CC"/>
                </a:solidFill>
              </a:rPr>
              <a:t>which one is checked </a:t>
            </a:r>
            <a:r>
              <a:rPr lang="en-CA" sz="2400" dirty="0">
                <a:solidFill>
                  <a:prstClr val="black"/>
                </a:solidFill>
              </a:rPr>
              <a:t>- if any</a:t>
            </a:r>
          </a:p>
          <a:p>
            <a:pPr marL="857250" lvl="2" indent="0">
              <a:buClr>
                <a:srgbClr val="5F5F5F"/>
              </a:buClr>
              <a:buNone/>
            </a:pPr>
            <a:r>
              <a:rPr lang="en-CA" sz="2000" dirty="0" err="1">
                <a:solidFill>
                  <a:prstClr val="black"/>
                </a:solidFill>
              </a:rPr>
              <a:t>document.example.system_type</a:t>
            </a:r>
            <a:r>
              <a:rPr lang="en-CA" sz="2000" dirty="0">
                <a:solidFill>
                  <a:prstClr val="black"/>
                </a:solidFill>
              </a:rPr>
              <a:t>[</a:t>
            </a:r>
            <a:r>
              <a:rPr lang="en-CA" sz="2000" dirty="0" err="1">
                <a:solidFill>
                  <a:prstClr val="black"/>
                </a:solidFill>
              </a:rPr>
              <a:t>i</a:t>
            </a:r>
            <a:r>
              <a:rPr lang="en-CA" sz="2000" dirty="0">
                <a:solidFill>
                  <a:prstClr val="black"/>
                </a:solidFill>
              </a:rPr>
              <a:t>].</a:t>
            </a:r>
            <a:r>
              <a:rPr lang="en-CA" sz="2000" dirty="0">
                <a:solidFill>
                  <a:srgbClr val="CC0099"/>
                </a:solidFill>
                <a:effectLst>
                  <a:outerShdw blurRad="38100" dist="38100" dir="2700000" algn="tl">
                    <a:srgbClr val="000000">
                      <a:alpha val="43137"/>
                    </a:srgbClr>
                  </a:outerShdw>
                </a:effectLst>
              </a:rPr>
              <a:t>checked </a:t>
            </a:r>
            <a:r>
              <a:rPr lang="en-CA" sz="2000" dirty="0">
                <a:solidFill>
                  <a:prstClr val="black"/>
                </a:solidFill>
              </a:rPr>
              <a:t>== </a:t>
            </a:r>
            <a:r>
              <a:rPr lang="en-CA" sz="2000" dirty="0">
                <a:solidFill>
                  <a:srgbClr val="0000CC"/>
                </a:solidFill>
              </a:rPr>
              <a:t>true</a:t>
            </a:r>
            <a:r>
              <a:rPr lang="en-CA" sz="2000" dirty="0">
                <a:solidFill>
                  <a:prstClr val="black"/>
                </a:solidFill>
              </a:rPr>
              <a:t>; </a:t>
            </a:r>
          </a:p>
          <a:p>
            <a:pPr marL="857250" lvl="2" indent="0">
              <a:buClr>
                <a:srgbClr val="5F5F5F"/>
              </a:buClr>
              <a:buNone/>
            </a:pPr>
            <a:r>
              <a:rPr lang="en-CA" sz="2000" dirty="0">
                <a:solidFill>
                  <a:prstClr val="black"/>
                </a:solidFill>
              </a:rPr>
              <a:t>  //  checked</a:t>
            </a:r>
          </a:p>
          <a:p>
            <a:pPr marL="857250" lvl="2" indent="0">
              <a:buClr>
                <a:srgbClr val="5F5F5F"/>
              </a:buClr>
              <a:buNone/>
            </a:pPr>
            <a:r>
              <a:rPr lang="en-CA" sz="2000" dirty="0" err="1">
                <a:solidFill>
                  <a:prstClr val="black"/>
                </a:solidFill>
              </a:rPr>
              <a:t>document.example.system_type</a:t>
            </a:r>
            <a:r>
              <a:rPr lang="en-CA" sz="2000" dirty="0">
                <a:solidFill>
                  <a:prstClr val="black"/>
                </a:solidFill>
              </a:rPr>
              <a:t>[</a:t>
            </a:r>
            <a:r>
              <a:rPr lang="en-CA" sz="2000" dirty="0" err="1">
                <a:solidFill>
                  <a:prstClr val="black"/>
                </a:solidFill>
              </a:rPr>
              <a:t>i</a:t>
            </a:r>
            <a:r>
              <a:rPr lang="en-CA" sz="2000" dirty="0">
                <a:solidFill>
                  <a:prstClr val="black"/>
                </a:solidFill>
              </a:rPr>
              <a:t>].checked == false;</a:t>
            </a:r>
          </a:p>
          <a:p>
            <a:pPr marL="857250" lvl="2" indent="0">
              <a:buClr>
                <a:srgbClr val="5F5F5F"/>
              </a:buClr>
              <a:buNone/>
            </a:pPr>
            <a:r>
              <a:rPr lang="en-CA" sz="2000" dirty="0">
                <a:solidFill>
                  <a:prstClr val="black"/>
                </a:solidFill>
              </a:rPr>
              <a:t>  //  not checked</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32</a:t>
            </a:fld>
            <a:endParaRPr lang="en-CA" altLang="en-US"/>
          </a:p>
        </p:txBody>
      </p:sp>
    </p:spTree>
    <p:extLst>
      <p:ext uri="{BB962C8B-B14F-4D97-AF65-F5344CB8AC3E}">
        <p14:creationId xmlns:p14="http://schemas.microsoft.com/office/powerpoint/2010/main" val="1806171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JF Form Validation: </a:t>
            </a:r>
            <a:r>
              <a:rPr lang="en-CA" sz="4000" dirty="0" smtClean="0">
                <a:solidFill>
                  <a:srgbClr val="0000FF"/>
                </a:solidFill>
                <a:effectLst>
                  <a:outerShdw blurRad="38100" dist="38100" dir="2700000" algn="tl">
                    <a:srgbClr val="000000">
                      <a:alpha val="43137"/>
                    </a:srgbClr>
                  </a:outerShdw>
                </a:effectLst>
              </a:rPr>
              <a:t>select </a:t>
            </a:r>
            <a:r>
              <a:rPr lang="en-CA" sz="4000" dirty="0" smtClean="0">
                <a:solidFill>
                  <a:schemeClr val="tx1"/>
                </a:solidFill>
                <a:effectLst>
                  <a:outerShdw blurRad="38100" dist="38100" dir="2700000" algn="tl">
                    <a:srgbClr val="000000">
                      <a:alpha val="43137"/>
                    </a:srgbClr>
                  </a:outerShdw>
                </a:effectLst>
              </a:rPr>
              <a:t>Fields</a:t>
            </a:r>
            <a:endParaRPr lang="en-CA" sz="48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Clr>
                <a:srgbClr val="5F5F5F"/>
              </a:buClr>
              <a:buFont typeface="Wingdings" panose="05000000000000000000" pitchFamily="2" charset="2"/>
              <a:buChar char="Ø"/>
            </a:pPr>
            <a:r>
              <a:rPr lang="en-US" sz="2800" dirty="0"/>
              <a:t>Select with </a:t>
            </a:r>
            <a:r>
              <a:rPr lang="en-US" sz="2800" dirty="0">
                <a:effectLst>
                  <a:outerShdw blurRad="38100" dist="38100" dir="2700000" algn="tl">
                    <a:srgbClr val="000000">
                      <a:alpha val="43137"/>
                    </a:srgbClr>
                  </a:outerShdw>
                </a:effectLst>
              </a:rPr>
              <a:t>single </a:t>
            </a:r>
            <a:r>
              <a:rPr lang="en-US" sz="2800" dirty="0" smtClean="0">
                <a:effectLst>
                  <a:outerShdw blurRad="38100" dist="38100" dir="2700000" algn="tl">
                    <a:srgbClr val="000000">
                      <a:alpha val="43137"/>
                    </a:srgbClr>
                  </a:outerShdw>
                </a:effectLst>
              </a:rPr>
              <a:t>option</a:t>
            </a:r>
            <a:r>
              <a:rPr lang="en-US" sz="2800" dirty="0" smtClean="0"/>
              <a:t>. </a:t>
            </a:r>
            <a:r>
              <a:rPr lang="en-CA" sz="2800" dirty="0" smtClean="0">
                <a:solidFill>
                  <a:prstClr val="black"/>
                </a:solidFill>
              </a:rPr>
              <a:t>Example: </a:t>
            </a:r>
          </a:p>
          <a:p>
            <a:pPr lvl="1">
              <a:buClr>
                <a:srgbClr val="5F5F5F"/>
              </a:buClr>
            </a:pPr>
            <a:r>
              <a:rPr lang="en-CA" sz="2400" dirty="0" smtClean="0">
                <a:solidFill>
                  <a:prstClr val="black"/>
                </a:solidFill>
                <a:hlinkClick r:id="rId2"/>
              </a:rPr>
              <a:t>js-validation-select-single</a:t>
            </a:r>
            <a:r>
              <a:rPr lang="en-CA" sz="2400" dirty="0">
                <a:solidFill>
                  <a:prstClr val="black"/>
                </a:solidFill>
                <a:hlinkClick r:id="rId2"/>
              </a:rPr>
              <a:t>/</a:t>
            </a:r>
            <a:endParaRPr lang="en-CA" sz="2400" dirty="0" smtClean="0">
              <a:solidFill>
                <a:prstClr val="black"/>
              </a:solidFill>
            </a:endParaRPr>
          </a:p>
          <a:p>
            <a:pPr lvl="0">
              <a:buClr>
                <a:srgbClr val="5F5F5F"/>
              </a:buClr>
              <a:buFont typeface="Wingdings" panose="05000000000000000000" pitchFamily="2" charset="2"/>
              <a:buChar char="Ø"/>
            </a:pPr>
            <a:r>
              <a:rPr lang="en-CA" sz="2800" dirty="0" smtClean="0">
                <a:solidFill>
                  <a:prstClr val="black"/>
                </a:solidFill>
              </a:rPr>
              <a:t>Select </a:t>
            </a:r>
            <a:r>
              <a:rPr lang="en-CA" sz="2800" dirty="0">
                <a:solidFill>
                  <a:prstClr val="black"/>
                </a:solidFill>
              </a:rPr>
              <a:t>options logic </a:t>
            </a:r>
          </a:p>
          <a:p>
            <a:pPr lvl="1">
              <a:buClr>
                <a:srgbClr val="919191"/>
              </a:buClr>
            </a:pPr>
            <a:r>
              <a:rPr lang="en-CA" sz="2400" dirty="0">
                <a:solidFill>
                  <a:prstClr val="black"/>
                </a:solidFill>
              </a:rPr>
              <a:t>Get the </a:t>
            </a:r>
            <a:r>
              <a:rPr lang="en-CA" sz="2400" dirty="0" err="1">
                <a:solidFill>
                  <a:prstClr val="black"/>
                </a:solidFill>
              </a:rPr>
              <a:t>selectedIndex</a:t>
            </a:r>
            <a:r>
              <a:rPr lang="en-CA" sz="2400" dirty="0">
                <a:solidFill>
                  <a:prstClr val="black"/>
                </a:solidFill>
              </a:rPr>
              <a:t>:</a:t>
            </a:r>
          </a:p>
          <a:p>
            <a:pPr marL="457200" lvl="1" indent="0">
              <a:buClr>
                <a:srgbClr val="919191"/>
              </a:buClr>
              <a:buNone/>
            </a:pPr>
            <a:r>
              <a:rPr lang="en-CA" sz="2000" dirty="0" smtClean="0">
                <a:solidFill>
                  <a:prstClr val="black"/>
                </a:solidFill>
              </a:rPr>
              <a:t>	</a:t>
            </a:r>
            <a:r>
              <a:rPr lang="en-CA" sz="2000" dirty="0" err="1" smtClean="0">
                <a:solidFill>
                  <a:prstClr val="black"/>
                </a:solidFill>
              </a:rPr>
              <a:t>var</a:t>
            </a:r>
            <a:r>
              <a:rPr lang="en-CA" sz="2000" dirty="0" smtClean="0">
                <a:solidFill>
                  <a:prstClr val="black"/>
                </a:solidFill>
              </a:rPr>
              <a:t> </a:t>
            </a:r>
            <a:r>
              <a:rPr lang="en-CA" sz="2000" dirty="0">
                <a:solidFill>
                  <a:prstClr val="black"/>
                </a:solidFill>
              </a:rPr>
              <a:t>x = </a:t>
            </a:r>
            <a:r>
              <a:rPr lang="en-CA" sz="2000" dirty="0" err="1">
                <a:solidFill>
                  <a:prstClr val="black"/>
                </a:solidFill>
              </a:rPr>
              <a:t>document.example.whatToDo.</a:t>
            </a:r>
            <a:r>
              <a:rPr lang="en-CA" sz="2000" dirty="0" err="1">
                <a:solidFill>
                  <a:srgbClr val="0000CC"/>
                </a:solidFill>
                <a:effectLst>
                  <a:outerShdw blurRad="38100" dist="38100" dir="2700000" algn="tl">
                    <a:srgbClr val="000000">
                      <a:alpha val="43137"/>
                    </a:srgbClr>
                  </a:outerShdw>
                </a:effectLst>
              </a:rPr>
              <a:t>selectedIndex</a:t>
            </a:r>
            <a:r>
              <a:rPr lang="en-CA" sz="2000" dirty="0">
                <a:solidFill>
                  <a:prstClr val="black"/>
                </a:solidFill>
              </a:rPr>
              <a:t>;</a:t>
            </a:r>
          </a:p>
          <a:p>
            <a:pPr lvl="1">
              <a:buClr>
                <a:srgbClr val="919191"/>
              </a:buClr>
            </a:pPr>
            <a:r>
              <a:rPr lang="en-CA" sz="2400" dirty="0">
                <a:solidFill>
                  <a:prstClr val="black"/>
                </a:solidFill>
              </a:rPr>
              <a:t>If </a:t>
            </a:r>
            <a:r>
              <a:rPr lang="en-CA" sz="2400" dirty="0" err="1">
                <a:solidFill>
                  <a:prstClr val="black"/>
                </a:solidFill>
              </a:rPr>
              <a:t>selectedIndex</a:t>
            </a:r>
            <a:r>
              <a:rPr lang="en-CA" sz="2400" dirty="0">
                <a:solidFill>
                  <a:prstClr val="black"/>
                </a:solidFill>
              </a:rPr>
              <a:t> == -1 </a:t>
            </a:r>
          </a:p>
          <a:p>
            <a:pPr lvl="2">
              <a:buClr>
                <a:srgbClr val="5F5F5F"/>
              </a:buClr>
              <a:buFont typeface="Courier New" panose="02070309020205020404" pitchFamily="49" charset="0"/>
              <a:buChar char="o"/>
            </a:pPr>
            <a:r>
              <a:rPr lang="en-CA" sz="2000" dirty="0">
                <a:solidFill>
                  <a:prstClr val="black"/>
                </a:solidFill>
              </a:rPr>
              <a:t> None are selected</a:t>
            </a:r>
          </a:p>
          <a:p>
            <a:pPr lvl="1">
              <a:buClr>
                <a:srgbClr val="919191"/>
              </a:buClr>
            </a:pPr>
            <a:r>
              <a:rPr lang="en-CA" sz="2400" dirty="0">
                <a:solidFill>
                  <a:prstClr val="black"/>
                </a:solidFill>
              </a:rPr>
              <a:t>If the </a:t>
            </a:r>
            <a:r>
              <a:rPr lang="en-CA" sz="2400" dirty="0" err="1">
                <a:solidFill>
                  <a:prstClr val="black"/>
                </a:solidFill>
              </a:rPr>
              <a:t>selectedIndex</a:t>
            </a:r>
            <a:r>
              <a:rPr lang="en-CA" sz="2400" dirty="0">
                <a:solidFill>
                  <a:prstClr val="black"/>
                </a:solidFill>
              </a:rPr>
              <a:t> is NOT -1</a:t>
            </a:r>
          </a:p>
          <a:p>
            <a:pPr lvl="2">
              <a:buClr>
                <a:srgbClr val="5F5F5F"/>
              </a:buClr>
            </a:pPr>
            <a:r>
              <a:rPr lang="en-CA" sz="2000" dirty="0" err="1">
                <a:solidFill>
                  <a:prstClr val="black"/>
                </a:solidFill>
              </a:rPr>
              <a:t>document.example.whatToDo.</a:t>
            </a:r>
            <a:r>
              <a:rPr lang="en-CA" sz="2000" dirty="0" err="1">
                <a:solidFill>
                  <a:srgbClr val="CC0099"/>
                </a:solidFill>
                <a:effectLst>
                  <a:outerShdw blurRad="38100" dist="38100" dir="2700000" algn="tl">
                    <a:srgbClr val="000000">
                      <a:alpha val="43137"/>
                    </a:srgbClr>
                  </a:outerShdw>
                </a:effectLst>
              </a:rPr>
              <a:t>options</a:t>
            </a:r>
            <a:r>
              <a:rPr lang="en-CA" sz="2000" dirty="0">
                <a:solidFill>
                  <a:srgbClr val="CC0099"/>
                </a:solidFill>
                <a:effectLst>
                  <a:outerShdw blurRad="38100" dist="38100" dir="2700000" algn="tl">
                    <a:srgbClr val="000000">
                      <a:alpha val="43137"/>
                    </a:srgbClr>
                  </a:outerShdw>
                </a:effectLst>
              </a:rPr>
              <a:t>[x].</a:t>
            </a:r>
            <a:r>
              <a:rPr lang="en-CA" sz="2000" dirty="0">
                <a:solidFill>
                  <a:prstClr val="black"/>
                </a:solidFill>
              </a:rPr>
              <a:t>value; </a:t>
            </a:r>
          </a:p>
          <a:p>
            <a:pPr lvl="3">
              <a:buClr>
                <a:srgbClr val="919191"/>
              </a:buClr>
            </a:pPr>
            <a:r>
              <a:rPr lang="en-CA" b="1" dirty="0">
                <a:solidFill>
                  <a:srgbClr val="0000CC"/>
                </a:solidFill>
              </a:rPr>
              <a:t> </a:t>
            </a:r>
            <a:r>
              <a:rPr lang="en-CA" dirty="0">
                <a:solidFill>
                  <a:srgbClr val="0000CC"/>
                </a:solidFill>
                <a:effectLst>
                  <a:outerShdw blurRad="38100" dist="38100" dir="2700000" algn="tl">
                    <a:srgbClr val="000000">
                      <a:alpha val="43137"/>
                    </a:srgbClr>
                  </a:outerShdw>
                </a:effectLst>
              </a:rPr>
              <a:t>for the value</a:t>
            </a:r>
          </a:p>
          <a:p>
            <a:pPr lvl="2">
              <a:buClr>
                <a:srgbClr val="5F5F5F"/>
              </a:buClr>
            </a:pPr>
            <a:r>
              <a:rPr lang="en-CA" sz="2000" dirty="0" err="1">
                <a:solidFill>
                  <a:prstClr val="black"/>
                </a:solidFill>
              </a:rPr>
              <a:t>document.example.whatToDo.options</a:t>
            </a:r>
            <a:r>
              <a:rPr lang="en-CA" sz="2000" dirty="0">
                <a:solidFill>
                  <a:prstClr val="black"/>
                </a:solidFill>
              </a:rPr>
              <a:t>[x].text; </a:t>
            </a:r>
          </a:p>
          <a:p>
            <a:pPr lvl="3">
              <a:buClr>
                <a:srgbClr val="919191"/>
              </a:buClr>
            </a:pPr>
            <a:r>
              <a:rPr lang="en-CA" sz="1800" dirty="0">
                <a:solidFill>
                  <a:prstClr val="black"/>
                </a:solidFill>
              </a:rPr>
              <a:t> </a:t>
            </a:r>
            <a:r>
              <a:rPr lang="en-CA" dirty="0">
                <a:solidFill>
                  <a:srgbClr val="0000CC"/>
                </a:solidFill>
                <a:effectLst>
                  <a:outerShdw blurRad="38100" dist="38100" dir="2700000" algn="tl">
                    <a:srgbClr val="000000">
                      <a:alpha val="43137"/>
                    </a:srgbClr>
                  </a:outerShdw>
                </a:effectLst>
              </a:rPr>
              <a:t>for the text</a:t>
            </a:r>
            <a:endParaRPr lang="en-CA" sz="1800"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424695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Text vs Value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sz="2800" dirty="0" smtClean="0"/>
              <a:t>For the &lt;select&gt; &lt;option&gt; elements – dropdown list</a:t>
            </a:r>
          </a:p>
          <a:p>
            <a:pPr marL="800100" lvl="2" indent="0">
              <a:buNone/>
            </a:pPr>
            <a:r>
              <a:rPr lang="en-CA" sz="2000" dirty="0"/>
              <a:t>&lt;select&gt;</a:t>
            </a:r>
            <a:br>
              <a:rPr lang="en-CA" sz="2000" dirty="0"/>
            </a:br>
            <a:r>
              <a:rPr lang="en-CA" sz="2000" dirty="0"/>
              <a:t>  </a:t>
            </a:r>
            <a:r>
              <a:rPr lang="en-CA" sz="2000" dirty="0" smtClean="0"/>
              <a:t> &lt;</a:t>
            </a:r>
            <a:r>
              <a:rPr lang="en-CA" sz="2000" dirty="0"/>
              <a:t>option value</a:t>
            </a:r>
            <a:r>
              <a:rPr lang="en-CA" sz="2000" dirty="0"/>
              <a:t>="This </a:t>
            </a:r>
            <a:r>
              <a:rPr lang="en-CA" sz="2000" dirty="0" smtClean="0"/>
              <a:t>is a value"&gt;This is the text&lt;/</a:t>
            </a:r>
            <a:r>
              <a:rPr lang="en-CA" sz="2000" dirty="0"/>
              <a:t>option</a:t>
            </a:r>
            <a:r>
              <a:rPr lang="en-CA" sz="2000" dirty="0" smtClean="0"/>
              <a:t>&gt;</a:t>
            </a:r>
            <a:r>
              <a:rPr lang="en-CA" sz="2000" dirty="0"/>
              <a:t/>
            </a:r>
            <a:br>
              <a:rPr lang="en-CA" sz="2000" dirty="0"/>
            </a:br>
            <a:r>
              <a:rPr lang="en-CA" sz="2000" dirty="0"/>
              <a:t>  </a:t>
            </a:r>
            <a:r>
              <a:rPr lang="en-CA" sz="2000" dirty="0" smtClean="0"/>
              <a:t> &lt;</a:t>
            </a:r>
            <a:r>
              <a:rPr lang="en-CA" sz="2000" dirty="0"/>
              <a:t>option value</a:t>
            </a:r>
            <a:r>
              <a:rPr lang="en-CA" sz="2000" dirty="0" smtClean="0"/>
              <a:t>="This </a:t>
            </a:r>
            <a:r>
              <a:rPr lang="en-CA" sz="2000" dirty="0" smtClean="0"/>
              <a:t>is </a:t>
            </a:r>
            <a:r>
              <a:rPr lang="en-CA" sz="2000" dirty="0" smtClean="0"/>
              <a:t>another value"  </a:t>
            </a:r>
            <a:r>
              <a:rPr lang="en-CA" sz="2000" dirty="0" smtClean="0">
                <a:effectLst>
                  <a:outerShdw blurRad="38100" dist="38100" dir="2700000" algn="tl">
                    <a:srgbClr val="000000">
                      <a:alpha val="43137"/>
                    </a:srgbClr>
                  </a:outerShdw>
                </a:effectLst>
              </a:rPr>
              <a:t>selected</a:t>
            </a:r>
            <a:r>
              <a:rPr lang="en-CA" sz="2000" dirty="0" smtClean="0"/>
              <a:t>&gt;</a:t>
            </a:r>
          </a:p>
          <a:p>
            <a:pPr marL="800100" lvl="2" indent="0">
              <a:buNone/>
            </a:pPr>
            <a:r>
              <a:rPr lang="en-CA" sz="2000" dirty="0"/>
              <a:t>	 </a:t>
            </a:r>
            <a:r>
              <a:rPr lang="en-CA" sz="2000" dirty="0" smtClean="0"/>
              <a:t>        This is another text</a:t>
            </a:r>
          </a:p>
          <a:p>
            <a:pPr marL="800100" lvl="2" indent="0">
              <a:buNone/>
            </a:pPr>
            <a:r>
              <a:rPr lang="en-CA" sz="2000" dirty="0" smtClean="0"/>
              <a:t>   &lt;/</a:t>
            </a:r>
            <a:r>
              <a:rPr lang="en-CA" sz="2000" dirty="0"/>
              <a:t>option&gt;</a:t>
            </a:r>
            <a:br>
              <a:rPr lang="en-CA" sz="2000" dirty="0"/>
            </a:br>
            <a:r>
              <a:rPr lang="en-CA" sz="2000" dirty="0"/>
              <a:t>&lt;/select</a:t>
            </a:r>
            <a:r>
              <a:rPr lang="en-CA" sz="2000" dirty="0" smtClean="0"/>
              <a:t>&gt;</a:t>
            </a:r>
          </a:p>
          <a:p>
            <a:pPr marL="800100" lvl="2" indent="0">
              <a:buNone/>
            </a:pPr>
            <a:endParaRPr lang="en-CA" sz="2000" dirty="0"/>
          </a:p>
          <a:p>
            <a:pPr>
              <a:buFont typeface="Wingdings" panose="05000000000000000000" pitchFamily="2" charset="2"/>
              <a:buChar char="Ø"/>
            </a:pPr>
            <a:r>
              <a:rPr lang="en-CA" sz="2800" dirty="0" smtClean="0"/>
              <a:t>Any other form fields/controls have text attribute?</a:t>
            </a:r>
            <a:endParaRPr lang="en-CA"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054090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JF Form Validation: </a:t>
            </a:r>
            <a:r>
              <a:rPr lang="en-CA" sz="4000" dirty="0">
                <a:solidFill>
                  <a:srgbClr val="0000FF"/>
                </a:solidFill>
                <a:effectLst>
                  <a:outerShdw blurRad="38100" dist="38100" dir="2700000" algn="tl">
                    <a:srgbClr val="000000">
                      <a:alpha val="43137"/>
                    </a:srgbClr>
                  </a:outerShdw>
                </a:effectLst>
              </a:rPr>
              <a:t>select </a:t>
            </a:r>
            <a:r>
              <a:rPr lang="en-CA" sz="4000" dirty="0">
                <a:solidFill>
                  <a:prstClr val="black"/>
                </a:solidFill>
                <a:effectLst>
                  <a:outerShdw blurRad="38100" dist="38100" dir="2700000" algn="tl">
                    <a:srgbClr val="000000">
                      <a:alpha val="43137"/>
                    </a:srgbClr>
                  </a:outerShdw>
                </a:effectLst>
              </a:rPr>
              <a:t>Fields</a:t>
            </a:r>
            <a:endParaRPr lang="en-CA" sz="48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Select with </a:t>
            </a:r>
            <a:r>
              <a:rPr lang="en-US" sz="2800" dirty="0">
                <a:effectLst>
                  <a:outerShdw blurRad="38100" dist="38100" dir="2700000" algn="tl">
                    <a:srgbClr val="000000">
                      <a:alpha val="43137"/>
                    </a:srgbClr>
                  </a:outerShdw>
                </a:effectLst>
              </a:rPr>
              <a:t>multiple </a:t>
            </a:r>
            <a:r>
              <a:rPr lang="en-US" sz="2800" dirty="0" smtClean="0">
                <a:effectLst>
                  <a:outerShdw blurRad="38100" dist="38100" dir="2700000" algn="tl">
                    <a:srgbClr val="000000">
                      <a:alpha val="43137"/>
                    </a:srgbClr>
                  </a:outerShdw>
                </a:effectLst>
              </a:rPr>
              <a:t>options. </a:t>
            </a:r>
            <a:r>
              <a:rPr lang="en-CA" sz="2800" dirty="0">
                <a:solidFill>
                  <a:prstClr val="black"/>
                </a:solidFill>
              </a:rPr>
              <a:t>Example: </a:t>
            </a:r>
            <a:endParaRPr lang="en-US" sz="2800" dirty="0">
              <a:effectLst>
                <a:outerShdw blurRad="38100" dist="38100" dir="2700000" algn="tl">
                  <a:srgbClr val="000000">
                    <a:alpha val="43137"/>
                  </a:srgbClr>
                </a:outerShdw>
              </a:effectLst>
            </a:endParaRPr>
          </a:p>
          <a:p>
            <a:pPr lvl="2">
              <a:buFont typeface="Arial" panose="020B0604020202020204" pitchFamily="34" charset="0"/>
              <a:buChar char="•"/>
            </a:pPr>
            <a:r>
              <a:rPr lang="en-US" dirty="0">
                <a:hlinkClick r:id="rId2"/>
              </a:rPr>
              <a:t>js-validation-select-multiple</a:t>
            </a:r>
            <a:r>
              <a:rPr lang="en-US" dirty="0" smtClean="0">
                <a:hlinkClick r:id="rId2"/>
              </a:rPr>
              <a:t>/</a:t>
            </a:r>
            <a:endParaRPr lang="en-US" dirty="0" smtClean="0"/>
          </a:p>
          <a:p>
            <a:pPr lvl="0">
              <a:buClr>
                <a:srgbClr val="5F5F5F"/>
              </a:buClr>
              <a:buFont typeface="Wingdings" panose="05000000000000000000" pitchFamily="2" charset="2"/>
              <a:buChar char="Ø"/>
            </a:pPr>
            <a:r>
              <a:rPr lang="en-CA" sz="2800" dirty="0">
                <a:solidFill>
                  <a:prstClr val="black"/>
                </a:solidFill>
              </a:rPr>
              <a:t>Select options logic :  **</a:t>
            </a:r>
            <a:r>
              <a:rPr lang="en-CA" sz="2800" dirty="0">
                <a:solidFill>
                  <a:prstClr val="black"/>
                </a:solidFill>
                <a:effectLst>
                  <a:outerShdw blurRad="38100" dist="38100" dir="2700000" algn="tl">
                    <a:srgbClr val="000000">
                      <a:alpha val="43137"/>
                    </a:srgbClr>
                  </a:outerShdw>
                </a:effectLst>
              </a:rPr>
              <a:t>multiple="multiple" </a:t>
            </a:r>
            <a:r>
              <a:rPr lang="en-CA" sz="2800" dirty="0">
                <a:solidFill>
                  <a:prstClr val="black"/>
                </a:solidFill>
              </a:rPr>
              <a:t>**</a:t>
            </a:r>
          </a:p>
          <a:p>
            <a:pPr lvl="1">
              <a:buClr>
                <a:srgbClr val="919191"/>
              </a:buClr>
            </a:pPr>
            <a:r>
              <a:rPr lang="en-CA" sz="2400" dirty="0">
                <a:solidFill>
                  <a:prstClr val="black"/>
                </a:solidFill>
              </a:rPr>
              <a:t>Get the number of the select options using </a:t>
            </a:r>
            <a:r>
              <a:rPr lang="en-CA" sz="2400" dirty="0">
                <a:solidFill>
                  <a:srgbClr val="0000CC"/>
                </a:solidFill>
              </a:rPr>
              <a:t>length</a:t>
            </a:r>
          </a:p>
          <a:p>
            <a:pPr marL="857250" lvl="2" indent="0">
              <a:buClr>
                <a:srgbClr val="5F5F5F"/>
              </a:buClr>
              <a:buNone/>
            </a:pPr>
            <a:r>
              <a:rPr lang="en-CA" dirty="0" err="1">
                <a:solidFill>
                  <a:prstClr val="black"/>
                </a:solidFill>
              </a:rPr>
              <a:t>document.example.whatToDo.options.length</a:t>
            </a:r>
            <a:r>
              <a:rPr lang="en-CA" dirty="0">
                <a:solidFill>
                  <a:prstClr val="black"/>
                </a:solidFill>
              </a:rPr>
              <a:t>;</a:t>
            </a:r>
          </a:p>
          <a:p>
            <a:pPr lvl="1">
              <a:buClr>
                <a:srgbClr val="919191"/>
              </a:buClr>
            </a:pPr>
            <a:r>
              <a:rPr lang="en-CA" sz="2400" dirty="0">
                <a:solidFill>
                  <a:prstClr val="black"/>
                </a:solidFill>
              </a:rPr>
              <a:t>Loop to check which one was selected</a:t>
            </a:r>
          </a:p>
          <a:p>
            <a:pPr lvl="1">
              <a:buClr>
                <a:srgbClr val="919191"/>
              </a:buClr>
            </a:pPr>
            <a:r>
              <a:rPr lang="en-CA" sz="2400" dirty="0">
                <a:solidFill>
                  <a:prstClr val="black"/>
                </a:solidFill>
              </a:rPr>
              <a:t>To determine which one is selected </a:t>
            </a:r>
          </a:p>
          <a:p>
            <a:pPr marL="857250" lvl="2" indent="0">
              <a:buClr>
                <a:srgbClr val="5F5F5F"/>
              </a:buClr>
              <a:buNone/>
            </a:pPr>
            <a:endParaRPr lang="en-CA" sz="800" dirty="0" smtClean="0">
              <a:solidFill>
                <a:prstClr val="black"/>
              </a:solidFill>
            </a:endParaRPr>
          </a:p>
          <a:p>
            <a:pPr marL="857250" lvl="2" indent="0">
              <a:buClr>
                <a:srgbClr val="5F5F5F"/>
              </a:buClr>
              <a:buNone/>
            </a:pPr>
            <a:r>
              <a:rPr lang="en-CA" sz="2000" dirty="0" smtClean="0">
                <a:solidFill>
                  <a:prstClr val="black"/>
                </a:solidFill>
              </a:rPr>
              <a:t>if </a:t>
            </a:r>
            <a:r>
              <a:rPr lang="en-CA" sz="2000" dirty="0">
                <a:solidFill>
                  <a:prstClr val="black"/>
                </a:solidFill>
              </a:rPr>
              <a:t>(</a:t>
            </a:r>
            <a:r>
              <a:rPr lang="en-CA" sz="2000" dirty="0" err="1">
                <a:solidFill>
                  <a:prstClr val="black"/>
                </a:solidFill>
              </a:rPr>
              <a:t>document.example.</a:t>
            </a:r>
            <a:r>
              <a:rPr lang="en-CA" sz="2000" dirty="0" err="1">
                <a:solidFill>
                  <a:srgbClr val="CC0099"/>
                </a:solidFill>
                <a:effectLst>
                  <a:outerShdw blurRad="38100" dist="38100" dir="2700000" algn="tl">
                    <a:srgbClr val="000000">
                      <a:alpha val="43137"/>
                    </a:srgbClr>
                  </a:outerShdw>
                </a:effectLst>
              </a:rPr>
              <a:t>whatToDo</a:t>
            </a:r>
            <a:r>
              <a:rPr lang="en-CA" sz="2000" dirty="0">
                <a:solidFill>
                  <a:srgbClr val="CC0099"/>
                </a:solidFill>
                <a:effectLst>
                  <a:outerShdw blurRad="38100" dist="38100" dir="2700000" algn="tl">
                    <a:srgbClr val="000000">
                      <a:alpha val="43137"/>
                    </a:srgbClr>
                  </a:outerShdw>
                </a:effectLst>
              </a:rPr>
              <a:t>[</a:t>
            </a:r>
            <a:r>
              <a:rPr lang="en-CA" sz="2000" dirty="0" err="1">
                <a:solidFill>
                  <a:srgbClr val="CC0099"/>
                </a:solidFill>
                <a:effectLst>
                  <a:outerShdw blurRad="38100" dist="38100" dir="2700000" algn="tl">
                    <a:srgbClr val="000000">
                      <a:alpha val="43137"/>
                    </a:srgbClr>
                  </a:outerShdw>
                </a:effectLst>
              </a:rPr>
              <a:t>i</a:t>
            </a:r>
            <a:r>
              <a:rPr lang="en-CA" sz="2000" dirty="0">
                <a:solidFill>
                  <a:srgbClr val="CC0099"/>
                </a:solidFill>
                <a:effectLst>
                  <a:outerShdw blurRad="38100" dist="38100" dir="2700000" algn="tl">
                    <a:srgbClr val="000000">
                      <a:alpha val="43137"/>
                    </a:srgbClr>
                  </a:outerShdw>
                </a:effectLst>
              </a:rPr>
              <a:t>].</a:t>
            </a:r>
            <a:r>
              <a:rPr lang="en-CA" sz="2000" dirty="0">
                <a:solidFill>
                  <a:prstClr val="black"/>
                </a:solidFill>
              </a:rPr>
              <a:t>selected == true) // selected</a:t>
            </a:r>
          </a:p>
          <a:p>
            <a:pPr marL="857250" lvl="2" indent="0">
              <a:buClr>
                <a:srgbClr val="919191"/>
              </a:buClr>
              <a:buNone/>
            </a:pPr>
            <a:r>
              <a:rPr lang="en-CA" sz="2000" dirty="0" err="1">
                <a:solidFill>
                  <a:prstClr val="black"/>
                </a:solidFill>
              </a:rPr>
              <a:t>document.example.whatToDo</a:t>
            </a:r>
            <a:r>
              <a:rPr lang="en-CA" sz="2000" dirty="0">
                <a:solidFill>
                  <a:prstClr val="black"/>
                </a:solidFill>
              </a:rPr>
              <a:t>[</a:t>
            </a:r>
            <a:r>
              <a:rPr lang="en-CA" sz="2000" dirty="0" err="1">
                <a:solidFill>
                  <a:prstClr val="black"/>
                </a:solidFill>
              </a:rPr>
              <a:t>i</a:t>
            </a:r>
            <a:r>
              <a:rPr lang="en-CA" sz="2000" dirty="0">
                <a:solidFill>
                  <a:prstClr val="black"/>
                </a:solidFill>
              </a:rPr>
              <a:t>].value</a:t>
            </a:r>
          </a:p>
          <a:p>
            <a:pPr marL="857250" lvl="2" indent="0">
              <a:buClr>
                <a:srgbClr val="919191"/>
              </a:buClr>
              <a:buNone/>
            </a:pPr>
            <a:r>
              <a:rPr lang="en-CA" sz="2000" dirty="0" err="1">
                <a:solidFill>
                  <a:prstClr val="black"/>
                </a:solidFill>
              </a:rPr>
              <a:t>document.example.whatToDo</a:t>
            </a:r>
            <a:r>
              <a:rPr lang="en-CA" sz="2000" dirty="0">
                <a:solidFill>
                  <a:prstClr val="black"/>
                </a:solidFill>
              </a:rPr>
              <a:t>[</a:t>
            </a:r>
            <a:r>
              <a:rPr lang="en-CA" sz="2000" dirty="0" err="1">
                <a:solidFill>
                  <a:prstClr val="black"/>
                </a:solidFill>
              </a:rPr>
              <a:t>i</a:t>
            </a:r>
            <a:r>
              <a:rPr lang="en-CA" sz="1800" dirty="0">
                <a:solidFill>
                  <a:prstClr val="black"/>
                </a:solidFill>
              </a:rPr>
              <a:t>].text</a:t>
            </a:r>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1900026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CA" sz="2800" dirty="0" smtClean="0"/>
              <a:t>Form </a:t>
            </a:r>
            <a:r>
              <a:rPr lang="en-CA" sz="2800" dirty="0" smtClean="0"/>
              <a:t>validation for</a:t>
            </a:r>
            <a:r>
              <a:rPr lang="en-CA" sz="2800" dirty="0"/>
              <a:t> </a:t>
            </a:r>
            <a:r>
              <a:rPr lang="en-CA" sz="2800" dirty="0" err="1" smtClean="0">
                <a:solidFill>
                  <a:srgbClr val="0000FF"/>
                </a:solidFill>
                <a:effectLst>
                  <a:outerShdw blurRad="38100" dist="38100" dir="2700000" algn="tl">
                    <a:srgbClr val="000000">
                      <a:alpha val="43137"/>
                    </a:srgbClr>
                  </a:outerShdw>
                </a:effectLst>
              </a:rPr>
              <a:t>textarea</a:t>
            </a:r>
            <a:r>
              <a:rPr lang="en-CA" sz="2800" dirty="0" smtClean="0">
                <a:solidFill>
                  <a:srgbClr val="0000FF"/>
                </a:solidFill>
                <a:effectLst>
                  <a:outerShdw blurRad="38100" dist="38100" dir="2700000" algn="tl">
                    <a:srgbClr val="000000">
                      <a:alpha val="43137"/>
                    </a:srgbClr>
                  </a:outerShdw>
                </a:effectLst>
              </a:rPr>
              <a:t> </a:t>
            </a:r>
            <a:r>
              <a:rPr lang="en-CA" sz="2800" dirty="0" smtClean="0"/>
              <a:t>elements</a:t>
            </a:r>
          </a:p>
          <a:p>
            <a:pPr lvl="1">
              <a:buFont typeface="Arial" panose="020B0604020202020204" pitchFamily="34" charset="0"/>
              <a:buChar char="•"/>
            </a:pPr>
            <a:r>
              <a:rPr lang="en-CA" sz="2400" dirty="0">
                <a:effectLst/>
                <a:hlinkClick r:id="rId2"/>
              </a:rPr>
              <a:t>js-validation-</a:t>
            </a:r>
            <a:r>
              <a:rPr lang="en-CA" sz="2400" dirty="0" err="1">
                <a:effectLst/>
                <a:hlinkClick r:id="rId2"/>
              </a:rPr>
              <a:t>textarea</a:t>
            </a:r>
            <a:r>
              <a:rPr lang="en-CA" sz="2400" dirty="0" smtClean="0">
                <a:effectLst/>
                <a:hlinkClick r:id="rId2"/>
              </a:rPr>
              <a:t>/</a:t>
            </a:r>
            <a:endParaRPr lang="en-CA" sz="2400" dirty="0" smtClean="0">
              <a:effectLst/>
            </a:endParaRPr>
          </a:p>
          <a:p>
            <a:pPr marL="0" lvl="0" indent="0">
              <a:buClr>
                <a:srgbClr val="5F5F5F"/>
              </a:buClr>
              <a:buNone/>
            </a:pPr>
            <a:r>
              <a:rPr lang="en-CA" sz="1600" b="1" dirty="0" smtClean="0">
                <a:solidFill>
                  <a:prstClr val="black"/>
                </a:solidFill>
              </a:rPr>
              <a:t>  </a:t>
            </a:r>
          </a:p>
          <a:p>
            <a:pPr marL="0" lvl="0" indent="0">
              <a:buClr>
                <a:srgbClr val="5F5F5F"/>
              </a:buClr>
              <a:buNone/>
            </a:pPr>
            <a:r>
              <a:rPr lang="en-CA" sz="1600" b="1" dirty="0" smtClean="0">
                <a:solidFill>
                  <a:prstClr val="black"/>
                </a:solidFill>
              </a:rPr>
              <a:t>      function </a:t>
            </a:r>
            <a:r>
              <a:rPr lang="en-CA" sz="1600" b="1" dirty="0" err="1">
                <a:solidFill>
                  <a:prstClr val="black"/>
                </a:solidFill>
              </a:rPr>
              <a:t>checkForm</a:t>
            </a:r>
            <a:r>
              <a:rPr lang="en-CA" sz="1600" b="1" dirty="0">
                <a:solidFill>
                  <a:prstClr val="black"/>
                </a:solidFill>
              </a:rPr>
              <a:t>() {</a:t>
            </a:r>
          </a:p>
          <a:p>
            <a:pPr marL="0" lvl="0" indent="0">
              <a:buClr>
                <a:srgbClr val="5F5F5F"/>
              </a:buClr>
              <a:buNone/>
            </a:pPr>
            <a:r>
              <a:rPr lang="en-CA" sz="1600" b="1" dirty="0">
                <a:solidFill>
                  <a:prstClr val="black"/>
                </a:solidFill>
              </a:rPr>
              <a:t>               </a:t>
            </a:r>
            <a:r>
              <a:rPr lang="en-CA" sz="1600" b="1" dirty="0" err="1">
                <a:solidFill>
                  <a:prstClr val="black"/>
                </a:solidFill>
              </a:rPr>
              <a:t>var</a:t>
            </a:r>
            <a:r>
              <a:rPr lang="en-CA" sz="1600" b="1" dirty="0">
                <a:solidFill>
                  <a:prstClr val="black"/>
                </a:solidFill>
              </a:rPr>
              <a:t> </a:t>
            </a:r>
            <a:r>
              <a:rPr lang="en-CA" sz="1600" b="1" dirty="0" err="1">
                <a:solidFill>
                  <a:prstClr val="black"/>
                </a:solidFill>
              </a:rPr>
              <a:t>textareaLength</a:t>
            </a:r>
            <a:r>
              <a:rPr lang="en-CA" sz="1600" b="1" dirty="0">
                <a:solidFill>
                  <a:prstClr val="black"/>
                </a:solidFill>
              </a:rPr>
              <a:t> = </a:t>
            </a:r>
            <a:r>
              <a:rPr lang="en-CA" sz="1600" b="1" dirty="0" err="1">
                <a:solidFill>
                  <a:prstClr val="black"/>
                </a:solidFill>
              </a:rPr>
              <a:t>document.example.comments.value.length</a:t>
            </a:r>
            <a:r>
              <a:rPr lang="en-CA" sz="1600" b="1" dirty="0">
                <a:solidFill>
                  <a:prstClr val="black"/>
                </a:solidFill>
              </a:rPr>
              <a:t>;</a:t>
            </a:r>
          </a:p>
          <a:p>
            <a:pPr marL="0" lvl="0" indent="0">
              <a:buClr>
                <a:srgbClr val="5F5F5F"/>
              </a:buClr>
              <a:buNone/>
            </a:pPr>
            <a:r>
              <a:rPr lang="en-CA" sz="1600" b="1" dirty="0">
                <a:solidFill>
                  <a:prstClr val="black"/>
                </a:solidFill>
              </a:rPr>
              <a:t>               </a:t>
            </a:r>
            <a:r>
              <a:rPr lang="en-CA" sz="1600" b="1" dirty="0" err="1">
                <a:solidFill>
                  <a:prstClr val="black"/>
                </a:solidFill>
              </a:rPr>
              <a:t>var</a:t>
            </a:r>
            <a:r>
              <a:rPr lang="en-CA" sz="1600" b="1" dirty="0">
                <a:solidFill>
                  <a:prstClr val="black"/>
                </a:solidFill>
              </a:rPr>
              <a:t> messages="&lt;p&gt;No. of characters in </a:t>
            </a:r>
            <a:r>
              <a:rPr lang="en-CA" sz="1600" b="1" dirty="0" err="1">
                <a:solidFill>
                  <a:prstClr val="black"/>
                </a:solidFill>
              </a:rPr>
              <a:t>textarea</a:t>
            </a:r>
            <a:r>
              <a:rPr lang="en-CA" sz="1600" b="1" dirty="0">
                <a:solidFill>
                  <a:prstClr val="black"/>
                </a:solidFill>
              </a:rPr>
              <a:t> = &lt;mark&gt;" + </a:t>
            </a:r>
            <a:r>
              <a:rPr lang="en-CA" sz="1600" b="1" dirty="0" smtClean="0">
                <a:solidFill>
                  <a:prstClr val="black"/>
                </a:solidFill>
              </a:rPr>
              <a:t>   </a:t>
            </a:r>
          </a:p>
          <a:p>
            <a:pPr marL="0" lvl="0" indent="0">
              <a:buClr>
                <a:srgbClr val="5F5F5F"/>
              </a:buClr>
              <a:buNone/>
            </a:pPr>
            <a:r>
              <a:rPr lang="en-CA" sz="1600" b="1" dirty="0">
                <a:solidFill>
                  <a:prstClr val="black"/>
                </a:solidFill>
              </a:rPr>
              <a:t> </a:t>
            </a:r>
            <a:r>
              <a:rPr lang="en-CA" sz="1600" b="1" dirty="0" smtClean="0">
                <a:solidFill>
                  <a:prstClr val="black"/>
                </a:solidFill>
              </a:rPr>
              <a:t>                                            </a:t>
            </a:r>
            <a:r>
              <a:rPr lang="en-CA" sz="1600" b="1" dirty="0" err="1" smtClean="0">
                <a:solidFill>
                  <a:prstClr val="black"/>
                </a:solidFill>
              </a:rPr>
              <a:t>textareaLength</a:t>
            </a:r>
            <a:r>
              <a:rPr lang="en-CA" sz="1600" b="1" dirty="0" smtClean="0">
                <a:solidFill>
                  <a:prstClr val="black"/>
                </a:solidFill>
              </a:rPr>
              <a:t> </a:t>
            </a:r>
            <a:r>
              <a:rPr lang="en-CA" sz="1600" b="1" dirty="0">
                <a:solidFill>
                  <a:prstClr val="black"/>
                </a:solidFill>
              </a:rPr>
              <a:t>+ "&lt;/mark&gt;&lt;/p&gt;";</a:t>
            </a:r>
          </a:p>
          <a:p>
            <a:pPr marL="0" lvl="0" indent="0">
              <a:buClr>
                <a:srgbClr val="5F5F5F"/>
              </a:buClr>
              <a:buNone/>
            </a:pPr>
            <a:r>
              <a:rPr lang="en-CA" sz="1600" b="1" dirty="0">
                <a:solidFill>
                  <a:prstClr val="black"/>
                </a:solidFill>
              </a:rPr>
              <a:t>               if (</a:t>
            </a:r>
            <a:r>
              <a:rPr lang="en-CA" sz="1600" b="1" dirty="0" err="1">
                <a:solidFill>
                  <a:prstClr val="black"/>
                </a:solidFill>
              </a:rPr>
              <a:t>textareaLength</a:t>
            </a:r>
            <a:r>
              <a:rPr lang="en-CA" sz="1600" b="1" dirty="0">
                <a:solidFill>
                  <a:prstClr val="black"/>
                </a:solidFill>
              </a:rPr>
              <a:t>==0) {                                        </a:t>
            </a:r>
          </a:p>
          <a:p>
            <a:pPr marL="0" lvl="0" indent="0">
              <a:buClr>
                <a:srgbClr val="5F5F5F"/>
              </a:buClr>
              <a:buNone/>
            </a:pPr>
            <a:r>
              <a:rPr lang="en-CA" sz="1600" b="1" dirty="0">
                <a:solidFill>
                  <a:prstClr val="black"/>
                </a:solidFill>
              </a:rPr>
              <a:t>                    messages+= "&lt;p&gt;You did not type any text in the </a:t>
            </a:r>
            <a:r>
              <a:rPr lang="en-CA" sz="1600" b="1" dirty="0" err="1">
                <a:solidFill>
                  <a:prstClr val="black"/>
                </a:solidFill>
              </a:rPr>
              <a:t>textarea</a:t>
            </a:r>
            <a:r>
              <a:rPr lang="en-CA" sz="1600" b="1" dirty="0">
                <a:solidFill>
                  <a:prstClr val="black"/>
                </a:solidFill>
              </a:rPr>
              <a:t>&lt;/p&gt;";  </a:t>
            </a:r>
          </a:p>
          <a:p>
            <a:pPr marL="0" lvl="0" indent="0">
              <a:buClr>
                <a:srgbClr val="5F5F5F"/>
              </a:buClr>
              <a:buNone/>
            </a:pPr>
            <a:r>
              <a:rPr lang="en-CA" sz="1600" b="1" dirty="0">
                <a:solidFill>
                  <a:prstClr val="black"/>
                </a:solidFill>
              </a:rPr>
              <a:t>                    </a:t>
            </a:r>
            <a:r>
              <a:rPr lang="en-CA" sz="1600" b="1" dirty="0" err="1">
                <a:solidFill>
                  <a:prstClr val="black"/>
                </a:solidFill>
              </a:rPr>
              <a:t>showErrors</a:t>
            </a:r>
            <a:r>
              <a:rPr lang="en-CA" sz="1600" b="1" dirty="0">
                <a:solidFill>
                  <a:prstClr val="black"/>
                </a:solidFill>
              </a:rPr>
              <a:t>(messages);</a:t>
            </a:r>
          </a:p>
          <a:p>
            <a:pPr marL="0" lvl="0" indent="0">
              <a:buClr>
                <a:srgbClr val="5F5F5F"/>
              </a:buClr>
              <a:buNone/>
            </a:pPr>
            <a:r>
              <a:rPr lang="en-CA" sz="1600" b="1" dirty="0">
                <a:solidFill>
                  <a:prstClr val="black"/>
                </a:solidFill>
              </a:rPr>
              <a:t>                    return false; // return false - allow for changes - form not submitted</a:t>
            </a:r>
          </a:p>
          <a:p>
            <a:pPr marL="0" lvl="0" indent="0">
              <a:buClr>
                <a:srgbClr val="5F5F5F"/>
              </a:buClr>
              <a:buNone/>
            </a:pPr>
            <a:r>
              <a:rPr lang="en-CA" sz="1600" b="1" dirty="0">
                <a:solidFill>
                  <a:prstClr val="black"/>
                </a:solidFill>
              </a:rPr>
              <a:t>               }</a:t>
            </a:r>
          </a:p>
          <a:p>
            <a:pPr marL="0" lvl="0" indent="0">
              <a:buClr>
                <a:srgbClr val="5F5F5F"/>
              </a:buClr>
              <a:buNone/>
            </a:pPr>
            <a:r>
              <a:rPr lang="en-CA" sz="1600" b="1" dirty="0">
                <a:solidFill>
                  <a:prstClr val="black"/>
                </a:solidFill>
              </a:rPr>
              <a:t>               else {        </a:t>
            </a:r>
          </a:p>
          <a:p>
            <a:pPr marL="0" lvl="0" indent="0">
              <a:buClr>
                <a:srgbClr val="5F5F5F"/>
              </a:buClr>
              <a:buNone/>
            </a:pPr>
            <a:r>
              <a:rPr lang="en-CA" sz="1600" b="1" dirty="0">
                <a:solidFill>
                  <a:prstClr val="black"/>
                </a:solidFill>
              </a:rPr>
              <a:t>                    messages +="&lt;p&gt;You typed&lt;/p&gt;&lt;p&gt;" + </a:t>
            </a:r>
            <a:r>
              <a:rPr lang="en-CA" sz="1600" b="1" dirty="0" err="1">
                <a:solidFill>
                  <a:prstClr val="black"/>
                </a:solidFill>
              </a:rPr>
              <a:t>document.example.comments.value</a:t>
            </a:r>
            <a:r>
              <a:rPr lang="en-CA" sz="1600" b="1" dirty="0">
                <a:solidFill>
                  <a:prstClr val="black"/>
                </a:solidFill>
              </a:rPr>
              <a:t> + "&lt;/p&gt;";</a:t>
            </a:r>
          </a:p>
          <a:p>
            <a:pPr marL="0" lvl="0" indent="0">
              <a:buClr>
                <a:srgbClr val="5F5F5F"/>
              </a:buClr>
              <a:buNone/>
            </a:pPr>
            <a:r>
              <a:rPr lang="en-CA" sz="1600" b="1" dirty="0">
                <a:solidFill>
                  <a:prstClr val="black"/>
                </a:solidFill>
              </a:rPr>
              <a:t>                    </a:t>
            </a:r>
            <a:r>
              <a:rPr lang="en-CA" sz="1600" b="1" dirty="0" err="1">
                <a:solidFill>
                  <a:prstClr val="black"/>
                </a:solidFill>
              </a:rPr>
              <a:t>showErrors</a:t>
            </a:r>
            <a:r>
              <a:rPr lang="en-CA" sz="1600" b="1" dirty="0">
                <a:solidFill>
                  <a:prstClr val="black"/>
                </a:solidFill>
              </a:rPr>
              <a:t>(messages);</a:t>
            </a:r>
          </a:p>
          <a:p>
            <a:pPr marL="0" lvl="0" indent="0">
              <a:buClr>
                <a:srgbClr val="5F5F5F"/>
              </a:buClr>
              <a:buNone/>
            </a:pPr>
            <a:r>
              <a:rPr lang="en-CA" sz="1600" b="1" dirty="0">
                <a:solidFill>
                  <a:prstClr val="black"/>
                </a:solidFill>
              </a:rPr>
              <a:t>                    return false;  // return true - form will be submitted </a:t>
            </a:r>
          </a:p>
          <a:p>
            <a:pPr marL="0" lvl="0" indent="0">
              <a:buClr>
                <a:srgbClr val="5F5F5F"/>
              </a:buClr>
              <a:buNone/>
            </a:pPr>
            <a:r>
              <a:rPr lang="en-CA" sz="1600" b="1" dirty="0">
                <a:solidFill>
                  <a:prstClr val="black"/>
                </a:solidFill>
              </a:rPr>
              <a:t>               }</a:t>
            </a:r>
          </a:p>
          <a:p>
            <a:pPr marL="0" lvl="0" indent="0">
              <a:buClr>
                <a:srgbClr val="5F5F5F"/>
              </a:buClr>
              <a:buNone/>
            </a:pPr>
            <a:r>
              <a:rPr lang="en-CA" sz="1600" b="1" dirty="0">
                <a:solidFill>
                  <a:prstClr val="black"/>
                </a:solidFill>
              </a:rPr>
              <a:t>   </a:t>
            </a:r>
            <a:r>
              <a:rPr lang="en-CA" sz="1600" b="1" dirty="0" smtClean="0">
                <a:solidFill>
                  <a:prstClr val="black"/>
                </a:solidFill>
              </a:rPr>
              <a:t>     } </a:t>
            </a:r>
            <a:r>
              <a:rPr lang="en-CA" sz="1600" b="1" dirty="0">
                <a:solidFill>
                  <a:prstClr val="black"/>
                </a:solidFill>
              </a:rPr>
              <a:t>// End of function</a:t>
            </a:r>
          </a:p>
          <a:p>
            <a:pPr marL="457200" lvl="1" indent="0">
              <a:buNone/>
            </a:pPr>
            <a:endParaRPr lang="en-CA" sz="2400" dirty="0">
              <a:effectLst/>
            </a:endParaRPr>
          </a:p>
        </p:txBody>
      </p:sp>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JF Form Validation: </a:t>
            </a:r>
            <a:r>
              <a:rPr lang="en-CA" sz="4000" dirty="0" err="1">
                <a:solidFill>
                  <a:srgbClr val="0000FF"/>
                </a:solidFill>
                <a:effectLst>
                  <a:outerShdw blurRad="38100" dist="38100" dir="2700000" algn="tl">
                    <a:srgbClr val="000000">
                      <a:alpha val="43137"/>
                    </a:srgbClr>
                  </a:outerShdw>
                </a:effectLst>
              </a:rPr>
              <a:t>textarea</a:t>
            </a:r>
            <a:r>
              <a:rPr lang="en-CA" sz="4000" dirty="0">
                <a:solidFill>
                  <a:srgbClr val="0000FF"/>
                </a:solidFill>
                <a:effectLst>
                  <a:outerShdw blurRad="38100" dist="38100" dir="2700000" algn="tl">
                    <a:srgbClr val="000000">
                      <a:alpha val="43137"/>
                    </a:srgbClr>
                  </a:outerShdw>
                </a:effectLst>
              </a:rPr>
              <a:t> </a:t>
            </a:r>
            <a:r>
              <a:rPr lang="en-CA" sz="4000" dirty="0" smtClean="0">
                <a:solidFill>
                  <a:prstClr val="black"/>
                </a:solidFill>
                <a:effectLst>
                  <a:outerShdw blurRad="38100" dist="38100" dir="2700000" algn="tl">
                    <a:srgbClr val="000000">
                      <a:alpha val="43137"/>
                    </a:srgbClr>
                  </a:outerShdw>
                </a:effectLst>
              </a:rPr>
              <a:t>Fields</a:t>
            </a:r>
            <a:endParaRPr lang="en-US" sz="32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88119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37</a:t>
            </a:fld>
            <a:endParaRPr lang="en-CA" altLang="en-US" sz="100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a:buFont typeface="Wingdings" panose="05000000000000000000" pitchFamily="2" charset="2"/>
              <a:buChar char="Ø"/>
            </a:pPr>
            <a:r>
              <a:rPr lang="en-CA" sz="2400" dirty="0">
                <a:effectLst/>
                <a:hlinkClick r:id="rId2"/>
              </a:rPr>
              <a:t>Event - Web API Interfaces | MDN</a:t>
            </a:r>
            <a:endParaRPr lang="en-CA" sz="2400" dirty="0">
              <a:effectLst/>
            </a:endParaRPr>
          </a:p>
          <a:p>
            <a:pPr marL="0" indent="0">
              <a:buClr>
                <a:srgbClr val="919191"/>
              </a:buClr>
              <a:buNone/>
            </a:pPr>
            <a:endParaRPr lang="en-CA" sz="2400" dirty="0">
              <a:solidFill>
                <a:prstClr val="black"/>
              </a:solidFill>
              <a:effectLst/>
              <a:hlinkClick r:id="rId3"/>
            </a:endParaRPr>
          </a:p>
          <a:p>
            <a:pPr>
              <a:buClr>
                <a:srgbClr val="919191"/>
              </a:buClr>
              <a:buFont typeface="Wingdings" panose="05000000000000000000" pitchFamily="2" charset="2"/>
              <a:buChar char="Ø"/>
            </a:pPr>
            <a:r>
              <a:rPr lang="en-CA" sz="2400" dirty="0" smtClean="0">
                <a:solidFill>
                  <a:prstClr val="black"/>
                </a:solidFill>
                <a:effectLst/>
                <a:hlinkClick r:id="rId3"/>
              </a:rPr>
              <a:t>Onclick </a:t>
            </a:r>
            <a:r>
              <a:rPr lang="en-CA" sz="2400" dirty="0">
                <a:solidFill>
                  <a:prstClr val="black"/>
                </a:solidFill>
                <a:effectLst/>
                <a:hlinkClick r:id="rId3"/>
              </a:rPr>
              <a:t>vs </a:t>
            </a:r>
            <a:r>
              <a:rPr lang="en-CA" sz="2400" dirty="0" err="1">
                <a:solidFill>
                  <a:prstClr val="black"/>
                </a:solidFill>
                <a:effectLst/>
                <a:hlinkClick r:id="rId3"/>
              </a:rPr>
              <a:t>addEventListener</a:t>
            </a:r>
            <a:endParaRPr lang="en-CA" sz="2400" dirty="0">
              <a:solidFill>
                <a:prstClr val="black"/>
              </a:solidFill>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38</a:t>
            </a:fld>
            <a:endParaRPr lang="en-CA"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pPr>
              <a:buFont typeface="Wingdings" panose="05000000000000000000" pitchFamily="2" charset="2"/>
              <a:buChar char="Ø"/>
            </a:pPr>
            <a:r>
              <a:rPr lang="en-US" dirty="0" smtClean="0"/>
              <a:t>getMonth()  method   </a:t>
            </a:r>
          </a:p>
          <a:p>
            <a:pPr lvl="1"/>
            <a:r>
              <a:rPr lang="en-US" dirty="0" smtClean="0"/>
              <a:t>Returns number of </a:t>
            </a:r>
            <a:r>
              <a:rPr lang="en-US" b="1" dirty="0" smtClean="0">
                <a:solidFill>
                  <a:srgbClr val="9900CC"/>
                </a:solidFill>
              </a:rPr>
              <a:t>0</a:t>
            </a:r>
            <a:r>
              <a:rPr lang="en-US" dirty="0" smtClean="0"/>
              <a:t> through </a:t>
            </a:r>
            <a:r>
              <a:rPr lang="en-US" b="1" dirty="0" smtClean="0">
                <a:solidFill>
                  <a:srgbClr val="0000CC"/>
                </a:solidFill>
              </a:rPr>
              <a:t>11</a:t>
            </a:r>
            <a:r>
              <a:rPr lang="en-US" dirty="0" smtClean="0"/>
              <a:t> </a:t>
            </a:r>
          </a:p>
          <a:p>
            <a:pPr lvl="2"/>
            <a:r>
              <a:rPr lang="en-US" dirty="0" smtClean="0"/>
              <a:t>Represent month of </a:t>
            </a:r>
            <a:r>
              <a:rPr lang="en-US" b="1" dirty="0" smtClean="0">
                <a:solidFill>
                  <a:srgbClr val="9900CC"/>
                </a:solidFill>
              </a:rPr>
              <a:t>January</a:t>
            </a:r>
            <a:r>
              <a:rPr lang="en-US" dirty="0" smtClean="0"/>
              <a:t> through </a:t>
            </a:r>
            <a:r>
              <a:rPr lang="en-US" b="1" dirty="0" smtClean="0">
                <a:solidFill>
                  <a:srgbClr val="0000CC"/>
                </a:solidFill>
              </a:rPr>
              <a:t>December</a:t>
            </a:r>
            <a:r>
              <a:rPr lang="en-US" dirty="0" smtClean="0"/>
              <a:t> correspondingly</a:t>
            </a:r>
          </a:p>
          <a:p>
            <a:pPr lvl="1"/>
            <a:r>
              <a:rPr lang="en-US" dirty="0" smtClean="0"/>
              <a:t>e.g.</a:t>
            </a:r>
          </a:p>
          <a:p>
            <a:pPr lvl="2">
              <a:buNone/>
            </a:pPr>
            <a:r>
              <a:rPr lang="en-US" dirty="0" smtClean="0"/>
              <a:t>var </a:t>
            </a:r>
            <a:r>
              <a:rPr lang="en-US" dirty="0" err="1" smtClean="0"/>
              <a:t>myMonth</a:t>
            </a:r>
            <a:r>
              <a:rPr lang="en-US" dirty="0" smtClean="0"/>
              <a:t> = (new Date()).getMonth();</a:t>
            </a:r>
          </a:p>
          <a:p>
            <a:pPr lvl="2">
              <a:buNone/>
            </a:pPr>
            <a:r>
              <a:rPr lang="en-US" dirty="0" smtClean="0"/>
              <a:t>alert(</a:t>
            </a:r>
            <a:r>
              <a:rPr lang="en-US" dirty="0" err="1" smtClean="0"/>
              <a:t>myMonth</a:t>
            </a:r>
            <a:r>
              <a:rPr lang="en-US" dirty="0" smtClean="0"/>
              <a:t>); // The </a:t>
            </a:r>
            <a:r>
              <a:rPr lang="en-US" dirty="0" err="1" smtClean="0"/>
              <a:t>myMonth</a:t>
            </a:r>
            <a:r>
              <a:rPr lang="en-US" dirty="0" smtClean="0"/>
              <a:t> is  6  which is,  July</a:t>
            </a:r>
          </a:p>
          <a:p>
            <a:pPr lvl="2">
              <a:buNone/>
            </a:pPr>
            <a:endParaRPr lang="en-US" dirty="0" smtClean="0"/>
          </a:p>
          <a:p>
            <a:pPr>
              <a:buFont typeface="Wingdings" panose="05000000000000000000" pitchFamily="2" charset="2"/>
              <a:buChar char="Ø"/>
            </a:pPr>
            <a:r>
              <a:rPr lang="en-US" dirty="0" err="1" smtClean="0"/>
              <a:t>get</a:t>
            </a:r>
            <a:r>
              <a:rPr lang="en-US" dirty="0" err="1" smtClean="0">
                <a:solidFill>
                  <a:srgbClr val="0000FF"/>
                </a:solidFill>
                <a:effectLst>
                  <a:outerShdw blurRad="38100" dist="38100" dir="2700000" algn="tl">
                    <a:srgbClr val="000000">
                      <a:alpha val="43137"/>
                    </a:srgbClr>
                  </a:outerShdw>
                </a:effectLst>
              </a:rPr>
              <a:t>Date</a:t>
            </a:r>
            <a:r>
              <a:rPr lang="en-US" dirty="0" smtClean="0"/>
              <a:t>() method    </a:t>
            </a:r>
          </a:p>
          <a:p>
            <a:pPr lvl="1"/>
            <a:r>
              <a:rPr lang="en-US" dirty="0" smtClean="0"/>
              <a:t>returns number of 1 .... 31</a:t>
            </a:r>
          </a:p>
          <a:p>
            <a:pPr lvl="1"/>
            <a:r>
              <a:rPr lang="en-US" dirty="0" smtClean="0"/>
              <a:t>e.g. </a:t>
            </a:r>
          </a:p>
          <a:p>
            <a:pPr lvl="2">
              <a:buNone/>
            </a:pPr>
            <a:r>
              <a:rPr lang="en-US" dirty="0" smtClean="0"/>
              <a:t>var </a:t>
            </a:r>
            <a:r>
              <a:rPr lang="en-US" dirty="0" err="1" smtClean="0"/>
              <a:t>myDay</a:t>
            </a:r>
            <a:r>
              <a:rPr lang="en-US" dirty="0" smtClean="0"/>
              <a:t> = (new Date()).</a:t>
            </a:r>
            <a:r>
              <a:rPr lang="en-US" dirty="0" err="1" smtClean="0"/>
              <a:t>getDate</a:t>
            </a:r>
            <a:r>
              <a:rPr lang="en-US" dirty="0" smtClean="0"/>
              <a:t>();</a:t>
            </a:r>
          </a:p>
          <a:p>
            <a:pPr lvl="2">
              <a:buNone/>
            </a:pPr>
            <a:r>
              <a:rPr lang="en-US" dirty="0" smtClean="0"/>
              <a:t>alert(</a:t>
            </a:r>
            <a:r>
              <a:rPr lang="en-US" dirty="0" err="1" smtClean="0"/>
              <a:t>myDay</a:t>
            </a:r>
            <a:r>
              <a:rPr lang="en-US" dirty="0" smtClean="0"/>
              <a:t> ); //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2732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err="1" smtClean="0"/>
              <a:t>get</a:t>
            </a:r>
            <a:r>
              <a:rPr lang="en-US" dirty="0" err="1" smtClean="0">
                <a:solidFill>
                  <a:srgbClr val="0000FF"/>
                </a:solidFill>
                <a:effectLst>
                  <a:outerShdw blurRad="38100" dist="38100" dir="2700000" algn="tl">
                    <a:srgbClr val="000000">
                      <a:alpha val="43137"/>
                    </a:srgbClr>
                  </a:outerShdw>
                </a:effectLst>
              </a:rPr>
              <a:t>Day</a:t>
            </a:r>
            <a:r>
              <a:rPr lang="en-US" dirty="0" smtClean="0"/>
              <a:t>()  method   </a:t>
            </a:r>
          </a:p>
          <a:p>
            <a:pPr lvl="1"/>
            <a:r>
              <a:rPr lang="en-US" dirty="0" smtClean="0"/>
              <a:t>returns number of </a:t>
            </a:r>
            <a:r>
              <a:rPr lang="en-US" b="1" dirty="0" smtClean="0">
                <a:solidFill>
                  <a:srgbClr val="9900CC"/>
                </a:solidFill>
              </a:rPr>
              <a:t>0</a:t>
            </a:r>
            <a:r>
              <a:rPr lang="en-US" dirty="0" smtClean="0"/>
              <a:t> for </a:t>
            </a:r>
            <a:r>
              <a:rPr lang="en-US" b="1" dirty="0" smtClean="0">
                <a:solidFill>
                  <a:srgbClr val="9900CC"/>
                </a:solidFill>
              </a:rPr>
              <a:t>Sunday</a:t>
            </a:r>
            <a:r>
              <a:rPr lang="en-US" dirty="0" smtClean="0"/>
              <a:t>, </a:t>
            </a:r>
            <a:r>
              <a:rPr lang="en-US" b="1" dirty="0" smtClean="0">
                <a:solidFill>
                  <a:srgbClr val="0000CC"/>
                </a:solidFill>
              </a:rPr>
              <a:t>1</a:t>
            </a:r>
            <a:r>
              <a:rPr lang="en-US" dirty="0" smtClean="0"/>
              <a:t> for </a:t>
            </a:r>
            <a:r>
              <a:rPr lang="en-US" b="1" dirty="0" smtClean="0">
                <a:solidFill>
                  <a:srgbClr val="0000CC"/>
                </a:solidFill>
              </a:rPr>
              <a:t>Monday</a:t>
            </a:r>
            <a:r>
              <a:rPr lang="en-US" dirty="0" smtClean="0"/>
              <a:t>, …</a:t>
            </a:r>
          </a:p>
          <a:p>
            <a:pPr lvl="1"/>
            <a:r>
              <a:rPr lang="en-US" dirty="0" smtClean="0"/>
              <a:t>e.g. </a:t>
            </a:r>
          </a:p>
          <a:p>
            <a:pPr lvl="2">
              <a:buNone/>
            </a:pPr>
            <a:r>
              <a:rPr lang="en-US" dirty="0" smtClean="0"/>
              <a:t>var </a:t>
            </a:r>
            <a:r>
              <a:rPr lang="en-US" dirty="0" err="1" smtClean="0"/>
              <a:t>myDayOfWeek</a:t>
            </a:r>
            <a:r>
              <a:rPr lang="en-US" dirty="0" smtClean="0"/>
              <a:t> = (new Date()).</a:t>
            </a:r>
            <a:r>
              <a:rPr lang="en-US" dirty="0" err="1" smtClean="0"/>
              <a:t>getDay</a:t>
            </a:r>
            <a:r>
              <a:rPr lang="en-US" dirty="0" smtClean="0"/>
              <a:t>();</a:t>
            </a:r>
          </a:p>
          <a:p>
            <a:pPr lvl="2">
              <a:buNone/>
            </a:pPr>
            <a:r>
              <a:rPr lang="en-US" dirty="0" smtClean="0"/>
              <a:t>alert(</a:t>
            </a:r>
            <a:r>
              <a:rPr lang="en-US" dirty="0" err="1" smtClean="0"/>
              <a:t>myDayOfWeek</a:t>
            </a:r>
            <a:r>
              <a:rPr lang="en-US" dirty="0" smtClean="0"/>
              <a:t>  ); </a:t>
            </a:r>
          </a:p>
          <a:p>
            <a:pPr>
              <a:buNone/>
            </a:pPr>
            <a:endParaRPr lang="en-US" dirty="0" smtClean="0"/>
          </a:p>
          <a:p>
            <a:pPr>
              <a:buFont typeface="Wingdings" panose="05000000000000000000" pitchFamily="2" charset="2"/>
              <a:buChar char="Ø"/>
            </a:pPr>
            <a:r>
              <a:rPr lang="en-US" dirty="0" err="1" smtClean="0"/>
              <a:t>get</a:t>
            </a:r>
            <a:r>
              <a:rPr lang="en-US" dirty="0" err="1" smtClean="0">
                <a:solidFill>
                  <a:srgbClr val="0000CC"/>
                </a:solidFill>
              </a:rPr>
              <a:t>Full</a:t>
            </a:r>
            <a:r>
              <a:rPr lang="en-US" dirty="0" err="1" smtClean="0"/>
              <a:t>Year</a:t>
            </a:r>
            <a:r>
              <a:rPr lang="en-US" dirty="0" smtClean="0"/>
              <a:t>() method</a:t>
            </a:r>
          </a:p>
          <a:p>
            <a:pPr lvl="1"/>
            <a:r>
              <a:rPr lang="en-US" dirty="0" smtClean="0"/>
              <a:t>returns a 4 digit year</a:t>
            </a:r>
          </a:p>
          <a:p>
            <a:pPr lvl="1"/>
            <a:r>
              <a:rPr lang="en-US" dirty="0" smtClean="0"/>
              <a:t>e.g. </a:t>
            </a:r>
          </a:p>
          <a:p>
            <a:pPr lvl="2">
              <a:buNone/>
            </a:pPr>
            <a:r>
              <a:rPr lang="en-US" dirty="0" smtClean="0"/>
              <a:t>var </a:t>
            </a:r>
            <a:r>
              <a:rPr lang="en-US" dirty="0" err="1" smtClean="0"/>
              <a:t>myYear</a:t>
            </a:r>
            <a:r>
              <a:rPr lang="en-US" dirty="0" smtClean="0"/>
              <a:t> = (new Date()). </a:t>
            </a:r>
            <a:r>
              <a:rPr lang="en-US" dirty="0" err="1" smtClean="0"/>
              <a:t>getFullYear</a:t>
            </a:r>
            <a:r>
              <a:rPr lang="en-US" dirty="0" smtClean="0"/>
              <a:t>();</a:t>
            </a:r>
          </a:p>
          <a:p>
            <a:pPr lvl="2">
              <a:buNone/>
            </a:pPr>
            <a:r>
              <a:rPr lang="en-US" dirty="0" smtClean="0"/>
              <a:t>alert(</a:t>
            </a:r>
            <a:r>
              <a:rPr lang="en-US" dirty="0" err="1" smtClean="0"/>
              <a:t>myYear</a:t>
            </a:r>
            <a:r>
              <a:rPr lang="en-US" dirty="0" smtClean="0"/>
              <a:t> );  // 2014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86433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err="1" smtClean="0"/>
              <a:t>getHours</a:t>
            </a:r>
            <a:r>
              <a:rPr lang="en-US" dirty="0" smtClean="0"/>
              <a:t>()   method  </a:t>
            </a:r>
          </a:p>
          <a:p>
            <a:pPr lvl="1"/>
            <a:r>
              <a:rPr lang="en-US" dirty="0" smtClean="0"/>
              <a:t>returns a number of 0 to 23</a:t>
            </a:r>
          </a:p>
          <a:p>
            <a:pPr>
              <a:buFont typeface="Wingdings" panose="05000000000000000000" pitchFamily="2" charset="2"/>
              <a:buChar char="Ø"/>
            </a:pPr>
            <a:r>
              <a:rPr lang="en-US" dirty="0" err="1" smtClean="0"/>
              <a:t>getMinutes</a:t>
            </a:r>
            <a:r>
              <a:rPr lang="en-US" dirty="0" smtClean="0"/>
              <a:t>() method   </a:t>
            </a:r>
          </a:p>
          <a:p>
            <a:pPr lvl="1"/>
            <a:r>
              <a:rPr lang="en-US" dirty="0" smtClean="0"/>
              <a:t>returns a number of 0 to 59</a:t>
            </a:r>
          </a:p>
          <a:p>
            <a:pPr>
              <a:buFont typeface="Wingdings" panose="05000000000000000000" pitchFamily="2" charset="2"/>
              <a:buChar char="Ø"/>
            </a:pPr>
            <a:r>
              <a:rPr lang="en-US" dirty="0" err="1" smtClean="0"/>
              <a:t>getSeconds</a:t>
            </a:r>
            <a:r>
              <a:rPr lang="en-US" dirty="0" smtClean="0"/>
              <a:t>() method   </a:t>
            </a:r>
          </a:p>
          <a:p>
            <a:pPr lvl="1"/>
            <a:r>
              <a:rPr lang="en-US" dirty="0" smtClean="0"/>
              <a:t>returns a number of 0 to 59</a:t>
            </a:r>
          </a:p>
          <a:p>
            <a:pPr>
              <a:buFont typeface="Wingdings" panose="05000000000000000000" pitchFamily="2" charset="2"/>
              <a:buChar char="Ø"/>
            </a:pPr>
            <a:r>
              <a:rPr lang="en-US" dirty="0" smtClean="0"/>
              <a:t>e.g. </a:t>
            </a:r>
          </a:p>
          <a:p>
            <a:pPr lvl="1">
              <a:buNone/>
            </a:pPr>
            <a:r>
              <a:rPr lang="en-US" sz="2600" dirty="0" smtClean="0"/>
              <a:t>var </a:t>
            </a:r>
            <a:r>
              <a:rPr lang="en-US" sz="2600" dirty="0" err="1" smtClean="0"/>
              <a:t>myDate</a:t>
            </a:r>
            <a:r>
              <a:rPr lang="en-US" sz="2600" dirty="0" smtClean="0"/>
              <a:t> = new Date();</a:t>
            </a:r>
          </a:p>
          <a:p>
            <a:pPr lvl="1">
              <a:buNone/>
            </a:pPr>
            <a:r>
              <a:rPr lang="en-US" sz="2600" dirty="0" smtClean="0"/>
              <a:t>var </a:t>
            </a:r>
            <a:r>
              <a:rPr lang="en-US" sz="2600" dirty="0" err="1" smtClean="0"/>
              <a:t>myHour</a:t>
            </a:r>
            <a:r>
              <a:rPr lang="en-US" sz="2600" dirty="0" smtClean="0"/>
              <a:t> = </a:t>
            </a:r>
            <a:r>
              <a:rPr lang="en-US" sz="2600" dirty="0" err="1" smtClean="0"/>
              <a:t>myDate.getHours</a:t>
            </a:r>
            <a:r>
              <a:rPr lang="en-US" sz="2600" dirty="0" smtClean="0"/>
              <a:t>();</a:t>
            </a:r>
          </a:p>
          <a:p>
            <a:pPr lvl="1">
              <a:buNone/>
            </a:pPr>
            <a:r>
              <a:rPr lang="en-US" sz="2600" dirty="0" smtClean="0"/>
              <a:t>var </a:t>
            </a:r>
            <a:r>
              <a:rPr lang="en-US" sz="2600" dirty="0" err="1" smtClean="0"/>
              <a:t>myMinutes</a:t>
            </a:r>
            <a:r>
              <a:rPr lang="en-US" sz="2600" dirty="0" smtClean="0"/>
              <a:t> = </a:t>
            </a:r>
            <a:r>
              <a:rPr lang="en-US" sz="2600" dirty="0" err="1" smtClean="0"/>
              <a:t>myDate.getMinutes</a:t>
            </a:r>
            <a:r>
              <a:rPr lang="en-US" sz="2600" dirty="0" smtClean="0"/>
              <a:t>();</a:t>
            </a:r>
          </a:p>
          <a:p>
            <a:pPr lvl="1">
              <a:buNone/>
            </a:pPr>
            <a:r>
              <a:rPr lang="en-US" sz="2600" dirty="0" smtClean="0"/>
              <a:t>var </a:t>
            </a:r>
            <a:r>
              <a:rPr lang="en-US" sz="2600" dirty="0" err="1" smtClean="0"/>
              <a:t>mySeconds</a:t>
            </a:r>
            <a:r>
              <a:rPr lang="en-US" sz="2600" dirty="0" smtClean="0"/>
              <a:t> = </a:t>
            </a:r>
            <a:r>
              <a:rPr lang="en-US" sz="2600" dirty="0" err="1" smtClean="0"/>
              <a:t>myDate.getSeconds</a:t>
            </a:r>
            <a:r>
              <a:rPr lang="en-US" sz="2600" dirty="0" smtClean="0"/>
              <a:t>();</a:t>
            </a:r>
          </a:p>
          <a:p>
            <a:pPr lvl="1">
              <a:buNone/>
            </a:pPr>
            <a:r>
              <a:rPr lang="en-US" sz="2600" dirty="0" smtClean="0"/>
              <a:t>alert(</a:t>
            </a:r>
            <a:r>
              <a:rPr lang="en-US" sz="2600" dirty="0" err="1" smtClean="0"/>
              <a:t>myHour</a:t>
            </a:r>
            <a:r>
              <a:rPr lang="en-US" sz="2600" dirty="0" smtClean="0"/>
              <a:t> + </a:t>
            </a:r>
            <a:r>
              <a:rPr lang="en-US" sz="2600" b="1" dirty="0" smtClean="0"/>
              <a:t>":"</a:t>
            </a:r>
            <a:r>
              <a:rPr lang="en-US" sz="2600" dirty="0" smtClean="0"/>
              <a:t> +  </a:t>
            </a:r>
            <a:r>
              <a:rPr lang="en-US" sz="2600" dirty="0" err="1" smtClean="0"/>
              <a:t>myMinutes</a:t>
            </a:r>
            <a:r>
              <a:rPr lang="en-US" sz="2600" dirty="0" smtClean="0"/>
              <a:t>  + </a:t>
            </a:r>
            <a:r>
              <a:rPr lang="en-US" sz="2600" b="1" dirty="0" smtClean="0"/>
              <a:t>":"</a:t>
            </a:r>
            <a:r>
              <a:rPr lang="en-US" sz="2600" dirty="0" smtClean="0"/>
              <a:t> + </a:t>
            </a:r>
            <a:r>
              <a:rPr lang="en-US" sz="2600" dirty="0" err="1" smtClean="0"/>
              <a:t>mySeconds</a:t>
            </a:r>
            <a:r>
              <a:rPr lang="en-US" sz="2600" dirty="0" smtClean="0"/>
              <a:t>); // 10:</a:t>
            </a:r>
            <a:r>
              <a:rPr lang="en-US" sz="2600" dirty="0" smtClean="0">
                <a:solidFill>
                  <a:srgbClr val="0000CC"/>
                </a:solidFill>
                <a:effectLst>
                  <a:outerShdw blurRad="38100" dist="38100" dir="2700000" algn="tl">
                    <a:srgbClr val="000000">
                      <a:alpha val="43137"/>
                    </a:srgbClr>
                  </a:outerShdw>
                </a:effectLst>
              </a:rPr>
              <a:t>9</a:t>
            </a:r>
            <a:r>
              <a:rPr lang="en-US" sz="2600" dirty="0" smtClean="0"/>
              <a:t>:35</a:t>
            </a:r>
            <a:r>
              <a:rPr lang="en-US" sz="2600" b="1" dirty="0" smtClean="0"/>
              <a:t> </a:t>
            </a:r>
            <a:endParaRPr lang="en-US" sz="2600"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7140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err="1" smtClean="0"/>
              <a:t>getMilliseconds</a:t>
            </a:r>
            <a:r>
              <a:rPr lang="en-US" sz="2800" dirty="0" smtClean="0"/>
              <a:t>() method </a:t>
            </a:r>
          </a:p>
          <a:p>
            <a:pPr lvl="1"/>
            <a:r>
              <a:rPr lang="en-US" sz="2400" dirty="0" smtClean="0"/>
              <a:t>Gets the milliseconds  of a Date, 0 to 999. .</a:t>
            </a:r>
          </a:p>
          <a:p>
            <a:pPr lvl="1"/>
            <a:r>
              <a:rPr lang="en-US" sz="2400" dirty="0" smtClean="0"/>
              <a:t>e.g. </a:t>
            </a:r>
          </a:p>
          <a:p>
            <a:pPr lvl="2">
              <a:buNone/>
            </a:pPr>
            <a:r>
              <a:rPr lang="en-US" sz="2000" dirty="0" smtClean="0"/>
              <a:t>var </a:t>
            </a:r>
            <a:r>
              <a:rPr lang="en-US" sz="2000" dirty="0" err="1" smtClean="0"/>
              <a:t>myMillSec</a:t>
            </a:r>
            <a:r>
              <a:rPr lang="en-US" sz="2000" dirty="0" smtClean="0"/>
              <a:t> = (new Date()).</a:t>
            </a:r>
            <a:r>
              <a:rPr lang="en-US" sz="2000" dirty="0" err="1" smtClean="0"/>
              <a:t>getMilliseconds</a:t>
            </a:r>
            <a:r>
              <a:rPr lang="en-US" sz="2000" dirty="0" smtClean="0"/>
              <a:t>();</a:t>
            </a:r>
          </a:p>
          <a:p>
            <a:pPr lvl="2">
              <a:buNone/>
            </a:pPr>
            <a:r>
              <a:rPr lang="en-US" sz="2000" dirty="0" smtClean="0"/>
              <a:t>alert(</a:t>
            </a:r>
            <a:r>
              <a:rPr lang="en-US" sz="2000" dirty="0" err="1" smtClean="0"/>
              <a:t>myMillSec</a:t>
            </a:r>
            <a:r>
              <a:rPr lang="en-US" sz="2000" dirty="0" smtClean="0"/>
              <a:t> ); </a:t>
            </a:r>
          </a:p>
          <a:p>
            <a:pPr lvl="1"/>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0602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Resource &amp; Reference</a:t>
            </a:r>
            <a:endParaRPr lang="en-US"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Unix  (epoch) time:</a:t>
            </a:r>
          </a:p>
          <a:p>
            <a:pPr lvl="1">
              <a:buFont typeface="Wingdings" panose="05000000000000000000" pitchFamily="2" charset="2"/>
              <a:buChar char="Ø"/>
            </a:pPr>
            <a:r>
              <a:rPr lang="en-US" sz="2400" dirty="0" smtClean="0">
                <a:hlinkClick r:id="rId2"/>
              </a:rPr>
              <a:t>http://www.w3schools.com/jsref/jsref_gettime.asp</a:t>
            </a:r>
            <a:endParaRPr lang="en-US" sz="2400" dirty="0" smtClean="0"/>
          </a:p>
          <a:p>
            <a:pPr lvl="1">
              <a:buFont typeface="Wingdings" panose="05000000000000000000" pitchFamily="2" charset="2"/>
              <a:buChar char="Ø"/>
            </a:pPr>
            <a:endParaRPr lang="en-US" dirty="0" smtClean="0"/>
          </a:p>
          <a:p>
            <a:pPr>
              <a:buFont typeface="Wingdings" panose="05000000000000000000" pitchFamily="2" charset="2"/>
              <a:buChar char="Ø"/>
            </a:pPr>
            <a:r>
              <a:rPr lang="en-US" dirty="0" smtClean="0"/>
              <a:t>JS Date Constructor</a:t>
            </a:r>
          </a:p>
          <a:p>
            <a:pPr lvl="1">
              <a:buFont typeface="Wingdings" panose="05000000000000000000" pitchFamily="2" charset="2"/>
              <a:buChar char="Ø"/>
            </a:pPr>
            <a:r>
              <a:rPr lang="en-US" sz="2000" dirty="0" smtClean="0">
                <a:hlinkClick r:id="rId3"/>
              </a:rPr>
              <a:t>https://developer.mozilla.org/en-US/docs/Web/JavaScript/Reference/Global_Objects/Date</a:t>
            </a:r>
            <a:endParaRPr lang="en-US" sz="2000" dirty="0" smtClean="0"/>
          </a:p>
          <a:p>
            <a:pPr lvl="1">
              <a:buFont typeface="Wingdings" panose="05000000000000000000" pitchFamily="2" charset="2"/>
              <a:buChar char="Ø"/>
            </a:pPr>
            <a:endParaRPr lang="en-US" dirty="0" smtClean="0"/>
          </a:p>
          <a:p>
            <a:pPr>
              <a:buFont typeface="Wingdings" panose="05000000000000000000" pitchFamily="2" charset="2"/>
              <a:buChar char="Ø"/>
            </a:pPr>
            <a:r>
              <a:rPr lang="en-US" dirty="0" smtClean="0"/>
              <a:t>JS Date set… Methods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0564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Events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smtClean="0"/>
              <a:t>An event occurs when a user clicks on a link or a button in a form</a:t>
            </a:r>
          </a:p>
          <a:p>
            <a:pPr>
              <a:buFont typeface="Wingdings" panose="05000000000000000000" pitchFamily="2" charset="2"/>
              <a:buChar char="Ø"/>
            </a:pPr>
            <a:r>
              <a:rPr lang="en-US" dirty="0" smtClean="0"/>
              <a:t>In general everything that happens in a browser may be called an event.</a:t>
            </a:r>
          </a:p>
          <a:p>
            <a:pPr>
              <a:buFont typeface="Wingdings" panose="05000000000000000000" pitchFamily="2" charset="2"/>
              <a:buChar char="Ø"/>
            </a:pPr>
            <a:r>
              <a:rPr lang="en-CA" dirty="0" smtClean="0"/>
              <a:t>Every element on a web page has certain events which can trigger a JavaScript function. </a:t>
            </a:r>
          </a:p>
          <a:p>
            <a:pPr>
              <a:buFont typeface="Wingdings" panose="05000000000000000000" pitchFamily="2" charset="2"/>
              <a:buChar char="Ø"/>
            </a:pPr>
            <a:r>
              <a:rPr lang="en-US" dirty="0" smtClean="0"/>
              <a:t>JavaScript needs a way of detecting user actions so that it knows when to react. It also needs to know which functions to execute.</a:t>
            </a:r>
            <a:endParaRPr lang="en-CA" dirty="0" smtClean="0"/>
          </a:p>
          <a:p>
            <a:pPr>
              <a:lnSpc>
                <a:spcPct val="80000"/>
              </a:lnSpc>
            </a:pPr>
            <a:endParaRPr lang="en-CA"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28865124"/>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TotalTime>
  <Words>1763</Words>
  <Application>Microsoft Office PowerPoint</Application>
  <PresentationFormat>On-screen Show (4:3)</PresentationFormat>
  <Paragraphs>422</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Compass</vt:lpstr>
      <vt:lpstr>INT222 - Internet Fundamentals</vt:lpstr>
      <vt:lpstr>Agenda</vt:lpstr>
      <vt:lpstr>Date Object</vt:lpstr>
      <vt:lpstr>The get… Methods of Date Object</vt:lpstr>
      <vt:lpstr>The get… Methods of Date Object</vt:lpstr>
      <vt:lpstr>The get… Methods of Date Object</vt:lpstr>
      <vt:lpstr>The get… Methods of Date Object</vt:lpstr>
      <vt:lpstr>Resource &amp; Reference</vt:lpstr>
      <vt:lpstr>Events</vt:lpstr>
      <vt:lpstr>Common Events</vt:lpstr>
      <vt:lpstr>Event Handlers</vt:lpstr>
      <vt:lpstr>Event Handlers</vt:lpstr>
      <vt:lpstr>Event Handler Examples</vt:lpstr>
      <vt:lpstr>Creating Event Handler</vt:lpstr>
      <vt:lpstr>Creating Event Handler</vt:lpstr>
      <vt:lpstr>Creating Event Handler</vt:lpstr>
      <vt:lpstr>Using the HTML DOM</vt:lpstr>
      <vt:lpstr>Event Handler Examples</vt:lpstr>
      <vt:lpstr>Event Handler Examples</vt:lpstr>
      <vt:lpstr>Event Handler Examples</vt:lpstr>
      <vt:lpstr>Event Handler Examples</vt:lpstr>
      <vt:lpstr>Event Handler Examples</vt:lpstr>
      <vt:lpstr>Event Handler Examples</vt:lpstr>
      <vt:lpstr>Event Handler Examples</vt:lpstr>
      <vt:lpstr>Event Handler Examples</vt:lpstr>
      <vt:lpstr>Validation General Guidelines for Raw Data</vt:lpstr>
      <vt:lpstr>Validation General Guidelines for Raw Data</vt:lpstr>
      <vt:lpstr>Validation General Guidelines for Raw Data</vt:lpstr>
      <vt:lpstr>Form Validation Using JavaScript</vt:lpstr>
      <vt:lpstr>JF Form Validation: input type="text"</vt:lpstr>
      <vt:lpstr>JF Form Validation: input type=" checkbox"</vt:lpstr>
      <vt:lpstr>JF Form Validation: input type="radio"</vt:lpstr>
      <vt:lpstr>JF Form Validation: select Fields</vt:lpstr>
      <vt:lpstr>Text vs Value</vt:lpstr>
      <vt:lpstr>JF Form Validation: select Fields</vt:lpstr>
      <vt:lpstr>JF Form Validation: textarea Fields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Peter Liu</dc:creator>
  <cp:lastModifiedBy>Wei Song</cp:lastModifiedBy>
  <cp:revision>118</cp:revision>
  <cp:lastPrinted>2001-07-23T19:37:02Z</cp:lastPrinted>
  <dcterms:created xsi:type="dcterms:W3CDTF">2001-03-26T00:24:34Z</dcterms:created>
  <dcterms:modified xsi:type="dcterms:W3CDTF">2014-07-21T06:10:13Z</dcterms:modified>
</cp:coreProperties>
</file>