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0"/>
  </p:notesMasterIdLst>
  <p:handoutMasterIdLst>
    <p:handoutMasterId r:id="rId31"/>
  </p:handoutMasterIdLst>
  <p:sldIdLst>
    <p:sldId id="266" r:id="rId2"/>
    <p:sldId id="271" r:id="rId3"/>
    <p:sldId id="303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277" r:id="rId29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06" autoAdjust="0"/>
    <p:restoredTop sz="94660"/>
  </p:normalViewPr>
  <p:slideViewPr>
    <p:cSldViewPr>
      <p:cViewPr>
        <p:scale>
          <a:sx n="82" d="100"/>
          <a:sy n="82" d="100"/>
        </p:scale>
        <p:origin x="-139" y="-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7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0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misc/js-eval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misc/js-isNa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int222/examples/js-misc/js-parseFloa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-misc/js-parseInt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-misc/js-parseIn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misc/js-unescap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-misc/js-number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misc/js-toFixed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enit.senecac.on.ca/~emile.ohan/int222/examples/js-misc/js-idpopupetc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-misc/js-escap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Fundamentals</a:t>
            </a:r>
            <a:endParaRPr lang="en-CA" altLang="en-US" sz="40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11: Math Object and built-in functions</a:t>
            </a: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myString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The </a:t>
            </a:r>
            <a:r>
              <a:rPr lang="en-CA" dirty="0" err="1"/>
              <a:t>eval</a:t>
            </a:r>
            <a:r>
              <a:rPr lang="en-CA" dirty="0"/>
              <a:t>() function uses one argument: a string. </a:t>
            </a:r>
            <a:endParaRPr lang="en-CA" dirty="0" smtClean="0"/>
          </a:p>
          <a:p>
            <a:pPr lvl="1"/>
            <a:r>
              <a:rPr lang="en-CA" dirty="0" smtClean="0"/>
              <a:t>If </a:t>
            </a:r>
            <a:r>
              <a:rPr lang="en-CA" dirty="0"/>
              <a:t>the string is an expression, </a:t>
            </a:r>
            <a:r>
              <a:rPr lang="en-CA" dirty="0" err="1"/>
              <a:t>eval</a:t>
            </a:r>
            <a:r>
              <a:rPr lang="en-CA" dirty="0"/>
              <a:t>() evaluates/executes </a:t>
            </a:r>
            <a:r>
              <a:rPr lang="en-CA" dirty="0" smtClean="0"/>
              <a:t>the </a:t>
            </a:r>
            <a:r>
              <a:rPr lang="en-CA" dirty="0"/>
              <a:t>expression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If </a:t>
            </a:r>
            <a:r>
              <a:rPr lang="en-CA" dirty="0"/>
              <a:t>the string is made up of JavaScript statements, </a:t>
            </a:r>
            <a:r>
              <a:rPr lang="en-CA" dirty="0" err="1"/>
              <a:t>eval</a:t>
            </a:r>
            <a:r>
              <a:rPr lang="en-CA" dirty="0"/>
              <a:t>() performs the statements</a:t>
            </a:r>
            <a:r>
              <a:rPr lang="en-CA" dirty="0" smtClean="0"/>
              <a:t>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4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1981200" cy="1143000"/>
          </a:xfrm>
        </p:spPr>
        <p:txBody>
          <a:bodyPr>
            <a:normAutofit/>
          </a:bodyPr>
          <a:lstStyle/>
          <a:p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Example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76600" y="1066800"/>
            <a:ext cx="48006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CA" dirty="0" err="1"/>
              <a:t>var</a:t>
            </a:r>
            <a:r>
              <a:rPr lang="en-CA" dirty="0"/>
              <a:t> x = 10;</a:t>
            </a:r>
          </a:p>
          <a:p>
            <a:pPr lvl="1"/>
            <a:r>
              <a:rPr lang="en-CA" dirty="0" err="1"/>
              <a:t>var</a:t>
            </a:r>
            <a:r>
              <a:rPr lang="en-CA" dirty="0"/>
              <a:t> y = 20;</a:t>
            </a:r>
          </a:p>
          <a:p>
            <a:pPr lvl="1"/>
            <a:r>
              <a:rPr lang="en-CA" dirty="0" err="1"/>
              <a:t>var</a:t>
            </a:r>
            <a:r>
              <a:rPr lang="en-CA" dirty="0"/>
              <a:t> a = </a:t>
            </a:r>
            <a:r>
              <a:rPr lang="en-CA" dirty="0" err="1"/>
              <a:t>eval</a:t>
            </a:r>
            <a:r>
              <a:rPr lang="en-CA" dirty="0"/>
              <a:t>("x*y") + "\n";</a:t>
            </a:r>
          </a:p>
          <a:p>
            <a:pPr lvl="1"/>
            <a:r>
              <a:rPr lang="en-CA" dirty="0" err="1"/>
              <a:t>var</a:t>
            </a:r>
            <a:r>
              <a:rPr lang="en-CA" dirty="0"/>
              <a:t> b = </a:t>
            </a:r>
            <a:r>
              <a:rPr lang="en-CA" dirty="0" err="1"/>
              <a:t>eval</a:t>
            </a:r>
            <a:r>
              <a:rPr lang="en-CA" dirty="0"/>
              <a:t>("2+2") + "\n";</a:t>
            </a:r>
          </a:p>
          <a:p>
            <a:pPr lvl="1"/>
            <a:r>
              <a:rPr lang="en-CA" dirty="0" err="1"/>
              <a:t>var</a:t>
            </a:r>
            <a:r>
              <a:rPr lang="en-CA" dirty="0"/>
              <a:t> c = </a:t>
            </a:r>
            <a:r>
              <a:rPr lang="en-CA" dirty="0" err="1"/>
              <a:t>eval</a:t>
            </a:r>
            <a:r>
              <a:rPr lang="en-CA" dirty="0"/>
              <a:t>("x+17") + "\n";</a:t>
            </a:r>
          </a:p>
          <a:p>
            <a:pPr lvl="1"/>
            <a:endParaRPr lang="en-CA" dirty="0"/>
          </a:p>
          <a:p>
            <a:pPr lvl="1"/>
            <a:r>
              <a:rPr lang="en-CA" dirty="0" err="1"/>
              <a:t>var</a:t>
            </a:r>
            <a:r>
              <a:rPr lang="en-CA" dirty="0"/>
              <a:t> res = a + b + c;</a:t>
            </a:r>
          </a:p>
          <a:p>
            <a:pPr lvl="1"/>
            <a:r>
              <a:rPr lang="en-CA" dirty="0"/>
              <a:t>alert(res);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38862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Result: </a:t>
            </a:r>
          </a:p>
          <a:p>
            <a:r>
              <a:rPr lang="en-CA" dirty="0"/>
              <a:t>	</a:t>
            </a:r>
            <a:r>
              <a:rPr lang="en-CA" dirty="0" smtClean="0"/>
              <a:t>200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	4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	27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68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isNaN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myString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The </a:t>
            </a:r>
            <a:r>
              <a:rPr lang="en-CA" dirty="0" err="1" smtClean="0"/>
              <a:t>isNaN</a:t>
            </a:r>
            <a:r>
              <a:rPr lang="en-CA" dirty="0" smtClean="0"/>
              <a:t>() function is used to determine if an argument is "</a:t>
            </a:r>
            <a:r>
              <a:rPr lang="en-CA" dirty="0" err="1" smtClean="0"/>
              <a:t>NaN</a:t>
            </a:r>
            <a:r>
              <a:rPr lang="en-CA" dirty="0" smtClean="0"/>
              <a:t>" (not a number).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hlinkClick r:id="rId2"/>
              </a:rPr>
              <a:t>example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7097" y="2996952"/>
            <a:ext cx="6248400" cy="2708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alert( </a:t>
            </a:r>
            <a:r>
              <a:rPr lang="en-CA" sz="2000" dirty="0" err="1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CA" sz="20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"123"</a:t>
            </a:r>
            <a:r>
              <a:rPr lang="en-CA" sz="20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// </a:t>
            </a:r>
            <a:r>
              <a:rPr lang="en-CA" sz="2000" dirty="0"/>
              <a:t>f</a:t>
            </a:r>
            <a:r>
              <a:rPr lang="en-CA" sz="2000" dirty="0" smtClean="0"/>
              <a:t>alse</a:t>
            </a:r>
            <a:endParaRPr lang="en-CA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alert( </a:t>
            </a:r>
            <a:r>
              <a:rPr lang="en-CA" sz="2000" dirty="0" err="1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CA" sz="20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123</a:t>
            </a:r>
            <a:r>
              <a:rPr lang="en-CA" sz="20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CA" sz="2000" b="1" dirty="0" smtClean="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   // </a:t>
            </a:r>
            <a:r>
              <a:rPr lang="en-CA" sz="2000" dirty="0"/>
              <a:t>f</a:t>
            </a:r>
            <a:r>
              <a:rPr lang="en-CA" sz="2000" dirty="0" smtClean="0"/>
              <a:t>alse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CA" sz="2000" dirty="0" err="1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("123 456 789") </a:t>
            </a: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// t</a:t>
            </a:r>
            <a:r>
              <a:rPr lang="en-CA" sz="2000" dirty="0" smtClean="0"/>
              <a:t>rue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alert( </a:t>
            </a:r>
            <a:r>
              <a:rPr lang="en-CA" sz="2000" dirty="0" err="1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("+123") </a:t>
            </a: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 //  </a:t>
            </a:r>
            <a:r>
              <a:rPr lang="en-CA" sz="2000" dirty="0"/>
              <a:t>f</a:t>
            </a:r>
            <a:r>
              <a:rPr lang="en-CA" sz="2000" dirty="0" smtClean="0"/>
              <a:t>alse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alert( </a:t>
            </a:r>
            <a:r>
              <a:rPr lang="en-CA" sz="2000" dirty="0" err="1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("123+") </a:t>
            </a: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 //  </a:t>
            </a:r>
            <a:r>
              <a:rPr lang="en-CA" sz="2000" dirty="0"/>
              <a:t>t</a:t>
            </a:r>
            <a:r>
              <a:rPr lang="en-CA" sz="2000" dirty="0" smtClean="0"/>
              <a:t>rue</a:t>
            </a:r>
            <a:endParaRPr lang="en-CA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alert( </a:t>
            </a:r>
            <a:r>
              <a:rPr lang="en-CA" sz="2000" dirty="0" err="1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 123 ") </a:t>
            </a: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 //   f</a:t>
            </a:r>
            <a:r>
              <a:rPr lang="en-CA" sz="2000" dirty="0" smtClean="0"/>
              <a:t>alse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2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myString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 err="1"/>
              <a:t>parseFloat</a:t>
            </a:r>
            <a:r>
              <a:rPr lang="en-CA" sz="2800" dirty="0"/>
              <a:t>() function parses a string and returns a floating point number</a:t>
            </a:r>
            <a:r>
              <a:rPr lang="en-CA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1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If </a:t>
            </a:r>
            <a:r>
              <a:rPr lang="en-CA" sz="2800" dirty="0"/>
              <a:t>a character other than a numeral, a sign </a:t>
            </a:r>
            <a:r>
              <a:rPr lang="en-CA" sz="2400" dirty="0"/>
              <a:t>(+ or -), </a:t>
            </a:r>
            <a:r>
              <a:rPr lang="en-CA" sz="2800" dirty="0"/>
              <a:t>or an exponent is found, the function returns the value up to that point</a:t>
            </a:r>
            <a:r>
              <a:rPr lang="en-CA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If </a:t>
            </a:r>
            <a:r>
              <a:rPr lang="en-CA" sz="2800" dirty="0"/>
              <a:t>the first character in the string cannot be converted to a number, the function returns "</a:t>
            </a:r>
            <a:r>
              <a:rPr lang="en-CA" sz="2800" dirty="0" err="1"/>
              <a:t>NaN</a:t>
            </a:r>
            <a:r>
              <a:rPr lang="en-CA" sz="28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7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6000" y="1752600"/>
            <a:ext cx="7289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600"/>
              </a:spcAft>
            </a:pPr>
            <a:r>
              <a:rPr lang="en-CA" sz="2400" dirty="0" smtClean="0"/>
              <a:t>alert(  </a:t>
            </a:r>
            <a:r>
              <a:rPr lang="en-CA" sz="2400" dirty="0" err="1" smtClean="0"/>
              <a:t>parseFloat</a:t>
            </a:r>
            <a:r>
              <a:rPr lang="en-CA" sz="2400" dirty="0"/>
              <a:t>("15.25")  ); </a:t>
            </a:r>
            <a:r>
              <a:rPr lang="en-CA" sz="2400" dirty="0" smtClean="0"/>
              <a:t>       // </a:t>
            </a:r>
            <a:r>
              <a:rPr lang="en-CA" sz="2400" dirty="0"/>
              <a:t>15.25</a:t>
            </a:r>
            <a:endParaRPr lang="en-CA" sz="2400" dirty="0" smtClean="0"/>
          </a:p>
          <a:p>
            <a:pPr lvl="1">
              <a:spcAft>
                <a:spcPts val="600"/>
              </a:spcAft>
            </a:pPr>
            <a:r>
              <a:rPr lang="en-CA" sz="2400" dirty="0"/>
              <a:t>alert(  </a:t>
            </a:r>
            <a:r>
              <a:rPr lang="en-CA" sz="2400" dirty="0" err="1"/>
              <a:t>parseFloat</a:t>
            </a:r>
            <a:r>
              <a:rPr lang="en-CA" sz="2400" dirty="0"/>
              <a:t>("0.000345")  ); </a:t>
            </a:r>
            <a:r>
              <a:rPr lang="en-CA" sz="2400" dirty="0" smtClean="0"/>
              <a:t> // </a:t>
            </a:r>
            <a:r>
              <a:rPr lang="en-CA" sz="2400" dirty="0"/>
              <a:t>0.000345</a:t>
            </a:r>
          </a:p>
          <a:p>
            <a:pPr lvl="1">
              <a:spcAft>
                <a:spcPts val="600"/>
              </a:spcAft>
            </a:pPr>
            <a:r>
              <a:rPr lang="en-CA" sz="2400" dirty="0"/>
              <a:t>alert(  </a:t>
            </a:r>
            <a:r>
              <a:rPr lang="en-CA" sz="2400" dirty="0" err="1"/>
              <a:t>parseFloat</a:t>
            </a:r>
            <a:r>
              <a:rPr lang="en-CA" sz="2400" dirty="0"/>
              <a:t>("0.00159+E")  ); // 0.00159</a:t>
            </a:r>
          </a:p>
          <a:p>
            <a:pPr lvl="1">
              <a:spcAft>
                <a:spcPts val="600"/>
              </a:spcAft>
            </a:pPr>
            <a:r>
              <a:rPr lang="en-CA" sz="2400" dirty="0"/>
              <a:t>alert(  </a:t>
            </a:r>
            <a:r>
              <a:rPr lang="en-CA" sz="2400" dirty="0" err="1" smtClean="0"/>
              <a:t>parseFloat</a:t>
            </a:r>
            <a:r>
              <a:rPr lang="en-CA" sz="2400" dirty="0"/>
              <a:t>(" 1234")  ); </a:t>
            </a:r>
            <a:r>
              <a:rPr lang="en-CA" sz="2400" dirty="0" smtClean="0"/>
              <a:t>  // </a:t>
            </a:r>
            <a:r>
              <a:rPr lang="en-CA" sz="2400" dirty="0"/>
              <a:t>1234</a:t>
            </a:r>
          </a:p>
          <a:p>
            <a:pPr lvl="1">
              <a:spcAft>
                <a:spcPts val="600"/>
              </a:spcAft>
            </a:pPr>
            <a:r>
              <a:rPr lang="en-CA" sz="2400" dirty="0"/>
              <a:t>alert(  </a:t>
            </a:r>
            <a:r>
              <a:rPr lang="en-CA" sz="2400" dirty="0" err="1"/>
              <a:t>parseFloat</a:t>
            </a:r>
            <a:r>
              <a:rPr lang="en-CA" sz="2400" dirty="0"/>
              <a:t>("x 1234")  ); </a:t>
            </a:r>
            <a:r>
              <a:rPr lang="en-CA" sz="2400" dirty="0" smtClean="0"/>
              <a:t> // </a:t>
            </a:r>
            <a:r>
              <a:rPr lang="en-CA" sz="2400" dirty="0" err="1"/>
              <a:t>NaN</a:t>
            </a:r>
            <a:endParaRPr lang="en-CA" sz="2400" dirty="0"/>
          </a:p>
          <a:p>
            <a:pPr lvl="1">
              <a:spcAft>
                <a:spcPts val="600"/>
              </a:spcAft>
            </a:pPr>
            <a:r>
              <a:rPr lang="en-CA" sz="2400" dirty="0"/>
              <a:t>alert(  </a:t>
            </a:r>
            <a:r>
              <a:rPr lang="en-CA" sz="2400" dirty="0" err="1"/>
              <a:t>parseFloat</a:t>
            </a:r>
            <a:r>
              <a:rPr lang="en-CA" sz="2400" dirty="0"/>
              <a:t>("1 2 3 </a:t>
            </a:r>
            <a:r>
              <a:rPr lang="en-CA" sz="2400" dirty="0" smtClean="0"/>
              <a:t>4</a:t>
            </a:r>
            <a:r>
              <a:rPr lang="en-CA" sz="2400" dirty="0"/>
              <a:t>"</a:t>
            </a:r>
            <a:r>
              <a:rPr lang="en-CA" sz="2400" dirty="0" smtClean="0"/>
              <a:t>)  </a:t>
            </a:r>
            <a:r>
              <a:rPr lang="en-CA" sz="2400" dirty="0"/>
              <a:t>); </a:t>
            </a:r>
            <a:r>
              <a:rPr lang="en-CA" sz="2400" dirty="0" smtClean="0"/>
              <a:t>  // 1</a:t>
            </a:r>
            <a:endParaRPr lang="en-CA" sz="2400" dirty="0"/>
          </a:p>
          <a:p>
            <a:pPr lvl="1">
              <a:spcAft>
                <a:spcPts val="600"/>
              </a:spcAft>
            </a:pPr>
            <a:r>
              <a:rPr lang="en-CA" sz="2400" dirty="0"/>
              <a:t>alert(  </a:t>
            </a:r>
            <a:r>
              <a:rPr lang="en-CA" sz="2400" dirty="0" err="1"/>
              <a:t>parseFloat</a:t>
            </a:r>
            <a:r>
              <a:rPr lang="en-CA" sz="2400" dirty="0"/>
              <a:t>("1234 x 123")  ); </a:t>
            </a:r>
            <a:r>
              <a:rPr lang="en-CA" sz="2400" dirty="0" smtClean="0"/>
              <a:t> // 1234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2285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myString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 err="1"/>
              <a:t>parseInt</a:t>
            </a:r>
            <a:r>
              <a:rPr lang="en-CA" sz="2800" dirty="0"/>
              <a:t>() function parses its first argument (a string), and then 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tries </a:t>
            </a:r>
            <a:r>
              <a:rPr lang="en-CA" sz="2800" dirty="0"/>
              <a:t>to return an integer of the specified radix (or base). 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If </a:t>
            </a:r>
            <a:r>
              <a:rPr lang="en-CA" sz="2800" dirty="0"/>
              <a:t>a number in the string is beyond the base, </a:t>
            </a:r>
            <a:r>
              <a:rPr lang="en-CA" sz="2800" dirty="0" err="1"/>
              <a:t>parseInt</a:t>
            </a:r>
            <a:r>
              <a:rPr lang="en-CA" sz="2800" dirty="0"/>
              <a:t>() ignores the rest of the characters and returns an integer value up to that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1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Examples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base 10 (decimal) </a:t>
            </a:r>
            <a:r>
              <a:rPr lang="en-CA" dirty="0" smtClean="0"/>
              <a:t>examples</a:t>
            </a:r>
          </a:p>
          <a:p>
            <a:pPr marL="800100" lvl="2" indent="0">
              <a:buNone/>
            </a:pPr>
            <a:r>
              <a:rPr lang="en-CA" dirty="0" err="1" smtClean="0"/>
              <a:t>parseInt</a:t>
            </a:r>
            <a:r>
              <a:rPr lang="en-CA" dirty="0"/>
              <a:t>('15', 10) returns 15</a:t>
            </a:r>
            <a:br>
              <a:rPr lang="en-CA" dirty="0"/>
            </a:br>
            <a:r>
              <a:rPr lang="en-CA" dirty="0" err="1"/>
              <a:t>parseInt</a:t>
            </a:r>
            <a:r>
              <a:rPr lang="en-CA" dirty="0"/>
              <a:t>('15') returns 15</a:t>
            </a:r>
            <a:br>
              <a:rPr lang="en-CA" dirty="0"/>
            </a:br>
            <a:r>
              <a:rPr lang="en-CA" dirty="0" err="1"/>
              <a:t>parseInt</a:t>
            </a:r>
            <a:r>
              <a:rPr lang="en-CA" dirty="0"/>
              <a:t>(15.99, 10) returns 15</a:t>
            </a:r>
            <a:br>
              <a:rPr lang="en-CA" dirty="0"/>
            </a:br>
            <a:r>
              <a:rPr lang="en-CA" dirty="0" err="1"/>
              <a:t>parseInt</a:t>
            </a:r>
            <a:r>
              <a:rPr lang="en-CA" dirty="0"/>
              <a:t>('</a:t>
            </a:r>
            <a:r>
              <a:rPr lang="en-CA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en-CA" dirty="0"/>
              <a:t>*3', 10) returns 15</a:t>
            </a:r>
            <a:br>
              <a:rPr lang="en-CA" dirty="0"/>
            </a:br>
            <a:r>
              <a:rPr lang="en-CA" dirty="0" err="1" smtClean="0"/>
              <a:t>parseInt</a:t>
            </a:r>
            <a:r>
              <a:rPr lang="en-CA" dirty="0"/>
              <a:t>('Hello') returns </a:t>
            </a:r>
            <a:r>
              <a:rPr lang="en-CA" dirty="0" err="1" smtClean="0"/>
              <a:t>NaN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base 16 (hex) </a:t>
            </a:r>
            <a:r>
              <a:rPr lang="en-CA" dirty="0" smtClean="0"/>
              <a:t>examples</a:t>
            </a:r>
          </a:p>
          <a:p>
            <a:pPr marL="800100" lvl="2" indent="0">
              <a:buNone/>
            </a:pPr>
            <a:r>
              <a:rPr lang="en-CA" dirty="0" err="1" smtClean="0"/>
              <a:t>parseInt</a:t>
            </a:r>
            <a:r>
              <a:rPr lang="en-CA" dirty="0"/>
              <a:t>('F', 16) returns 15</a:t>
            </a:r>
            <a:br>
              <a:rPr lang="en-CA" dirty="0"/>
            </a:br>
            <a:r>
              <a:rPr lang="en-CA" dirty="0" err="1"/>
              <a:t>parseInt</a:t>
            </a:r>
            <a:r>
              <a:rPr lang="en-CA" dirty="0"/>
              <a:t>('</a:t>
            </a:r>
            <a:r>
              <a:rPr lang="en-CA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CA" dirty="0"/>
              <a:t>XX123', 16) returns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54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Examples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600" dirty="0"/>
              <a:t>base 8 (octal) </a:t>
            </a:r>
            <a:r>
              <a:rPr lang="en-CA" sz="3600" dirty="0" smtClean="0"/>
              <a:t>example</a:t>
            </a:r>
          </a:p>
          <a:p>
            <a:pPr marL="800100" lvl="2" indent="0">
              <a:buNone/>
            </a:pPr>
            <a:r>
              <a:rPr lang="en-CA" sz="2800" dirty="0" err="1" smtClean="0"/>
              <a:t>parseInt</a:t>
            </a:r>
            <a:r>
              <a:rPr lang="en-CA" sz="2800" dirty="0" smtClean="0"/>
              <a:t>('17', 8) returns 15</a:t>
            </a:r>
            <a:br>
              <a:rPr lang="en-CA" sz="2800" dirty="0" smtClean="0"/>
            </a:br>
            <a:r>
              <a:rPr lang="en-CA" sz="2800" dirty="0" err="1" smtClean="0"/>
              <a:t>parseInt</a:t>
            </a:r>
            <a:r>
              <a:rPr lang="en-CA" sz="2800" dirty="0" smtClean="0"/>
              <a:t>('</a:t>
            </a:r>
            <a:r>
              <a:rPr lang="en-CA" sz="28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CA" sz="2800" dirty="0" smtClean="0"/>
              <a:t>8', 8) returns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3600" dirty="0" smtClean="0"/>
              <a:t>base </a:t>
            </a:r>
            <a:r>
              <a:rPr lang="en-CA" sz="3600" dirty="0"/>
              <a:t>2 (binary) </a:t>
            </a:r>
            <a:r>
              <a:rPr lang="en-CA" sz="3600" dirty="0" smtClean="0"/>
              <a:t>example</a:t>
            </a:r>
          </a:p>
          <a:p>
            <a:pPr marL="800100" lvl="2" indent="0">
              <a:buNone/>
            </a:pPr>
            <a:r>
              <a:rPr lang="en-CA" sz="2800" dirty="0" err="1" smtClean="0"/>
              <a:t>parseInt</a:t>
            </a:r>
            <a:r>
              <a:rPr lang="en-CA" sz="2800" dirty="0"/>
              <a:t>('1111', 2) returns 15</a:t>
            </a:r>
            <a:br>
              <a:rPr lang="en-CA" sz="2800" dirty="0"/>
            </a:br>
            <a:r>
              <a:rPr lang="en-CA" sz="2800" dirty="0" err="1"/>
              <a:t>parseInt</a:t>
            </a:r>
            <a:r>
              <a:rPr lang="en-CA" sz="2800" dirty="0"/>
              <a:t>('</a:t>
            </a:r>
            <a:r>
              <a:rPr lang="en-CA" sz="2800" b="1" dirty="0">
                <a:solidFill>
                  <a:srgbClr val="9900CC"/>
                </a:solidFill>
              </a:rPr>
              <a:t>1</a:t>
            </a:r>
            <a:r>
              <a:rPr lang="en-CA" sz="2800" dirty="0"/>
              <a:t>211', 2) returns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4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the following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6705600" cy="45259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400050" lvl="1" indent="0">
              <a:buNone/>
            </a:pPr>
            <a:r>
              <a:rPr lang="en-CA" dirty="0" err="1" smtClean="0"/>
              <a:t>parseInt</a:t>
            </a:r>
            <a:r>
              <a:rPr lang="en-CA" dirty="0"/>
              <a:t>('015',10) </a:t>
            </a:r>
            <a:r>
              <a:rPr lang="en-CA" dirty="0" smtClean="0"/>
              <a:t>  with </a:t>
            </a:r>
            <a:r>
              <a:rPr lang="en-CA" dirty="0"/>
              <a:t>base 10 returns 15 </a:t>
            </a:r>
          </a:p>
          <a:p>
            <a:pPr marL="400050" lvl="1" indent="0">
              <a:buNone/>
            </a:pPr>
            <a:r>
              <a:rPr lang="en-CA" dirty="0" err="1"/>
              <a:t>parseInt</a:t>
            </a:r>
            <a:r>
              <a:rPr lang="en-CA" dirty="0"/>
              <a:t>('015',8) </a:t>
            </a:r>
            <a:r>
              <a:rPr lang="en-CA" dirty="0" smtClean="0"/>
              <a:t>    with </a:t>
            </a:r>
            <a:r>
              <a:rPr lang="en-CA" dirty="0"/>
              <a:t>base 8 returns 13 </a:t>
            </a:r>
          </a:p>
          <a:p>
            <a:pPr marL="400050" lvl="1" indent="0">
              <a:buNone/>
            </a:pPr>
            <a:r>
              <a:rPr lang="en-CA" dirty="0" err="1"/>
              <a:t>parseInt</a:t>
            </a:r>
            <a:r>
              <a:rPr lang="en-CA" dirty="0"/>
              <a:t>('015',16</a:t>
            </a:r>
            <a:r>
              <a:rPr lang="en-CA" dirty="0" smtClean="0"/>
              <a:t>)   </a:t>
            </a:r>
            <a:r>
              <a:rPr lang="en-CA" dirty="0"/>
              <a:t>with base 16 returns 21 </a:t>
            </a:r>
          </a:p>
          <a:p>
            <a:pPr marL="400050" lvl="1" indent="0">
              <a:buNone/>
            </a:pPr>
            <a:endParaRPr lang="en-CA" dirty="0" smtClean="0"/>
          </a:p>
          <a:p>
            <a:pPr marL="400050" lvl="1" indent="0">
              <a:buNone/>
            </a:pPr>
            <a:r>
              <a:rPr lang="en-CA" dirty="0" err="1" smtClean="0"/>
              <a:t>parseInt</a:t>
            </a:r>
            <a:r>
              <a:rPr lang="en-CA" dirty="0"/>
              <a:t>('15') </a:t>
            </a:r>
            <a:r>
              <a:rPr lang="en-CA" dirty="0" smtClean="0"/>
              <a:t>          with </a:t>
            </a:r>
            <a:r>
              <a:rPr lang="en-CA" dirty="0"/>
              <a:t>no base returns </a:t>
            </a:r>
            <a:r>
              <a:rPr lang="en-CA" dirty="0" smtClean="0"/>
              <a:t>15</a:t>
            </a:r>
          </a:p>
          <a:p>
            <a:pPr marL="400050" lvl="1" indent="0">
              <a:buNone/>
            </a:pPr>
            <a:r>
              <a:rPr lang="en-CA" dirty="0" smtClean="0"/>
              <a:t>                                       - </a:t>
            </a:r>
            <a:r>
              <a:rPr lang="en-CA" dirty="0"/>
              <a:t>treated as decimal</a:t>
            </a:r>
          </a:p>
          <a:p>
            <a:pPr marL="400050" lvl="1" indent="0">
              <a:buNone/>
            </a:pPr>
            <a:r>
              <a:rPr lang="en-CA" dirty="0" err="1"/>
              <a:t>parseInt</a:t>
            </a:r>
            <a:r>
              <a:rPr lang="en-CA" dirty="0"/>
              <a:t>('015') </a:t>
            </a:r>
            <a:r>
              <a:rPr lang="en-CA" dirty="0" smtClean="0"/>
              <a:t>       with </a:t>
            </a:r>
            <a:r>
              <a:rPr lang="en-CA" dirty="0"/>
              <a:t>no base returns 15 </a:t>
            </a:r>
            <a:endParaRPr lang="en-CA" dirty="0" smtClean="0"/>
          </a:p>
          <a:p>
            <a:pPr marL="400050" lvl="1" indent="0">
              <a:buNone/>
            </a:pPr>
            <a:r>
              <a:rPr lang="en-CA" dirty="0" smtClean="0"/>
              <a:t>                                       - </a:t>
            </a:r>
            <a:r>
              <a:rPr lang="en-CA" dirty="0"/>
              <a:t>treated as octal </a:t>
            </a:r>
          </a:p>
          <a:p>
            <a:pPr marL="400050" lvl="1" indent="0">
              <a:buNone/>
            </a:pPr>
            <a:r>
              <a:rPr lang="en-CA" dirty="0" err="1"/>
              <a:t>parseInt</a:t>
            </a:r>
            <a:r>
              <a:rPr lang="en-CA" dirty="0"/>
              <a:t>('0x15') </a:t>
            </a:r>
            <a:r>
              <a:rPr lang="en-CA" dirty="0" smtClean="0"/>
              <a:t>      with </a:t>
            </a:r>
            <a:r>
              <a:rPr lang="en-CA" dirty="0"/>
              <a:t>no base returns 21 </a:t>
            </a:r>
            <a:endParaRPr lang="en-CA" dirty="0" smtClean="0"/>
          </a:p>
          <a:p>
            <a:pPr marL="400050" lvl="1" indent="0">
              <a:buNone/>
            </a:pPr>
            <a:r>
              <a:rPr lang="en-CA" dirty="0" smtClean="0"/>
              <a:t>                                       - treated </a:t>
            </a:r>
            <a:r>
              <a:rPr lang="en-CA" dirty="0"/>
              <a:t>as hex </a:t>
            </a:r>
            <a:endParaRPr lang="en-CA" dirty="0" smtClean="0"/>
          </a:p>
          <a:p>
            <a:pPr marL="857250" lvl="1" indent="-457200">
              <a:buFontTx/>
              <a:buChar char="-"/>
            </a:pPr>
            <a:endParaRPr lang="en-CA" dirty="0"/>
          </a:p>
          <a:p>
            <a:pPr marL="400050" lvl="1" indent="0">
              <a:buNone/>
            </a:pPr>
            <a:r>
              <a:rPr lang="en-CA" dirty="0" err="1"/>
              <a:t>parseInt</a:t>
            </a:r>
            <a:r>
              <a:rPr lang="en-CA" dirty="0"/>
              <a:t>(' 15') with a blank returns 15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7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unescape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myString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 fontScale="85000"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CA" dirty="0"/>
              <a:t>The </a:t>
            </a:r>
            <a:r>
              <a:rPr lang="en-CA" dirty="0" err="1"/>
              <a:t>unescape</a:t>
            </a:r>
            <a:r>
              <a:rPr lang="en-CA" dirty="0"/>
              <a:t>() function is the exact opposite of the escape() function. </a:t>
            </a:r>
            <a:endParaRPr lang="en-CA" dirty="0" smtClean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CA" dirty="0" smtClean="0"/>
              <a:t>Its </a:t>
            </a:r>
            <a:r>
              <a:rPr lang="en-CA" dirty="0"/>
              <a:t>argument is a string of ASCII values (in hexadecimal form), each preceded by a % sign. The function returns the character string.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1" y="4077072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var</a:t>
            </a:r>
            <a:r>
              <a:rPr lang="en-CA" sz="2400" dirty="0"/>
              <a:t> myString1 = "%20%7E%60%21%23%24%25%5E%26%28%29%3D%7C%5C%5B%5D%7B%7D%3B%27%3A%22</a:t>
            </a:r>
            <a:r>
              <a:rPr lang="en-CA" sz="2400" dirty="0" smtClean="0"/>
              <a:t>";</a:t>
            </a:r>
          </a:p>
          <a:p>
            <a:endParaRPr lang="en-CA" sz="2400" dirty="0"/>
          </a:p>
          <a:p>
            <a:r>
              <a:rPr lang="en-CA" sz="2400" dirty="0" err="1"/>
              <a:t>unescape</a:t>
            </a:r>
            <a:r>
              <a:rPr lang="en-CA" sz="2400" dirty="0"/>
              <a:t>(myString1) </a:t>
            </a:r>
            <a:r>
              <a:rPr lang="en-CA" sz="2400" dirty="0" smtClean="0"/>
              <a:t>      </a:t>
            </a:r>
            <a:r>
              <a:rPr lang="en-CA" sz="2400" dirty="0" smtClean="0">
                <a:hlinkClick r:id="rId2"/>
              </a:rPr>
              <a:t>returns    </a:t>
            </a:r>
            <a:r>
              <a:rPr lang="en-CA" sz="2400" dirty="0"/>
              <a:t> ~`!@#$%^&amp;()=|\[]{};':"</a:t>
            </a:r>
          </a:p>
        </p:txBody>
      </p:sp>
    </p:spTree>
    <p:extLst>
      <p:ext uri="{BB962C8B-B14F-4D97-AF65-F5344CB8AC3E}">
        <p14:creationId xmlns:p14="http://schemas.microsoft.com/office/powerpoint/2010/main" val="326246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dirty="0"/>
              <a:t>Math Object </a:t>
            </a:r>
            <a:endParaRPr lang="en-CA" altLang="en-US" dirty="0" smtClean="0"/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/>
              <a:t>built-in </a:t>
            </a:r>
            <a:r>
              <a:rPr lang="en-CA" altLang="en-US" dirty="0"/>
              <a:t>functions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/>
              <a:t>The Number() function returns the actual </a:t>
            </a:r>
            <a:r>
              <a:rPr lang="en-CA" sz="3000" dirty="0" smtClean="0"/>
              <a:t>number </a:t>
            </a:r>
            <a:r>
              <a:rPr lang="en-CA" sz="3000" dirty="0"/>
              <a:t>value - when </a:t>
            </a:r>
            <a:r>
              <a:rPr lang="en-CA" sz="3000" dirty="0" smtClean="0"/>
              <a:t>possible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pPr marL="800100" lvl="2" indent="0">
              <a:buNone/>
            </a:pPr>
            <a:r>
              <a:rPr lang="en-CA" dirty="0"/>
              <a:t>var1 = true</a:t>
            </a:r>
            <a:br>
              <a:rPr lang="en-CA" dirty="0"/>
            </a:br>
            <a:r>
              <a:rPr lang="en-CA" dirty="0"/>
              <a:t>var2 = </a:t>
            </a:r>
            <a:r>
              <a:rPr lang="en-CA" dirty="0" smtClean="0"/>
              <a:t>false</a:t>
            </a:r>
          </a:p>
          <a:p>
            <a:pPr marL="800100" lvl="2" indent="0">
              <a:buNone/>
            </a:pPr>
            <a:r>
              <a:rPr lang="en-CA" dirty="0"/>
              <a:t>var3 = </a:t>
            </a:r>
            <a:r>
              <a:rPr lang="en-CA" sz="2200" dirty="0"/>
              <a:t>Mon Mar 17 2014 00:04:29 GMT-0400 (Eastern Daylight Time)</a:t>
            </a:r>
            <a:endParaRPr lang="en-CA" dirty="0" smtClean="0"/>
          </a:p>
          <a:p>
            <a:pPr marL="800100" lvl="2" indent="0">
              <a:buNone/>
            </a:pPr>
            <a:r>
              <a:rPr lang="en-CA" dirty="0"/>
              <a:t>Number(var1) = 1</a:t>
            </a:r>
            <a:br>
              <a:rPr lang="en-CA" dirty="0"/>
            </a:br>
            <a:r>
              <a:rPr lang="en-CA" dirty="0"/>
              <a:t>Number(var2) = </a:t>
            </a:r>
            <a:r>
              <a:rPr lang="en-CA" dirty="0" smtClean="0"/>
              <a:t>0</a:t>
            </a:r>
          </a:p>
          <a:p>
            <a:pPr marL="800100" lvl="2" indent="0">
              <a:buNone/>
            </a:pPr>
            <a:r>
              <a:rPr lang="en-CA" dirty="0"/>
              <a:t>Number(var3) = 1395029069226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2348880"/>
            <a:ext cx="6324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CA" sz="2400" dirty="0" err="1"/>
              <a:t>var</a:t>
            </a:r>
            <a:r>
              <a:rPr lang="en-CA" sz="2400" dirty="0"/>
              <a:t> var1= new Boolean(true);</a:t>
            </a:r>
            <a:br>
              <a:rPr lang="en-CA" sz="2400" dirty="0"/>
            </a:br>
            <a:r>
              <a:rPr lang="en-CA" sz="2400" dirty="0" err="1"/>
              <a:t>var</a:t>
            </a:r>
            <a:r>
              <a:rPr lang="en-CA" sz="2400" dirty="0"/>
              <a:t> var2= new Boolean(false</a:t>
            </a:r>
            <a:r>
              <a:rPr lang="en-CA" sz="2400" dirty="0" smtClean="0"/>
              <a:t>);</a:t>
            </a:r>
          </a:p>
          <a:p>
            <a:pPr lvl="1"/>
            <a:r>
              <a:rPr lang="en-CA" sz="2400" dirty="0" err="1"/>
              <a:t>var</a:t>
            </a:r>
            <a:r>
              <a:rPr lang="en-CA" sz="2400" dirty="0"/>
              <a:t> var3= new Date();</a:t>
            </a:r>
          </a:p>
        </p:txBody>
      </p:sp>
    </p:spTree>
    <p:extLst>
      <p:ext uri="{BB962C8B-B14F-4D97-AF65-F5344CB8AC3E}">
        <p14:creationId xmlns:p14="http://schemas.microsoft.com/office/powerpoint/2010/main" val="335602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Examples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352800"/>
            <a:ext cx="6324600" cy="2773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 smtClean="0"/>
              <a:t>var4 </a:t>
            </a:r>
            <a:r>
              <a:rPr lang="en-CA" dirty="0"/>
              <a:t>= 999</a:t>
            </a:r>
            <a:br>
              <a:rPr lang="en-CA" dirty="0"/>
            </a:br>
            <a:r>
              <a:rPr lang="en-CA" dirty="0"/>
              <a:t>var5 = 999 888</a:t>
            </a:r>
            <a:br>
              <a:rPr lang="en-CA" dirty="0"/>
            </a:br>
            <a:r>
              <a:rPr lang="en-CA" dirty="0"/>
              <a:t>var6 = 999</a:t>
            </a:r>
            <a:br>
              <a:rPr lang="en-CA" dirty="0"/>
            </a:br>
            <a:r>
              <a:rPr lang="en-CA" dirty="0"/>
              <a:t>var7 = </a:t>
            </a:r>
            <a:r>
              <a:rPr lang="en-CA" dirty="0" err="1" smtClean="0"/>
              <a:t>abc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Number(var4) = 999</a:t>
            </a:r>
            <a:br>
              <a:rPr lang="en-CA" dirty="0"/>
            </a:br>
            <a:r>
              <a:rPr lang="en-CA" dirty="0"/>
              <a:t>Number(var5) = </a:t>
            </a:r>
            <a:r>
              <a:rPr lang="en-CA" dirty="0" err="1"/>
              <a:t>NaN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Number(var6) = 999</a:t>
            </a:r>
            <a:br>
              <a:rPr lang="en-CA" dirty="0"/>
            </a:br>
            <a:r>
              <a:rPr lang="en-CA" dirty="0"/>
              <a:t>Number(var7) = </a:t>
            </a:r>
            <a:r>
              <a:rPr lang="en-CA" dirty="0" err="1"/>
              <a:t>NaN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1371600"/>
            <a:ext cx="71628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CA" sz="2400" dirty="0" err="1" smtClean="0"/>
              <a:t>var</a:t>
            </a:r>
            <a:r>
              <a:rPr lang="en-CA" sz="2400" dirty="0" smtClean="0"/>
              <a:t> </a:t>
            </a:r>
            <a:r>
              <a:rPr lang="en-CA" sz="2400" dirty="0"/>
              <a:t>var4= new String("999");</a:t>
            </a:r>
            <a:br>
              <a:rPr lang="en-CA" sz="2400" dirty="0"/>
            </a:br>
            <a:r>
              <a:rPr lang="en-CA" sz="2400" dirty="0" err="1"/>
              <a:t>var</a:t>
            </a:r>
            <a:r>
              <a:rPr lang="en-CA" sz="2400" dirty="0"/>
              <a:t> var5= new String("999 888");</a:t>
            </a:r>
            <a:br>
              <a:rPr lang="en-CA" sz="2400" dirty="0"/>
            </a:br>
            <a:r>
              <a:rPr lang="en-CA" sz="2400" dirty="0" err="1"/>
              <a:t>var</a:t>
            </a:r>
            <a:r>
              <a:rPr lang="en-CA" sz="2400" dirty="0"/>
              <a:t> var6= "999";</a:t>
            </a:r>
            <a:br>
              <a:rPr lang="en-CA" sz="2400" dirty="0"/>
            </a:br>
            <a:r>
              <a:rPr lang="en-CA" sz="2400" dirty="0" err="1"/>
              <a:t>var</a:t>
            </a:r>
            <a:r>
              <a:rPr lang="en-CA" sz="2400" dirty="0"/>
              <a:t> var7= "</a:t>
            </a:r>
            <a:r>
              <a:rPr lang="en-CA" sz="2400" dirty="0" err="1"/>
              <a:t>abc</a:t>
            </a:r>
            <a:r>
              <a:rPr lang="en-CA" sz="24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107309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Autofit/>
          </a:bodyPr>
          <a:lstStyle/>
          <a:p>
            <a:r>
              <a:rPr lang="en-C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Parsing String to Number Without using functions</a:t>
            </a:r>
            <a:endParaRPr lang="en-C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47110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15143" y="1905000"/>
            <a:ext cx="59436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	</a:t>
            </a:r>
            <a:r>
              <a:rPr lang="en-CA" sz="2400" dirty="0" err="1" smtClean="0"/>
              <a:t>var</a:t>
            </a:r>
            <a:r>
              <a:rPr lang="en-CA" sz="2400" dirty="0" smtClean="0"/>
              <a:t> </a:t>
            </a:r>
            <a:r>
              <a:rPr lang="en-CA" sz="2400" dirty="0"/>
              <a:t>str1 = "1234";</a:t>
            </a:r>
          </a:p>
          <a:p>
            <a:r>
              <a:rPr lang="en-CA" sz="2400" dirty="0" smtClean="0"/>
              <a:t>	</a:t>
            </a:r>
            <a:r>
              <a:rPr lang="en-CA" sz="2400" dirty="0" err="1" smtClean="0"/>
              <a:t>var</a:t>
            </a:r>
            <a:r>
              <a:rPr lang="en-CA" sz="2400" dirty="0" smtClean="0"/>
              <a:t> </a:t>
            </a:r>
            <a:r>
              <a:rPr lang="en-CA" sz="2400" dirty="0"/>
              <a:t>num1 = </a:t>
            </a:r>
            <a:r>
              <a:rPr lang="en-CA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str1 * 1</a:t>
            </a:r>
            <a:r>
              <a:rPr lang="en-CA" sz="2400" dirty="0"/>
              <a:t>;</a:t>
            </a:r>
          </a:p>
          <a:p>
            <a:endParaRPr lang="en-CA" sz="2400" dirty="0"/>
          </a:p>
          <a:p>
            <a:r>
              <a:rPr lang="en-CA" sz="2400" dirty="0" smtClean="0"/>
              <a:t>	alert(num1 </a:t>
            </a:r>
            <a:r>
              <a:rPr lang="en-CA" sz="2400" dirty="0"/>
              <a:t>+ "\n" + </a:t>
            </a:r>
            <a:r>
              <a:rPr lang="en-CA" sz="2400" dirty="0" err="1"/>
              <a:t>typeof</a:t>
            </a:r>
            <a:r>
              <a:rPr lang="en-CA" sz="2400" dirty="0"/>
              <a:t> num1);</a:t>
            </a:r>
          </a:p>
          <a:p>
            <a:endParaRPr lang="en-CA" sz="2400" dirty="0"/>
          </a:p>
          <a:p>
            <a:r>
              <a:rPr lang="en-CA" sz="2400" dirty="0" smtClean="0"/>
              <a:t>	</a:t>
            </a:r>
            <a:r>
              <a:rPr lang="en-CA" sz="2400" dirty="0" err="1" smtClean="0"/>
              <a:t>var</a:t>
            </a:r>
            <a:r>
              <a:rPr lang="en-CA" sz="2400" dirty="0" smtClean="0"/>
              <a:t> </a:t>
            </a:r>
            <a:r>
              <a:rPr lang="en-CA" sz="2400" dirty="0"/>
              <a:t>str2 = "1234.5678";</a:t>
            </a:r>
          </a:p>
          <a:p>
            <a:r>
              <a:rPr lang="en-CA" sz="2400" dirty="0" smtClean="0"/>
              <a:t>	</a:t>
            </a:r>
            <a:r>
              <a:rPr lang="en-CA" sz="2400" dirty="0" err="1" smtClean="0"/>
              <a:t>var</a:t>
            </a:r>
            <a:r>
              <a:rPr lang="en-CA" sz="2400" dirty="0" smtClean="0"/>
              <a:t> </a:t>
            </a:r>
            <a:r>
              <a:rPr lang="en-CA" sz="2400" dirty="0"/>
              <a:t>num2 = </a:t>
            </a:r>
            <a:r>
              <a:rPr lang="en-CA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+str2</a:t>
            </a:r>
            <a:r>
              <a:rPr lang="en-CA" sz="2400" dirty="0"/>
              <a:t>;</a:t>
            </a:r>
          </a:p>
          <a:p>
            <a:endParaRPr lang="en-CA" sz="2400" dirty="0"/>
          </a:p>
          <a:p>
            <a:r>
              <a:rPr lang="en-CA" sz="2400" dirty="0" smtClean="0"/>
              <a:t>	alert(num2 </a:t>
            </a:r>
            <a:r>
              <a:rPr lang="en-CA" sz="2400" dirty="0"/>
              <a:t>+ "\n" + </a:t>
            </a:r>
            <a:r>
              <a:rPr lang="en-CA" sz="2400" dirty="0" err="1"/>
              <a:t>typeof</a:t>
            </a:r>
            <a:r>
              <a:rPr lang="en-CA" sz="2400" dirty="0"/>
              <a:t> num2);</a:t>
            </a:r>
          </a:p>
        </p:txBody>
      </p:sp>
    </p:spTree>
    <p:extLst>
      <p:ext uri="{BB962C8B-B14F-4D97-AF65-F5344CB8AC3E}">
        <p14:creationId xmlns:p14="http://schemas.microsoft.com/office/powerpoint/2010/main" val="3826302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toFixed()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err="1" smtClean="0">
                <a:effectLst/>
              </a:rPr>
              <a:t>toFixed</a:t>
            </a:r>
            <a:r>
              <a:rPr lang="en-CA" sz="2800" dirty="0" smtClean="0">
                <a:effectLst/>
              </a:rPr>
              <a:t>() is the method of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</a:t>
            </a:r>
            <a:r>
              <a:rPr lang="en-CA" sz="2800" dirty="0" smtClean="0">
                <a:effectLst/>
              </a:rPr>
              <a:t>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effectLst/>
              </a:rPr>
              <a:t>The </a:t>
            </a:r>
            <a:r>
              <a:rPr lang="en-CA" sz="2800" dirty="0"/>
              <a:t>toFixed() method formats a number to a specific number of digits to the right of the decimal</a:t>
            </a:r>
            <a:r>
              <a:rPr lang="en-CA" sz="2800" dirty="0" smtClean="0"/>
              <a:t>.</a:t>
            </a:r>
          </a:p>
          <a:p>
            <a:endParaRPr lang="en-CA" sz="2800" dirty="0"/>
          </a:p>
          <a:p>
            <a:pPr marL="800100" lvl="2" indent="0">
              <a:buNone/>
            </a:pPr>
            <a:endParaRPr lang="en-CA" sz="2000" dirty="0" smtClean="0"/>
          </a:p>
          <a:p>
            <a:pPr marL="800100" lvl="2" indent="0">
              <a:buNone/>
            </a:pPr>
            <a:r>
              <a:rPr lang="en-CA" dirty="0" err="1" smtClean="0"/>
              <a:t>amount.toFixed</a:t>
            </a:r>
            <a:r>
              <a:rPr lang="en-CA" dirty="0"/>
              <a:t>() is : 165</a:t>
            </a:r>
            <a:br>
              <a:rPr lang="en-CA" dirty="0"/>
            </a:br>
            <a:r>
              <a:rPr lang="en-CA" dirty="0" err="1"/>
              <a:t>amount.toFixed</a:t>
            </a:r>
            <a:r>
              <a:rPr lang="en-CA" dirty="0"/>
              <a:t>(6) is : 165.254560</a:t>
            </a:r>
            <a:br>
              <a:rPr lang="en-CA" dirty="0"/>
            </a:br>
            <a:r>
              <a:rPr lang="en-CA" dirty="0" err="1"/>
              <a:t>amount.toFixed</a:t>
            </a:r>
            <a:r>
              <a:rPr lang="en-CA" dirty="0"/>
              <a:t>(2) is : 165.25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3655016"/>
            <a:ext cx="73914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CA" sz="2800" dirty="0" err="1"/>
              <a:t>var</a:t>
            </a:r>
            <a:r>
              <a:rPr lang="en-CA" sz="2800" dirty="0"/>
              <a:t> amount = 165.25456;</a:t>
            </a:r>
          </a:p>
        </p:txBody>
      </p:sp>
    </p:spTree>
    <p:extLst>
      <p:ext uri="{BB962C8B-B14F-4D97-AF65-F5344CB8AC3E}">
        <p14:creationId xmlns:p14="http://schemas.microsoft.com/office/powerpoint/2010/main" val="3751090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Popup window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hlinkClick r:id="rId2"/>
              </a:rPr>
              <a:t>A demo</a:t>
            </a:r>
            <a:r>
              <a:rPr lang="en-CA" dirty="0" smtClean="0"/>
              <a:t>: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 descr="C:\temp\dem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6915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61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Popup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 syntax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56992"/>
          </a:xfrm>
        </p:spPr>
        <p:txBody>
          <a:bodyPr>
            <a:normAutofit fontScale="70000" lnSpcReduction="20000"/>
          </a:bodyPr>
          <a:lstStyle/>
          <a:p>
            <a:pPr marL="457200" lvl="1" indent="-457200">
              <a:buFont typeface="Wingdings" panose="05000000000000000000" pitchFamily="2" charset="2"/>
              <a:buChar char="Ø"/>
            </a:pPr>
            <a:r>
              <a:rPr lang="en-CA" sz="3400" dirty="0"/>
              <a:t>Generate a popup </a:t>
            </a:r>
            <a:r>
              <a:rPr lang="en-CA" sz="3400" dirty="0" smtClean="0"/>
              <a:t>window - </a:t>
            </a:r>
            <a:r>
              <a:rPr lang="en-CA" sz="3400" dirty="0"/>
              <a:t>on the </a:t>
            </a:r>
            <a:r>
              <a:rPr lang="en-CA" sz="3400" dirty="0" smtClean="0"/>
              <a:t>fly</a:t>
            </a:r>
          </a:p>
          <a:p>
            <a:pPr marL="0" lvl="1" indent="0">
              <a:buNone/>
            </a:pPr>
            <a:endParaRPr lang="en-CA" sz="2600" dirty="0"/>
          </a:p>
          <a:p>
            <a:pPr marL="0" lvl="1" indent="0">
              <a:buNone/>
            </a:pPr>
            <a:r>
              <a:rPr lang="en-CA" sz="2600" dirty="0"/>
              <a:t> </a:t>
            </a:r>
            <a:r>
              <a:rPr lang="en-CA" sz="2600" dirty="0" smtClean="0"/>
              <a:t>      </a:t>
            </a:r>
            <a:r>
              <a:rPr lang="en-CA" sz="2600" dirty="0" err="1" smtClean="0"/>
              <a:t>messageWindow</a:t>
            </a:r>
            <a:r>
              <a:rPr lang="en-CA" sz="2600" dirty="0" smtClean="0"/>
              <a:t> = </a:t>
            </a:r>
            <a:r>
              <a:rPr lang="en-CA" sz="2600" dirty="0" err="1" smtClean="0"/>
              <a:t>window.open</a:t>
            </a:r>
            <a:r>
              <a:rPr lang="en-CA" sz="2600" dirty="0" smtClean="0"/>
              <a:t>(' ',</a:t>
            </a:r>
            <a:r>
              <a:rPr lang="en-CA" sz="2600" dirty="0"/>
              <a:t>'window target name</a:t>
            </a:r>
            <a:r>
              <a:rPr lang="en-CA" sz="2600" dirty="0" smtClean="0"/>
              <a:t>', </a:t>
            </a:r>
          </a:p>
          <a:p>
            <a:pPr marL="0" lvl="1" indent="0">
              <a:buNone/>
            </a:pPr>
            <a:r>
              <a:rPr lang="en-CA" sz="2600" dirty="0"/>
              <a:t> </a:t>
            </a:r>
            <a:r>
              <a:rPr lang="en-CA" sz="2600" dirty="0" smtClean="0"/>
              <a:t>                                                            'window </a:t>
            </a:r>
            <a:r>
              <a:rPr lang="en-CA" sz="2600" dirty="0"/>
              <a:t>properties');</a:t>
            </a:r>
          </a:p>
          <a:p>
            <a:pPr marL="0" lvl="1" indent="0">
              <a:buNone/>
            </a:pPr>
            <a:r>
              <a:rPr lang="en-CA" sz="2600" dirty="0"/>
              <a:t>       </a:t>
            </a:r>
            <a:r>
              <a:rPr lang="en-CA" sz="2600" dirty="0" err="1"/>
              <a:t>messageWindow.document.write</a:t>
            </a:r>
            <a:r>
              <a:rPr lang="en-CA" sz="2600" dirty="0"/>
              <a:t>(content);</a:t>
            </a:r>
          </a:p>
          <a:p>
            <a:pPr marL="0" lvl="1" indent="0">
              <a:buNone/>
            </a:pPr>
            <a:r>
              <a:rPr lang="en-CA" sz="2600" dirty="0"/>
              <a:t>       </a:t>
            </a:r>
            <a:r>
              <a:rPr lang="en-CA" sz="2600" dirty="0" err="1"/>
              <a:t>messageWindow.document.close</a:t>
            </a:r>
            <a:r>
              <a:rPr lang="en-CA" sz="2600" dirty="0"/>
              <a:t>();</a:t>
            </a:r>
          </a:p>
          <a:p>
            <a:pPr marL="457200" lvl="1" indent="-457200">
              <a:buFont typeface="Wingdings" panose="05000000000000000000" pitchFamily="2" charset="2"/>
              <a:buChar char="Ø"/>
            </a:pPr>
            <a:endParaRPr lang="en-CA" sz="2600" dirty="0"/>
          </a:p>
          <a:p>
            <a:pPr marL="457200" lvl="1" indent="-457200">
              <a:buFont typeface="Wingdings" panose="05000000000000000000" pitchFamily="2" charset="2"/>
              <a:buChar char="Ø"/>
            </a:pPr>
            <a:r>
              <a:rPr lang="en-CA" sz="2600" dirty="0"/>
              <a:t>G</a:t>
            </a:r>
            <a:r>
              <a:rPr lang="en-CA" sz="3400" dirty="0"/>
              <a:t>enerate a popup window - </a:t>
            </a:r>
            <a:r>
              <a:rPr lang="en-CA" sz="3400" dirty="0" smtClean="0"/>
              <a:t>Static </a:t>
            </a:r>
            <a:endParaRPr lang="en-CA" sz="3400" dirty="0"/>
          </a:p>
          <a:p>
            <a:pPr marL="457200" lvl="1" indent="-457200">
              <a:buFont typeface="Wingdings" panose="05000000000000000000" pitchFamily="2" charset="2"/>
              <a:buChar char="Ø"/>
            </a:pPr>
            <a:endParaRPr lang="en-CA" sz="2600" dirty="0"/>
          </a:p>
          <a:p>
            <a:pPr marL="0" lvl="1" indent="0">
              <a:buNone/>
            </a:pPr>
            <a:r>
              <a:rPr lang="en-CA" sz="2600" dirty="0"/>
              <a:t>       </a:t>
            </a:r>
            <a:r>
              <a:rPr lang="en-CA" sz="2600" dirty="0" err="1"/>
              <a:t>messageWindow</a:t>
            </a:r>
            <a:r>
              <a:rPr lang="en-CA" sz="2600" dirty="0"/>
              <a:t>=</a:t>
            </a:r>
            <a:r>
              <a:rPr lang="en-CA" sz="2600" dirty="0" err="1"/>
              <a:t>window.open</a:t>
            </a:r>
            <a:r>
              <a:rPr lang="en-CA" sz="2600" dirty="0"/>
              <a:t>(</a:t>
            </a:r>
            <a:r>
              <a:rPr lang="en-CA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CA" sz="2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CA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CA" sz="2600" dirty="0"/>
              <a:t>,'window target name</a:t>
            </a:r>
            <a:r>
              <a:rPr lang="en-CA" sz="2600" dirty="0" smtClean="0"/>
              <a:t>',</a:t>
            </a:r>
          </a:p>
          <a:p>
            <a:pPr marL="0" lvl="1" indent="0">
              <a:buNone/>
            </a:pPr>
            <a:r>
              <a:rPr lang="en-CA" sz="2600" dirty="0"/>
              <a:t> </a:t>
            </a:r>
            <a:r>
              <a:rPr lang="en-CA" sz="2600" dirty="0" smtClean="0"/>
              <a:t>                                                            'window </a:t>
            </a:r>
            <a:r>
              <a:rPr lang="en-CA" sz="2600" dirty="0"/>
              <a:t>properties');</a:t>
            </a:r>
          </a:p>
          <a:p>
            <a:pPr marL="0" lvl="1" indent="0">
              <a:buNone/>
            </a:pPr>
            <a:r>
              <a:rPr lang="en-CA" sz="2600" dirty="0"/>
              <a:t>       </a:t>
            </a:r>
            <a:r>
              <a:rPr lang="en-CA" sz="2600" dirty="0" err="1"/>
              <a:t>messageWindow.document.close</a:t>
            </a:r>
            <a:r>
              <a:rPr lang="en-CA" sz="2600" dirty="0"/>
              <a:t>();</a:t>
            </a:r>
          </a:p>
          <a:p>
            <a:pPr marL="457200" lvl="1" indent="-457200">
              <a:buFont typeface="Wingdings" panose="05000000000000000000" pitchFamily="2" charset="2"/>
              <a:buChar char="Ø"/>
            </a:pPr>
            <a:endParaRPr lang="en-CA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7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sense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Checkbox fields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43608" y="2276872"/>
            <a:ext cx="7162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 &lt;input type='checkbox' name='example4'  value='1'   </a:t>
            </a:r>
            <a:endParaRPr lang="en-CA" sz="2000" dirty="0" smtClean="0"/>
          </a:p>
          <a:p>
            <a:r>
              <a:rPr lang="en-CA" sz="2000" dirty="0"/>
              <a:t>	</a:t>
            </a:r>
            <a:r>
              <a:rPr lang="en-CA" sz="2000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2000" dirty="0" smtClean="0"/>
              <a:t>='</a:t>
            </a:r>
            <a:r>
              <a:rPr lang="en-CA" sz="2000" dirty="0" err="1" smtClean="0"/>
              <a:t>commonSense</a:t>
            </a:r>
            <a:r>
              <a:rPr lang="en-CA" sz="2000" dirty="0"/>
              <a:t>();' /&gt;Option 1&lt;</a:t>
            </a:r>
            <a:r>
              <a:rPr lang="en-CA" sz="2000" dirty="0" err="1"/>
              <a:t>br</a:t>
            </a:r>
            <a:r>
              <a:rPr lang="en-CA" sz="2000" dirty="0"/>
              <a:t> /&gt;      </a:t>
            </a:r>
          </a:p>
          <a:p>
            <a:r>
              <a:rPr lang="en-CA" sz="2000" dirty="0"/>
              <a:t> &lt;input type='checkbox' name='example4'  value='2'   </a:t>
            </a:r>
            <a:endParaRPr lang="en-CA" sz="2000" dirty="0" smtClean="0"/>
          </a:p>
          <a:p>
            <a:r>
              <a:rPr lang="en-CA" sz="2000" dirty="0"/>
              <a:t>	</a:t>
            </a:r>
            <a:r>
              <a:rPr lang="en-CA" sz="2000" dirty="0" err="1" smtClean="0"/>
              <a:t>onclick</a:t>
            </a:r>
            <a:r>
              <a:rPr lang="en-CA" sz="2000" dirty="0" smtClean="0"/>
              <a:t>='</a:t>
            </a:r>
            <a:r>
              <a:rPr lang="en-CA" sz="2000" dirty="0" err="1" smtClean="0"/>
              <a:t>commonSense</a:t>
            </a:r>
            <a:r>
              <a:rPr lang="en-CA" sz="2000" dirty="0"/>
              <a:t>();' /&gt;Option 2&lt;</a:t>
            </a:r>
            <a:r>
              <a:rPr lang="en-CA" sz="2000" dirty="0" err="1"/>
              <a:t>br</a:t>
            </a:r>
            <a:r>
              <a:rPr lang="en-CA" sz="2000" dirty="0"/>
              <a:t> /&gt;      </a:t>
            </a:r>
          </a:p>
          <a:p>
            <a:r>
              <a:rPr lang="en-CA" sz="2000" dirty="0"/>
              <a:t> &lt;input type='checkbox' name='example4'  value='3'   </a:t>
            </a:r>
            <a:endParaRPr lang="en-CA" sz="2000" dirty="0" smtClean="0"/>
          </a:p>
          <a:p>
            <a:r>
              <a:rPr lang="en-CA" sz="2000" dirty="0"/>
              <a:t>	</a:t>
            </a:r>
            <a:r>
              <a:rPr lang="en-CA" sz="2000" dirty="0" err="1" smtClean="0"/>
              <a:t>onclick</a:t>
            </a:r>
            <a:r>
              <a:rPr lang="en-CA" sz="2000" dirty="0" smtClean="0"/>
              <a:t>='</a:t>
            </a:r>
            <a:r>
              <a:rPr lang="en-CA" sz="2000" dirty="0" err="1" smtClean="0"/>
              <a:t>commonSense</a:t>
            </a:r>
            <a:r>
              <a:rPr lang="en-CA" sz="2000" dirty="0"/>
              <a:t>();' /&gt;Option 3&lt;</a:t>
            </a:r>
            <a:r>
              <a:rPr lang="en-CA" sz="2000" dirty="0" err="1"/>
              <a:t>br</a:t>
            </a:r>
            <a:r>
              <a:rPr lang="en-CA" sz="2000" dirty="0"/>
              <a:t> /&gt;      </a:t>
            </a:r>
          </a:p>
          <a:p>
            <a:r>
              <a:rPr lang="en-CA" sz="2000" dirty="0"/>
              <a:t> &lt;input type='checkbox' name='example4'  value='4'  </a:t>
            </a:r>
            <a:endParaRPr lang="en-CA" sz="2000" dirty="0" smtClean="0"/>
          </a:p>
          <a:p>
            <a:r>
              <a:rPr lang="en-CA" sz="2000" dirty="0"/>
              <a:t>	</a:t>
            </a:r>
            <a:r>
              <a:rPr lang="en-CA" sz="2000" dirty="0" smtClean="0"/>
              <a:t> </a:t>
            </a:r>
            <a:r>
              <a:rPr lang="en-CA" sz="2000" dirty="0" err="1"/>
              <a:t>onclick</a:t>
            </a:r>
            <a:r>
              <a:rPr lang="en-CA" sz="2000" dirty="0" smtClean="0"/>
              <a:t>='</a:t>
            </a:r>
            <a:r>
              <a:rPr lang="en-CA" sz="2000" dirty="0" err="1" smtClean="0"/>
              <a:t>commonSense</a:t>
            </a:r>
            <a:r>
              <a:rPr lang="en-CA" sz="2000" dirty="0"/>
              <a:t>();' /&gt;Option 4&lt;</a:t>
            </a:r>
            <a:r>
              <a:rPr lang="en-CA" sz="2000" dirty="0" err="1"/>
              <a:t>br</a:t>
            </a:r>
            <a:r>
              <a:rPr lang="en-CA" sz="2000" dirty="0"/>
              <a:t> /&gt;      </a:t>
            </a:r>
          </a:p>
          <a:p>
            <a:r>
              <a:rPr lang="en-CA" sz="2000" dirty="0"/>
              <a:t> &lt;input type='checkbox' name='example4'  value='any' </a:t>
            </a:r>
            <a:endParaRPr lang="en-CA" sz="2000" dirty="0" smtClean="0"/>
          </a:p>
          <a:p>
            <a:r>
              <a:rPr lang="en-CA" sz="2000" dirty="0"/>
              <a:t>	</a:t>
            </a:r>
            <a:r>
              <a:rPr lang="en-CA" sz="2000" dirty="0" err="1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2000" dirty="0" smtClean="0"/>
              <a:t>='</a:t>
            </a:r>
            <a:r>
              <a:rPr lang="en-CA" sz="2000" dirty="0" err="1" smtClean="0"/>
              <a:t>uncheckTheAbove</a:t>
            </a:r>
            <a:r>
              <a:rPr lang="en-CA" sz="2000" dirty="0"/>
              <a:t>();' /&gt;</a:t>
            </a:r>
            <a:r>
              <a:rPr lang="en-CA" sz="2000" dirty="0" smtClean="0"/>
              <a:t>All </a:t>
            </a:r>
            <a:r>
              <a:rPr lang="en-CA" sz="2000" dirty="0"/>
              <a:t>of the </a:t>
            </a:r>
            <a:r>
              <a:rPr lang="en-CA" sz="2000" dirty="0" smtClean="0"/>
              <a:t>above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78790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sense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2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JavaScript Code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828800"/>
            <a:ext cx="7772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 function </a:t>
            </a:r>
            <a:r>
              <a:rPr lang="en-CA" sz="2000" dirty="0" err="1"/>
              <a:t>commonSense</a:t>
            </a:r>
            <a:r>
              <a:rPr lang="en-CA" sz="2000" dirty="0"/>
              <a:t>() </a:t>
            </a:r>
            <a:r>
              <a:rPr lang="en-CA" sz="2000" dirty="0" smtClean="0"/>
              <a:t>{ </a:t>
            </a:r>
          </a:p>
          <a:p>
            <a:r>
              <a:rPr lang="en-CA" sz="2000" dirty="0"/>
              <a:t> </a:t>
            </a:r>
            <a:r>
              <a:rPr lang="en-CA" sz="2000" dirty="0" smtClean="0"/>
              <a:t>    document.formexample.example4[document.</a:t>
            </a:r>
          </a:p>
          <a:p>
            <a:r>
              <a:rPr lang="en-CA" sz="2000" dirty="0" smtClean="0"/>
              <a:t>              formexample.example4.length </a:t>
            </a:r>
            <a:r>
              <a:rPr lang="en-CA" sz="2000" dirty="0"/>
              <a:t>- 1].checked = false;</a:t>
            </a:r>
          </a:p>
          <a:p>
            <a:r>
              <a:rPr lang="en-CA" sz="2000" dirty="0" smtClean="0"/>
              <a:t>}</a:t>
            </a:r>
          </a:p>
          <a:p>
            <a:endParaRPr lang="en-CA" sz="2000" dirty="0"/>
          </a:p>
          <a:p>
            <a:r>
              <a:rPr lang="en-CA" sz="2000" dirty="0"/>
              <a:t>function </a:t>
            </a:r>
            <a:r>
              <a:rPr lang="en-CA" sz="2000" dirty="0" err="1"/>
              <a:t>uncheckTheAbove</a:t>
            </a:r>
            <a:r>
              <a:rPr lang="en-CA" sz="2000" dirty="0"/>
              <a:t>() </a:t>
            </a:r>
            <a:r>
              <a:rPr lang="en-CA" sz="2000" dirty="0" smtClean="0"/>
              <a:t>{</a:t>
            </a:r>
            <a:endParaRPr lang="en-CA" sz="2000" dirty="0"/>
          </a:p>
          <a:p>
            <a:r>
              <a:rPr lang="en-CA" sz="2000" dirty="0"/>
              <a:t>   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/>
              <a:t>numberOfCheckboxes2 = </a:t>
            </a:r>
            <a:endParaRPr lang="en-CA" sz="2000" dirty="0" smtClean="0"/>
          </a:p>
          <a:p>
            <a:r>
              <a:rPr lang="en-CA" sz="2000" dirty="0"/>
              <a:t> </a:t>
            </a:r>
            <a:r>
              <a:rPr lang="en-CA" sz="2000" dirty="0" smtClean="0"/>
              <a:t>               document.formexample.example4.length </a:t>
            </a:r>
            <a:r>
              <a:rPr lang="en-CA" sz="2000" dirty="0"/>
              <a:t>- 1;</a:t>
            </a:r>
          </a:p>
          <a:p>
            <a:r>
              <a:rPr lang="en-CA" sz="2000" dirty="0"/>
              <a:t>    </a:t>
            </a:r>
            <a:r>
              <a:rPr lang="en-CA" sz="2000" dirty="0" smtClean="0"/>
              <a:t>for </a:t>
            </a:r>
            <a:r>
              <a:rPr lang="en-CA" sz="2000" dirty="0"/>
              <a:t>(</a:t>
            </a:r>
            <a:r>
              <a:rPr lang="en-CA" sz="2000" dirty="0" err="1"/>
              <a:t>var</a:t>
            </a:r>
            <a:r>
              <a:rPr lang="en-CA" sz="2000" dirty="0"/>
              <a:t> j = 0; j &lt; numberOfCheckboxes2 ; j++) {</a:t>
            </a:r>
          </a:p>
          <a:p>
            <a:r>
              <a:rPr lang="en-CA" sz="2000" dirty="0"/>
              <a:t>    </a:t>
            </a:r>
            <a:r>
              <a:rPr lang="en-CA" sz="2000" dirty="0" smtClean="0"/>
              <a:t>     </a:t>
            </a:r>
            <a:r>
              <a:rPr lang="en-CA" sz="2000" dirty="0"/>
              <a:t>document.formexample.example4[j].checked = false;</a:t>
            </a:r>
          </a:p>
          <a:p>
            <a:r>
              <a:rPr lang="en-CA" sz="2000" dirty="0"/>
              <a:t>    </a:t>
            </a:r>
            <a:r>
              <a:rPr lang="en-CA" sz="2000" dirty="0" smtClean="0"/>
              <a:t>}</a:t>
            </a:r>
            <a:endParaRPr lang="en-CA" sz="2000" dirty="0"/>
          </a:p>
          <a:p>
            <a:r>
              <a:rPr lang="en-CA" sz="2000" dirty="0"/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1262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28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Built-in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JavaScript </a:t>
            </a:r>
            <a:r>
              <a:rPr lang="en-CA" sz="2800" dirty="0" smtClean="0"/>
              <a:t>provides many predefined</a:t>
            </a:r>
            <a:r>
              <a:rPr lang="en-CA" sz="2800" dirty="0"/>
              <a:t>, built-in objects that enable you to work with Strings and Dates, </a:t>
            </a:r>
            <a:r>
              <a:rPr lang="en-CA" sz="2800" dirty="0" smtClean="0"/>
              <a:t>perform </a:t>
            </a:r>
            <a:r>
              <a:rPr lang="en-CA" sz="2800" dirty="0"/>
              <a:t>mathematical </a:t>
            </a:r>
            <a:r>
              <a:rPr lang="en-CA" sz="2800" dirty="0" smtClean="0"/>
              <a:t>operations, and etc.:</a:t>
            </a:r>
          </a:p>
          <a:p>
            <a:pPr lvl="1"/>
            <a:r>
              <a:rPr lang="en-CA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  <a:p>
            <a:pPr lvl="1"/>
            <a:r>
              <a:rPr lang="en-CA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  <a:p>
            <a:pPr lvl="1"/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</a:p>
          <a:p>
            <a:pPr lvl="1"/>
            <a:r>
              <a:rPr lang="en-CA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</a:t>
            </a:r>
          </a:p>
          <a:p>
            <a:pPr lvl="1"/>
            <a:r>
              <a:rPr lang="en-CA" sz="2400" dirty="0" smtClean="0">
                <a:solidFill>
                  <a:srgbClr val="7030A0"/>
                </a:solidFill>
                <a:effectLst/>
              </a:rPr>
              <a:t>Num</a:t>
            </a:r>
            <a:r>
              <a:rPr lang="en-CA" sz="2400" dirty="0" smtClean="0"/>
              <a:t>ber</a:t>
            </a:r>
          </a:p>
          <a:p>
            <a:pPr lvl="1"/>
            <a:r>
              <a:rPr lang="en-CA" sz="2400" dirty="0" smtClean="0"/>
              <a:t>Boolean</a:t>
            </a:r>
          </a:p>
          <a:p>
            <a:pPr lvl="1"/>
            <a:r>
              <a:rPr lang="en-CA" sz="24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endParaRPr lang="en-CA" sz="24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3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 functions 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Math object)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err="1"/>
              <a:t>Math.max</a:t>
            </a:r>
            <a:r>
              <a:rPr lang="en-CA" sz="2400" dirty="0"/>
              <a:t>(ident_1, ident_2) </a:t>
            </a:r>
            <a:endParaRPr lang="en-CA" sz="2400" dirty="0" smtClean="0"/>
          </a:p>
          <a:p>
            <a:pPr lvl="1"/>
            <a:r>
              <a:rPr lang="en-CA" sz="2000" dirty="0" smtClean="0"/>
              <a:t>the </a:t>
            </a:r>
            <a:r>
              <a:rPr lang="en-CA" sz="2000" dirty="0"/>
              <a:t>maximum of n numbers		</a:t>
            </a:r>
            <a:endParaRPr lang="en-CA" sz="2000" dirty="0" smtClean="0"/>
          </a:p>
          <a:p>
            <a:pPr lvl="1"/>
            <a:r>
              <a:rPr lang="en-CA" sz="2000" dirty="0"/>
              <a:t>e</a:t>
            </a:r>
            <a:r>
              <a:rPr lang="en-CA" sz="2000" dirty="0" smtClean="0"/>
              <a:t>.g.     alert( </a:t>
            </a:r>
            <a:r>
              <a:rPr lang="en-CA" sz="2000" dirty="0" err="1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Math.max</a:t>
            </a:r>
            <a:r>
              <a:rPr lang="en-CA" sz="20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(0.52, 1) </a:t>
            </a:r>
            <a:r>
              <a:rPr lang="en-CA" sz="2000" dirty="0" smtClean="0"/>
              <a:t>); // 1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err="1"/>
              <a:t>Math.min</a:t>
            </a:r>
            <a:r>
              <a:rPr lang="en-CA" sz="2400" dirty="0"/>
              <a:t>(ident_1,ident_2) </a:t>
            </a:r>
            <a:endParaRPr lang="en-CA" sz="2400" dirty="0" smtClean="0"/>
          </a:p>
          <a:p>
            <a:pPr lvl="1"/>
            <a:r>
              <a:rPr lang="en-CA" sz="2000" dirty="0" smtClean="0"/>
              <a:t>the </a:t>
            </a:r>
            <a:r>
              <a:rPr lang="en-CA" sz="2000" dirty="0"/>
              <a:t>minimum of n </a:t>
            </a:r>
            <a:r>
              <a:rPr lang="en-CA" sz="2000" dirty="0" smtClean="0"/>
              <a:t>numbers</a:t>
            </a:r>
          </a:p>
          <a:p>
            <a:pPr lvl="1"/>
            <a:r>
              <a:rPr lang="en-CA" sz="2000" dirty="0" smtClean="0"/>
              <a:t>e.g.     alert( </a:t>
            </a:r>
            <a:r>
              <a:rPr lang="en-CA" sz="2000" dirty="0" err="1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Math.min</a:t>
            </a:r>
            <a:r>
              <a:rPr lang="en-CA" sz="20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(0.52, 1)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 smtClean="0"/>
              <a:t>); // 0.52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err="1" smtClean="0"/>
              <a:t>Math.pow</a:t>
            </a:r>
            <a:r>
              <a:rPr lang="en-CA" sz="2400" dirty="0" smtClean="0"/>
              <a:t>(ident_1</a:t>
            </a:r>
            <a:r>
              <a:rPr lang="en-CA" sz="2400" dirty="0"/>
              <a:t>, ident2) </a:t>
            </a:r>
            <a:endParaRPr lang="en-CA" sz="2400" dirty="0" smtClean="0"/>
          </a:p>
          <a:p>
            <a:pPr lvl="1"/>
            <a:r>
              <a:rPr lang="en-CA" sz="2000" dirty="0" smtClean="0"/>
              <a:t>ident_1 </a:t>
            </a:r>
            <a:r>
              <a:rPr lang="en-CA" sz="2000" dirty="0"/>
              <a:t>to the power </a:t>
            </a:r>
            <a:r>
              <a:rPr lang="en-CA" sz="2000" dirty="0" smtClean="0"/>
              <a:t>ident_2</a:t>
            </a:r>
          </a:p>
          <a:p>
            <a:pPr lvl="1"/>
            <a:r>
              <a:rPr lang="en-CA" sz="2000" dirty="0"/>
              <a:t>e.g.     alert</a:t>
            </a:r>
            <a:r>
              <a:rPr lang="en-CA" sz="2000" dirty="0" smtClean="0"/>
              <a:t>( </a:t>
            </a:r>
            <a:r>
              <a:rPr lang="en-CA" sz="20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</a:t>
            </a:r>
            <a:r>
              <a:rPr lang="en-CA" sz="20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pow(2, 8) </a:t>
            </a:r>
            <a:r>
              <a:rPr lang="en-CA" sz="2000" dirty="0" smtClean="0"/>
              <a:t>); </a:t>
            </a:r>
            <a:r>
              <a:rPr lang="en-CA" sz="2000" dirty="0"/>
              <a:t>// </a:t>
            </a:r>
            <a:r>
              <a:rPr lang="en-CA" sz="2000" dirty="0" smtClean="0"/>
              <a:t>256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err="1"/>
              <a:t>Math.sqrt</a:t>
            </a:r>
            <a:r>
              <a:rPr lang="en-CA" sz="2400" dirty="0"/>
              <a:t>(ident_1) </a:t>
            </a:r>
            <a:endParaRPr lang="en-CA" sz="2400" dirty="0" smtClean="0"/>
          </a:p>
          <a:p>
            <a:pPr lvl="1"/>
            <a:r>
              <a:rPr lang="en-CA" sz="2000" dirty="0" smtClean="0"/>
              <a:t>square </a:t>
            </a:r>
            <a:r>
              <a:rPr lang="en-CA" sz="2000" dirty="0"/>
              <a:t>root </a:t>
            </a:r>
            <a:r>
              <a:rPr lang="en-CA" sz="2000" dirty="0" smtClean="0"/>
              <a:t>of</a:t>
            </a:r>
          </a:p>
          <a:p>
            <a:pPr lvl="1"/>
            <a:r>
              <a:rPr lang="en-CA" sz="2000" dirty="0"/>
              <a:t>e.g.     alert</a:t>
            </a:r>
            <a:r>
              <a:rPr lang="en-CA" sz="2000" dirty="0" smtClean="0"/>
              <a:t>( </a:t>
            </a:r>
            <a:r>
              <a:rPr lang="en-CA" sz="20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</a:t>
            </a:r>
            <a:r>
              <a:rPr lang="en-CA" sz="20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CA" sz="2000" dirty="0" err="1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sqrt</a:t>
            </a:r>
            <a:r>
              <a:rPr lang="en-CA" sz="20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(9) </a:t>
            </a:r>
            <a:r>
              <a:rPr lang="en-CA" sz="2000" dirty="0" smtClean="0"/>
              <a:t>); </a:t>
            </a:r>
            <a:r>
              <a:rPr lang="en-CA" sz="2000" dirty="0"/>
              <a:t>// </a:t>
            </a:r>
            <a:r>
              <a:rPr lang="en-CA" sz="2000" dirty="0" smtClean="0"/>
              <a:t>3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6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Rounding floating-point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err="1"/>
              <a:t>Math.ceil</a:t>
            </a:r>
            <a:r>
              <a:rPr lang="en-CA" sz="2800" dirty="0"/>
              <a:t>(ident_1</a:t>
            </a:r>
            <a:r>
              <a:rPr lang="en-CA" sz="2800" dirty="0" smtClean="0"/>
              <a:t>)</a:t>
            </a:r>
          </a:p>
          <a:p>
            <a:pPr lvl="1"/>
            <a:r>
              <a:rPr lang="en-CA" sz="2400" dirty="0" smtClean="0"/>
              <a:t>integer </a:t>
            </a:r>
            <a:r>
              <a:rPr lang="en-CA" sz="2400" dirty="0"/>
              <a:t>closest to and not less than	</a:t>
            </a:r>
            <a:endParaRPr lang="en-CA" sz="2400" dirty="0" smtClean="0"/>
          </a:p>
          <a:p>
            <a:pPr lvl="1"/>
            <a:r>
              <a:rPr lang="en-CA" sz="2400" dirty="0"/>
              <a:t>e.g.     alert( </a:t>
            </a:r>
            <a:r>
              <a:rPr lang="en-CA" sz="2400" dirty="0" err="1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Math.ceil</a:t>
            </a:r>
            <a:r>
              <a:rPr lang="en-CA" sz="24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(0.52)</a:t>
            </a:r>
            <a:r>
              <a:rPr lang="en-CA" sz="2400" b="1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); // 1</a:t>
            </a:r>
          </a:p>
          <a:p>
            <a:pPr marL="457200" lvl="1" indent="0">
              <a:buNone/>
            </a:pPr>
            <a:r>
              <a:rPr lang="en-CA" sz="2400" dirty="0" smtClean="0"/>
              <a:t>	         alert</a:t>
            </a:r>
            <a:r>
              <a:rPr lang="en-CA" sz="2400" dirty="0"/>
              <a:t>( </a:t>
            </a:r>
            <a:r>
              <a:rPr lang="en-CA" sz="2400" dirty="0" err="1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Math.ceil</a:t>
            </a:r>
            <a:r>
              <a:rPr lang="en-CA" sz="24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(0.49)</a:t>
            </a:r>
            <a:r>
              <a:rPr lang="en-CA" sz="2400" b="1" dirty="0" smtClean="0">
                <a:solidFill>
                  <a:srgbClr val="9900CC"/>
                </a:solidFill>
              </a:rPr>
              <a:t> </a:t>
            </a:r>
            <a:r>
              <a:rPr lang="en-CA" sz="2400" dirty="0"/>
              <a:t>); // </a:t>
            </a:r>
            <a:r>
              <a:rPr lang="en-CA" sz="2400" dirty="0" smtClean="0"/>
              <a:t>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err="1" smtClean="0"/>
              <a:t>Math.floor</a:t>
            </a:r>
            <a:r>
              <a:rPr lang="en-CA" sz="2800" dirty="0" smtClean="0"/>
              <a:t>(ident_1</a:t>
            </a:r>
            <a:r>
              <a:rPr lang="en-CA" sz="2800" dirty="0"/>
              <a:t>) </a:t>
            </a:r>
            <a:endParaRPr lang="en-CA" sz="2800" dirty="0" smtClean="0"/>
          </a:p>
          <a:p>
            <a:pPr lvl="1"/>
            <a:r>
              <a:rPr lang="en-CA" sz="2400" dirty="0" smtClean="0"/>
              <a:t>integer </a:t>
            </a:r>
            <a:r>
              <a:rPr lang="en-CA" sz="2400" dirty="0"/>
              <a:t>closest to and not greater </a:t>
            </a:r>
            <a:r>
              <a:rPr lang="en-CA" sz="2400" dirty="0" smtClean="0"/>
              <a:t>than</a:t>
            </a:r>
            <a:endParaRPr lang="en-CA" sz="2400" dirty="0"/>
          </a:p>
          <a:p>
            <a:pPr lvl="1"/>
            <a:r>
              <a:rPr lang="en-CA" sz="2400" dirty="0"/>
              <a:t>e.g.     alert( </a:t>
            </a:r>
            <a:r>
              <a:rPr lang="en-CA" sz="2400" dirty="0" err="1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Math.floor</a:t>
            </a:r>
            <a:r>
              <a:rPr lang="en-CA" sz="24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(0.52</a:t>
            </a:r>
            <a:r>
              <a:rPr lang="en-CA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CA" sz="2400" b="1" dirty="0">
                <a:solidFill>
                  <a:srgbClr val="9900CC"/>
                </a:solidFill>
              </a:rPr>
              <a:t> </a:t>
            </a:r>
            <a:r>
              <a:rPr lang="en-CA" sz="2400" dirty="0"/>
              <a:t>); // </a:t>
            </a:r>
            <a:r>
              <a:rPr lang="en-CA" sz="2400" dirty="0" smtClean="0"/>
              <a:t>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err="1" smtClean="0"/>
              <a:t>Math.round</a:t>
            </a:r>
            <a:r>
              <a:rPr lang="en-CA" sz="2800" dirty="0" smtClean="0"/>
              <a:t>(ident_1</a:t>
            </a:r>
            <a:r>
              <a:rPr lang="en-CA" sz="2800" dirty="0"/>
              <a:t>) </a:t>
            </a:r>
            <a:endParaRPr lang="en-CA" sz="2800" dirty="0" smtClean="0"/>
          </a:p>
          <a:p>
            <a:pPr lvl="1"/>
            <a:r>
              <a:rPr lang="en-CA" sz="2400" dirty="0" smtClean="0"/>
              <a:t>integer </a:t>
            </a:r>
            <a:r>
              <a:rPr lang="en-CA" sz="2400" dirty="0"/>
              <a:t>closest </a:t>
            </a:r>
            <a:r>
              <a:rPr lang="en-CA" sz="2400" dirty="0" smtClean="0"/>
              <a:t>to</a:t>
            </a:r>
          </a:p>
          <a:p>
            <a:pPr lvl="1"/>
            <a:r>
              <a:rPr lang="en-CA" sz="2400" dirty="0"/>
              <a:t>e.g.     alert( </a:t>
            </a:r>
            <a:r>
              <a:rPr lang="en-CA" sz="2400" dirty="0" err="1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Math.round</a:t>
            </a:r>
            <a:r>
              <a:rPr lang="en-CA" sz="24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(0.52</a:t>
            </a:r>
            <a:r>
              <a:rPr lang="en-CA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CA" sz="2400" b="1" dirty="0">
                <a:solidFill>
                  <a:srgbClr val="9900CC"/>
                </a:solidFill>
              </a:rPr>
              <a:t> </a:t>
            </a:r>
            <a:r>
              <a:rPr lang="en-CA" sz="2400" dirty="0"/>
              <a:t>); // 1</a:t>
            </a:r>
          </a:p>
          <a:p>
            <a:pPr marL="457200" lvl="1" indent="0">
              <a:buNone/>
            </a:pPr>
            <a:r>
              <a:rPr lang="en-CA" sz="2400" dirty="0"/>
              <a:t>	         alert( </a:t>
            </a:r>
            <a:r>
              <a:rPr lang="en-CA" sz="2400" dirty="0" err="1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Math.round</a:t>
            </a:r>
            <a:r>
              <a:rPr lang="en-CA" sz="24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(0.49</a:t>
            </a:r>
            <a:r>
              <a:rPr lang="en-CA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CA" sz="2400" b="1" dirty="0">
                <a:solidFill>
                  <a:srgbClr val="9900CC"/>
                </a:solidFill>
              </a:rPr>
              <a:t> </a:t>
            </a:r>
            <a:r>
              <a:rPr lang="en-CA" sz="2400" dirty="0"/>
              <a:t>); // </a:t>
            </a:r>
            <a:r>
              <a:rPr lang="en-CA" sz="2400" dirty="0" smtClean="0"/>
              <a:t>0</a:t>
            </a:r>
            <a:endParaRPr lang="en-CA" sz="2400" dirty="0"/>
          </a:p>
          <a:p>
            <a:pPr marL="457200" lvl="1" indent="0">
              <a:buNone/>
            </a:pPr>
            <a:r>
              <a:rPr lang="en-CA" sz="2400" dirty="0" smtClean="0"/>
              <a:t>	         alert</a:t>
            </a:r>
            <a:r>
              <a:rPr lang="en-CA" sz="2400" dirty="0"/>
              <a:t>( </a:t>
            </a:r>
            <a:r>
              <a:rPr lang="en-CA" sz="2400" dirty="0" err="1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Math.round</a:t>
            </a:r>
            <a:r>
              <a:rPr lang="en-CA" sz="24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(0.5)</a:t>
            </a:r>
            <a:r>
              <a:rPr lang="en-CA" sz="2400" b="1" dirty="0" smtClean="0">
                <a:solidFill>
                  <a:srgbClr val="9900CC"/>
                </a:solidFill>
              </a:rPr>
              <a:t> </a:t>
            </a:r>
            <a:r>
              <a:rPr lang="en-CA" sz="2400" dirty="0"/>
              <a:t>); </a:t>
            </a:r>
            <a:r>
              <a:rPr lang="en-CA" sz="2400" dirty="0" smtClean="0"/>
              <a:t>  // </a:t>
            </a:r>
            <a:r>
              <a:rPr lang="en-CA" sz="2400" dirty="0"/>
              <a:t>1</a:t>
            </a:r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9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Generating Random Number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err="1"/>
              <a:t>Math.random</a:t>
            </a:r>
            <a:r>
              <a:rPr lang="en-CA" sz="2800" dirty="0"/>
              <a:t>() </a:t>
            </a:r>
            <a:r>
              <a:rPr lang="en-CA" sz="2800" dirty="0" smtClean="0"/>
              <a:t>- pseudorandom number</a:t>
            </a:r>
          </a:p>
          <a:p>
            <a:pPr lvl="1"/>
            <a:r>
              <a:rPr lang="en-CA" sz="2400" dirty="0" smtClean="0"/>
              <a:t>Return a floating point </a:t>
            </a:r>
            <a:r>
              <a:rPr lang="en-CA" sz="2400" dirty="0"/>
              <a:t>number between 0 </a:t>
            </a:r>
            <a:r>
              <a:rPr lang="en-CA" sz="2400" dirty="0" smtClean="0"/>
              <a:t>(inclusive</a:t>
            </a:r>
            <a:r>
              <a:rPr lang="en-CA" sz="2400" dirty="0"/>
              <a:t>) and 1 (exclusive</a:t>
            </a:r>
            <a:r>
              <a:rPr lang="en-CA" sz="2400" dirty="0" smtClean="0"/>
              <a:t>)</a:t>
            </a:r>
          </a:p>
          <a:p>
            <a:pPr lvl="1"/>
            <a:r>
              <a:rPr lang="en-CA" sz="2400" dirty="0"/>
              <a:t>e.g.     alert( </a:t>
            </a:r>
            <a:r>
              <a:rPr lang="en-CA" sz="2400" dirty="0" err="1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Math.random</a:t>
            </a:r>
            <a:r>
              <a:rPr lang="en-CA" sz="24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2400" dirty="0"/>
              <a:t>); // </a:t>
            </a:r>
            <a:r>
              <a:rPr lang="en-CA" sz="1800" dirty="0"/>
              <a:t>0.03517110995016992</a:t>
            </a:r>
          </a:p>
          <a:p>
            <a:pPr lvl="1"/>
            <a:endParaRPr lang="en-C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Generating number 1 to 10</a:t>
            </a:r>
          </a:p>
          <a:p>
            <a:pPr marL="400050" lvl="1" indent="0">
              <a:buNone/>
            </a:pPr>
            <a:r>
              <a:rPr lang="en-CA" sz="2400" dirty="0" err="1"/>
              <a:t>Math.floor</a:t>
            </a:r>
            <a:r>
              <a:rPr lang="en-CA" sz="2400" dirty="0"/>
              <a:t>((</a:t>
            </a:r>
            <a:r>
              <a:rPr lang="en-CA" sz="2400" dirty="0" err="1"/>
              <a:t>Math.random</a:t>
            </a:r>
            <a:r>
              <a:rPr lang="en-CA" sz="2400" dirty="0"/>
              <a:t>()*10)+1</a:t>
            </a:r>
            <a:r>
              <a:rPr lang="en-CA" sz="2400" dirty="0" smtClean="0"/>
              <a:t>); </a:t>
            </a:r>
            <a:endParaRPr lang="en-CA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3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br>
              <a:rPr lang="en-C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Built-in </a:t>
            </a:r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Functions/Methods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5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escape(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myString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Used to encode string, same as </a:t>
            </a:r>
            <a:r>
              <a:rPr lang="en-CA" sz="2800" dirty="0">
                <a:solidFill>
                  <a:srgbClr val="0000CC"/>
                </a:solidFill>
              </a:rPr>
              <a:t>encodeURI() 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function takes </a:t>
            </a:r>
            <a:r>
              <a:rPr lang="en-CA" sz="2800" dirty="0"/>
              <a:t>a non-alphanumeric string as its argument and returns the ASCII value (in hexadecimal form) for each character in the string preceded by a % sign</a:t>
            </a:r>
            <a:r>
              <a:rPr lang="en-CA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If the string includes alphanumeric characters or -+*/_.@, those characters are returned unchanged. 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Blank </a:t>
            </a:r>
            <a:r>
              <a:rPr lang="en-CA" sz="2800" dirty="0"/>
              <a:t>characters are returned as %20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6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hlinkClick r:id="rId2"/>
              </a:rPr>
              <a:t>E</a:t>
            </a:r>
            <a:r>
              <a:rPr lang="en-CA" sz="3600" dirty="0" smtClean="0">
                <a:hlinkClick r:id="rId2"/>
              </a:rPr>
              <a:t>xamples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alert( </a:t>
            </a:r>
            <a:r>
              <a:rPr lang="en-CA" sz="30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escape("</a:t>
            </a:r>
            <a:r>
              <a:rPr lang="en-CA" sz="3000" dirty="0" err="1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qwertyuiopfghjklzxcvbnm</a:t>
            </a:r>
            <a:r>
              <a:rPr lang="en-CA" sz="30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CA" sz="30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CA" dirty="0" smtClean="0"/>
              <a:t>);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// </a:t>
            </a:r>
            <a:r>
              <a:rPr lang="en-CA" dirty="0" err="1"/>
              <a:t>qwertyuiopfghjklzxcvbnm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alert( </a:t>
            </a:r>
            <a:r>
              <a:rPr lang="en-CA" sz="30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escape("</a:t>
            </a:r>
            <a:r>
              <a:rPr lang="en-CA" sz="30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QWERTYFGHJKLZXCVBNM")  </a:t>
            </a:r>
            <a:r>
              <a:rPr lang="en-CA" dirty="0" smtClean="0"/>
              <a:t>);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// QWERTYFGHJKLZXCVBNM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alert( </a:t>
            </a:r>
            <a:r>
              <a:rPr lang="en-CA" sz="30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escape("1234567890-+*/_.@") </a:t>
            </a:r>
            <a:r>
              <a:rPr lang="en-CA" dirty="0" smtClean="0"/>
              <a:t>);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// 1234567890-+*/_.@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alert</a:t>
            </a:r>
            <a:r>
              <a:rPr lang="en-CA" dirty="0"/>
              <a:t>( </a:t>
            </a:r>
            <a:r>
              <a:rPr lang="en-CA" sz="30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</a:t>
            </a:r>
            <a:r>
              <a:rPr lang="en-CA" sz="26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6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CA" sz="26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~`!#$%^&amp;()=\|\\[]{};':\",&lt;&gt;?") </a:t>
            </a:r>
            <a:r>
              <a:rPr lang="en-CA" dirty="0" smtClean="0"/>
              <a:t>); </a:t>
            </a:r>
          </a:p>
          <a:p>
            <a:pPr marL="0" indent="0">
              <a:buNone/>
            </a:pPr>
            <a:r>
              <a:rPr lang="en-CA" sz="3000" dirty="0" smtClean="0"/>
              <a:t>// </a:t>
            </a:r>
            <a:r>
              <a:rPr lang="en-CA" sz="2600" dirty="0" smtClean="0">
                <a:solidFill>
                  <a:srgbClr val="0000CC"/>
                </a:solidFill>
              </a:rPr>
              <a:t>%20</a:t>
            </a:r>
            <a:r>
              <a:rPr lang="en-CA" sz="2600" dirty="0" smtClean="0"/>
              <a:t>%7E%60%21%23%24%25%5E%26%28%29%3D%7C%5C%5B%5D%7B%7D%3B%27%3A%22%2C%3C%3E%3F</a:t>
            </a:r>
            <a:endParaRPr lang="en-CA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87897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953</Words>
  <Application>Microsoft Office PowerPoint</Application>
  <PresentationFormat>On-screen Show (4:3)</PresentationFormat>
  <Paragraphs>238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Compass</vt:lpstr>
      <vt:lpstr>INT222 - Internet Fundamentals</vt:lpstr>
      <vt:lpstr>Agenda</vt:lpstr>
      <vt:lpstr>JavaScript Built-in Objects</vt:lpstr>
      <vt:lpstr>Math functions  (common methods of the Math object)</vt:lpstr>
      <vt:lpstr>Rounding floating-point</vt:lpstr>
      <vt:lpstr>Generating Random Number</vt:lpstr>
      <vt:lpstr>JavaScript Built-in Functions/Methods</vt:lpstr>
      <vt:lpstr>escape(myString) function</vt:lpstr>
      <vt:lpstr>Examples</vt:lpstr>
      <vt:lpstr>eval(myString) function</vt:lpstr>
      <vt:lpstr>Example</vt:lpstr>
      <vt:lpstr>isNaN(myString) function</vt:lpstr>
      <vt:lpstr>parseFloat(myString) function</vt:lpstr>
      <vt:lpstr>Example</vt:lpstr>
      <vt:lpstr>parseInt(myString) function</vt:lpstr>
      <vt:lpstr>Examples</vt:lpstr>
      <vt:lpstr>Examples</vt:lpstr>
      <vt:lpstr>Note the following problems</vt:lpstr>
      <vt:lpstr>unescape(myString) function</vt:lpstr>
      <vt:lpstr>Number() function</vt:lpstr>
      <vt:lpstr>Examples</vt:lpstr>
      <vt:lpstr>Parsing String to Number Without using functions</vt:lpstr>
      <vt:lpstr>toFixed() Method</vt:lpstr>
      <vt:lpstr>Creating Popup window</vt:lpstr>
      <vt:lpstr>Popup window syntax</vt:lpstr>
      <vt:lpstr>Common sense logic</vt:lpstr>
      <vt:lpstr>Common sense logic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Peter Liu</dc:creator>
  <cp:lastModifiedBy>Wei Song</cp:lastModifiedBy>
  <cp:revision>96</cp:revision>
  <cp:lastPrinted>2001-07-23T19:37:02Z</cp:lastPrinted>
  <dcterms:created xsi:type="dcterms:W3CDTF">2001-03-26T00:24:34Z</dcterms:created>
  <dcterms:modified xsi:type="dcterms:W3CDTF">2014-07-22T03:13:49Z</dcterms:modified>
</cp:coreProperties>
</file>