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44"/>
  </p:notesMasterIdLst>
  <p:handoutMasterIdLst>
    <p:handoutMasterId r:id="rId45"/>
  </p:handoutMasterIdLst>
  <p:sldIdLst>
    <p:sldId id="266" r:id="rId2"/>
    <p:sldId id="271" r:id="rId3"/>
    <p:sldId id="279" r:id="rId4"/>
    <p:sldId id="280" r:id="rId5"/>
    <p:sldId id="317"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277" r:id="rId43"/>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70" d="100"/>
          <a:sy n="70" d="100"/>
        </p:scale>
        <p:origin x="-58" y="-21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zenit.senecac.on.ca/~wei.song/int222/ajax/student.js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zenit.senecac.on.ca/~wei.song/ajaxjson.html" TargetMode="External"/><Relationship Id="rId2" Type="http://schemas.openxmlformats.org/officeDocument/2006/relationships/hyperlink" Target="https://zenit.senecac.on.ca/~wei.song/data/firstnation.json" TargetMode="External"/><Relationship Id="rId1" Type="http://schemas.openxmlformats.org/officeDocument/2006/relationships/slideLayout" Target="../slideLayouts/slideLayout2.xml"/><Relationship Id="rId5" Type="http://schemas.openxmlformats.org/officeDocument/2006/relationships/hyperlink" Target="https://zenit.senecac.on.ca/~wei.song/ajaxjson2.html" TargetMode="External"/><Relationship Id="rId4" Type="http://schemas.openxmlformats.org/officeDocument/2006/relationships/hyperlink" Target="https://zenit.senecac.on.ca/~wei.song/data/nationArray.js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zenit.senecac.on.ca/~wei.song/int222/ajax/student.js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eveloper.mozilla.org/en-US/docs/Web/HTML/Element/canva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wsong18/front-end-web-demos/blob/master/multimedia/canvas_test_grad.html" TargetMode="External"/><Relationship Id="rId3" Type="http://schemas.openxmlformats.org/officeDocument/2006/relationships/hyperlink" Target="https://github.com/wsong18/front-end-web-demos/blob/master/multimedia/canvas_test_rect.html" TargetMode="External"/><Relationship Id="rId7" Type="http://schemas.openxmlformats.org/officeDocument/2006/relationships/hyperlink" Target="https://github.com/wsong18/front-end-web-demos/blob/master/multimedia/canvas_test_text.html" TargetMode="External"/><Relationship Id="rId2" Type="http://schemas.openxmlformats.org/officeDocument/2006/relationships/hyperlink" Target="https://github.com/wsong18/front-end-web-demos/tree/master/multimedia" TargetMode="External"/><Relationship Id="rId1" Type="http://schemas.openxmlformats.org/officeDocument/2006/relationships/slideLayout" Target="../slideLayouts/slideLayout2.xml"/><Relationship Id="rId6" Type="http://schemas.openxmlformats.org/officeDocument/2006/relationships/hyperlink" Target="https://github.com/wsong18/front-end-web-demos/blob/master/multimedia/canvas_test_using_img.html" TargetMode="External"/><Relationship Id="rId5" Type="http://schemas.openxmlformats.org/officeDocument/2006/relationships/hyperlink" Target="https://github.com/wsong18/front-end-web-demos/blob/master/multimedia/canvas_test_arcs.html" TargetMode="External"/><Relationship Id="rId4" Type="http://schemas.openxmlformats.org/officeDocument/2006/relationships/hyperlink" Target="https://github.com/wsong18/front-end-web-demos/blob/master/multimedia/canvas_test_tri.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JS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Tahoma (Headings)"/>
              </a:rPr>
              <a:t>INT222 - Internet </a:t>
            </a:r>
            <a:r>
              <a:rPr lang="en-CA" sz="4000" dirty="0">
                <a:solidFill>
                  <a:schemeClr val="tx1"/>
                </a:solidFill>
                <a:effectLst>
                  <a:outerShdw blurRad="38100" dist="38100" dir="2700000" algn="tl">
                    <a:srgbClr val="000000">
                      <a:alpha val="43137"/>
                    </a:srgbClr>
                  </a:outerShdw>
                </a:effectLst>
                <a:latin typeface="Tahoma (Headings)"/>
              </a:rPr>
              <a:t>Fundamentals</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a:t>
            </a:r>
            <a:r>
              <a:rPr lang="en-US" dirty="0">
                <a:effectLst>
                  <a:outerShdw blurRad="38100" dist="38100" dir="2700000" algn="tl">
                    <a:srgbClr val="000000">
                      <a:alpha val="43137"/>
                    </a:srgbClr>
                  </a:outerShdw>
                </a:effectLst>
                <a:latin typeface="Tahoma (Body)"/>
              </a:rPr>
              <a:t>12: AJAX and Canvas</a:t>
            </a:r>
            <a:endParaRPr lang="en-CA" altLang="en-US" dirty="0" smtClean="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Features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a:buFont typeface="Wingdings" panose="05000000000000000000" pitchFamily="2" charset="2"/>
              <a:buChar char="Ø"/>
            </a:pPr>
            <a:r>
              <a:rPr lang="en-US" dirty="0"/>
              <a:t>Make requests to the server without reloading the page</a:t>
            </a:r>
          </a:p>
          <a:p>
            <a:pPr>
              <a:buFont typeface="Wingdings" panose="05000000000000000000" pitchFamily="2" charset="2"/>
              <a:buChar char="Ø"/>
            </a:pPr>
            <a:r>
              <a:rPr lang="en-US" dirty="0"/>
              <a:t>Receive and work with data from the server</a:t>
            </a:r>
          </a:p>
          <a:p>
            <a:pPr>
              <a:buFont typeface="Wingdings" panose="05000000000000000000" pitchFamily="2" charset="2"/>
              <a:buChar char="Ø"/>
            </a:pPr>
            <a:r>
              <a:rPr lang="en-US" dirty="0"/>
              <a:t>AJAX is a web browser technology independent of web server software.</a:t>
            </a:r>
          </a:p>
          <a:p>
            <a:pPr>
              <a:buFont typeface="Wingdings" panose="05000000000000000000" pitchFamily="2" charset="2"/>
              <a:buChar char="Ø"/>
            </a:pPr>
            <a:r>
              <a:rPr lang="en-US" dirty="0"/>
              <a:t>A user can continue to use the application while the client program requests information from the server in the background</a:t>
            </a:r>
          </a:p>
          <a:p>
            <a:pPr>
              <a:buFont typeface="Wingdings" panose="05000000000000000000" pitchFamily="2" charset="2"/>
              <a:buChar char="Ø"/>
            </a:pPr>
            <a:r>
              <a:rPr lang="en-US" dirty="0"/>
              <a:t>Intuitive and natural user interaction. No clicking required only Mouse movement is a sufficient event trigger.</a:t>
            </a:r>
          </a:p>
          <a:p>
            <a:pPr>
              <a:buFont typeface="Wingdings" panose="05000000000000000000" pitchFamily="2" charset="2"/>
              <a:buChar char="Ø"/>
            </a:pPr>
            <a:r>
              <a:rPr lang="en-US" dirty="0"/>
              <a:t>Data-driven as opposed to page-driven</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7182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effectLst>
                  <a:outerShdw blurRad="38100" dist="38100" dir="2700000" algn="tl">
                    <a:srgbClr val="000000">
                      <a:alpha val="43137"/>
                    </a:srgbClr>
                  </a:outerShdw>
                </a:effectLst>
              </a:rPr>
              <a:t>XMLHttpRequest</a:t>
            </a:r>
            <a:r>
              <a:rPr lang="en-US" sz="4000" dirty="0">
                <a:effectLst>
                  <a:outerShdw blurRad="38100" dist="38100" dir="2700000" algn="tl">
                    <a:srgbClr val="000000">
                      <a:alpha val="43137"/>
                    </a:srgbClr>
                  </a:outerShdw>
                </a:effectLst>
              </a:rPr>
              <a:t> object</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It is the most important part of AJAX</a:t>
            </a:r>
            <a:r>
              <a:rPr lang="en-US" b="1" dirty="0"/>
              <a:t>.</a:t>
            </a:r>
          </a:p>
          <a:p>
            <a:pPr>
              <a:buFont typeface="Wingdings" panose="05000000000000000000" pitchFamily="2" charset="2"/>
              <a:buChar char="Ø"/>
            </a:pPr>
            <a:r>
              <a:rPr lang="en-US" dirty="0"/>
              <a:t>It is a JavaScript object </a:t>
            </a:r>
          </a:p>
          <a:p>
            <a:pPr lvl="1"/>
            <a:r>
              <a:rPr lang="en-US" dirty="0"/>
              <a:t>Designed by MS and adopted by Mozilla, Apple, …</a:t>
            </a:r>
          </a:p>
          <a:p>
            <a:pPr>
              <a:buFont typeface="Wingdings" panose="05000000000000000000" pitchFamily="2" charset="2"/>
              <a:buChar char="Ø"/>
            </a:pPr>
            <a:r>
              <a:rPr lang="en-US" dirty="0"/>
              <a:t>It provides an easy way to retrieve data from a URL without having to do a full page refresh.</a:t>
            </a:r>
          </a:p>
          <a:p>
            <a:pPr>
              <a:buFont typeface="Wingdings" panose="05000000000000000000" pitchFamily="2" charset="2"/>
              <a:buChar char="Ø"/>
            </a:pPr>
            <a:r>
              <a:rPr lang="en-US" dirty="0"/>
              <a:t>Creation:</a:t>
            </a:r>
          </a:p>
          <a:p>
            <a:pPr lvl="1">
              <a:buNone/>
            </a:pPr>
            <a:r>
              <a:rPr lang="en-US" dirty="0" err="1"/>
              <a:t>var</a:t>
            </a:r>
            <a:r>
              <a:rPr lang="en-US" dirty="0"/>
              <a:t> </a:t>
            </a:r>
            <a:r>
              <a:rPr lang="en-US" dirty="0" err="1"/>
              <a:t>myRequest</a:t>
            </a:r>
            <a:r>
              <a:rPr lang="en-US" dirty="0"/>
              <a:t> = new </a:t>
            </a:r>
            <a:r>
              <a:rPr lang="en-US" dirty="0" err="1"/>
              <a:t>XMLHttpRequest</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16079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effectLst>
                  <a:outerShdw blurRad="38100" dist="38100" dir="2700000" algn="tl">
                    <a:srgbClr val="000000">
                      <a:alpha val="43137"/>
                    </a:srgbClr>
                  </a:outerShdw>
                </a:effectLst>
              </a:rPr>
              <a:t>XMLHttpRequest</a:t>
            </a:r>
            <a:r>
              <a:rPr lang="en-US" sz="4000" dirty="0">
                <a:effectLst>
                  <a:outerShdw blurRad="38100" dist="38100" dir="2700000" algn="tl">
                    <a:srgbClr val="000000">
                      <a:alpha val="43137"/>
                    </a:srgbClr>
                  </a:outerShdw>
                </a:effectLst>
              </a:rPr>
              <a:t> Methods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abort()</a:t>
            </a:r>
          </a:p>
          <a:p>
            <a:pPr>
              <a:buFont typeface="Wingdings" panose="05000000000000000000" pitchFamily="2" charset="2"/>
              <a:buChar char="Ø"/>
            </a:pPr>
            <a:r>
              <a:rPr lang="en-US" b="1" dirty="0" err="1"/>
              <a:t>getResponseHeader</a:t>
            </a:r>
            <a:r>
              <a:rPr lang="en-US" b="1" dirty="0"/>
              <a:t>()</a:t>
            </a:r>
          </a:p>
          <a:p>
            <a:pPr>
              <a:buFont typeface="Wingdings" panose="05000000000000000000" pitchFamily="2" charset="2"/>
              <a:buChar char="Ø"/>
            </a:pPr>
            <a:r>
              <a:rPr lang="en-US" b="1" dirty="0"/>
              <a:t>open()	// </a:t>
            </a:r>
            <a:r>
              <a:rPr lang="en-US" dirty="0"/>
              <a:t>Initializes a request.</a:t>
            </a:r>
            <a:endParaRPr lang="en-US" b="1" dirty="0"/>
          </a:p>
          <a:p>
            <a:pPr>
              <a:buFont typeface="Wingdings" panose="05000000000000000000" pitchFamily="2" charset="2"/>
              <a:buChar char="Ø"/>
            </a:pPr>
            <a:r>
              <a:rPr lang="en-US" b="1" dirty="0" err="1"/>
              <a:t>overrideMimeType</a:t>
            </a:r>
            <a:r>
              <a:rPr lang="en-US" b="1" dirty="0"/>
              <a:t>()</a:t>
            </a:r>
          </a:p>
          <a:p>
            <a:pPr>
              <a:buFont typeface="Wingdings" panose="05000000000000000000" pitchFamily="2" charset="2"/>
              <a:buChar char="Ø"/>
            </a:pPr>
            <a:r>
              <a:rPr lang="en-US" b="1" dirty="0"/>
              <a:t>send()	// </a:t>
            </a:r>
            <a:r>
              <a:rPr lang="en-US" dirty="0"/>
              <a:t>Sends the request. </a:t>
            </a:r>
          </a:p>
          <a:p>
            <a:pPr>
              <a:buFont typeface="Wingdings" panose="05000000000000000000" pitchFamily="2" charset="2"/>
              <a:buChar char="Ø"/>
            </a:pPr>
            <a:r>
              <a:rPr lang="en-US" b="1" dirty="0"/>
              <a:t>…</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8958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effectLst>
                  <a:outerShdw blurRad="38100" dist="38100" dir="2700000" algn="tl">
                    <a:srgbClr val="000000">
                      <a:alpha val="43137"/>
                    </a:srgbClr>
                  </a:outerShdw>
                </a:effectLst>
              </a:rPr>
              <a:t>XMLHttpRequest</a:t>
            </a:r>
            <a:r>
              <a:rPr lang="en-US" sz="4000" dirty="0">
                <a:effectLst>
                  <a:outerShdw blurRad="38100" dist="38100" dir="2700000" algn="tl">
                    <a:srgbClr val="000000">
                      <a:alpha val="43137"/>
                    </a:srgbClr>
                  </a:outerShdw>
                </a:effectLst>
              </a:rPr>
              <a:t> properties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Onreadystatechange</a:t>
            </a:r>
            <a:endParaRPr lang="en-US" dirty="0"/>
          </a:p>
          <a:p>
            <a:pPr>
              <a:buFont typeface="Wingdings" panose="05000000000000000000" pitchFamily="2" charset="2"/>
              <a:buChar char="Ø"/>
            </a:pPr>
            <a:r>
              <a:rPr lang="en-US" dirty="0" err="1"/>
              <a:t>readyState</a:t>
            </a:r>
            <a:endParaRPr lang="en-US" dirty="0"/>
          </a:p>
          <a:p>
            <a:pPr>
              <a:buFont typeface="Wingdings" panose="05000000000000000000" pitchFamily="2" charset="2"/>
              <a:buChar char="Ø"/>
            </a:pPr>
            <a:r>
              <a:rPr lang="en-US" dirty="0" err="1"/>
              <a:t>responseText</a:t>
            </a:r>
            <a:endParaRPr lang="en-US" dirty="0"/>
          </a:p>
          <a:p>
            <a:pPr>
              <a:buFont typeface="Wingdings" panose="05000000000000000000" pitchFamily="2" charset="2"/>
              <a:buChar char="Ø"/>
            </a:pPr>
            <a:r>
              <a:rPr lang="en-US" dirty="0" err="1"/>
              <a:t>responseType</a:t>
            </a:r>
            <a:r>
              <a:rPr lang="en-US" dirty="0"/>
              <a:t>  </a:t>
            </a:r>
            <a:r>
              <a:rPr lang="en-US" sz="2000" dirty="0"/>
              <a:t>// set to change the response type</a:t>
            </a:r>
            <a:endParaRPr lang="en-US" dirty="0"/>
          </a:p>
          <a:p>
            <a:pPr>
              <a:buFont typeface="Wingdings" panose="05000000000000000000" pitchFamily="2" charset="2"/>
              <a:buChar char="Ø"/>
            </a:pPr>
            <a:r>
              <a:rPr lang="en-US" dirty="0" err="1"/>
              <a:t>responseXML</a:t>
            </a:r>
            <a:endParaRPr lang="en-US"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45091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Writing AJAX</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buNone/>
            </a:pPr>
            <a:r>
              <a:rPr lang="en-US" b="1" dirty="0"/>
              <a:t>Step 1 – makes an HTTP request object</a:t>
            </a:r>
            <a:endParaRPr lang="en-US" dirty="0"/>
          </a:p>
          <a:p>
            <a:pPr lvl="1">
              <a:buNone/>
            </a:pPr>
            <a:r>
              <a:rPr lang="en-US" dirty="0"/>
              <a:t>// creating a cross-browser instance</a:t>
            </a:r>
          </a:p>
          <a:p>
            <a:pPr lvl="1">
              <a:buNone/>
            </a:pPr>
            <a:r>
              <a:rPr lang="en-US" dirty="0" err="1"/>
              <a:t>var</a:t>
            </a:r>
            <a:r>
              <a:rPr lang="en-US" dirty="0"/>
              <a:t> </a:t>
            </a:r>
            <a:r>
              <a:rPr lang="en-US" dirty="0" err="1"/>
              <a:t>httpRequest</a:t>
            </a:r>
            <a:r>
              <a:rPr lang="en-US" dirty="0"/>
              <a:t>; </a:t>
            </a:r>
          </a:p>
          <a:p>
            <a:pPr lvl="1">
              <a:buNone/>
            </a:pPr>
            <a:r>
              <a:rPr lang="en-US" dirty="0"/>
              <a:t>if (</a:t>
            </a:r>
            <a:r>
              <a:rPr lang="en-US" dirty="0" err="1"/>
              <a:t>window.XMLHttpRequest</a:t>
            </a:r>
            <a:r>
              <a:rPr lang="en-US" dirty="0"/>
              <a:t>) { // Mozilla, Safari, ... </a:t>
            </a:r>
          </a:p>
          <a:p>
            <a:pPr lvl="1">
              <a:buNone/>
            </a:pPr>
            <a:r>
              <a:rPr lang="en-US" dirty="0"/>
              <a:t>	</a:t>
            </a:r>
            <a:r>
              <a:rPr lang="en-US" dirty="0" err="1"/>
              <a:t>httpRequest</a:t>
            </a:r>
            <a:r>
              <a:rPr lang="en-US" dirty="0"/>
              <a:t> = new </a:t>
            </a:r>
            <a:r>
              <a:rPr lang="en-US" dirty="0" err="1"/>
              <a:t>XMLHttpRequest</a:t>
            </a:r>
            <a:r>
              <a:rPr lang="en-US" dirty="0"/>
              <a:t>(); </a:t>
            </a:r>
          </a:p>
          <a:p>
            <a:pPr lvl="1">
              <a:buNone/>
            </a:pPr>
            <a:r>
              <a:rPr lang="en-US" dirty="0"/>
              <a:t>} else if (</a:t>
            </a:r>
            <a:r>
              <a:rPr lang="en-US" dirty="0" err="1"/>
              <a:t>window.ActiveXObject</a:t>
            </a:r>
            <a:r>
              <a:rPr lang="en-US" dirty="0"/>
              <a:t>) { // IE 8 and older </a:t>
            </a:r>
          </a:p>
          <a:p>
            <a:pPr lvl="1">
              <a:buNone/>
            </a:pPr>
            <a:r>
              <a:rPr lang="en-US" dirty="0"/>
              <a:t>	</a:t>
            </a:r>
            <a:r>
              <a:rPr lang="en-US" dirty="0" err="1"/>
              <a:t>httpRequest</a:t>
            </a:r>
            <a:r>
              <a:rPr lang="en-US" dirty="0"/>
              <a:t> = new </a:t>
            </a:r>
            <a:r>
              <a:rPr lang="en-US" dirty="0" err="1"/>
              <a:t>ActiveXObject</a:t>
            </a:r>
            <a:r>
              <a:rPr lang="en-US" dirty="0"/>
              <a:t>("</a:t>
            </a:r>
            <a:r>
              <a:rPr lang="en-US" dirty="0" err="1"/>
              <a:t>Microsoft.XMLHTTP</a:t>
            </a:r>
            <a:r>
              <a:rPr lang="en-US" dirty="0"/>
              <a:t>"); </a:t>
            </a:r>
          </a:p>
          <a:p>
            <a:pPr lvl="1">
              <a:buNone/>
            </a:pPr>
            <a:r>
              <a:rPr lang="en-US" dirty="0"/>
              <a:t>}</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32782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Writing AJAX</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3000" b="1" dirty="0"/>
              <a:t>Step 2 – register a request listener</a:t>
            </a:r>
          </a:p>
          <a:p>
            <a:pPr lvl="1">
              <a:buNone/>
            </a:pPr>
            <a:r>
              <a:rPr lang="en-US" sz="2400" dirty="0" err="1"/>
              <a:t>httpRequest.onreadystatechange</a:t>
            </a:r>
            <a:r>
              <a:rPr lang="en-US" sz="2400" dirty="0"/>
              <a:t> = </a:t>
            </a:r>
            <a:r>
              <a:rPr lang="en-US" sz="2400" dirty="0" err="1"/>
              <a:t>reqListener</a:t>
            </a:r>
            <a:r>
              <a:rPr lang="en-US" sz="2400" dirty="0"/>
              <a:t>;</a:t>
            </a:r>
          </a:p>
          <a:p>
            <a:pPr lvl="1">
              <a:buNone/>
            </a:pPr>
            <a:endParaRPr lang="en-US" sz="2400" dirty="0"/>
          </a:p>
          <a:p>
            <a:pPr lvl="1">
              <a:buNone/>
            </a:pPr>
            <a:r>
              <a:rPr lang="en-US" sz="2400" dirty="0"/>
              <a:t>function </a:t>
            </a:r>
            <a:r>
              <a:rPr lang="en-US" sz="2400" dirty="0" err="1"/>
              <a:t>reqListener</a:t>
            </a:r>
            <a:r>
              <a:rPr lang="en-US" sz="2400" dirty="0"/>
              <a:t> () { </a:t>
            </a:r>
          </a:p>
          <a:p>
            <a:pPr lvl="1">
              <a:buNone/>
            </a:pPr>
            <a:r>
              <a:rPr lang="en-US" sz="2400" dirty="0"/>
              <a:t>	 // process the server response </a:t>
            </a:r>
          </a:p>
          <a:p>
            <a:pPr lvl="1">
              <a:buNone/>
            </a:pPr>
            <a:r>
              <a:rPr lang="en-US" sz="2400" dirty="0"/>
              <a:t>};</a:t>
            </a:r>
          </a:p>
          <a:p>
            <a:pPr>
              <a:buFont typeface="Wingdings" panose="05000000000000000000" pitchFamily="2" charset="2"/>
              <a:buChar char="Ø"/>
            </a:pPr>
            <a:r>
              <a:rPr lang="en-US" sz="3000" b="1" dirty="0"/>
              <a:t>Or:</a:t>
            </a:r>
          </a:p>
          <a:p>
            <a:pPr lvl="1">
              <a:buNone/>
            </a:pPr>
            <a:r>
              <a:rPr lang="en-US" sz="2400" dirty="0" err="1"/>
              <a:t>httpRequest.onreadystatechange</a:t>
            </a:r>
            <a:r>
              <a:rPr lang="en-US" sz="2400" dirty="0"/>
              <a:t> = function(){ </a:t>
            </a:r>
          </a:p>
          <a:p>
            <a:pPr lvl="1">
              <a:buNone/>
            </a:pPr>
            <a:r>
              <a:rPr lang="en-US" sz="2400" dirty="0"/>
              <a:t>	// process the server response </a:t>
            </a:r>
          </a:p>
          <a:p>
            <a:pPr lvl="1">
              <a:buNone/>
            </a:pPr>
            <a:r>
              <a:rPr lang="en-US" sz="2400" dirty="0"/>
              <a:t>};</a:t>
            </a:r>
            <a:endParaRPr lang="en-US" sz="2400" b="1"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71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Writing AJAX</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Step 3 - make the request</a:t>
            </a:r>
          </a:p>
          <a:p>
            <a:pPr lvl="1">
              <a:buNone/>
            </a:pPr>
            <a:r>
              <a:rPr lang="en-CA" dirty="0" smtClean="0"/>
              <a:t>// Specifies </a:t>
            </a:r>
            <a:r>
              <a:rPr lang="en-CA" dirty="0"/>
              <a:t>the type of request</a:t>
            </a:r>
            <a:endParaRPr lang="en-US" dirty="0" smtClean="0"/>
          </a:p>
          <a:p>
            <a:pPr lvl="1">
              <a:buNone/>
            </a:pPr>
            <a:r>
              <a:rPr lang="en-US" dirty="0" err="1" smtClean="0"/>
              <a:t>httpRequest.open</a:t>
            </a:r>
            <a:r>
              <a:rPr lang="en-US" dirty="0"/>
              <a:t>('GET', 'http://www.example.org/some.file', true); </a:t>
            </a:r>
          </a:p>
          <a:p>
            <a:pPr lvl="1">
              <a:buNone/>
            </a:pPr>
            <a:endParaRPr lang="en-US" dirty="0" smtClean="0"/>
          </a:p>
          <a:p>
            <a:pPr lvl="1">
              <a:buNone/>
            </a:pPr>
            <a:r>
              <a:rPr lang="en-US" dirty="0" smtClean="0"/>
              <a:t>// </a:t>
            </a:r>
            <a:r>
              <a:rPr lang="en-CA" dirty="0"/>
              <a:t>Sends the request off to the server.</a:t>
            </a:r>
            <a:endParaRPr lang="en-US" dirty="0"/>
          </a:p>
          <a:p>
            <a:pPr lvl="1">
              <a:buNone/>
            </a:pPr>
            <a:r>
              <a:rPr lang="en-US" dirty="0" err="1" smtClean="0"/>
              <a:t>httpRequest.send</a:t>
            </a:r>
            <a:r>
              <a:rPr lang="en-US" dirty="0" smtClean="0"/>
              <a:t>(null</a:t>
            </a:r>
            <a:r>
              <a:rPr lang="en-US" dirty="0"/>
              <a:t>);</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30561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Parameters of open() and send()</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sz="3500" dirty="0"/>
              <a:t>Parameters</a:t>
            </a:r>
            <a:r>
              <a:rPr lang="en-US" dirty="0"/>
              <a:t> of the </a:t>
            </a:r>
            <a:r>
              <a:rPr lang="en-US" dirty="0" smtClean="0"/>
              <a:t>open(</a:t>
            </a:r>
            <a:r>
              <a:rPr lang="en-CA" i="1" dirty="0"/>
              <a:t>method</a:t>
            </a:r>
            <a:r>
              <a:rPr lang="en-CA" i="1" dirty="0" smtClean="0"/>
              <a:t>, </a:t>
            </a:r>
            <a:r>
              <a:rPr lang="en-CA" i="1" dirty="0" err="1" smtClean="0"/>
              <a:t>url</a:t>
            </a:r>
            <a:r>
              <a:rPr lang="en-CA" i="1" dirty="0" smtClean="0"/>
              <a:t>, </a:t>
            </a:r>
            <a:r>
              <a:rPr lang="en-CA" i="1" dirty="0" err="1" smtClean="0"/>
              <a:t>async</a:t>
            </a:r>
            <a:r>
              <a:rPr lang="en-US" dirty="0" smtClean="0"/>
              <a:t>) </a:t>
            </a:r>
            <a:r>
              <a:rPr lang="en-US" dirty="0"/>
              <a:t>method:</a:t>
            </a:r>
          </a:p>
          <a:p>
            <a:pPr lvl="1"/>
            <a:r>
              <a:rPr lang="en-US" dirty="0"/>
              <a:t>1</a:t>
            </a:r>
            <a:r>
              <a:rPr lang="en-US" baseline="30000" dirty="0"/>
              <a:t>st</a:t>
            </a:r>
            <a:r>
              <a:rPr lang="en-US" dirty="0"/>
              <a:t> para: HTTP request method - GET, POST, …</a:t>
            </a:r>
          </a:p>
          <a:p>
            <a:pPr lvl="1"/>
            <a:r>
              <a:rPr lang="en-US" dirty="0"/>
              <a:t>2</a:t>
            </a:r>
            <a:r>
              <a:rPr lang="en-US" baseline="30000" dirty="0"/>
              <a:t>nd</a:t>
            </a:r>
            <a:r>
              <a:rPr lang="en-US" dirty="0"/>
              <a:t> para: the URL of the page this requesting</a:t>
            </a:r>
          </a:p>
          <a:p>
            <a:pPr lvl="1"/>
            <a:r>
              <a:rPr lang="en-US" dirty="0"/>
              <a:t>3</a:t>
            </a:r>
            <a:r>
              <a:rPr lang="en-US" baseline="30000" dirty="0"/>
              <a:t>rd</a:t>
            </a:r>
            <a:r>
              <a:rPr lang="en-US" dirty="0"/>
              <a:t> pare: sets whether the request is asynchronous</a:t>
            </a:r>
          </a:p>
          <a:p>
            <a:pPr>
              <a:buFont typeface="Wingdings" panose="05000000000000000000" pitchFamily="2" charset="2"/>
              <a:buChar char="Ø"/>
            </a:pPr>
            <a:r>
              <a:rPr lang="en-US" dirty="0"/>
              <a:t>Parameters of the </a:t>
            </a:r>
            <a:r>
              <a:rPr lang="en-US" dirty="0" smtClean="0"/>
              <a:t>send(</a:t>
            </a:r>
            <a:r>
              <a:rPr lang="en-CA" i="1" dirty="0"/>
              <a:t>string</a:t>
            </a:r>
            <a:r>
              <a:rPr lang="en-US" dirty="0" smtClean="0"/>
              <a:t>) </a:t>
            </a:r>
            <a:r>
              <a:rPr lang="en-US" dirty="0"/>
              <a:t>method:</a:t>
            </a:r>
          </a:p>
          <a:p>
            <a:pPr lvl="1"/>
            <a:r>
              <a:rPr lang="en-CA" dirty="0" smtClean="0"/>
              <a:t>The</a:t>
            </a:r>
            <a:r>
              <a:rPr lang="en-CA" i="1" dirty="0" smtClean="0"/>
              <a:t> “string” </a:t>
            </a:r>
            <a:r>
              <a:rPr lang="en-CA" dirty="0" smtClean="0"/>
              <a:t>para: </a:t>
            </a:r>
            <a:r>
              <a:rPr lang="en-CA" dirty="0"/>
              <a:t>Only used for POST </a:t>
            </a:r>
            <a:r>
              <a:rPr lang="en-CA" dirty="0" smtClean="0"/>
              <a:t>requests.</a:t>
            </a:r>
          </a:p>
          <a:p>
            <a:pPr lvl="2"/>
            <a:r>
              <a:rPr lang="en-US" dirty="0" smtClean="0"/>
              <a:t>any </a:t>
            </a:r>
            <a:r>
              <a:rPr lang="en-US" dirty="0"/>
              <a:t>data you want to send to the server if </a:t>
            </a:r>
            <a:r>
              <a:rPr lang="en-US" dirty="0" smtClean="0"/>
              <a:t>using POST method. </a:t>
            </a:r>
            <a:r>
              <a:rPr lang="en-US" dirty="0"/>
              <a:t>This can be as a query string, like:</a:t>
            </a:r>
          </a:p>
          <a:p>
            <a:pPr lvl="1">
              <a:buNone/>
            </a:pPr>
            <a:r>
              <a:rPr lang="en-US" sz="1600" dirty="0"/>
              <a:t>	name=</a:t>
            </a:r>
            <a:r>
              <a:rPr lang="en-US" sz="1600" dirty="0" err="1"/>
              <a:t>value&amp;anothername</a:t>
            </a:r>
            <a:r>
              <a:rPr lang="en-US" sz="1600" dirty="0"/>
              <a:t>="+</a:t>
            </a:r>
            <a:r>
              <a:rPr lang="en-US" sz="1600" dirty="0" err="1"/>
              <a:t>encodeURIComponent</a:t>
            </a:r>
            <a:r>
              <a:rPr lang="en-US" sz="1600" dirty="0"/>
              <a:t>(</a:t>
            </a:r>
            <a:r>
              <a:rPr lang="en-US" sz="1600" dirty="0" err="1"/>
              <a:t>myVar</a:t>
            </a:r>
            <a:r>
              <a:rPr lang="en-US" sz="1600" dirty="0"/>
              <a:t>)+"&amp;so=on"</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73316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rPr>
              <a:t>Writing AJAX</a:t>
            </a:r>
            <a:endParaRPr lang="en-CA"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Step 4 – handling the server response</a:t>
            </a:r>
          </a:p>
          <a:p>
            <a:pPr lvl="1">
              <a:buNone/>
            </a:pPr>
            <a:r>
              <a:rPr lang="en-US" sz="2400" dirty="0"/>
              <a:t>    // check for the state of response</a:t>
            </a:r>
          </a:p>
          <a:p>
            <a:pPr lvl="1">
              <a:buNone/>
            </a:pPr>
            <a:r>
              <a:rPr lang="en-US" sz="2400" dirty="0"/>
              <a:t>	if (</a:t>
            </a:r>
            <a:r>
              <a:rPr lang="en-US" sz="2400" dirty="0" err="1"/>
              <a:t>httpRequest.readyState</a:t>
            </a:r>
            <a:r>
              <a:rPr lang="en-US" sz="2400" dirty="0"/>
              <a:t> === 4) { </a:t>
            </a:r>
          </a:p>
          <a:p>
            <a:pPr lvl="1">
              <a:buNone/>
            </a:pPr>
            <a:r>
              <a:rPr lang="en-US" sz="2400" dirty="0"/>
              <a:t>		// everything is good, the response is received </a:t>
            </a:r>
          </a:p>
          <a:p>
            <a:pPr lvl="1">
              <a:buNone/>
            </a:pPr>
            <a:r>
              <a:rPr lang="en-US" sz="2400" dirty="0"/>
              <a:t>	} else { </a:t>
            </a:r>
          </a:p>
          <a:p>
            <a:pPr lvl="1">
              <a:buNone/>
            </a:pPr>
            <a:r>
              <a:rPr lang="en-US" sz="2400" dirty="0"/>
              <a:t>		// still not ready </a:t>
            </a:r>
          </a:p>
          <a:p>
            <a:pPr lvl="1">
              <a:buNone/>
            </a:pPr>
            <a:r>
              <a:rPr lang="en-US" sz="2400" dirty="0"/>
              <a:t>	</a:t>
            </a:r>
            <a:r>
              <a:rPr lang="en-US" sz="2400" dirty="0" smtClean="0"/>
              <a:t>}</a:t>
            </a:r>
          </a:p>
          <a:p>
            <a:pPr lvl="1">
              <a:buNone/>
            </a:pPr>
            <a:endParaRPr lang="en-US" sz="2400" dirty="0"/>
          </a:p>
          <a:p>
            <a:pPr lvl="1"/>
            <a:r>
              <a:rPr lang="en-US" sz="2400" dirty="0"/>
              <a:t>the </a:t>
            </a:r>
            <a:r>
              <a:rPr lang="en-US" sz="2400" dirty="0" err="1"/>
              <a:t>readyState</a:t>
            </a:r>
            <a:r>
              <a:rPr lang="en-US" sz="2400" dirty="0"/>
              <a:t> values:</a:t>
            </a:r>
          </a:p>
          <a:p>
            <a:pPr lvl="2"/>
            <a:r>
              <a:rPr lang="en-US" sz="1800" dirty="0"/>
              <a:t>0 (uninitialized</a:t>
            </a:r>
            <a:r>
              <a:rPr lang="en-US" sz="1800" dirty="0" smtClean="0"/>
              <a:t>), 1 </a:t>
            </a:r>
            <a:r>
              <a:rPr lang="en-US" sz="1800" dirty="0"/>
              <a:t>(loading</a:t>
            </a:r>
            <a:r>
              <a:rPr lang="en-US" sz="1800" dirty="0" smtClean="0"/>
              <a:t>), 2 </a:t>
            </a:r>
            <a:r>
              <a:rPr lang="en-US" sz="1800" dirty="0"/>
              <a:t>(loaded</a:t>
            </a:r>
            <a:r>
              <a:rPr lang="en-US" sz="1800" dirty="0" smtClean="0"/>
              <a:t>), 3 </a:t>
            </a:r>
            <a:r>
              <a:rPr lang="en-US" sz="1800" dirty="0"/>
              <a:t>(interactive</a:t>
            </a:r>
            <a:r>
              <a:rPr lang="en-US" sz="1800" dirty="0" smtClean="0"/>
              <a:t>), 4 </a:t>
            </a:r>
            <a:r>
              <a:rPr lang="en-US" sz="1800" dirty="0"/>
              <a:t>(complete)</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24321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Writing AJAX</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b="1" dirty="0"/>
              <a:t>Step 4 – handling the server response (</a:t>
            </a:r>
            <a:r>
              <a:rPr lang="en-US" b="1" dirty="0" err="1"/>
              <a:t>cont</a:t>
            </a:r>
            <a:r>
              <a:rPr lang="en-US" b="1" dirty="0"/>
              <a:t>’)</a:t>
            </a:r>
          </a:p>
          <a:p>
            <a:pPr>
              <a:buNone/>
            </a:pPr>
            <a:r>
              <a:rPr lang="en-US" sz="3600" b="1" dirty="0"/>
              <a:t>	</a:t>
            </a:r>
            <a:r>
              <a:rPr lang="en-US" sz="3600" dirty="0"/>
              <a:t>// check is the response code of the HTTP server response</a:t>
            </a:r>
          </a:p>
          <a:p>
            <a:pPr>
              <a:buNone/>
            </a:pPr>
            <a:r>
              <a:rPr lang="en-US" sz="3600" dirty="0"/>
              <a:t>	if (</a:t>
            </a:r>
            <a:r>
              <a:rPr lang="en-US" sz="3600" dirty="0" err="1"/>
              <a:t>httpRequest.status</a:t>
            </a:r>
            <a:r>
              <a:rPr lang="en-US" sz="3600" dirty="0"/>
              <a:t> === 200) { </a:t>
            </a:r>
          </a:p>
          <a:p>
            <a:pPr>
              <a:buNone/>
            </a:pPr>
            <a:r>
              <a:rPr lang="en-US" sz="3600" dirty="0"/>
              <a:t>		// perfect! </a:t>
            </a:r>
          </a:p>
          <a:p>
            <a:pPr>
              <a:buNone/>
            </a:pPr>
            <a:r>
              <a:rPr lang="en-US" sz="3600" dirty="0"/>
              <a:t>	} else { </a:t>
            </a:r>
          </a:p>
          <a:p>
            <a:pPr>
              <a:buNone/>
            </a:pPr>
            <a:r>
              <a:rPr lang="en-US" dirty="0"/>
              <a:t>		// there was a problem with the request, </a:t>
            </a:r>
          </a:p>
          <a:p>
            <a:pPr>
              <a:buNone/>
            </a:pPr>
            <a:r>
              <a:rPr lang="en-US" dirty="0"/>
              <a:t>		// for example the response may contain a 404 (Not Found) </a:t>
            </a:r>
          </a:p>
          <a:p>
            <a:pPr>
              <a:buNone/>
            </a:pPr>
            <a:r>
              <a:rPr lang="en-US" dirty="0"/>
              <a:t>		// or 500 (Internal Server Error) response code </a:t>
            </a:r>
          </a:p>
          <a:p>
            <a:pPr>
              <a:buNone/>
            </a:pPr>
            <a:r>
              <a:rPr lang="en-US" sz="3600" dirty="0"/>
              <a: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28431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dirty="0"/>
              <a:t>Ajax </a:t>
            </a:r>
          </a:p>
          <a:p>
            <a:pPr lvl="1" eaLnBrk="1" hangingPunct="1">
              <a:buFont typeface="Arial" panose="020B0604020202020204" pitchFamily="34" charset="0"/>
              <a:buChar char="•"/>
              <a:defRPr/>
            </a:pPr>
            <a:r>
              <a:rPr lang="en-CA" altLang="en-US" dirty="0"/>
              <a:t>simulating a call to a Web service</a:t>
            </a:r>
          </a:p>
          <a:p>
            <a:pPr eaLnBrk="1" hangingPunct="1">
              <a:buFont typeface="Arial" charset="0"/>
              <a:buChar char="►"/>
              <a:defRPr/>
            </a:pPr>
            <a:endParaRPr lang="en-CA" altLang="en-US" dirty="0"/>
          </a:p>
          <a:p>
            <a:pPr eaLnBrk="1" hangingPunct="1">
              <a:buFont typeface="Wingdings" panose="05000000000000000000" pitchFamily="2" charset="2"/>
              <a:buChar char="Ø"/>
              <a:defRPr/>
            </a:pPr>
            <a:r>
              <a:rPr lang="en-CA" altLang="en-US" dirty="0"/>
              <a:t>HTML5 Canvas</a:t>
            </a:r>
          </a:p>
          <a:p>
            <a:pPr eaLnBrk="1" hangingPunct="1">
              <a:buFont typeface="Arial" charset="0"/>
              <a:buChar char="►"/>
              <a:defRPr/>
            </a:pPr>
            <a:endParaRPr lang="en-CA"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Writing AJAX</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Set the button to start</a:t>
            </a:r>
          </a:p>
          <a:p>
            <a:pPr marL="400050" lvl="1" indent="0">
              <a:buNone/>
            </a:pPr>
            <a:r>
              <a:rPr lang="en-CA" sz="2400" dirty="0" smtClean="0"/>
              <a:t>&lt;</a:t>
            </a:r>
            <a:r>
              <a:rPr lang="en-CA" sz="2400" dirty="0"/>
              <a:t>button type</a:t>
            </a:r>
            <a:r>
              <a:rPr lang="en-CA" sz="2400" dirty="0" smtClean="0"/>
              <a:t>=“button</a:t>
            </a:r>
            <a:r>
              <a:rPr lang="en-CA" sz="2400" dirty="0"/>
              <a:t>" </a:t>
            </a:r>
            <a:r>
              <a:rPr lang="en-CA" sz="2400" dirty="0" err="1"/>
              <a:t>onclick</a:t>
            </a:r>
            <a:r>
              <a:rPr lang="en-CA" sz="2400" dirty="0"/>
              <a:t>="</a:t>
            </a:r>
            <a:r>
              <a:rPr lang="en-CA" sz="2400" dirty="0" err="1"/>
              <a:t>makeRequest</a:t>
            </a:r>
            <a:r>
              <a:rPr lang="en-CA" sz="2400" dirty="0" smtClean="0"/>
              <a:t>();"&gt; </a:t>
            </a:r>
          </a:p>
          <a:p>
            <a:pPr marL="400050" lvl="1" indent="0">
              <a:buNone/>
            </a:pPr>
            <a:r>
              <a:rPr lang="en-CA" sz="2400" dirty="0"/>
              <a:t> </a:t>
            </a:r>
            <a:r>
              <a:rPr lang="en-CA" sz="2400" dirty="0" smtClean="0"/>
              <a:t>Make </a:t>
            </a:r>
            <a:r>
              <a:rPr lang="en-CA" sz="2400" dirty="0"/>
              <a:t>a request&lt;/button&gt;</a:t>
            </a:r>
            <a:endParaRPr lang="en-US" sz="2400"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56282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Working with the XML response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Suppose server response is in XML format:</a:t>
            </a:r>
          </a:p>
          <a:p>
            <a:pPr lvl="2">
              <a:buNone/>
            </a:pPr>
            <a:r>
              <a:rPr lang="en-US" dirty="0" smtClean="0"/>
              <a:t>&lt;?xml version="1.0" ?&gt; </a:t>
            </a:r>
          </a:p>
          <a:p>
            <a:pPr lvl="2">
              <a:buNone/>
            </a:pPr>
            <a:r>
              <a:rPr lang="en-US" dirty="0" smtClean="0"/>
              <a:t>&lt;root&gt; </a:t>
            </a:r>
          </a:p>
          <a:p>
            <a:pPr lvl="3">
              <a:buNone/>
            </a:pPr>
            <a:r>
              <a:rPr lang="en-US" dirty="0" smtClean="0"/>
              <a:t>I'm a test. </a:t>
            </a:r>
          </a:p>
          <a:p>
            <a:pPr lvl="2">
              <a:buNone/>
            </a:pPr>
            <a:r>
              <a:rPr lang="en-US" dirty="0" smtClean="0"/>
              <a:t>&lt;/root&gt;</a:t>
            </a:r>
            <a:endParaRPr lang="en-US" sz="4000" dirty="0"/>
          </a:p>
          <a:p>
            <a:pPr>
              <a:buFont typeface="Wingdings" panose="05000000000000000000" pitchFamily="2" charset="2"/>
              <a:buChar char="Ø"/>
            </a:pPr>
            <a:r>
              <a:rPr lang="en-US" dirty="0"/>
              <a:t>Parsing XML data </a:t>
            </a:r>
          </a:p>
          <a:p>
            <a:pPr lvl="1">
              <a:buNone/>
            </a:pPr>
            <a:r>
              <a:rPr lang="en-US" sz="2000" dirty="0" err="1"/>
              <a:t>var</a:t>
            </a:r>
            <a:r>
              <a:rPr lang="en-US" sz="2000" dirty="0"/>
              <a:t> </a:t>
            </a:r>
            <a:r>
              <a:rPr lang="en-US" sz="2000" dirty="0" err="1"/>
              <a:t>xmldoc</a:t>
            </a:r>
            <a:r>
              <a:rPr lang="en-US" sz="2000" dirty="0"/>
              <a:t> = </a:t>
            </a:r>
            <a:r>
              <a:rPr lang="en-US" sz="2000" dirty="0" err="1"/>
              <a:t>httpRequest.</a:t>
            </a:r>
            <a:r>
              <a:rPr lang="en-US" sz="2000" dirty="0" err="1">
                <a:solidFill>
                  <a:srgbClr val="9900CC"/>
                </a:solidFill>
              </a:rPr>
              <a:t>responseXML</a:t>
            </a:r>
            <a:r>
              <a:rPr lang="en-US" sz="2000" dirty="0"/>
              <a:t>;</a:t>
            </a:r>
          </a:p>
          <a:p>
            <a:pPr lvl="1">
              <a:buNone/>
            </a:pPr>
            <a:r>
              <a:rPr lang="en-US" sz="2000" dirty="0"/>
              <a:t> </a:t>
            </a:r>
            <a:r>
              <a:rPr lang="en-US" sz="2000" dirty="0" err="1"/>
              <a:t>var</a:t>
            </a:r>
            <a:r>
              <a:rPr lang="en-US" sz="2000" dirty="0"/>
              <a:t> </a:t>
            </a:r>
            <a:r>
              <a:rPr lang="en-US" sz="2000" dirty="0" err="1"/>
              <a:t>root_node</a:t>
            </a:r>
            <a:r>
              <a:rPr lang="en-US" sz="2000" dirty="0"/>
              <a:t> = </a:t>
            </a:r>
            <a:r>
              <a:rPr lang="en-US" sz="2000" dirty="0" err="1"/>
              <a:t>xmldoc.getElementsByTagName</a:t>
            </a:r>
            <a:r>
              <a:rPr lang="en-US" sz="2000" dirty="0"/>
              <a:t>('root').item(0); </a:t>
            </a:r>
          </a:p>
          <a:p>
            <a:pPr lvl="1">
              <a:buNone/>
            </a:pPr>
            <a:r>
              <a:rPr lang="en-US" sz="2000" dirty="0"/>
              <a:t>alert(</a:t>
            </a:r>
            <a:r>
              <a:rPr lang="en-US" sz="2000" dirty="0" err="1"/>
              <a:t>root_node.firstChild.data</a:t>
            </a:r>
            <a:r>
              <a:rPr lang="en-US" sz="2000" dirty="0"/>
              <a:t>);</a:t>
            </a:r>
          </a:p>
        </p:txBody>
      </p:sp>
    </p:spTree>
    <p:extLst>
      <p:ext uri="{BB962C8B-B14F-4D97-AF65-F5344CB8AC3E}">
        <p14:creationId xmlns:p14="http://schemas.microsoft.com/office/powerpoint/2010/main" val="385713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Working with the JSON response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Suppose server response is in JSON format:</a:t>
            </a:r>
          </a:p>
          <a:p>
            <a:pPr lvl="1">
              <a:buNone/>
            </a:pPr>
            <a:r>
              <a:rPr lang="en-US" sz="2400" dirty="0" smtClean="0"/>
              <a:t>{"Name": </a:t>
            </a:r>
            <a:r>
              <a:rPr lang="en-US" sz="2400" dirty="0"/>
              <a:t>"</a:t>
            </a:r>
            <a:r>
              <a:rPr lang="en-US" sz="2400" dirty="0" smtClean="0"/>
              <a:t>Kevin</a:t>
            </a:r>
            <a:r>
              <a:rPr lang="en-US" sz="2400" dirty="0"/>
              <a:t>"</a:t>
            </a:r>
            <a:r>
              <a:rPr lang="en-US" sz="2400" dirty="0" smtClean="0"/>
              <a:t>, </a:t>
            </a:r>
            <a:r>
              <a:rPr lang="en-US" sz="2400" dirty="0"/>
              <a:t>"</a:t>
            </a:r>
            <a:r>
              <a:rPr lang="en-US" sz="2400" dirty="0" smtClean="0"/>
              <a:t>Age": 22 </a:t>
            </a:r>
            <a:r>
              <a:rPr lang="en-US" sz="2400" dirty="0"/>
              <a:t>}</a:t>
            </a:r>
            <a:endParaRPr lang="en-US" sz="2400" dirty="0" smtClean="0"/>
          </a:p>
          <a:p>
            <a:pPr>
              <a:buFont typeface="Wingdings" panose="05000000000000000000" pitchFamily="2" charset="2"/>
              <a:buChar char="Ø"/>
            </a:pPr>
            <a:r>
              <a:rPr lang="en-US" dirty="0" smtClean="0"/>
              <a:t>Parsing JSON data:</a:t>
            </a:r>
          </a:p>
          <a:p>
            <a:pPr lvl="1">
              <a:buNone/>
            </a:pPr>
            <a:r>
              <a:rPr lang="en-US" sz="2400" dirty="0" smtClean="0"/>
              <a:t>// </a:t>
            </a:r>
            <a:r>
              <a:rPr lang="en-US" sz="2400" dirty="0" err="1" smtClean="0"/>
              <a:t>Javascript</a:t>
            </a:r>
            <a:r>
              <a:rPr lang="en-US" sz="2400" dirty="0" smtClean="0"/>
              <a:t> function </a:t>
            </a:r>
            <a:r>
              <a:rPr lang="en-US" sz="2400" dirty="0" err="1" smtClean="0"/>
              <a:t>JSON.parse</a:t>
            </a:r>
            <a:r>
              <a:rPr lang="en-US" sz="2400" dirty="0" smtClean="0"/>
              <a:t> to parse JSON data</a:t>
            </a:r>
          </a:p>
          <a:p>
            <a:pPr lvl="1">
              <a:buNone/>
            </a:pPr>
            <a:r>
              <a:rPr lang="en-US" sz="2400" dirty="0" err="1" smtClean="0"/>
              <a:t>var</a:t>
            </a:r>
            <a:r>
              <a:rPr lang="en-US" sz="2400" dirty="0" smtClean="0"/>
              <a:t> </a:t>
            </a:r>
            <a:r>
              <a:rPr lang="en-US" sz="2400" dirty="0" err="1" smtClean="0"/>
              <a:t>jsonObj</a:t>
            </a:r>
            <a:r>
              <a:rPr lang="en-US" sz="2400" dirty="0" smtClean="0"/>
              <a:t> = </a:t>
            </a:r>
            <a:r>
              <a:rPr lang="en-US" sz="2400" dirty="0" err="1" smtClean="0"/>
              <a:t>JSON.parse</a:t>
            </a:r>
            <a:r>
              <a:rPr lang="en-US" sz="2400" dirty="0" smtClean="0"/>
              <a:t>(</a:t>
            </a:r>
            <a:r>
              <a:rPr lang="en-US" sz="2400" dirty="0" err="1" smtClean="0"/>
              <a:t>http_request.</a:t>
            </a:r>
            <a:r>
              <a:rPr lang="en-US" sz="2400" b="1" dirty="0" err="1" smtClean="0">
                <a:solidFill>
                  <a:srgbClr val="9900CC"/>
                </a:solidFill>
              </a:rPr>
              <a:t>responseText</a:t>
            </a:r>
            <a:r>
              <a:rPr lang="en-US" sz="2400" dirty="0" smtClean="0"/>
              <a:t>);</a:t>
            </a:r>
          </a:p>
          <a:p>
            <a:pPr lvl="1">
              <a:buNone/>
            </a:pPr>
            <a:r>
              <a:rPr lang="en-US" sz="2400" dirty="0" err="1" smtClean="0"/>
              <a:t>Var</a:t>
            </a:r>
            <a:r>
              <a:rPr lang="en-US" sz="2400" dirty="0" smtClean="0"/>
              <a:t> n</a:t>
            </a:r>
            <a:r>
              <a:rPr lang="en-US" sz="2400" dirty="0"/>
              <a:t>ame = </a:t>
            </a:r>
            <a:r>
              <a:rPr lang="en-US" sz="2400" dirty="0" err="1" smtClean="0"/>
              <a:t>jsonObj.Name</a:t>
            </a:r>
            <a:r>
              <a:rPr lang="en-US" sz="2400" dirty="0"/>
              <a:t>;</a:t>
            </a:r>
          </a:p>
          <a:p>
            <a:pPr lvl="1"/>
            <a:endParaRPr lang="en-US" dirty="0"/>
          </a:p>
        </p:txBody>
      </p:sp>
    </p:spTree>
    <p:extLst>
      <p:ext uri="{BB962C8B-B14F-4D97-AF65-F5344CB8AC3E}">
        <p14:creationId xmlns:p14="http://schemas.microsoft.com/office/powerpoint/2010/main" val="28977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About </a:t>
            </a:r>
            <a:r>
              <a:rPr lang="en-US" sz="4000" dirty="0" smtClean="0">
                <a:effectLst>
                  <a:outerShdw blurRad="38100" dist="38100" dir="2700000" algn="tl">
                    <a:srgbClr val="000000">
                      <a:alpha val="43137"/>
                    </a:srgbClr>
                  </a:outerShdw>
                </a:effectLst>
              </a:rPr>
              <a:t>JSON</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JSON stands for JavaScript Object Notation.</a:t>
            </a:r>
          </a:p>
          <a:p>
            <a:pPr>
              <a:buFont typeface="Wingdings" panose="05000000000000000000" pitchFamily="2" charset="2"/>
              <a:buChar char="Ø"/>
            </a:pPr>
            <a:r>
              <a:rPr lang="en-US" dirty="0"/>
              <a:t>JSON is a lightweight text based data-interchange format.</a:t>
            </a:r>
          </a:p>
          <a:p>
            <a:pPr>
              <a:buFont typeface="Wingdings" panose="05000000000000000000" pitchFamily="2" charset="2"/>
              <a:buChar char="Ø"/>
            </a:pPr>
            <a:r>
              <a:rPr lang="en-US" dirty="0" smtClean="0"/>
              <a:t>JSON </a:t>
            </a:r>
            <a:r>
              <a:rPr lang="en-US" dirty="0"/>
              <a:t>filename extension is </a:t>
            </a:r>
            <a:r>
              <a:rPr lang="en-US" b="1" dirty="0"/>
              <a:t>.</a:t>
            </a:r>
            <a:r>
              <a:rPr lang="en-US" b="1" dirty="0" err="1"/>
              <a:t>json</a:t>
            </a:r>
            <a:endParaRPr lang="en-US" dirty="0"/>
          </a:p>
          <a:p>
            <a:pPr>
              <a:buFont typeface="Wingdings" panose="05000000000000000000" pitchFamily="2" charset="2"/>
              <a:buChar char="Ø"/>
            </a:pPr>
            <a:r>
              <a:rPr lang="en-US" dirty="0"/>
              <a:t>JSON Internet Media type is </a:t>
            </a:r>
            <a:r>
              <a:rPr lang="en-US" b="1" dirty="0"/>
              <a:t>application/</a:t>
            </a:r>
            <a:r>
              <a:rPr lang="en-US" b="1" dirty="0" err="1"/>
              <a:t>json</a:t>
            </a:r>
            <a:endParaRPr lang="en-US" dirty="0"/>
          </a:p>
          <a:p>
            <a:pPr>
              <a:buFont typeface="Wingdings" panose="05000000000000000000" pitchFamily="2" charset="2"/>
              <a:buChar char="Ø"/>
            </a:pPr>
            <a:r>
              <a:rPr lang="en-US" dirty="0"/>
              <a:t>JSON is built on two structures:</a:t>
            </a:r>
          </a:p>
          <a:p>
            <a:pPr lvl="1"/>
            <a:r>
              <a:rPr lang="en-US" dirty="0"/>
              <a:t>JSON object: a collection of name/value pairs. </a:t>
            </a:r>
          </a:p>
          <a:p>
            <a:pPr lvl="1"/>
            <a:r>
              <a:rPr lang="en-US" dirty="0" smtClean="0"/>
              <a:t>JSON </a:t>
            </a:r>
            <a:r>
              <a:rPr lang="en-US" dirty="0"/>
              <a:t>array: an ordered list of values. </a:t>
            </a:r>
            <a:endParaRPr lang="en-US" dirty="0" smtClean="0"/>
          </a:p>
          <a:p>
            <a:pPr>
              <a:buFont typeface="Wingdings" panose="05000000000000000000" pitchFamily="2" charset="2"/>
              <a:buChar char="Ø"/>
            </a:pPr>
            <a:r>
              <a:rPr lang="en-US" dirty="0"/>
              <a:t>Example (</a:t>
            </a:r>
            <a:r>
              <a:rPr lang="en-US" sz="2100" dirty="0">
                <a:hlinkClick r:id="rId2"/>
              </a:rPr>
              <a:t>https://zenit.senecac.on.ca/~wei.song/int222/ajax/student.json</a:t>
            </a:r>
            <a:r>
              <a:rPr lang="en-US" dirty="0"/>
              <a:t>)</a:t>
            </a:r>
            <a:endParaRPr lang="en-US" dirty="0" smtClean="0"/>
          </a:p>
          <a:p>
            <a:pPr marL="857250" lvl="2" indent="0">
              <a:buNone/>
            </a:pPr>
            <a:r>
              <a:rPr lang="en-US" dirty="0">
                <a:latin typeface="Lucida Console" pitchFamily="49" charset="0"/>
              </a:rPr>
              <a:t>{“name”: “Kevin”, “age“: 22, </a:t>
            </a:r>
            <a:r>
              <a:rPr lang="en-US" dirty="0" smtClean="0">
                <a:latin typeface="Lucida Console" pitchFamily="49" charset="0"/>
              </a:rPr>
              <a:t>“program”: “CPD”, “courses”, [“INT222”, “DBS201”, “OOP244”]}</a:t>
            </a:r>
            <a:endParaRPr lang="en-US" dirty="0">
              <a:latin typeface="Lucida Console" pitchFamily="49" charset="0"/>
            </a:endParaRPr>
          </a:p>
          <a:p>
            <a:pPr lvl="1"/>
            <a:endParaRPr lang="en-US"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45039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effectLst>
                  <a:outerShdw blurRad="38100" dist="38100" dir="2700000" algn="tl">
                    <a:srgbClr val="000000">
                      <a:alpha val="43137"/>
                    </a:srgbClr>
                  </a:outerShdw>
                </a:effectLst>
              </a:rPr>
              <a:t>JavaScript: </a:t>
            </a:r>
            <a:r>
              <a:rPr lang="en-CA" dirty="0">
                <a:effectLst>
                  <a:outerShdw blurRad="38100" dist="38100" dir="2700000" algn="tl">
                    <a:srgbClr val="000000">
                      <a:alpha val="43137"/>
                    </a:srgbClr>
                  </a:outerShdw>
                </a:effectLst>
              </a:rPr>
              <a:t>simulating </a:t>
            </a:r>
            <a:r>
              <a:rPr lang="en-CA" dirty="0" smtClean="0">
                <a:effectLst>
                  <a:outerShdw blurRad="38100" dist="38100" dir="2700000" algn="tl">
                    <a:srgbClr val="000000">
                      <a:alpha val="43137"/>
                    </a:srgbClr>
                  </a:outerShdw>
                </a:effectLst>
              </a:rPr>
              <a:t>AJAX calls </a:t>
            </a:r>
            <a:br>
              <a:rPr lang="en-CA" dirty="0" smtClean="0">
                <a:effectLst>
                  <a:outerShdw blurRad="38100" dist="38100" dir="2700000" algn="tl">
                    <a:srgbClr val="000000">
                      <a:alpha val="43137"/>
                    </a:srgbClr>
                  </a:outerShdw>
                </a:effectLst>
              </a:rPr>
            </a:br>
            <a:r>
              <a:rPr lang="en-CA" dirty="0" smtClean="0">
                <a:effectLst>
                  <a:outerShdw blurRad="38100" dist="38100" dir="2700000" algn="tl">
                    <a:srgbClr val="000000">
                      <a:alpha val="43137"/>
                    </a:srgbClr>
                  </a:outerShdw>
                </a:effectLst>
              </a:rPr>
              <a:t>to Web Services</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dirty="0" smtClean="0"/>
              <a:t>Example 1: calling </a:t>
            </a:r>
            <a:r>
              <a:rPr lang="en-CA" dirty="0" smtClean="0">
                <a:hlinkClick r:id="rId2"/>
              </a:rPr>
              <a:t>a web service </a:t>
            </a:r>
            <a:r>
              <a:rPr lang="en-CA" dirty="0" smtClean="0"/>
              <a:t>with JSON object response</a:t>
            </a:r>
          </a:p>
          <a:p>
            <a:pPr lvl="1"/>
            <a:r>
              <a:rPr lang="en-CA" dirty="0" smtClean="0"/>
              <a:t>Code: </a:t>
            </a:r>
            <a:r>
              <a:rPr lang="en-CA" sz="2400" u="sng" dirty="0" smtClean="0">
                <a:hlinkClick r:id="rId3"/>
              </a:rPr>
              <a:t>https</a:t>
            </a:r>
            <a:r>
              <a:rPr lang="en-CA" sz="2400" u="sng" dirty="0">
                <a:hlinkClick r:id="rId3"/>
              </a:rPr>
              <a:t>://zenit.senecac.on.ca/~wei.song/ajaxjson.html</a:t>
            </a:r>
            <a:r>
              <a:rPr lang="en-CA" sz="2400" dirty="0"/>
              <a:t> </a:t>
            </a:r>
          </a:p>
          <a:p>
            <a:pPr>
              <a:buFont typeface="Wingdings" panose="05000000000000000000" pitchFamily="2" charset="2"/>
              <a:buChar char="Ø"/>
            </a:pPr>
            <a:r>
              <a:rPr lang="en-CA" dirty="0"/>
              <a:t>Example </a:t>
            </a:r>
            <a:r>
              <a:rPr lang="en-CA" dirty="0" smtClean="0"/>
              <a:t>2: calling </a:t>
            </a:r>
            <a:r>
              <a:rPr lang="en-CA" dirty="0">
                <a:hlinkClick r:id="rId4"/>
              </a:rPr>
              <a:t>a web service </a:t>
            </a:r>
            <a:r>
              <a:rPr lang="en-CA" dirty="0"/>
              <a:t>with JSON </a:t>
            </a:r>
            <a:r>
              <a:rPr lang="en-CA" dirty="0" smtClean="0"/>
              <a:t>array response</a:t>
            </a:r>
          </a:p>
          <a:p>
            <a:pPr lvl="1"/>
            <a:r>
              <a:rPr lang="en-CA" dirty="0" smtClean="0"/>
              <a:t>Code: </a:t>
            </a:r>
            <a:r>
              <a:rPr lang="en-CA" sz="2400" u="sng" dirty="0">
                <a:hlinkClick r:id="rId5"/>
              </a:rPr>
              <a:t>https://zenit.senecac.on.ca/~wei.song/ajaxjson2.html</a:t>
            </a:r>
            <a:endParaRPr lang="en-CA" sz="2400" dirty="0" smtClean="0"/>
          </a:p>
          <a:p>
            <a:pPr marL="514350" indent="-457200"/>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440677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Exercise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0"/>
            <a:ext cx="4724400" cy="4678363"/>
          </a:xfrm>
        </p:spPr>
        <p:txBody>
          <a:bodyPr>
            <a:normAutofit fontScale="77500" lnSpcReduction="20000"/>
          </a:bodyPr>
          <a:lstStyle/>
          <a:p>
            <a:pPr>
              <a:buFont typeface="Wingdings" panose="05000000000000000000" pitchFamily="2" charset="2"/>
              <a:buChar char="Ø"/>
            </a:pPr>
            <a:r>
              <a:rPr lang="en-CA" dirty="0" smtClean="0"/>
              <a:t>Create an HTML5 page that loads data with an AJAX call to a web service.</a:t>
            </a:r>
          </a:p>
          <a:p>
            <a:pPr>
              <a:buFont typeface="Wingdings" panose="05000000000000000000" pitchFamily="2" charset="2"/>
              <a:buChar char="Ø"/>
            </a:pPr>
            <a:r>
              <a:rPr lang="en-CA" dirty="0" smtClean="0"/>
              <a:t>The web service is simulated by a static JSON file: </a:t>
            </a:r>
            <a:r>
              <a:rPr lang="en-US" sz="2000" dirty="0">
                <a:hlinkClick r:id="rId2"/>
              </a:rPr>
              <a:t>https://zenit.senecac.on.ca/~wei.song/int222/ajax/student.json</a:t>
            </a:r>
            <a:endParaRPr lang="en-CA" sz="2000" dirty="0" smtClean="0"/>
          </a:p>
          <a:p>
            <a:pPr>
              <a:buFont typeface="Wingdings" panose="05000000000000000000" pitchFamily="2" charset="2"/>
              <a:buChar char="Ø"/>
            </a:pPr>
            <a:r>
              <a:rPr lang="en-CA" dirty="0" smtClean="0"/>
              <a:t> You have to HTML page to the ZENIT server to make the AJAX code work.</a:t>
            </a:r>
          </a:p>
          <a:p>
            <a:pPr lvl="1"/>
            <a:r>
              <a:rPr lang="en-CA" dirty="0" smtClean="0"/>
              <a:t>ATTN: usually, Cross-Domain AJAX call is not allowed for security reason.</a:t>
            </a:r>
          </a:p>
          <a:p>
            <a:pPr>
              <a:buFont typeface="Wingdings" panose="05000000000000000000" pitchFamily="2" charset="2"/>
              <a:buChar char="Ø"/>
            </a:pPr>
            <a:r>
              <a:rPr lang="en-CA" dirty="0" smtClean="0"/>
              <a:t>The HTML page is showed at right.</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1026" name="Picture 2" descr="C:\Users\Wei\Dropbox\INT222-2014Win-Dropbox\Lectures-of-Mine\MyLecture1\student-inf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981200"/>
            <a:ext cx="2552700"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75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effectLst>
                  <a:outerShdw blurRad="38100" dist="38100" dir="2700000" algn="tl">
                    <a:srgbClr val="000000">
                      <a:alpha val="43137"/>
                    </a:srgbClr>
                  </a:outerShdw>
                </a:effectLst>
              </a:rPr>
              <a:t>HTML5: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The &lt;canvas&gt; Element</a:t>
            </a:r>
            <a:endParaRPr 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197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&lt;canvas&gt;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CA" dirty="0" smtClean="0"/>
              <a:t>&lt;canvas&gt; - an HTML5 element to give you a drawing space in JavaScript on your Web pages. </a:t>
            </a:r>
          </a:p>
          <a:p>
            <a:pPr>
              <a:buFont typeface="Wingdings" panose="05000000000000000000" pitchFamily="2" charset="2"/>
              <a:buChar char="Ø"/>
            </a:pPr>
            <a:r>
              <a:rPr lang="en-US" dirty="0" smtClean="0"/>
              <a:t>It allows for dynamic, scriptable rendering of 2D shapes and bitmap images.</a:t>
            </a:r>
          </a:p>
          <a:p>
            <a:pPr>
              <a:buFont typeface="Wingdings" panose="05000000000000000000" pitchFamily="2" charset="2"/>
              <a:buChar char="Ø"/>
            </a:pPr>
            <a:r>
              <a:rPr lang="en-US" dirty="0" smtClean="0"/>
              <a:t>It is only a container for graphics. You must use a script to actually draw the graphics.</a:t>
            </a:r>
          </a:p>
          <a:p>
            <a:pPr>
              <a:buFont typeface="Wingdings" panose="05000000000000000000" pitchFamily="2" charset="2"/>
              <a:buChar char="Ø"/>
            </a:pPr>
            <a:r>
              <a:rPr lang="en-US" dirty="0" smtClean="0"/>
              <a:t>Canvas consists of a </a:t>
            </a:r>
            <a:r>
              <a:rPr lang="en-US" dirty="0" err="1" smtClean="0"/>
              <a:t>drawable</a:t>
            </a:r>
            <a:r>
              <a:rPr lang="en-US" dirty="0" smtClean="0"/>
              <a:t> region defined in HTML code with </a:t>
            </a:r>
            <a:r>
              <a:rPr lang="en-US" i="1" dirty="0" smtClean="0"/>
              <a:t>height</a:t>
            </a:r>
            <a:r>
              <a:rPr lang="en-US" dirty="0" smtClean="0"/>
              <a:t> and </a:t>
            </a:r>
            <a:r>
              <a:rPr lang="en-US" i="1" dirty="0" smtClean="0"/>
              <a:t>width</a:t>
            </a:r>
            <a:r>
              <a:rPr lang="en-US" dirty="0" smtClean="0"/>
              <a:t> attributes.</a:t>
            </a:r>
            <a:endParaRPr lang="en-US" dirty="0"/>
          </a:p>
        </p:txBody>
      </p:sp>
    </p:spTree>
    <p:extLst>
      <p:ext uri="{BB962C8B-B14F-4D97-AF65-F5344CB8AC3E}">
        <p14:creationId xmlns:p14="http://schemas.microsoft.com/office/powerpoint/2010/main" val="887040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&lt;canvas&gt; Element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dirty="0" smtClean="0"/>
              <a:t>Example:</a:t>
            </a:r>
          </a:p>
          <a:p>
            <a:pPr lvl="1">
              <a:buNone/>
            </a:pPr>
            <a:r>
              <a:rPr lang="en-US" sz="2000" b="1" dirty="0" smtClean="0"/>
              <a:t>  </a:t>
            </a:r>
            <a:r>
              <a:rPr lang="en-US" sz="2400" spc="-150" dirty="0" smtClean="0"/>
              <a:t>&lt;canvas id=“</a:t>
            </a:r>
            <a:r>
              <a:rPr lang="en-US" sz="2400" spc="-150" dirty="0" err="1" smtClean="0"/>
              <a:t>myCanvas</a:t>
            </a:r>
            <a:r>
              <a:rPr lang="en-US" sz="2000" spc="-150" dirty="0" smtClean="0"/>
              <a:t>" width="150" height="150"&gt;&lt;/canvas&gt;</a:t>
            </a:r>
          </a:p>
          <a:p>
            <a:pPr>
              <a:buFont typeface="Wingdings" panose="05000000000000000000" pitchFamily="2" charset="2"/>
              <a:buChar char="Ø"/>
            </a:pPr>
            <a:r>
              <a:rPr lang="en-CA" dirty="0" smtClean="0"/>
              <a:t>Always specify an </a:t>
            </a:r>
            <a:r>
              <a:rPr lang="en-CA" u="sng" dirty="0" smtClean="0">
                <a:solidFill>
                  <a:srgbClr val="FF0000"/>
                </a:solidFill>
              </a:rPr>
              <a:t>id</a:t>
            </a:r>
            <a:r>
              <a:rPr lang="en-CA" dirty="0" smtClean="0"/>
              <a:t> attribute (to be referred to in a script), and a </a:t>
            </a:r>
            <a:r>
              <a:rPr lang="en-CA" u="sng" dirty="0" smtClean="0"/>
              <a:t>width</a:t>
            </a:r>
            <a:r>
              <a:rPr lang="en-CA" dirty="0" smtClean="0"/>
              <a:t> and </a:t>
            </a:r>
            <a:r>
              <a:rPr lang="en-CA" u="sng" dirty="0" smtClean="0"/>
              <a:t>height</a:t>
            </a:r>
            <a:r>
              <a:rPr lang="en-CA" dirty="0" smtClean="0"/>
              <a:t> attribute to define the size of the canvas.</a:t>
            </a:r>
          </a:p>
          <a:p>
            <a:pPr>
              <a:buFont typeface="Wingdings" panose="05000000000000000000" pitchFamily="2" charset="2"/>
              <a:buChar char="Ø"/>
            </a:pPr>
            <a:r>
              <a:rPr lang="en-CA" dirty="0" smtClean="0"/>
              <a:t>You can have </a:t>
            </a:r>
            <a:r>
              <a:rPr lang="en-CA" u="sng" dirty="0" smtClean="0"/>
              <a:t>multiple</a:t>
            </a:r>
            <a:r>
              <a:rPr lang="en-CA" dirty="0" smtClean="0"/>
              <a:t> &lt;canvas&gt; elements on one HTML page.</a:t>
            </a:r>
          </a:p>
          <a:p>
            <a:pPr marL="0" indent="0">
              <a:buNone/>
            </a:pPr>
            <a:r>
              <a:rPr lang="en-US" dirty="0" smtClean="0"/>
              <a:t>By default, the &lt;canvas&gt; element has no border and no content</a:t>
            </a:r>
          </a:p>
          <a:p>
            <a:pPr lvl="1"/>
            <a:endParaRPr lang="en-US" dirty="0"/>
          </a:p>
        </p:txBody>
      </p:sp>
    </p:spTree>
    <p:extLst>
      <p:ext uri="{BB962C8B-B14F-4D97-AF65-F5344CB8AC3E}">
        <p14:creationId xmlns:p14="http://schemas.microsoft.com/office/powerpoint/2010/main" val="263414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Fallback content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Providing alternate content inside the &lt;canvas&gt; element, in case of browsers don't support &lt;canvas&gt;.</a:t>
            </a:r>
          </a:p>
          <a:p>
            <a:pPr lvl="1"/>
            <a:r>
              <a:rPr lang="en-US" dirty="0" smtClean="0"/>
              <a:t>text description</a:t>
            </a:r>
          </a:p>
          <a:p>
            <a:pPr lvl="2">
              <a:buNone/>
            </a:pPr>
            <a:r>
              <a:rPr lang="en-US" sz="2200" dirty="0" smtClean="0"/>
              <a:t>&lt;canvas id="</a:t>
            </a:r>
            <a:r>
              <a:rPr lang="en-US" sz="2200" dirty="0" err="1" smtClean="0"/>
              <a:t>myCanvas</a:t>
            </a:r>
            <a:r>
              <a:rPr lang="en-US" sz="2200" dirty="0" smtClean="0"/>
              <a:t>" width="200" height="100" style="border:10px solid #000000;"&gt;</a:t>
            </a:r>
          </a:p>
          <a:p>
            <a:pPr lvl="2">
              <a:buNone/>
            </a:pPr>
            <a:r>
              <a:rPr lang="en-US" sz="2200" dirty="0" smtClean="0"/>
              <a:t>        Your browser does not support the HTML5 canvas tag.</a:t>
            </a:r>
          </a:p>
          <a:p>
            <a:pPr lvl="2">
              <a:buNone/>
            </a:pPr>
            <a:r>
              <a:rPr lang="en-US" sz="2200" dirty="0" smtClean="0"/>
              <a:t>   &lt;/canvas&gt;</a:t>
            </a:r>
          </a:p>
          <a:p>
            <a:pPr lvl="1"/>
            <a:r>
              <a:rPr lang="en-US" dirty="0" smtClean="0"/>
              <a:t>static image</a:t>
            </a:r>
          </a:p>
          <a:p>
            <a:pPr lvl="1" indent="-3175">
              <a:buNone/>
            </a:pPr>
            <a:r>
              <a:rPr lang="en-US" sz="2400" dirty="0" smtClean="0"/>
              <a:t>&lt;canvas id="clock" width="150" height="150"&gt; </a:t>
            </a:r>
          </a:p>
          <a:p>
            <a:pPr lvl="1" indent="-3175">
              <a:buNone/>
            </a:pPr>
            <a:r>
              <a:rPr lang="en-US" sz="2400" dirty="0" smtClean="0"/>
              <a:t>   &lt;</a:t>
            </a:r>
            <a:r>
              <a:rPr lang="en-US" sz="2400" dirty="0" err="1" smtClean="0"/>
              <a:t>img</a:t>
            </a:r>
            <a:r>
              <a:rPr lang="en-US" sz="2400" dirty="0" smtClean="0"/>
              <a:t> </a:t>
            </a:r>
            <a:r>
              <a:rPr lang="en-US" sz="2400" dirty="0" err="1" smtClean="0"/>
              <a:t>src</a:t>
            </a:r>
            <a:r>
              <a:rPr lang="en-US" sz="2400" dirty="0" smtClean="0"/>
              <a:t>="images/clock.png" width="150" height="150" alt=""/&gt; </a:t>
            </a:r>
          </a:p>
          <a:p>
            <a:pPr lvl="1" indent="-3175">
              <a:buNone/>
            </a:pPr>
            <a:r>
              <a:rPr lang="en-US" sz="2400" dirty="0" smtClean="0"/>
              <a:t>&lt;/canvas&gt;</a:t>
            </a:r>
            <a:endParaRPr lang="en-US" sz="2400" dirty="0"/>
          </a:p>
        </p:txBody>
      </p:sp>
    </p:spTree>
    <p:extLst>
      <p:ext uri="{BB962C8B-B14F-4D97-AF65-F5344CB8AC3E}">
        <p14:creationId xmlns:p14="http://schemas.microsoft.com/office/powerpoint/2010/main" val="368083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What is AJAX</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AJAX stands for </a:t>
            </a:r>
            <a:r>
              <a:rPr lang="en-US" b="1" dirty="0"/>
              <a:t>A</a:t>
            </a:r>
            <a:r>
              <a:rPr lang="en-US" dirty="0"/>
              <a:t>synchronous </a:t>
            </a:r>
            <a:r>
              <a:rPr lang="en-US" b="1" dirty="0"/>
              <a:t>Ja</a:t>
            </a:r>
            <a:r>
              <a:rPr lang="en-US" dirty="0"/>
              <a:t>vaScript and </a:t>
            </a:r>
            <a:r>
              <a:rPr lang="en-US" b="1" dirty="0"/>
              <a:t>X</a:t>
            </a:r>
            <a:r>
              <a:rPr lang="en-US" dirty="0"/>
              <a:t>ML.</a:t>
            </a:r>
          </a:p>
          <a:p>
            <a:pPr>
              <a:buFont typeface="Wingdings" panose="05000000000000000000" pitchFamily="2" charset="2"/>
              <a:buChar char="Ø"/>
            </a:pPr>
            <a:r>
              <a:rPr lang="en-US" dirty="0"/>
              <a:t>Coined in 2005 by Jesse James Garrett.</a:t>
            </a:r>
          </a:p>
          <a:p>
            <a:pPr>
              <a:buFont typeface="Wingdings" panose="05000000000000000000" pitchFamily="2" charset="2"/>
              <a:buChar char="Ø"/>
            </a:pPr>
            <a:r>
              <a:rPr lang="en-US" dirty="0"/>
              <a:t>Not a technology , but a “new” way to use existing technologies.</a:t>
            </a:r>
          </a:p>
          <a:p>
            <a:pPr>
              <a:buFont typeface="Wingdings" panose="05000000000000000000" pitchFamily="2" charset="2"/>
              <a:buChar char="Ø"/>
            </a:pPr>
            <a:r>
              <a:rPr lang="en-US" dirty="0"/>
              <a:t>AJAX  is a group of interrelated web techniques used on the client-side for creating fast and dynamic web pages.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6129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Checking for support in Scripts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dirty="0" smtClean="0"/>
              <a:t>By testing for the presence of the </a:t>
            </a:r>
            <a:r>
              <a:rPr lang="en-US" dirty="0" err="1" smtClean="0"/>
              <a:t>getContext</a:t>
            </a:r>
            <a:r>
              <a:rPr lang="en-US" dirty="0" smtClean="0"/>
              <a:t>() method.</a:t>
            </a:r>
          </a:p>
          <a:p>
            <a:pPr indent="4763">
              <a:buNone/>
            </a:pPr>
            <a:endParaRPr lang="en-US" sz="3000" dirty="0" smtClean="0"/>
          </a:p>
          <a:p>
            <a:pPr indent="4763">
              <a:buNone/>
            </a:pPr>
            <a:r>
              <a:rPr lang="en-US" sz="3000" dirty="0" err="1" smtClean="0"/>
              <a:t>var</a:t>
            </a:r>
            <a:r>
              <a:rPr lang="en-US" sz="3000" dirty="0" smtClean="0"/>
              <a:t> canvas = </a:t>
            </a:r>
            <a:r>
              <a:rPr lang="en-US" sz="3000" dirty="0" err="1" smtClean="0"/>
              <a:t>document.getElementById</a:t>
            </a:r>
            <a:r>
              <a:rPr lang="en-US" sz="3000" dirty="0" smtClean="0"/>
              <a:t>(‘</a:t>
            </a:r>
            <a:r>
              <a:rPr lang="en-US" sz="3000" dirty="0" err="1" smtClean="0"/>
              <a:t>myCanvas</a:t>
            </a:r>
            <a:r>
              <a:rPr lang="en-US" sz="3000" dirty="0" smtClean="0"/>
              <a:t>'); </a:t>
            </a:r>
          </a:p>
          <a:p>
            <a:pPr indent="4763">
              <a:buNone/>
            </a:pPr>
            <a:r>
              <a:rPr lang="en-US" sz="3000" dirty="0" smtClean="0"/>
              <a:t>if (</a:t>
            </a:r>
            <a:r>
              <a:rPr lang="en-US" sz="3000" dirty="0" err="1" smtClean="0"/>
              <a:t>canvas.getContext</a:t>
            </a:r>
            <a:r>
              <a:rPr lang="en-US" sz="3000" dirty="0" smtClean="0"/>
              <a:t>){ </a:t>
            </a:r>
          </a:p>
          <a:p>
            <a:pPr indent="4763">
              <a:buNone/>
            </a:pPr>
            <a:r>
              <a:rPr lang="en-US" sz="3000" dirty="0" smtClean="0"/>
              <a:t>	</a:t>
            </a:r>
            <a:r>
              <a:rPr lang="en-US" sz="3000" dirty="0" err="1" smtClean="0"/>
              <a:t>var</a:t>
            </a:r>
            <a:r>
              <a:rPr lang="en-US" sz="3000" dirty="0" smtClean="0"/>
              <a:t> </a:t>
            </a:r>
            <a:r>
              <a:rPr lang="en-US" sz="3000" dirty="0" err="1" smtClean="0"/>
              <a:t>ctx</a:t>
            </a:r>
            <a:r>
              <a:rPr lang="en-US" sz="3000" dirty="0" smtClean="0"/>
              <a:t> = </a:t>
            </a:r>
            <a:r>
              <a:rPr lang="en-US" sz="3000" dirty="0" err="1" smtClean="0"/>
              <a:t>canvas.getContext</a:t>
            </a:r>
            <a:r>
              <a:rPr lang="en-US" sz="3000" dirty="0" smtClean="0"/>
              <a:t>('2d'); </a:t>
            </a:r>
          </a:p>
          <a:p>
            <a:pPr indent="4763">
              <a:buNone/>
            </a:pPr>
            <a:r>
              <a:rPr lang="en-US" sz="3000" dirty="0" smtClean="0"/>
              <a:t>	// drawing code here </a:t>
            </a:r>
          </a:p>
          <a:p>
            <a:pPr indent="4763">
              <a:buNone/>
            </a:pPr>
            <a:r>
              <a:rPr lang="en-US" sz="3000" dirty="0" smtClean="0"/>
              <a:t>} else { </a:t>
            </a:r>
          </a:p>
          <a:p>
            <a:pPr indent="4763">
              <a:buNone/>
            </a:pPr>
            <a:r>
              <a:rPr lang="en-US" sz="3000" dirty="0" smtClean="0"/>
              <a:t>	// canvas-unsupported code here</a:t>
            </a:r>
          </a:p>
          <a:p>
            <a:pPr indent="4763">
              <a:buNone/>
            </a:pPr>
            <a:r>
              <a:rPr lang="en-US" sz="3000" dirty="0" smtClean="0"/>
              <a:t>}</a:t>
            </a:r>
            <a:endParaRPr lang="en-US" sz="3000" dirty="0"/>
          </a:p>
        </p:txBody>
      </p:sp>
    </p:spTree>
    <p:extLst>
      <p:ext uri="{BB962C8B-B14F-4D97-AF65-F5344CB8AC3E}">
        <p14:creationId xmlns:p14="http://schemas.microsoft.com/office/powerpoint/2010/main" val="297820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effectLst>
                  <a:outerShdw blurRad="38100" dist="38100" dir="2700000" algn="tl">
                    <a:srgbClr val="000000">
                      <a:alpha val="43137"/>
                    </a:srgbClr>
                  </a:outerShdw>
                </a:effectLst>
              </a:rPr>
              <a:t>A skeleton template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6553200"/>
          </a:xfrm>
        </p:spPr>
        <p:txBody>
          <a:bodyPr>
            <a:noAutofit/>
          </a:bodyPr>
          <a:lstStyle/>
          <a:p>
            <a:pPr marL="914400" indent="0">
              <a:buNone/>
            </a:pPr>
            <a:r>
              <a:rPr lang="en-US" sz="1400" dirty="0" smtClean="0"/>
              <a:t>&lt;!DOCTYPE html&gt;</a:t>
            </a:r>
          </a:p>
          <a:p>
            <a:pPr marL="914400" indent="0">
              <a:buNone/>
            </a:pPr>
            <a:r>
              <a:rPr lang="en-US" sz="1400" dirty="0" smtClean="0"/>
              <a:t>&lt;html&gt;</a:t>
            </a:r>
          </a:p>
          <a:p>
            <a:pPr marL="914400" indent="0">
              <a:buNone/>
            </a:pPr>
            <a:r>
              <a:rPr lang="en-US" sz="1400" dirty="0" smtClean="0"/>
              <a:t> &lt;head&gt;</a:t>
            </a:r>
          </a:p>
          <a:p>
            <a:pPr marL="914400" indent="0">
              <a:buNone/>
            </a:pPr>
            <a:r>
              <a:rPr lang="en-US" sz="1400" dirty="0" smtClean="0"/>
              <a:t> &lt;title&gt;Canvas Test&lt;/title&gt; </a:t>
            </a:r>
          </a:p>
          <a:p>
            <a:pPr marL="914400" indent="0">
              <a:buNone/>
            </a:pPr>
            <a:r>
              <a:rPr lang="en-US" sz="1400" dirty="0" smtClean="0"/>
              <a:t>  &lt;script type="application/</a:t>
            </a:r>
            <a:r>
              <a:rPr lang="en-US" sz="1400" dirty="0" err="1" smtClean="0"/>
              <a:t>javascript</a:t>
            </a:r>
            <a:r>
              <a:rPr lang="en-US" sz="1400" dirty="0" smtClean="0"/>
              <a:t>"&gt;</a:t>
            </a:r>
          </a:p>
          <a:p>
            <a:pPr marL="914400" indent="0">
              <a:buNone/>
            </a:pPr>
            <a:r>
              <a:rPr lang="en-US" sz="1400" dirty="0" smtClean="0"/>
              <a:t>    function draw() {</a:t>
            </a:r>
          </a:p>
          <a:p>
            <a:pPr marL="914400" indent="0">
              <a:buNone/>
            </a:pPr>
            <a:r>
              <a:rPr lang="en-US" sz="1400" dirty="0" smtClean="0"/>
              <a:t>      </a:t>
            </a:r>
            <a:r>
              <a:rPr lang="en-US" sz="1400" dirty="0" err="1" smtClean="0"/>
              <a:t>var</a:t>
            </a:r>
            <a:r>
              <a:rPr lang="en-US" sz="1400" dirty="0" smtClean="0"/>
              <a:t> canvas = </a:t>
            </a:r>
            <a:r>
              <a:rPr lang="en-US" sz="1400" dirty="0" err="1" smtClean="0"/>
              <a:t>document.getElementById</a:t>
            </a:r>
            <a:r>
              <a:rPr lang="en-US" sz="1400" dirty="0" smtClean="0"/>
              <a:t>("my-canvas");</a:t>
            </a:r>
          </a:p>
          <a:p>
            <a:pPr marL="914400" indent="0">
              <a:buNone/>
            </a:pPr>
            <a:r>
              <a:rPr lang="en-US" sz="1400" dirty="0" smtClean="0"/>
              <a:t>      if (</a:t>
            </a:r>
            <a:r>
              <a:rPr lang="en-US" sz="1400" dirty="0" err="1" smtClean="0"/>
              <a:t>canvas.getContext</a:t>
            </a:r>
            <a:r>
              <a:rPr lang="en-US" sz="1400" dirty="0" smtClean="0"/>
              <a:t>) {</a:t>
            </a:r>
          </a:p>
          <a:p>
            <a:pPr marL="914400" indent="0">
              <a:buNone/>
            </a:pPr>
            <a:r>
              <a:rPr lang="en-US" sz="1400" dirty="0" smtClean="0"/>
              <a:t>        </a:t>
            </a:r>
            <a:r>
              <a:rPr lang="en-US" sz="1400" dirty="0" err="1" smtClean="0"/>
              <a:t>var</a:t>
            </a:r>
            <a:r>
              <a:rPr lang="en-US" sz="1400" b="1" dirty="0" smtClean="0">
                <a:solidFill>
                  <a:srgbClr val="FF0000"/>
                </a:solidFill>
              </a:rPr>
              <a:t> </a:t>
            </a:r>
            <a:r>
              <a:rPr lang="en-US" sz="1400" b="1" dirty="0" err="1" smtClean="0">
                <a:solidFill>
                  <a:srgbClr val="FF0000"/>
                </a:solidFill>
              </a:rPr>
              <a:t>ctx</a:t>
            </a:r>
            <a:r>
              <a:rPr lang="en-US" sz="1400" b="1" dirty="0" smtClean="0">
                <a:solidFill>
                  <a:srgbClr val="FF0000"/>
                </a:solidFill>
              </a:rPr>
              <a:t> </a:t>
            </a:r>
            <a:r>
              <a:rPr lang="en-US" sz="1400" dirty="0" smtClean="0"/>
              <a:t>= </a:t>
            </a:r>
            <a:r>
              <a:rPr lang="en-US" sz="1400" dirty="0" err="1" smtClean="0"/>
              <a:t>canvas.getContext</a:t>
            </a:r>
            <a:r>
              <a:rPr lang="en-US" sz="1400" dirty="0" smtClean="0"/>
              <a:t>("2d");</a:t>
            </a:r>
          </a:p>
          <a:p>
            <a:pPr marL="914400" indent="0">
              <a:buNone/>
            </a:pPr>
            <a:r>
              <a:rPr lang="en-US" sz="1400" dirty="0" smtClean="0"/>
              <a:t>        </a:t>
            </a:r>
            <a:r>
              <a:rPr lang="en-US" sz="1400" b="1" dirty="0" err="1" smtClean="0">
                <a:solidFill>
                  <a:srgbClr val="FF0000"/>
                </a:solidFill>
              </a:rPr>
              <a:t>ctx</a:t>
            </a:r>
            <a:r>
              <a:rPr lang="en-US" sz="1400" b="1" dirty="0" smtClean="0">
                <a:solidFill>
                  <a:srgbClr val="FF0000"/>
                </a:solidFill>
              </a:rPr>
              <a:t>.</a:t>
            </a:r>
            <a:r>
              <a:rPr lang="en-US" sz="1400" dirty="0" smtClean="0"/>
              <a:t>…..// drawing code goes here.</a:t>
            </a:r>
          </a:p>
          <a:p>
            <a:pPr marL="914400" indent="0">
              <a:buNone/>
            </a:pPr>
            <a:r>
              <a:rPr lang="en-US" sz="1400" dirty="0" smtClean="0"/>
              <a:t>      }</a:t>
            </a:r>
          </a:p>
          <a:p>
            <a:pPr marL="914400" indent="0">
              <a:buNone/>
            </a:pPr>
            <a:r>
              <a:rPr lang="en-US" sz="1400" dirty="0" smtClean="0"/>
              <a:t>    }</a:t>
            </a:r>
          </a:p>
          <a:p>
            <a:pPr marL="914400" indent="0">
              <a:buNone/>
            </a:pPr>
            <a:r>
              <a:rPr lang="en-US" sz="1400" dirty="0" smtClean="0"/>
              <a:t>  &lt;/script&gt;</a:t>
            </a:r>
          </a:p>
          <a:p>
            <a:pPr marL="914400" indent="0">
              <a:buNone/>
            </a:pPr>
            <a:r>
              <a:rPr lang="en-US" sz="1400" dirty="0" smtClean="0"/>
              <a:t>  &lt;style type="text/</a:t>
            </a:r>
            <a:r>
              <a:rPr lang="en-US" sz="1400" dirty="0" err="1" smtClean="0"/>
              <a:t>css</a:t>
            </a:r>
            <a:r>
              <a:rPr lang="en-US" sz="1400" dirty="0" smtClean="0"/>
              <a:t>"&gt; </a:t>
            </a:r>
          </a:p>
          <a:p>
            <a:pPr marL="914400" indent="0">
              <a:buNone/>
            </a:pPr>
            <a:r>
              <a:rPr lang="en-US" sz="1400" dirty="0" smtClean="0"/>
              <a:t>	canvas { border: 1px solid black; } </a:t>
            </a:r>
          </a:p>
          <a:p>
            <a:pPr marL="914400" indent="0">
              <a:buNone/>
            </a:pPr>
            <a:r>
              <a:rPr lang="en-US" sz="1400" dirty="0" smtClean="0"/>
              <a:t>  &lt;/style&gt; </a:t>
            </a:r>
          </a:p>
          <a:p>
            <a:pPr marL="914400" indent="0">
              <a:buNone/>
            </a:pPr>
            <a:r>
              <a:rPr lang="en-US" sz="1400" dirty="0" smtClean="0"/>
              <a:t> &lt;/head&gt;</a:t>
            </a:r>
          </a:p>
          <a:p>
            <a:pPr marL="914400" indent="0">
              <a:buNone/>
            </a:pPr>
            <a:r>
              <a:rPr lang="en-US" sz="1400" dirty="0" smtClean="0"/>
              <a:t> &lt;body </a:t>
            </a:r>
            <a:r>
              <a:rPr lang="en-US" sz="1400" dirty="0" err="1" smtClean="0"/>
              <a:t>onload</a:t>
            </a:r>
            <a:r>
              <a:rPr lang="en-US" sz="1400" dirty="0" smtClean="0"/>
              <a:t>="draw();"&gt;</a:t>
            </a:r>
          </a:p>
          <a:p>
            <a:pPr marL="914400" indent="0">
              <a:buNone/>
            </a:pPr>
            <a:r>
              <a:rPr lang="en-US" sz="1400" dirty="0" smtClean="0"/>
              <a:t>   &lt;canvas id="my-canvas" width="150" height="150"&gt;&lt;/canvas&gt;</a:t>
            </a:r>
          </a:p>
          <a:p>
            <a:pPr marL="914400" indent="0">
              <a:buNone/>
            </a:pPr>
            <a:r>
              <a:rPr lang="en-US" sz="1400" dirty="0" smtClean="0"/>
              <a:t> &lt;/body&gt;</a:t>
            </a:r>
          </a:p>
          <a:p>
            <a:pPr marL="914400" indent="0">
              <a:buNone/>
            </a:pPr>
            <a:r>
              <a:rPr lang="en-US" sz="1400" dirty="0" smtClean="0"/>
              <a:t>&lt;/html&gt;</a:t>
            </a:r>
            <a:endParaRPr lang="en-US" sz="1400" dirty="0"/>
          </a:p>
        </p:txBody>
      </p:sp>
    </p:spTree>
    <p:extLst>
      <p:ext uri="{BB962C8B-B14F-4D97-AF65-F5344CB8AC3E}">
        <p14:creationId xmlns:p14="http://schemas.microsoft.com/office/powerpoint/2010/main" val="1779111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Drawing rectan</a:t>
            </a:r>
            <a:r>
              <a:rPr lang="en-US" dirty="0" smtClean="0"/>
              <a:t>gles</a:t>
            </a:r>
            <a:endParaRPr lang="en-US" dirty="0"/>
          </a:p>
        </p:txBody>
      </p:sp>
      <p:sp>
        <p:nvSpPr>
          <p:cNvPr id="3" name="Content Placeholder 2"/>
          <p:cNvSpPr>
            <a:spLocks noGrp="1"/>
          </p:cNvSpPr>
          <p:nvPr>
            <p:ph idx="1"/>
          </p:nvPr>
        </p:nvSpPr>
        <p:spPr>
          <a:xfrm>
            <a:off x="457200" y="1600200"/>
            <a:ext cx="5334000" cy="4525963"/>
          </a:xfrm>
        </p:spPr>
        <p:txBody>
          <a:bodyPr>
            <a:normAutofit fontScale="92500"/>
          </a:bodyPr>
          <a:lstStyle/>
          <a:p>
            <a:pPr>
              <a:buFont typeface="Wingdings" panose="05000000000000000000" pitchFamily="2" charset="2"/>
              <a:buChar char="Ø"/>
            </a:pPr>
            <a:r>
              <a:rPr lang="en-US" dirty="0" smtClean="0"/>
              <a:t>Three functions</a:t>
            </a:r>
          </a:p>
          <a:p>
            <a:pPr lvl="1"/>
            <a:r>
              <a:rPr lang="en-US" dirty="0" err="1" smtClean="0"/>
              <a:t>fillRect</a:t>
            </a:r>
            <a:r>
              <a:rPr lang="en-US" dirty="0" smtClean="0"/>
              <a:t>(</a:t>
            </a:r>
            <a:r>
              <a:rPr lang="en-US" i="1" dirty="0" smtClean="0"/>
              <a:t>x</a:t>
            </a:r>
            <a:r>
              <a:rPr lang="en-US" dirty="0" smtClean="0"/>
              <a:t>, </a:t>
            </a:r>
            <a:r>
              <a:rPr lang="en-US" i="1" dirty="0" smtClean="0"/>
              <a:t>y</a:t>
            </a:r>
            <a:r>
              <a:rPr lang="en-US" dirty="0" smtClean="0"/>
              <a:t>, </a:t>
            </a:r>
            <a:r>
              <a:rPr lang="en-US" i="1" dirty="0" smtClean="0"/>
              <a:t>width</a:t>
            </a:r>
            <a:r>
              <a:rPr lang="en-US" dirty="0" smtClean="0"/>
              <a:t>, </a:t>
            </a:r>
            <a:r>
              <a:rPr lang="en-US" i="1" dirty="0" smtClean="0"/>
              <a:t>height</a:t>
            </a:r>
            <a:r>
              <a:rPr lang="en-US" dirty="0" smtClean="0"/>
              <a:t>) </a:t>
            </a:r>
          </a:p>
          <a:p>
            <a:pPr lvl="2"/>
            <a:r>
              <a:rPr lang="en-US" dirty="0" smtClean="0"/>
              <a:t>Draws a filled rectangle. </a:t>
            </a:r>
          </a:p>
          <a:p>
            <a:pPr lvl="1"/>
            <a:r>
              <a:rPr lang="en-US" dirty="0" err="1" smtClean="0"/>
              <a:t>strokeRect</a:t>
            </a:r>
            <a:r>
              <a:rPr lang="en-US" dirty="0" smtClean="0"/>
              <a:t>(</a:t>
            </a:r>
            <a:r>
              <a:rPr lang="en-US" i="1" dirty="0" smtClean="0"/>
              <a:t>x</a:t>
            </a:r>
            <a:r>
              <a:rPr lang="en-US" dirty="0" smtClean="0"/>
              <a:t>, </a:t>
            </a:r>
            <a:r>
              <a:rPr lang="en-US" i="1" dirty="0" smtClean="0"/>
              <a:t>y</a:t>
            </a:r>
            <a:r>
              <a:rPr lang="en-US" dirty="0" smtClean="0"/>
              <a:t>, </a:t>
            </a:r>
            <a:r>
              <a:rPr lang="en-US" i="1" dirty="0" smtClean="0"/>
              <a:t>width</a:t>
            </a:r>
            <a:r>
              <a:rPr lang="en-US" dirty="0" smtClean="0"/>
              <a:t>, </a:t>
            </a:r>
            <a:r>
              <a:rPr lang="en-US" i="1" dirty="0" smtClean="0"/>
              <a:t>height</a:t>
            </a:r>
            <a:r>
              <a:rPr lang="en-US" dirty="0" smtClean="0"/>
              <a:t>) </a:t>
            </a:r>
          </a:p>
          <a:p>
            <a:pPr lvl="2"/>
            <a:r>
              <a:rPr lang="en-US" dirty="0" smtClean="0"/>
              <a:t>Draws a rectangular outline. </a:t>
            </a:r>
          </a:p>
          <a:p>
            <a:pPr lvl="1"/>
            <a:r>
              <a:rPr lang="en-US" dirty="0" err="1" smtClean="0"/>
              <a:t>clearRect</a:t>
            </a:r>
            <a:r>
              <a:rPr lang="en-US" dirty="0" smtClean="0"/>
              <a:t>(</a:t>
            </a:r>
            <a:r>
              <a:rPr lang="en-US" i="1" dirty="0" smtClean="0"/>
              <a:t>x</a:t>
            </a:r>
            <a:r>
              <a:rPr lang="en-US" dirty="0" smtClean="0"/>
              <a:t>, </a:t>
            </a:r>
            <a:r>
              <a:rPr lang="en-US" i="1" dirty="0" smtClean="0"/>
              <a:t>y</a:t>
            </a:r>
            <a:r>
              <a:rPr lang="en-US" dirty="0" smtClean="0"/>
              <a:t>, </a:t>
            </a:r>
            <a:r>
              <a:rPr lang="en-US" i="1" dirty="0" smtClean="0"/>
              <a:t>width</a:t>
            </a:r>
            <a:r>
              <a:rPr lang="en-US" dirty="0" smtClean="0"/>
              <a:t>, </a:t>
            </a:r>
            <a:r>
              <a:rPr lang="en-US" i="1" dirty="0" smtClean="0"/>
              <a:t>height</a:t>
            </a:r>
            <a:r>
              <a:rPr lang="en-US" dirty="0" smtClean="0"/>
              <a:t>) </a:t>
            </a:r>
          </a:p>
          <a:p>
            <a:pPr lvl="2"/>
            <a:r>
              <a:rPr lang="en-US" dirty="0" smtClean="0"/>
              <a:t>Clears the specified rectangular area, making it fully transparent. </a:t>
            </a:r>
            <a:endParaRPr lang="en-US" dirty="0"/>
          </a:p>
        </p:txBody>
      </p:sp>
      <p:pic>
        <p:nvPicPr>
          <p:cNvPr id="1026" name="Picture 2" descr="https://mdn.mozillademos.org/files/224/Canvas_default_grid.png"/>
          <p:cNvPicPr>
            <a:picLocks noChangeAspect="1" noChangeArrowheads="1"/>
          </p:cNvPicPr>
          <p:nvPr/>
        </p:nvPicPr>
        <p:blipFill>
          <a:blip r:embed="rId2" cstate="print"/>
          <a:srcRect/>
          <a:stretch>
            <a:fillRect/>
          </a:stretch>
        </p:blipFill>
        <p:spPr bwMode="auto">
          <a:xfrm>
            <a:off x="5782340" y="1905000"/>
            <a:ext cx="2828259" cy="2971800"/>
          </a:xfrm>
          <a:prstGeom prst="rect">
            <a:avLst/>
          </a:prstGeom>
          <a:noFill/>
        </p:spPr>
      </p:pic>
    </p:spTree>
    <p:extLst>
      <p:ext uri="{BB962C8B-B14F-4D97-AF65-F5344CB8AC3E}">
        <p14:creationId xmlns:p14="http://schemas.microsoft.com/office/powerpoint/2010/main" val="412124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dirty="0" smtClean="0">
                <a:effectLst/>
              </a:rPr>
              <a:t>Drawing paths</a:t>
            </a:r>
          </a:p>
        </p:txBody>
      </p:sp>
      <p:sp>
        <p:nvSpPr>
          <p:cNvPr id="3" name="Content Placeholder 2"/>
          <p:cNvSpPr>
            <a:spLocks noGrp="1"/>
          </p:cNvSpPr>
          <p:nvPr>
            <p:ph idx="1"/>
          </p:nvPr>
        </p:nvSpPr>
        <p:spPr>
          <a:xfrm>
            <a:off x="457200" y="1219200"/>
            <a:ext cx="8229600" cy="5181600"/>
          </a:xfrm>
        </p:spPr>
        <p:txBody>
          <a:bodyPr>
            <a:normAutofit fontScale="85000" lnSpcReduction="10000"/>
          </a:bodyPr>
          <a:lstStyle/>
          <a:p>
            <a:pPr>
              <a:buNone/>
            </a:pPr>
            <a:r>
              <a:rPr lang="en-US" b="1" dirty="0" err="1" smtClean="0"/>
              <a:t>beginPath</a:t>
            </a:r>
            <a:r>
              <a:rPr lang="en-US" b="1" dirty="0" smtClean="0"/>
              <a:t>() </a:t>
            </a:r>
          </a:p>
          <a:p>
            <a:pPr lvl="1"/>
            <a:r>
              <a:rPr lang="en-US" dirty="0" smtClean="0"/>
              <a:t>Creates a new path. Once created, future drawing commands are directed into the path and used to build the path up. </a:t>
            </a:r>
          </a:p>
          <a:p>
            <a:pPr>
              <a:buNone/>
            </a:pPr>
            <a:r>
              <a:rPr lang="en-US" b="1" dirty="0" err="1" smtClean="0"/>
              <a:t>closePath</a:t>
            </a:r>
            <a:r>
              <a:rPr lang="en-US" b="1" dirty="0" smtClean="0"/>
              <a:t>() </a:t>
            </a:r>
          </a:p>
          <a:p>
            <a:pPr lvl="1"/>
            <a:r>
              <a:rPr lang="en-US" dirty="0" smtClean="0"/>
              <a:t>Closes the path so that future drawing commands are once again directed to the context. </a:t>
            </a:r>
          </a:p>
          <a:p>
            <a:pPr>
              <a:buNone/>
            </a:pPr>
            <a:r>
              <a:rPr lang="en-US" b="1" dirty="0" smtClean="0"/>
              <a:t>stroke() </a:t>
            </a:r>
          </a:p>
          <a:p>
            <a:pPr lvl="1"/>
            <a:r>
              <a:rPr lang="en-US" dirty="0" smtClean="0"/>
              <a:t>Draws the shape by stroking its outline. </a:t>
            </a:r>
          </a:p>
          <a:p>
            <a:pPr>
              <a:buNone/>
            </a:pPr>
            <a:r>
              <a:rPr lang="en-US" b="1" dirty="0" smtClean="0"/>
              <a:t>fill() </a:t>
            </a:r>
          </a:p>
          <a:p>
            <a:pPr lvl="1"/>
            <a:r>
              <a:rPr lang="en-US" dirty="0" smtClean="0"/>
              <a:t>Draws a solid shape by filling the path's content area. </a:t>
            </a:r>
          </a:p>
          <a:p>
            <a:pPr lvl="1"/>
            <a:r>
              <a:rPr lang="en-US" dirty="0" smtClean="0"/>
              <a:t>When you call fill(), any open shapes are closed automatically, so you don't have to call </a:t>
            </a:r>
            <a:r>
              <a:rPr lang="en-US" dirty="0" err="1" smtClean="0"/>
              <a:t>closePath</a:t>
            </a:r>
            <a:r>
              <a:rPr lang="en-US" dirty="0" smtClean="0"/>
              <a:t>().</a:t>
            </a:r>
            <a:endParaRPr lang="en-US" dirty="0"/>
          </a:p>
        </p:txBody>
      </p:sp>
    </p:spTree>
    <p:extLst>
      <p:ext uri="{BB962C8B-B14F-4D97-AF65-F5344CB8AC3E}">
        <p14:creationId xmlns:p14="http://schemas.microsoft.com/office/powerpoint/2010/main" val="534299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Moving the Pen &amp; Drawing Lines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b="1" dirty="0" err="1" smtClean="0"/>
              <a:t>moveTo</a:t>
            </a:r>
            <a:r>
              <a:rPr lang="en-US" b="1" dirty="0" smtClean="0"/>
              <a:t>(x, y)</a:t>
            </a:r>
          </a:p>
          <a:p>
            <a:pPr lvl="1"/>
            <a:r>
              <a:rPr lang="en-US" dirty="0" smtClean="0"/>
              <a:t>Moves the pen to the coordinates specified by x and y.</a:t>
            </a:r>
          </a:p>
          <a:p>
            <a:pPr>
              <a:buNone/>
            </a:pPr>
            <a:r>
              <a:rPr lang="en-US" b="1" dirty="0" err="1" smtClean="0"/>
              <a:t>lineTo</a:t>
            </a:r>
            <a:r>
              <a:rPr lang="en-US" b="1" dirty="0" smtClean="0"/>
              <a:t>(x, y)</a:t>
            </a:r>
          </a:p>
          <a:p>
            <a:pPr lvl="1"/>
            <a:r>
              <a:rPr lang="en-US" dirty="0" smtClean="0"/>
              <a:t>Draws a line from the current drawing position to the position specified by x and y.</a:t>
            </a:r>
          </a:p>
          <a:p>
            <a:endParaRPr lang="en-US" dirty="0"/>
          </a:p>
        </p:txBody>
      </p:sp>
    </p:spTree>
    <p:extLst>
      <p:ext uri="{BB962C8B-B14F-4D97-AF65-F5344CB8AC3E}">
        <p14:creationId xmlns:p14="http://schemas.microsoft.com/office/powerpoint/2010/main" val="1460123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Drawing a Triangle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function draw() { </a:t>
            </a:r>
          </a:p>
          <a:p>
            <a:pPr lvl="1">
              <a:buNone/>
            </a:pPr>
            <a:r>
              <a:rPr lang="en-US" dirty="0" err="1" smtClean="0"/>
              <a:t>var</a:t>
            </a:r>
            <a:r>
              <a:rPr lang="en-US" dirty="0" smtClean="0"/>
              <a:t> canvas = </a:t>
            </a:r>
            <a:r>
              <a:rPr lang="en-US" dirty="0" err="1" smtClean="0"/>
              <a:t>document.getElementById</a:t>
            </a:r>
            <a:r>
              <a:rPr lang="en-US" dirty="0" smtClean="0"/>
              <a:t>('canvas'); </a:t>
            </a:r>
          </a:p>
          <a:p>
            <a:pPr lvl="1">
              <a:buNone/>
            </a:pPr>
            <a:r>
              <a:rPr lang="en-US" dirty="0" smtClean="0"/>
              <a:t>if (</a:t>
            </a:r>
            <a:r>
              <a:rPr lang="en-US" dirty="0" err="1" smtClean="0"/>
              <a:t>canvas.getContext</a:t>
            </a:r>
            <a:r>
              <a:rPr lang="en-US" dirty="0" smtClean="0"/>
              <a:t>){ </a:t>
            </a:r>
          </a:p>
          <a:p>
            <a:pPr lvl="1">
              <a:buNone/>
            </a:pPr>
            <a:r>
              <a:rPr lang="en-US" dirty="0" smtClean="0"/>
              <a:t>	</a:t>
            </a:r>
            <a:r>
              <a:rPr lang="en-US" dirty="0" err="1" smtClean="0"/>
              <a:t>var</a:t>
            </a:r>
            <a:r>
              <a:rPr lang="en-US" dirty="0" smtClean="0"/>
              <a:t> </a:t>
            </a:r>
            <a:r>
              <a:rPr lang="en-US" dirty="0" err="1" smtClean="0"/>
              <a:t>ctx</a:t>
            </a:r>
            <a:r>
              <a:rPr lang="en-US" dirty="0" smtClean="0"/>
              <a:t> = </a:t>
            </a:r>
            <a:r>
              <a:rPr lang="en-US" dirty="0" err="1" smtClean="0"/>
              <a:t>canvas.getContext</a:t>
            </a:r>
            <a:r>
              <a:rPr lang="en-US" dirty="0" smtClean="0"/>
              <a:t>('2d'); </a:t>
            </a:r>
          </a:p>
          <a:p>
            <a:pPr lvl="1">
              <a:buNone/>
            </a:pPr>
            <a:r>
              <a:rPr lang="en-US" dirty="0" smtClean="0"/>
              <a:t>	</a:t>
            </a:r>
            <a:r>
              <a:rPr lang="en-US" dirty="0" err="1" smtClean="0"/>
              <a:t>ctx.beginPath</a:t>
            </a:r>
            <a:r>
              <a:rPr lang="en-US" dirty="0" smtClean="0"/>
              <a:t>(); </a:t>
            </a:r>
          </a:p>
          <a:p>
            <a:pPr lvl="1">
              <a:buNone/>
            </a:pPr>
            <a:r>
              <a:rPr lang="en-US" dirty="0" smtClean="0"/>
              <a:t>	</a:t>
            </a:r>
            <a:r>
              <a:rPr lang="en-US" dirty="0" err="1" smtClean="0"/>
              <a:t>ctx.moveTo</a:t>
            </a:r>
            <a:r>
              <a:rPr lang="en-US" dirty="0" smtClean="0"/>
              <a:t>(75,50); </a:t>
            </a:r>
          </a:p>
          <a:p>
            <a:pPr lvl="1">
              <a:buNone/>
            </a:pPr>
            <a:r>
              <a:rPr lang="en-US" dirty="0" smtClean="0"/>
              <a:t>	</a:t>
            </a:r>
            <a:r>
              <a:rPr lang="en-US" dirty="0" err="1" smtClean="0"/>
              <a:t>ctx.lineTo</a:t>
            </a:r>
            <a:r>
              <a:rPr lang="en-US" dirty="0" smtClean="0"/>
              <a:t>(100,75); </a:t>
            </a:r>
          </a:p>
          <a:p>
            <a:pPr lvl="1">
              <a:buNone/>
            </a:pPr>
            <a:r>
              <a:rPr lang="en-US" dirty="0" smtClean="0"/>
              <a:t>	</a:t>
            </a:r>
            <a:r>
              <a:rPr lang="en-US" dirty="0" err="1" smtClean="0"/>
              <a:t>ctx.lineTo</a:t>
            </a:r>
            <a:r>
              <a:rPr lang="en-US" dirty="0" smtClean="0"/>
              <a:t>(100,25); </a:t>
            </a:r>
          </a:p>
          <a:p>
            <a:pPr lvl="1">
              <a:buNone/>
            </a:pPr>
            <a:r>
              <a:rPr lang="en-US" dirty="0" smtClean="0"/>
              <a:t>	</a:t>
            </a:r>
            <a:r>
              <a:rPr lang="en-US" dirty="0" err="1" smtClean="0"/>
              <a:t>ctx.fill</a:t>
            </a:r>
            <a:r>
              <a:rPr lang="en-US" dirty="0" smtClean="0"/>
              <a:t>(); </a:t>
            </a:r>
          </a:p>
          <a:p>
            <a:pPr lvl="1">
              <a:buNone/>
            </a:pPr>
            <a:r>
              <a:rPr lang="en-US" dirty="0" smtClean="0"/>
              <a:t>} </a:t>
            </a:r>
          </a:p>
          <a:p>
            <a:pPr>
              <a:buNone/>
            </a:pPr>
            <a:r>
              <a:rPr lang="en-US" dirty="0" smtClean="0"/>
              <a:t>}</a:t>
            </a:r>
            <a:endParaRPr lang="en-US" dirty="0"/>
          </a:p>
        </p:txBody>
      </p:sp>
    </p:spTree>
    <p:extLst>
      <p:ext uri="{BB962C8B-B14F-4D97-AF65-F5344CB8AC3E}">
        <p14:creationId xmlns:p14="http://schemas.microsoft.com/office/powerpoint/2010/main" val="2930812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Drawing Arcs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3000" b="1" dirty="0" smtClean="0">
                <a:solidFill>
                  <a:srgbClr val="0070C0"/>
                </a:solidFill>
              </a:rPr>
              <a:t>arc</a:t>
            </a:r>
            <a:r>
              <a:rPr lang="en-US" sz="3000" dirty="0" smtClean="0"/>
              <a:t>(</a:t>
            </a:r>
            <a:r>
              <a:rPr lang="en-US" sz="3000" i="1" dirty="0" smtClean="0"/>
              <a:t>x</a:t>
            </a:r>
            <a:r>
              <a:rPr lang="en-US" sz="3000" dirty="0" smtClean="0"/>
              <a:t>, </a:t>
            </a:r>
            <a:r>
              <a:rPr lang="en-US" sz="3000" i="1" dirty="0" smtClean="0"/>
              <a:t>y</a:t>
            </a:r>
            <a:r>
              <a:rPr lang="en-US" sz="3000" dirty="0" smtClean="0"/>
              <a:t>, </a:t>
            </a:r>
            <a:r>
              <a:rPr lang="en-US" sz="3000" i="1" dirty="0" smtClean="0"/>
              <a:t>radius</a:t>
            </a:r>
            <a:r>
              <a:rPr lang="en-US" sz="3000" dirty="0" smtClean="0"/>
              <a:t>, </a:t>
            </a:r>
            <a:r>
              <a:rPr lang="en-US" sz="3000" i="1" dirty="0" err="1" smtClean="0"/>
              <a:t>startAngle</a:t>
            </a:r>
            <a:r>
              <a:rPr lang="en-US" sz="3000" dirty="0" smtClean="0"/>
              <a:t>, </a:t>
            </a:r>
            <a:r>
              <a:rPr lang="en-US" sz="3000" i="1" dirty="0" err="1" smtClean="0"/>
              <a:t>endAngle</a:t>
            </a:r>
            <a:r>
              <a:rPr lang="en-US" sz="3000" dirty="0" smtClean="0"/>
              <a:t>, </a:t>
            </a:r>
            <a:r>
              <a:rPr lang="en-US" sz="3000" i="1" dirty="0" smtClean="0"/>
              <a:t>anticlockwise</a:t>
            </a:r>
            <a:r>
              <a:rPr lang="en-US" sz="3000" dirty="0" smtClean="0"/>
              <a:t>) </a:t>
            </a:r>
          </a:p>
          <a:p>
            <a:pPr lvl="1"/>
            <a:r>
              <a:rPr lang="en-US" dirty="0" smtClean="0"/>
              <a:t>Draws an arc.</a:t>
            </a:r>
          </a:p>
          <a:p>
            <a:pPr lvl="1"/>
            <a:r>
              <a:rPr lang="en-CA" dirty="0" smtClean="0"/>
              <a:t>x, y: coordinate</a:t>
            </a:r>
          </a:p>
          <a:p>
            <a:pPr lvl="1"/>
            <a:r>
              <a:rPr lang="en-CA" dirty="0" smtClean="0"/>
              <a:t>Start: starting angle (e.g. 0)</a:t>
            </a:r>
          </a:p>
          <a:p>
            <a:pPr lvl="1"/>
            <a:r>
              <a:rPr lang="en-CA" dirty="0" smtClean="0"/>
              <a:t>Stop: stopping angle (e.g., 2 * </a:t>
            </a:r>
            <a:r>
              <a:rPr lang="en-CA" dirty="0" err="1" smtClean="0"/>
              <a:t>Matho.PI</a:t>
            </a:r>
            <a:r>
              <a:rPr lang="en-CA" dirty="0" smtClean="0"/>
              <a:t>)</a:t>
            </a:r>
          </a:p>
          <a:p>
            <a:pPr>
              <a:buFont typeface="Wingdings" panose="05000000000000000000" pitchFamily="2" charset="2"/>
              <a:buChar char="Ø"/>
            </a:pPr>
            <a:r>
              <a:rPr lang="en-CA" dirty="0" smtClean="0"/>
              <a:t>To actually draw the circle, use </a:t>
            </a:r>
            <a:r>
              <a:rPr lang="en-CA" dirty="0" smtClean="0">
                <a:solidFill>
                  <a:srgbClr val="0000FF"/>
                </a:solidFill>
              </a:rPr>
              <a:t>stroke()</a:t>
            </a:r>
            <a:r>
              <a:rPr lang="en-CA" dirty="0" smtClean="0"/>
              <a:t> or </a:t>
            </a:r>
            <a:r>
              <a:rPr lang="en-CA" dirty="0" smtClean="0">
                <a:solidFill>
                  <a:srgbClr val="0000FF"/>
                </a:solidFill>
              </a:rPr>
              <a:t>fill()</a:t>
            </a:r>
            <a:r>
              <a:rPr lang="en-CA" dirty="0" smtClean="0"/>
              <a:t>.</a:t>
            </a:r>
          </a:p>
          <a:p>
            <a:endParaRPr lang="en-US" dirty="0" smtClean="0"/>
          </a:p>
          <a:p>
            <a:pPr lvl="1"/>
            <a:endParaRPr lang="en-US" dirty="0"/>
          </a:p>
        </p:txBody>
      </p:sp>
    </p:spTree>
    <p:extLst>
      <p:ext uri="{BB962C8B-B14F-4D97-AF65-F5344CB8AC3E}">
        <p14:creationId xmlns:p14="http://schemas.microsoft.com/office/powerpoint/2010/main" val="1278588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Using images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One of the more exciting features of </a:t>
            </a:r>
            <a:r>
              <a:rPr lang="en-US" dirty="0" smtClean="0">
                <a:hlinkClick r:id="rId2" tooltip="The HTML &lt;canvas&gt; Element can be used to draw graphics via scripting (usually JavaScript). For example, it can be used to draw graphs, make photo compositions or even perform animations. You may (and should) provide alternate content inside the &lt;canvas&gt; block. That content will be rendered both on older browsers that don't support canvas and in browsers with JavaScript disabled."/>
              </a:rPr>
              <a:t>&lt;canvas&gt;</a:t>
            </a:r>
            <a:r>
              <a:rPr lang="en-US" dirty="0" smtClean="0"/>
              <a:t> is the ability to use images.</a:t>
            </a:r>
          </a:p>
          <a:p>
            <a:pPr lvl="1"/>
            <a:r>
              <a:rPr lang="en-US" dirty="0" smtClean="0"/>
              <a:t>These can be used to do dynamic photo compositing or as backdrops of graphs, for sprites in games, and so forth.</a:t>
            </a:r>
          </a:p>
          <a:p>
            <a:pPr>
              <a:buFont typeface="Wingdings" panose="05000000000000000000" pitchFamily="2" charset="2"/>
              <a:buChar char="Ø"/>
            </a:pPr>
            <a:r>
              <a:rPr lang="en-US" dirty="0" smtClean="0"/>
              <a:t>Drawing images</a:t>
            </a:r>
          </a:p>
          <a:p>
            <a:pPr lvl="1">
              <a:buNone/>
            </a:pPr>
            <a:r>
              <a:rPr lang="en-US" dirty="0" err="1" smtClean="0"/>
              <a:t>drawImage</a:t>
            </a:r>
            <a:r>
              <a:rPr lang="en-US" dirty="0" smtClean="0"/>
              <a:t>(</a:t>
            </a:r>
            <a:r>
              <a:rPr lang="en-US" i="1" dirty="0" smtClean="0"/>
              <a:t>image</a:t>
            </a:r>
            <a:r>
              <a:rPr lang="en-US" dirty="0" smtClean="0"/>
              <a:t>, </a:t>
            </a:r>
            <a:r>
              <a:rPr lang="en-US" i="1" dirty="0" smtClean="0"/>
              <a:t>x</a:t>
            </a:r>
            <a:r>
              <a:rPr lang="en-US" dirty="0" smtClean="0"/>
              <a:t>, </a:t>
            </a:r>
            <a:r>
              <a:rPr lang="en-US" i="1" dirty="0" smtClean="0"/>
              <a:t>y</a:t>
            </a:r>
            <a:r>
              <a:rPr lang="en-US" dirty="0" smtClean="0"/>
              <a:t>)</a:t>
            </a:r>
          </a:p>
          <a:p>
            <a:pPr lvl="2"/>
            <a:r>
              <a:rPr lang="en-US" dirty="0" smtClean="0"/>
              <a:t>Draws the </a:t>
            </a:r>
            <a:r>
              <a:rPr lang="en-US" dirty="0" err="1" smtClean="0"/>
              <a:t>CanvasImageSource</a:t>
            </a:r>
            <a:r>
              <a:rPr lang="en-US" dirty="0" smtClean="0"/>
              <a:t> specified by the image parameter at the coordinates (x, y).</a:t>
            </a:r>
          </a:p>
          <a:p>
            <a:pPr lvl="1">
              <a:buNone/>
            </a:pPr>
            <a:r>
              <a:rPr lang="en-US" dirty="0" err="1" smtClean="0"/>
              <a:t>drawImage</a:t>
            </a:r>
            <a:r>
              <a:rPr lang="en-US" dirty="0" smtClean="0"/>
              <a:t>(</a:t>
            </a:r>
            <a:r>
              <a:rPr lang="en-US" i="1" dirty="0" smtClean="0"/>
              <a:t>image</a:t>
            </a:r>
            <a:r>
              <a:rPr lang="en-US" dirty="0" smtClean="0"/>
              <a:t>, </a:t>
            </a:r>
            <a:r>
              <a:rPr lang="en-US" i="1" dirty="0" smtClean="0"/>
              <a:t>x</a:t>
            </a:r>
            <a:r>
              <a:rPr lang="en-US" dirty="0" smtClean="0"/>
              <a:t>, </a:t>
            </a:r>
            <a:r>
              <a:rPr lang="en-US" i="1" dirty="0" smtClean="0"/>
              <a:t>y</a:t>
            </a:r>
            <a:r>
              <a:rPr lang="en-US" dirty="0" smtClean="0"/>
              <a:t>, </a:t>
            </a:r>
            <a:r>
              <a:rPr lang="en-US" i="1" dirty="0" smtClean="0"/>
              <a:t>width</a:t>
            </a:r>
            <a:r>
              <a:rPr lang="en-US" dirty="0" smtClean="0"/>
              <a:t>, </a:t>
            </a:r>
            <a:r>
              <a:rPr lang="en-US" i="1" dirty="0" smtClean="0"/>
              <a:t>height</a:t>
            </a:r>
            <a:r>
              <a:rPr lang="en-US" dirty="0" smtClean="0"/>
              <a:t>)</a:t>
            </a:r>
          </a:p>
          <a:p>
            <a:pPr lvl="2"/>
            <a:r>
              <a:rPr lang="en-US" dirty="0" smtClean="0"/>
              <a:t>This adds the width and height parameters, making the image scalable.</a:t>
            </a:r>
          </a:p>
          <a:p>
            <a:pPr lvl="1">
              <a:buNone/>
            </a:pPr>
            <a:endParaRPr lang="en-US" dirty="0" smtClean="0"/>
          </a:p>
          <a:p>
            <a:pPr lvl="1">
              <a:buNone/>
            </a:pPr>
            <a:endParaRPr lang="en-US" dirty="0"/>
          </a:p>
        </p:txBody>
      </p:sp>
    </p:spTree>
    <p:extLst>
      <p:ext uri="{BB962C8B-B14F-4D97-AF65-F5344CB8AC3E}">
        <p14:creationId xmlns:p14="http://schemas.microsoft.com/office/powerpoint/2010/main" val="1457768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Using images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5562600" cy="5257800"/>
          </a:xfrm>
        </p:spPr>
        <p:txBody>
          <a:bodyPr>
            <a:noAutofit/>
          </a:bodyPr>
          <a:lstStyle/>
          <a:p>
            <a:pPr lvl="1">
              <a:buNone/>
            </a:pPr>
            <a:r>
              <a:rPr lang="en-US" sz="1600" dirty="0" smtClean="0"/>
              <a:t>function draw() {</a:t>
            </a:r>
          </a:p>
          <a:p>
            <a:pPr lvl="1">
              <a:buNone/>
            </a:pPr>
            <a:r>
              <a:rPr lang="en-US" sz="1600" dirty="0" smtClean="0"/>
              <a:t>      </a:t>
            </a:r>
            <a:r>
              <a:rPr lang="en-US" sz="1600" dirty="0" err="1" smtClean="0"/>
              <a:t>var</a:t>
            </a:r>
            <a:r>
              <a:rPr lang="en-US" sz="1600" dirty="0" smtClean="0"/>
              <a:t> canvas = </a:t>
            </a:r>
            <a:r>
              <a:rPr lang="en-US" sz="1600" dirty="0" err="1" smtClean="0"/>
              <a:t>document.getElementById</a:t>
            </a:r>
            <a:r>
              <a:rPr lang="en-US" sz="1600" dirty="0" smtClean="0"/>
              <a:t>("my-canvas");</a:t>
            </a:r>
          </a:p>
          <a:p>
            <a:pPr lvl="1">
              <a:buNone/>
            </a:pPr>
            <a:r>
              <a:rPr lang="en-US" sz="1600" dirty="0" smtClean="0"/>
              <a:t>      if (</a:t>
            </a:r>
            <a:r>
              <a:rPr lang="en-US" sz="1600" dirty="0" err="1" smtClean="0"/>
              <a:t>canvas.getContext</a:t>
            </a:r>
            <a:r>
              <a:rPr lang="en-US" sz="1600" dirty="0" smtClean="0"/>
              <a:t>) {</a:t>
            </a:r>
          </a:p>
          <a:p>
            <a:pPr lvl="1">
              <a:buNone/>
            </a:pPr>
            <a:r>
              <a:rPr lang="en-US" sz="1600" dirty="0" smtClean="0"/>
              <a:t>        </a:t>
            </a:r>
            <a:r>
              <a:rPr lang="en-US" sz="1600" dirty="0" err="1" smtClean="0"/>
              <a:t>var</a:t>
            </a:r>
            <a:r>
              <a:rPr lang="en-US" sz="1600" dirty="0" smtClean="0"/>
              <a:t> </a:t>
            </a:r>
            <a:r>
              <a:rPr lang="en-US" sz="1600" dirty="0" err="1" smtClean="0"/>
              <a:t>ctx</a:t>
            </a:r>
            <a:r>
              <a:rPr lang="en-US" sz="1600" dirty="0" smtClean="0"/>
              <a:t> = </a:t>
            </a:r>
            <a:r>
              <a:rPr lang="en-US" sz="1600" dirty="0" err="1" smtClean="0"/>
              <a:t>canvas.getContext</a:t>
            </a:r>
            <a:r>
              <a:rPr lang="en-US" sz="1600" dirty="0" smtClean="0"/>
              <a:t>("2d");</a:t>
            </a:r>
          </a:p>
          <a:p>
            <a:pPr lvl="1">
              <a:buNone/>
            </a:pPr>
            <a:endParaRPr lang="en-US" sz="1600" dirty="0" smtClean="0"/>
          </a:p>
          <a:p>
            <a:pPr lvl="1">
              <a:buNone/>
            </a:pPr>
            <a:r>
              <a:rPr lang="en-US" sz="1600" dirty="0" smtClean="0"/>
              <a:t>        </a:t>
            </a:r>
            <a:r>
              <a:rPr lang="en-US" sz="1600" dirty="0" err="1" smtClean="0"/>
              <a:t>var</a:t>
            </a:r>
            <a:r>
              <a:rPr lang="en-US" sz="1600" dirty="0" smtClean="0"/>
              <a:t> </a:t>
            </a:r>
            <a:r>
              <a:rPr lang="en-US" sz="1600" dirty="0" err="1" smtClean="0"/>
              <a:t>img</a:t>
            </a:r>
            <a:r>
              <a:rPr lang="en-US" sz="1600" dirty="0" smtClean="0"/>
              <a:t> = new Image();</a:t>
            </a:r>
          </a:p>
          <a:p>
            <a:pPr lvl="1">
              <a:buNone/>
            </a:pPr>
            <a:r>
              <a:rPr lang="en-US" sz="1600" dirty="0" smtClean="0"/>
              <a:t>		</a:t>
            </a:r>
            <a:r>
              <a:rPr lang="en-US" sz="1600" dirty="0" err="1" smtClean="0"/>
              <a:t>img.onload</a:t>
            </a:r>
            <a:r>
              <a:rPr lang="en-US" sz="1600" dirty="0" smtClean="0"/>
              <a:t> = function(){</a:t>
            </a:r>
          </a:p>
          <a:p>
            <a:pPr lvl="1">
              <a:buNone/>
            </a:pPr>
            <a:r>
              <a:rPr lang="en-US" sz="1600" dirty="0" smtClean="0"/>
              <a:t>			</a:t>
            </a:r>
            <a:r>
              <a:rPr lang="en-US" sz="1600" b="1" dirty="0" err="1" smtClean="0">
                <a:solidFill>
                  <a:srgbClr val="002060"/>
                </a:solidFill>
              </a:rPr>
              <a:t>ctx.drawImage</a:t>
            </a:r>
            <a:r>
              <a:rPr lang="en-US" sz="1600" b="1" dirty="0" smtClean="0">
                <a:solidFill>
                  <a:srgbClr val="002060"/>
                </a:solidFill>
              </a:rPr>
              <a:t>(img,10,10);</a:t>
            </a:r>
          </a:p>
          <a:p>
            <a:pPr lvl="1">
              <a:buNone/>
            </a:pPr>
            <a:r>
              <a:rPr lang="en-US" sz="1600" dirty="0" smtClean="0"/>
              <a:t>			</a:t>
            </a:r>
            <a:r>
              <a:rPr lang="en-US" sz="1600" dirty="0" err="1" smtClean="0"/>
              <a:t>ctx.beginPath</a:t>
            </a:r>
            <a:r>
              <a:rPr lang="en-US" sz="1600" dirty="0" smtClean="0"/>
              <a:t>();</a:t>
            </a:r>
          </a:p>
          <a:p>
            <a:pPr lvl="1">
              <a:buNone/>
            </a:pPr>
            <a:r>
              <a:rPr lang="en-US" sz="1600" dirty="0" smtClean="0"/>
              <a:t>			</a:t>
            </a:r>
            <a:r>
              <a:rPr lang="en-US" sz="1600" dirty="0" err="1" smtClean="0"/>
              <a:t>ctx.moveTo</a:t>
            </a:r>
            <a:r>
              <a:rPr lang="en-US" sz="1600" dirty="0" smtClean="0"/>
              <a:t>(40,106);</a:t>
            </a:r>
          </a:p>
          <a:p>
            <a:pPr lvl="1">
              <a:buNone/>
            </a:pPr>
            <a:r>
              <a:rPr lang="en-US" sz="1600" dirty="0" smtClean="0"/>
              <a:t>			</a:t>
            </a:r>
            <a:r>
              <a:rPr lang="en-US" sz="1600" dirty="0" err="1" smtClean="0"/>
              <a:t>ctx.lineTo</a:t>
            </a:r>
            <a:r>
              <a:rPr lang="en-US" sz="1600" dirty="0" smtClean="0"/>
              <a:t>(80,76);</a:t>
            </a:r>
          </a:p>
          <a:p>
            <a:pPr lvl="1">
              <a:buNone/>
            </a:pPr>
            <a:r>
              <a:rPr lang="en-US" sz="1600" dirty="0" smtClean="0"/>
              <a:t>			</a:t>
            </a:r>
            <a:r>
              <a:rPr lang="en-US" sz="1600" dirty="0" err="1" smtClean="0"/>
              <a:t>ctx.lineTo</a:t>
            </a:r>
            <a:r>
              <a:rPr lang="en-US" sz="1600" dirty="0" smtClean="0"/>
              <a:t>(113,86);</a:t>
            </a:r>
          </a:p>
          <a:p>
            <a:pPr lvl="1">
              <a:buNone/>
            </a:pPr>
            <a:r>
              <a:rPr lang="en-US" sz="1600" dirty="0" smtClean="0"/>
              <a:t>			</a:t>
            </a:r>
            <a:r>
              <a:rPr lang="en-US" sz="1600" dirty="0" err="1" smtClean="0"/>
              <a:t>ctx.lineTo</a:t>
            </a:r>
            <a:r>
              <a:rPr lang="en-US" sz="1600" dirty="0" smtClean="0"/>
              <a:t>(180,25);</a:t>
            </a:r>
          </a:p>
          <a:p>
            <a:pPr lvl="1">
              <a:buNone/>
            </a:pPr>
            <a:r>
              <a:rPr lang="en-US" sz="1600" dirty="0" smtClean="0"/>
              <a:t>			</a:t>
            </a:r>
            <a:r>
              <a:rPr lang="en-US" sz="1600" dirty="0" err="1" smtClean="0"/>
              <a:t>ctx.stroke</a:t>
            </a:r>
            <a:r>
              <a:rPr lang="en-US" sz="1600" dirty="0" smtClean="0"/>
              <a:t>();</a:t>
            </a:r>
          </a:p>
          <a:p>
            <a:pPr lvl="1">
              <a:buNone/>
            </a:pPr>
            <a:r>
              <a:rPr lang="en-US" sz="1600" dirty="0" smtClean="0"/>
              <a:t>		};</a:t>
            </a:r>
          </a:p>
          <a:p>
            <a:pPr lvl="1">
              <a:buNone/>
            </a:pPr>
            <a:r>
              <a:rPr lang="en-US" sz="1600" dirty="0" smtClean="0"/>
              <a:t>		</a:t>
            </a:r>
            <a:r>
              <a:rPr lang="en-US" sz="1800" b="1" dirty="0" smtClean="0">
                <a:solidFill>
                  <a:srgbClr val="002060"/>
                </a:solidFill>
              </a:rPr>
              <a:t>img.src = 'backdrop.png';</a:t>
            </a:r>
            <a:endParaRPr lang="en-US" sz="1600" b="1" dirty="0" smtClean="0">
              <a:solidFill>
                <a:srgbClr val="002060"/>
              </a:solidFill>
            </a:endParaRPr>
          </a:p>
          <a:p>
            <a:pPr lvl="1">
              <a:buNone/>
            </a:pPr>
            <a:r>
              <a:rPr lang="en-US" sz="1600" dirty="0" smtClean="0"/>
              <a:t>      }</a:t>
            </a:r>
          </a:p>
          <a:p>
            <a:pPr lvl="1">
              <a:buNone/>
            </a:pPr>
            <a:r>
              <a:rPr lang="en-US" sz="1600" dirty="0" smtClean="0"/>
              <a:t>    }</a:t>
            </a:r>
            <a:endParaRPr lang="en-US" sz="1600" dirty="0"/>
          </a:p>
        </p:txBody>
      </p:sp>
      <p:pic>
        <p:nvPicPr>
          <p:cNvPr id="66563" name="Picture 3" descr="C:\Users\HP\Desktop\tmp\back.png"/>
          <p:cNvPicPr>
            <a:picLocks noChangeAspect="1" noChangeArrowheads="1"/>
          </p:cNvPicPr>
          <p:nvPr/>
        </p:nvPicPr>
        <p:blipFill>
          <a:blip r:embed="rId2" cstate="print"/>
          <a:srcRect/>
          <a:stretch>
            <a:fillRect/>
          </a:stretch>
        </p:blipFill>
        <p:spPr bwMode="auto">
          <a:xfrm>
            <a:off x="5562600" y="3048000"/>
            <a:ext cx="3139109" cy="2292048"/>
          </a:xfrm>
          <a:prstGeom prst="rect">
            <a:avLst/>
          </a:prstGeom>
          <a:noFill/>
        </p:spPr>
      </p:pic>
    </p:spTree>
    <p:extLst>
      <p:ext uri="{BB962C8B-B14F-4D97-AF65-F5344CB8AC3E}">
        <p14:creationId xmlns:p14="http://schemas.microsoft.com/office/powerpoint/2010/main" val="3859083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Filling Text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To draw text on a canvas, the most important property and methods are:</a:t>
            </a:r>
          </a:p>
          <a:p>
            <a:pPr lvl="2">
              <a:buNone/>
            </a:pPr>
            <a:r>
              <a:rPr lang="en-US" dirty="0" smtClean="0"/>
              <a:t>font </a:t>
            </a:r>
          </a:p>
          <a:p>
            <a:pPr lvl="3"/>
            <a:r>
              <a:rPr lang="en-US" dirty="0" smtClean="0"/>
              <a:t>defines the font properties for text</a:t>
            </a:r>
          </a:p>
          <a:p>
            <a:pPr lvl="2">
              <a:buNone/>
            </a:pPr>
            <a:r>
              <a:rPr lang="en-US" dirty="0" err="1" smtClean="0"/>
              <a:t>fillText</a:t>
            </a:r>
            <a:r>
              <a:rPr lang="en-US" dirty="0" smtClean="0"/>
              <a:t>(</a:t>
            </a:r>
            <a:r>
              <a:rPr lang="en-US" i="1" dirty="0" err="1" smtClean="0"/>
              <a:t>text,x,y</a:t>
            </a:r>
            <a:r>
              <a:rPr lang="en-US" dirty="0" smtClean="0"/>
              <a:t>) </a:t>
            </a:r>
          </a:p>
          <a:p>
            <a:pPr lvl="3"/>
            <a:r>
              <a:rPr lang="en-US" dirty="0" smtClean="0"/>
              <a:t>Draws "filled" text on the canvas</a:t>
            </a:r>
          </a:p>
          <a:p>
            <a:pPr lvl="2">
              <a:buNone/>
            </a:pPr>
            <a:r>
              <a:rPr lang="en-US" dirty="0" err="1" smtClean="0"/>
              <a:t>strokeText</a:t>
            </a:r>
            <a:r>
              <a:rPr lang="en-US" dirty="0" smtClean="0"/>
              <a:t>(</a:t>
            </a:r>
            <a:r>
              <a:rPr lang="en-US" i="1" dirty="0" err="1" smtClean="0"/>
              <a:t>text,x,y</a:t>
            </a:r>
            <a:r>
              <a:rPr lang="en-US" dirty="0" smtClean="0"/>
              <a:t>) </a:t>
            </a:r>
          </a:p>
          <a:p>
            <a:pPr lvl="3"/>
            <a:r>
              <a:rPr lang="en-US" dirty="0" smtClean="0"/>
              <a:t>Draws text on the canvas (no fill)</a:t>
            </a:r>
          </a:p>
          <a:p>
            <a:pPr>
              <a:buFont typeface="Wingdings" panose="05000000000000000000" pitchFamily="2" charset="2"/>
              <a:buChar char="Ø"/>
            </a:pPr>
            <a:r>
              <a:rPr lang="en-US" dirty="0" smtClean="0"/>
              <a:t>Example</a:t>
            </a:r>
          </a:p>
          <a:p>
            <a:pPr lvl="1" indent="-3175">
              <a:buNone/>
            </a:pPr>
            <a:r>
              <a:rPr lang="en-US" dirty="0" err="1" smtClean="0"/>
              <a:t>ctx.font</a:t>
            </a:r>
            <a:r>
              <a:rPr lang="en-US" dirty="0" smtClean="0"/>
              <a:t>="30px Arial";</a:t>
            </a:r>
            <a:br>
              <a:rPr lang="en-US" dirty="0" smtClean="0"/>
            </a:br>
            <a:r>
              <a:rPr lang="en-US" dirty="0" err="1" smtClean="0"/>
              <a:t>ctx.fillText</a:t>
            </a:r>
            <a:r>
              <a:rPr lang="en-US" dirty="0" smtClean="0"/>
              <a:t>("Hello World",10,50);</a:t>
            </a:r>
            <a:endParaRPr lang="en-US" dirty="0"/>
          </a:p>
        </p:txBody>
      </p:sp>
    </p:spTree>
    <p:extLst>
      <p:ext uri="{BB962C8B-B14F-4D97-AF65-F5344CB8AC3E}">
        <p14:creationId xmlns:p14="http://schemas.microsoft.com/office/powerpoint/2010/main" val="255823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Technologies used in AJAX</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HTML</a:t>
            </a:r>
          </a:p>
          <a:p>
            <a:pPr>
              <a:buFont typeface="Wingdings" panose="05000000000000000000" pitchFamily="2" charset="2"/>
              <a:buChar char="Ø"/>
            </a:pPr>
            <a:r>
              <a:rPr lang="en-US" dirty="0"/>
              <a:t>CSS</a:t>
            </a:r>
          </a:p>
          <a:p>
            <a:pPr>
              <a:buFont typeface="Wingdings" panose="05000000000000000000" pitchFamily="2" charset="2"/>
              <a:buChar char="Ø"/>
            </a:pPr>
            <a:r>
              <a:rPr lang="en-US" dirty="0"/>
              <a:t>JavaScript</a:t>
            </a:r>
          </a:p>
          <a:p>
            <a:pPr>
              <a:buFont typeface="Wingdings" panose="05000000000000000000" pitchFamily="2" charset="2"/>
              <a:buChar char="Ø"/>
            </a:pPr>
            <a:r>
              <a:rPr lang="en-US" dirty="0"/>
              <a:t>The Document Object Model (DOM)</a:t>
            </a:r>
          </a:p>
          <a:p>
            <a:pPr>
              <a:buFont typeface="Wingdings" panose="05000000000000000000" pitchFamily="2" charset="2"/>
              <a:buChar char="Ø"/>
            </a:pPr>
            <a:r>
              <a:rPr lang="en-US" dirty="0"/>
              <a:t>XML/JSON, XSLT</a:t>
            </a:r>
          </a:p>
          <a:p>
            <a:pPr>
              <a:buFont typeface="Wingdings" panose="05000000000000000000" pitchFamily="2" charset="2"/>
              <a:buChar char="Ø"/>
            </a:pPr>
            <a:r>
              <a:rPr lang="en-US" dirty="0" err="1"/>
              <a:t>XMLHttpRequest</a:t>
            </a:r>
            <a:r>
              <a:rPr lang="en-US" dirty="0"/>
              <a:t> </a:t>
            </a:r>
            <a:r>
              <a:rPr lang="en-US" dirty="0" smtClean="0"/>
              <a:t>object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35300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Gradients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7543800" cy="4525963"/>
          </a:xfrm>
        </p:spPr>
        <p:txBody>
          <a:bodyPr/>
          <a:lstStyle/>
          <a:p>
            <a:pPr>
              <a:buFont typeface="Wingdings" panose="05000000000000000000" pitchFamily="2" charset="2"/>
              <a:buChar char="Ø"/>
            </a:pPr>
            <a:r>
              <a:rPr lang="en-US" dirty="0" smtClean="0"/>
              <a:t>Gradients can be used to fill rectangles, circles, lines, text, etc. Shapes on the canvas are not limited to solid colors.</a:t>
            </a:r>
          </a:p>
          <a:p>
            <a:pPr>
              <a:buFont typeface="Wingdings" panose="05000000000000000000" pitchFamily="2" charset="2"/>
              <a:buChar char="Ø"/>
            </a:pPr>
            <a:r>
              <a:rPr lang="en-US" dirty="0" smtClean="0"/>
              <a:t>There are two different types of gradients:</a:t>
            </a:r>
          </a:p>
          <a:p>
            <a:pPr lvl="1">
              <a:buNone/>
            </a:pPr>
            <a:r>
              <a:rPr lang="en-US" dirty="0" err="1" smtClean="0"/>
              <a:t>createLinearGradient</a:t>
            </a:r>
            <a:r>
              <a:rPr lang="en-US" dirty="0" smtClean="0"/>
              <a:t>(</a:t>
            </a:r>
            <a:r>
              <a:rPr lang="en-US" i="1" dirty="0" smtClean="0"/>
              <a:t>x,y,x1,y1</a:t>
            </a:r>
            <a:r>
              <a:rPr lang="en-US" dirty="0" smtClean="0"/>
              <a:t>) </a:t>
            </a:r>
          </a:p>
          <a:p>
            <a:pPr lvl="2"/>
            <a:r>
              <a:rPr lang="en-US" dirty="0" smtClean="0"/>
              <a:t>Creates a linear gradient</a:t>
            </a:r>
          </a:p>
          <a:p>
            <a:pPr lvl="1">
              <a:buNone/>
            </a:pPr>
            <a:r>
              <a:rPr lang="en-US" dirty="0" err="1" smtClean="0"/>
              <a:t>createRadialGradient</a:t>
            </a:r>
            <a:r>
              <a:rPr lang="en-US" dirty="0" smtClean="0"/>
              <a:t>(</a:t>
            </a:r>
            <a:r>
              <a:rPr lang="en-US" i="1" dirty="0" smtClean="0"/>
              <a:t>x,y,r,x1,y1,r1</a:t>
            </a:r>
            <a:r>
              <a:rPr lang="en-US" dirty="0" smtClean="0"/>
              <a:t>) </a:t>
            </a:r>
          </a:p>
          <a:p>
            <a:pPr lvl="2"/>
            <a:r>
              <a:rPr lang="en-US" dirty="0" smtClean="0"/>
              <a:t>Creates a radial/circular gradient</a:t>
            </a:r>
          </a:p>
          <a:p>
            <a:endParaRPr lang="en-US" dirty="0"/>
          </a:p>
        </p:txBody>
      </p:sp>
      <p:sp>
        <p:nvSpPr>
          <p:cNvPr id="67586" name="AutoShape 2"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8" name="AutoShape 4"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90" name="AutoShape 6"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7591" name="Picture 7" descr="C:\Users\HP\Desktop\tmp\back.png"/>
          <p:cNvPicPr>
            <a:picLocks noChangeAspect="1" noChangeArrowheads="1"/>
          </p:cNvPicPr>
          <p:nvPr/>
        </p:nvPicPr>
        <p:blipFill>
          <a:blip r:embed="rId2" cstate="print"/>
          <a:srcRect/>
          <a:stretch>
            <a:fillRect/>
          </a:stretch>
        </p:blipFill>
        <p:spPr bwMode="auto">
          <a:xfrm>
            <a:off x="6477000" y="4419600"/>
            <a:ext cx="1857375" cy="990600"/>
          </a:xfrm>
          <a:prstGeom prst="rect">
            <a:avLst/>
          </a:prstGeom>
          <a:noFill/>
        </p:spPr>
      </p:pic>
    </p:spTree>
    <p:extLst>
      <p:ext uri="{BB962C8B-B14F-4D97-AF65-F5344CB8AC3E}">
        <p14:creationId xmlns:p14="http://schemas.microsoft.com/office/powerpoint/2010/main" val="1539568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Canvas Examples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dirty="0" smtClean="0"/>
              <a:t>The Canvas Examples are at the location:</a:t>
            </a:r>
          </a:p>
          <a:p>
            <a:pPr marL="400050" lvl="1" indent="0">
              <a:buNone/>
            </a:pPr>
            <a:r>
              <a:rPr lang="en-CA" sz="1800" dirty="0">
                <a:hlinkClick r:id="rId2"/>
              </a:rPr>
              <a:t>https://</a:t>
            </a:r>
            <a:r>
              <a:rPr lang="en-CA" sz="1800" dirty="0" smtClean="0">
                <a:hlinkClick r:id="rId2"/>
              </a:rPr>
              <a:t>github.com/wsong18/front-end-web-demos/tree/master/multimedia</a:t>
            </a:r>
            <a:endParaRPr lang="en-CA" sz="1800" dirty="0" smtClean="0"/>
          </a:p>
          <a:p>
            <a:pPr>
              <a:buFont typeface="Wingdings" panose="05000000000000000000" pitchFamily="2" charset="2"/>
              <a:buChar char="Ø"/>
            </a:pPr>
            <a:r>
              <a:rPr lang="en-CA" dirty="0" smtClean="0"/>
              <a:t>Include:</a:t>
            </a:r>
          </a:p>
          <a:p>
            <a:pPr marL="857250" lvl="2" indent="0">
              <a:buNone/>
            </a:pPr>
            <a:r>
              <a:rPr lang="en-CA" dirty="0" smtClean="0">
                <a:hlinkClick r:id="rId3"/>
              </a:rPr>
              <a:t>canvas_test_rect.html</a:t>
            </a:r>
            <a:endParaRPr lang="en-CA" dirty="0" smtClean="0"/>
          </a:p>
          <a:p>
            <a:pPr marL="857250" lvl="2" indent="0">
              <a:buNone/>
            </a:pPr>
            <a:r>
              <a:rPr lang="en-CA" dirty="0" smtClean="0">
                <a:hlinkClick r:id="rId4"/>
              </a:rPr>
              <a:t>canvas_test_tri.html</a:t>
            </a:r>
            <a:endParaRPr lang="en-CA" dirty="0" smtClean="0"/>
          </a:p>
          <a:p>
            <a:pPr marL="857250" lvl="2" indent="0">
              <a:buNone/>
            </a:pPr>
            <a:r>
              <a:rPr lang="en-CA" dirty="0" smtClean="0">
                <a:hlinkClick r:id="rId5"/>
              </a:rPr>
              <a:t>canvas_test_arcs.html</a:t>
            </a:r>
            <a:endParaRPr lang="en-CA" dirty="0" smtClean="0"/>
          </a:p>
          <a:p>
            <a:pPr marL="857250" lvl="2" indent="0">
              <a:buNone/>
            </a:pPr>
            <a:r>
              <a:rPr lang="en-CA" dirty="0" smtClean="0">
                <a:hlinkClick r:id="rId6"/>
              </a:rPr>
              <a:t>canvas_test_using_img.html</a:t>
            </a:r>
            <a:endParaRPr lang="en-CA" dirty="0" smtClean="0"/>
          </a:p>
          <a:p>
            <a:pPr marL="857250" lvl="2" indent="0">
              <a:buNone/>
            </a:pPr>
            <a:r>
              <a:rPr lang="en-CA" dirty="0" smtClean="0">
                <a:hlinkClick r:id="rId7"/>
              </a:rPr>
              <a:t>canvas_test_text.html</a:t>
            </a:r>
            <a:endParaRPr lang="en-CA" dirty="0" smtClean="0"/>
          </a:p>
          <a:p>
            <a:pPr marL="857250" lvl="2" indent="0">
              <a:buNone/>
            </a:pPr>
            <a:r>
              <a:rPr lang="en-CA" dirty="0" smtClean="0">
                <a:hlinkClick r:id="rId8"/>
              </a:rPr>
              <a:t>canvas_test_grad.html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839988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42</a:t>
            </a:fld>
            <a:endParaRPr lang="en-CA"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Ajax Examples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CA" sz="2400" dirty="0"/>
              <a:t>Google </a:t>
            </a:r>
            <a:r>
              <a:rPr lang="en-CA" sz="2400" dirty="0" smtClean="0"/>
              <a:t>Maps</a:t>
            </a:r>
            <a:endParaRPr lang="en-CA" sz="2400" dirty="0"/>
          </a:p>
          <a:p>
            <a:pPr marL="0" indent="0">
              <a:buNone/>
            </a:pPr>
            <a:r>
              <a:rPr lang="en-CA" sz="2400" dirty="0"/>
              <a:t>    http://maps.google.com/</a:t>
            </a:r>
          </a:p>
          <a:p>
            <a:endParaRPr lang="en-CA" sz="2400" dirty="0"/>
          </a:p>
          <a:p>
            <a:r>
              <a:rPr lang="en-CA" sz="2400" dirty="0"/>
              <a:t>Google </a:t>
            </a:r>
            <a:r>
              <a:rPr lang="en-CA" sz="2400" dirty="0" smtClean="0"/>
              <a:t>Suggest</a:t>
            </a:r>
            <a:endParaRPr lang="en-CA" sz="2400" dirty="0"/>
          </a:p>
          <a:p>
            <a:pPr marL="0" indent="0">
              <a:buNone/>
            </a:pPr>
            <a:r>
              <a:rPr lang="en-CA" sz="2400" dirty="0"/>
              <a:t>    http://www.google.com/webhp?complete=1&amp;hl=en</a:t>
            </a:r>
          </a:p>
          <a:p>
            <a:endParaRPr lang="en-CA" sz="2400" dirty="0"/>
          </a:p>
          <a:p>
            <a:r>
              <a:rPr lang="en-CA" sz="2400" dirty="0" smtClean="0"/>
              <a:t>Gmail</a:t>
            </a:r>
            <a:endParaRPr lang="en-CA" sz="2400" dirty="0"/>
          </a:p>
          <a:p>
            <a:pPr marL="0" indent="0">
              <a:buNone/>
            </a:pPr>
            <a:r>
              <a:rPr lang="en-CA" sz="2400" dirty="0"/>
              <a:t>    http://gmail.com/</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203658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rPr>
              <a:t>How does it works?</a:t>
            </a:r>
            <a:endParaRPr lang="en-CA" sz="4000" dirty="0">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AJAX allows web pages to be updated asynchronously by exchanging small amounts of data with the server behind the scenes. This means that it is possible to update parts of a web page, without reloading the whole page.</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21121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AJAX model</a:t>
            </a:r>
            <a:endParaRPr lang="en-US" sz="4000" dirty="0">
              <a:effectLst>
                <a:outerShdw blurRad="38100" dist="38100" dir="2700000" algn="tl">
                  <a:srgbClr val="000000">
                    <a:alpha val="43137"/>
                  </a:srgbClr>
                </a:outerShdw>
              </a:effectLst>
            </a:endParaRPr>
          </a:p>
        </p:txBody>
      </p:sp>
      <p:pic>
        <p:nvPicPr>
          <p:cNvPr id="1026" name="Picture 2" descr="ajax-diagram"/>
          <p:cNvPicPr>
            <a:picLocks noChangeAspect="1" noChangeArrowheads="1"/>
          </p:cNvPicPr>
          <p:nvPr/>
        </p:nvPicPr>
        <p:blipFill>
          <a:blip r:embed="rId2" cstate="print"/>
          <a:srcRect/>
          <a:stretch>
            <a:fillRect/>
          </a:stretch>
        </p:blipFill>
        <p:spPr bwMode="auto">
          <a:xfrm>
            <a:off x="838200" y="1524000"/>
            <a:ext cx="7315200" cy="4469364"/>
          </a:xfrm>
          <a:prstGeom prst="rect">
            <a:avLst/>
          </a:prstGeom>
          <a:noFill/>
        </p:spPr>
      </p:pic>
    </p:spTree>
    <p:extLst>
      <p:ext uri="{BB962C8B-B14F-4D97-AF65-F5344CB8AC3E}">
        <p14:creationId xmlns:p14="http://schemas.microsoft.com/office/powerpoint/2010/main" val="43783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Comparing with classic apps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Conventional web application transmit information to and from the sever using synchronous requests. This means you fill out a form, hit submit, and get directed to a new page with new information from the server.</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17272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Packaging data in AJAX model</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XML was originally used as the format in AJA</a:t>
            </a:r>
            <a:r>
              <a:rPr lang="en-US" b="1" dirty="0"/>
              <a:t>X</a:t>
            </a:r>
            <a:r>
              <a:rPr lang="en-US" dirty="0"/>
              <a:t>. </a:t>
            </a:r>
          </a:p>
          <a:p>
            <a:pPr>
              <a:buFont typeface="Wingdings" panose="05000000000000000000" pitchFamily="2" charset="2"/>
              <a:buChar char="Ø"/>
            </a:pPr>
            <a:r>
              <a:rPr lang="en-US" dirty="0">
                <a:hlinkClick r:id="rId2" tooltip="https://developer.mozilla.org/en-US/docs/JSON"/>
              </a:rPr>
              <a:t>JSON</a:t>
            </a:r>
            <a:r>
              <a:rPr lang="en-US" dirty="0"/>
              <a:t> is used more than XML nowadays .</a:t>
            </a:r>
          </a:p>
          <a:p>
            <a:pPr lvl="1"/>
            <a:r>
              <a:rPr lang="en-US" dirty="0"/>
              <a:t>Advantages to use JSON: being lighter and a part of JavaScript. </a:t>
            </a:r>
          </a:p>
          <a:p>
            <a:pPr>
              <a:buFont typeface="Wingdings" panose="05000000000000000000" pitchFamily="2" charset="2"/>
              <a:buChar char="Ø"/>
            </a:pPr>
            <a:r>
              <a:rPr lang="en-US" sz="2800" dirty="0"/>
              <a:t>Any</a:t>
            </a:r>
            <a:r>
              <a:rPr lang="en-US" dirty="0"/>
              <a:t> format, including plain text, can be used.</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735349782"/>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TotalTime>
  <Words>1813</Words>
  <Application>Microsoft Office PowerPoint</Application>
  <PresentationFormat>On-screen Show (4:3)</PresentationFormat>
  <Paragraphs>340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Compass</vt:lpstr>
      <vt:lpstr>INT222 - Internet Fundamentals</vt:lpstr>
      <vt:lpstr>Agenda</vt:lpstr>
      <vt:lpstr>What is AJAX</vt:lpstr>
      <vt:lpstr>Technologies used in AJAX</vt:lpstr>
      <vt:lpstr>Ajax Examples</vt:lpstr>
      <vt:lpstr>How does it works?</vt:lpstr>
      <vt:lpstr>The AJAX model</vt:lpstr>
      <vt:lpstr>Comparing with classic apps</vt:lpstr>
      <vt:lpstr>Packaging data in AJAX model</vt:lpstr>
      <vt:lpstr>Features</vt:lpstr>
      <vt:lpstr>XMLHttpRequest object</vt:lpstr>
      <vt:lpstr>XMLHttpRequest Methods</vt:lpstr>
      <vt:lpstr>XMLHttpRequest properties</vt:lpstr>
      <vt:lpstr>Writing AJAX</vt:lpstr>
      <vt:lpstr>Writing AJAX</vt:lpstr>
      <vt:lpstr>Writing AJAX</vt:lpstr>
      <vt:lpstr>Parameters of open() and send()</vt:lpstr>
      <vt:lpstr>Writing AJAX</vt:lpstr>
      <vt:lpstr>Writing AJAX</vt:lpstr>
      <vt:lpstr>Writing AJAX</vt:lpstr>
      <vt:lpstr>Working with the XML response</vt:lpstr>
      <vt:lpstr>Working with the JSON response</vt:lpstr>
      <vt:lpstr>About JSON</vt:lpstr>
      <vt:lpstr>JavaScript: simulating AJAX calls  to Web Services</vt:lpstr>
      <vt:lpstr>Exercise</vt:lpstr>
      <vt:lpstr>HTML5:  The &lt;canvas&gt; Element</vt:lpstr>
      <vt:lpstr>&lt;canvas&gt;</vt:lpstr>
      <vt:lpstr>The &lt;canvas&gt; Element</vt:lpstr>
      <vt:lpstr>Fallback content</vt:lpstr>
      <vt:lpstr>Checking for support in Scripts</vt:lpstr>
      <vt:lpstr>A skeleton template</vt:lpstr>
      <vt:lpstr>Drawing rectangles</vt:lpstr>
      <vt:lpstr>Drawing paths</vt:lpstr>
      <vt:lpstr>Moving the Pen &amp; Drawing Lines</vt:lpstr>
      <vt:lpstr>Drawing a Triangle</vt:lpstr>
      <vt:lpstr>Drawing Arcs</vt:lpstr>
      <vt:lpstr>Using images</vt:lpstr>
      <vt:lpstr>Using images</vt:lpstr>
      <vt:lpstr>Filling Text</vt:lpstr>
      <vt:lpstr>Gradients</vt:lpstr>
      <vt:lpstr>Canvas Examples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Peter Liu</dc:creator>
  <cp:lastModifiedBy>Wei Song</cp:lastModifiedBy>
  <cp:revision>88</cp:revision>
  <cp:lastPrinted>2001-07-23T19:37:02Z</cp:lastPrinted>
  <dcterms:created xsi:type="dcterms:W3CDTF">2001-03-26T00:24:34Z</dcterms:created>
  <dcterms:modified xsi:type="dcterms:W3CDTF">2014-07-29T05:15:53Z</dcterms:modified>
</cp:coreProperties>
</file>