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72"/>
  </p:notesMasterIdLst>
  <p:handoutMasterIdLst>
    <p:handoutMasterId r:id="rId73"/>
  </p:handoutMasterIdLst>
  <p:sldIdLst>
    <p:sldId id="266" r:id="rId2"/>
    <p:sldId id="271" r:id="rId3"/>
    <p:sldId id="279" r:id="rId4"/>
    <p:sldId id="284" r:id="rId5"/>
    <p:sldId id="280" r:id="rId6"/>
    <p:sldId id="281" r:id="rId7"/>
    <p:sldId id="283" r:id="rId8"/>
    <p:sldId id="285" r:id="rId9"/>
    <p:sldId id="286" r:id="rId10"/>
    <p:sldId id="287" r:id="rId11"/>
    <p:sldId id="288" r:id="rId12"/>
    <p:sldId id="290" r:id="rId13"/>
    <p:sldId id="291" r:id="rId14"/>
    <p:sldId id="295" r:id="rId15"/>
    <p:sldId id="298" r:id="rId16"/>
    <p:sldId id="293" r:id="rId17"/>
    <p:sldId id="292" r:id="rId18"/>
    <p:sldId id="294" r:id="rId19"/>
    <p:sldId id="299" r:id="rId20"/>
    <p:sldId id="300" r:id="rId21"/>
    <p:sldId id="301" r:id="rId22"/>
    <p:sldId id="302" r:id="rId23"/>
    <p:sldId id="289" r:id="rId24"/>
    <p:sldId id="311" r:id="rId25"/>
    <p:sldId id="303" r:id="rId26"/>
    <p:sldId id="304" r:id="rId27"/>
    <p:sldId id="305" r:id="rId28"/>
    <p:sldId id="306" r:id="rId29"/>
    <p:sldId id="307" r:id="rId30"/>
    <p:sldId id="318" r:id="rId31"/>
    <p:sldId id="310" r:id="rId32"/>
    <p:sldId id="320" r:id="rId33"/>
    <p:sldId id="319" r:id="rId34"/>
    <p:sldId id="312" r:id="rId35"/>
    <p:sldId id="321" r:id="rId36"/>
    <p:sldId id="322" r:id="rId37"/>
    <p:sldId id="323" r:id="rId38"/>
    <p:sldId id="324" r:id="rId39"/>
    <p:sldId id="308" r:id="rId40"/>
    <p:sldId id="309" r:id="rId41"/>
    <p:sldId id="313" r:id="rId42"/>
    <p:sldId id="314" r:id="rId43"/>
    <p:sldId id="325" r:id="rId44"/>
    <p:sldId id="351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270" r:id="rId70"/>
    <p:sldId id="277" r:id="rId71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F8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567" autoAdjust="0"/>
  </p:normalViewPr>
  <p:slideViewPr>
    <p:cSldViewPr>
      <p:cViewPr>
        <p:scale>
          <a:sx n="60" d="100"/>
          <a:sy n="60" d="100"/>
        </p:scale>
        <p:origin x="-1133" y="-4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4277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66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e.g. 2</a:t>
            </a:r>
          </a:p>
          <a:p>
            <a:pPr marL="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&lt;span id="demo" style="font-size:18pt; </a:t>
            </a:r>
            <a:r>
              <a:rPr lang="en-CA" dirty="0" err="1" smtClean="0"/>
              <a:t>font-weight:bold</a:t>
            </a:r>
            <a:r>
              <a:rPr lang="en-CA" dirty="0" smtClean="0"/>
              <a:t>; </a:t>
            </a:r>
            <a:r>
              <a:rPr lang="en-CA" dirty="0" err="1" smtClean="0"/>
              <a:t>background-color:red</a:t>
            </a:r>
            <a:r>
              <a:rPr lang="en-CA" dirty="0" smtClean="0"/>
              <a:t>; </a:t>
            </a:r>
            <a:r>
              <a:rPr lang="en-CA" dirty="0" err="1" smtClean="0"/>
              <a:t>color:gold</a:t>
            </a:r>
            <a:r>
              <a:rPr lang="en-CA" dirty="0" smtClean="0"/>
              <a:t>" </a:t>
            </a:r>
            <a:r>
              <a:rPr lang="en-CA" dirty="0" err="1" smtClean="0"/>
              <a:t>onMouseover</a:t>
            </a:r>
            <a:r>
              <a:rPr lang="en-CA" dirty="0" smtClean="0"/>
              <a:t> = "</a:t>
            </a:r>
            <a:r>
              <a:rPr lang="en-CA" dirty="0" err="1" smtClean="0"/>
              <a:t>this.style.backgroundColor</a:t>
            </a:r>
            <a:r>
              <a:rPr lang="en-CA" dirty="0" smtClean="0"/>
              <a:t>='magenta'" </a:t>
            </a:r>
            <a:r>
              <a:rPr lang="en-CA" dirty="0" err="1" smtClean="0"/>
              <a:t>onMouseout</a:t>
            </a:r>
            <a:r>
              <a:rPr lang="en-CA" dirty="0" smtClean="0"/>
              <a:t> = "</a:t>
            </a:r>
            <a:r>
              <a:rPr lang="en-CA" dirty="0" err="1" smtClean="0"/>
              <a:t>this.style.backgroundColor</a:t>
            </a:r>
            <a:r>
              <a:rPr lang="en-CA" dirty="0" smtClean="0"/>
              <a:t>='#0000ff'" </a:t>
            </a:r>
            <a:r>
              <a:rPr lang="en-CA" dirty="0" err="1" smtClean="0"/>
              <a:t>onClick</a:t>
            </a:r>
            <a:r>
              <a:rPr lang="en-CA" dirty="0" smtClean="0"/>
              <a:t> = "</a:t>
            </a:r>
            <a:r>
              <a:rPr lang="en-CA" dirty="0" err="1" smtClean="0"/>
              <a:t>this.style.visibility</a:t>
            </a:r>
            <a:r>
              <a:rPr lang="en-CA" dirty="0" smtClean="0"/>
              <a:t>='hidden'"&gt; Point Mouse Here &lt;/span&gt;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62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2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002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OR : </a:t>
            </a:r>
            <a:r>
              <a:rPr lang="en-C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new Function(parameter1, parameter2, …,</a:t>
            </a:r>
            <a:r>
              <a:rPr lang="en-CA" sz="18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r>
              <a:rPr lang="en-C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endParaRPr lang="en-CA" dirty="0" smtClean="0"/>
          </a:p>
          <a:p>
            <a:r>
              <a:rPr lang="en-CA" dirty="0" smtClean="0"/>
              <a:t>Example: defining</a:t>
            </a:r>
            <a:r>
              <a:rPr lang="en-CA" baseline="0" dirty="0" smtClean="0"/>
              <a:t>-functions.js</a:t>
            </a:r>
          </a:p>
          <a:p>
            <a:endParaRPr lang="en-CA" baseline="0" dirty="0" smtClean="0"/>
          </a:p>
          <a:p>
            <a:r>
              <a:rPr lang="en-CA" dirty="0" smtClean="0"/>
              <a:t>function adder1(a, b) {return a + </a:t>
            </a:r>
            <a:r>
              <a:rPr lang="en-CA" dirty="0" smtClean="0"/>
              <a:t>b;}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err="1" smtClean="0"/>
              <a:t>var</a:t>
            </a:r>
            <a:r>
              <a:rPr lang="en-CA" dirty="0" smtClean="0"/>
              <a:t> adder2 = function(a, b){return a + </a:t>
            </a:r>
            <a:r>
              <a:rPr lang="en-CA" dirty="0" smtClean="0"/>
              <a:t>b;};</a:t>
            </a:r>
            <a:endParaRPr lang="en-CA" dirty="0" smtClean="0"/>
          </a:p>
          <a:p>
            <a:r>
              <a:rPr lang="en-CA" dirty="0" err="1" smtClean="0"/>
              <a:t>var</a:t>
            </a:r>
            <a:r>
              <a:rPr lang="en-CA" dirty="0" smtClean="0"/>
              <a:t> adder3 = new Function("a", "b", "return a + b");</a:t>
            </a:r>
          </a:p>
          <a:p>
            <a:endParaRPr lang="en-CA" dirty="0" smtClean="0"/>
          </a:p>
          <a:p>
            <a:r>
              <a:rPr lang="en-CA" dirty="0" smtClean="0"/>
              <a:t>function adder4() {</a:t>
            </a:r>
          </a:p>
          <a:p>
            <a:r>
              <a:rPr lang="en-CA" dirty="0" smtClean="0"/>
              <a:t>  </a:t>
            </a:r>
            <a:r>
              <a:rPr lang="en-CA" dirty="0" err="1" smtClean="0"/>
              <a:t>var</a:t>
            </a:r>
            <a:r>
              <a:rPr lang="en-CA" dirty="0" smtClean="0"/>
              <a:t> sum = 0;</a:t>
            </a:r>
          </a:p>
          <a:p>
            <a:r>
              <a:rPr lang="en-CA" dirty="0" smtClean="0"/>
              <a:t>  for (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i</a:t>
            </a:r>
            <a:r>
              <a:rPr lang="en-CA" dirty="0" smtClean="0"/>
              <a:t>=0; </a:t>
            </a:r>
            <a:r>
              <a:rPr lang="en-CA" dirty="0" err="1" smtClean="0"/>
              <a:t>i</a:t>
            </a:r>
            <a:r>
              <a:rPr lang="en-CA" dirty="0" smtClean="0"/>
              <a:t>&lt;</a:t>
            </a:r>
            <a:r>
              <a:rPr lang="en-CA" dirty="0" err="1" smtClean="0"/>
              <a:t>arguments.length</a:t>
            </a:r>
            <a:r>
              <a:rPr lang="en-CA" dirty="0" smtClean="0"/>
              <a:t>; </a:t>
            </a:r>
            <a:r>
              <a:rPr lang="en-CA" dirty="0" err="1" smtClean="0"/>
              <a:t>i</a:t>
            </a:r>
            <a:r>
              <a:rPr lang="en-CA" dirty="0" smtClean="0"/>
              <a:t>++) {</a:t>
            </a:r>
          </a:p>
          <a:p>
            <a:r>
              <a:rPr lang="en-CA" dirty="0" smtClean="0"/>
              <a:t>	sum += arguments[</a:t>
            </a:r>
            <a:r>
              <a:rPr lang="en-CA" dirty="0" err="1" smtClean="0"/>
              <a:t>i</a:t>
            </a:r>
            <a:r>
              <a:rPr lang="en-CA" dirty="0" smtClean="0"/>
              <a:t>];</a:t>
            </a:r>
          </a:p>
          <a:p>
            <a:r>
              <a:rPr lang="en-CA" dirty="0" smtClean="0"/>
              <a:t>  }</a:t>
            </a:r>
          </a:p>
          <a:p>
            <a:r>
              <a:rPr lang="en-CA" dirty="0" smtClean="0"/>
              <a:t>  return sum;</a:t>
            </a:r>
          </a:p>
          <a:p>
            <a:r>
              <a:rPr lang="en-CA" dirty="0" smtClean="0"/>
              <a:t>}</a:t>
            </a:r>
          </a:p>
          <a:p>
            <a:endParaRPr lang="en-CA" dirty="0" smtClean="0"/>
          </a:p>
          <a:p>
            <a:r>
              <a:rPr lang="en-CA" dirty="0" smtClean="0"/>
              <a:t>alert( adder1(2, 3) ); </a:t>
            </a:r>
          </a:p>
          <a:p>
            <a:r>
              <a:rPr lang="en-CA" dirty="0" smtClean="0"/>
              <a:t>alert( adder2(2, 4) );  </a:t>
            </a:r>
          </a:p>
          <a:p>
            <a:r>
              <a:rPr lang="en-CA" dirty="0" smtClean="0"/>
              <a:t>alert( adder3(2, 5) ); </a:t>
            </a:r>
          </a:p>
          <a:p>
            <a:r>
              <a:rPr lang="en-CA" dirty="0" smtClean="0"/>
              <a:t>alert( adder4(2, </a:t>
            </a:r>
            <a:r>
              <a:rPr lang="en-CA" dirty="0" smtClean="0"/>
              <a:t>6, 8) </a:t>
            </a:r>
            <a:r>
              <a:rPr lang="en-CA" dirty="0" smtClean="0"/>
              <a:t>); </a:t>
            </a:r>
          </a:p>
          <a:p>
            <a:endParaRPr lang="en-CA" dirty="0" smtClean="0"/>
          </a:p>
          <a:p>
            <a:r>
              <a:rPr lang="en-CA" dirty="0" smtClean="0"/>
              <a:t>alert( adder1 ); </a:t>
            </a:r>
          </a:p>
          <a:p>
            <a:r>
              <a:rPr lang="en-CA" dirty="0" smtClean="0"/>
              <a:t>alert( adder2 );  </a:t>
            </a:r>
          </a:p>
          <a:p>
            <a:r>
              <a:rPr lang="en-CA" dirty="0" smtClean="0"/>
              <a:t>alert( adder3 ); </a:t>
            </a:r>
          </a:p>
          <a:p>
            <a:r>
              <a:rPr lang="en-CA" dirty="0" smtClean="0"/>
              <a:t>alert( adder4 );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79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99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point.com/forums/showthread.php?627986-What-exactly-is-the-D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js/js-document-properties-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js/js-links.html" TargetMode="External"/><Relationship Id="rId2" Type="http://schemas.openxmlformats.org/officeDocument/2006/relationships/hyperlink" Target="https://zenit.senecac.on.ca/~emile.ohan/int222/examples/js/js-bg-fg-Col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it.senecac.on.ca/~emile.ohan/int222/examples/js/js-images.html" TargetMode="External"/><Relationship Id="rId4" Type="http://schemas.openxmlformats.org/officeDocument/2006/relationships/hyperlink" Target="https://zenit.senecac.on.ca/~emile.ohan/int222/examples/js/js-form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js/js-getElementById.html" TargetMode="External"/><Relationship Id="rId2" Type="http://schemas.openxmlformats.org/officeDocument/2006/relationships/hyperlink" Target="https://zenit.senecac.on.ca/~emile.ohan/int222/examples/js/js-writ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locatio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histo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js/js-function-ex.html" TargetMode="External"/><Relationship Id="rId2" Type="http://schemas.openxmlformats.org/officeDocument/2006/relationships/hyperlink" Target="https://zenit.senecac.on.ca/~emile.ohan/int222/examples/js/js-functio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parameters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param-return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js/js-windowAler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Number()" TargetMode="External"/><Relationship Id="rId4" Type="http://schemas.openxmlformats.org/officeDocument/2006/relationships/hyperlink" Target="https://zenit.senecac.on.ca/~emile.ohan/int222/examples/js/js-windowConfirm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windowAlert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windowConfirm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windowPrompt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enecac.on.ca/~int222/weekly/w07/jsifthen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loop-01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loop-02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loop-03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while-01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/js-dowhile-01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Values,_variables,_and_literals" TargetMode="External"/><Relationship Id="rId2" Type="http://schemas.openxmlformats.org/officeDocument/2006/relationships/hyperlink" Target="https://developer.mozilla.org/en-US/docs/Web/JavaScript/Reference/Statem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DOM/DOM_Reference/Introduction" TargetMode="External"/><Relationship Id="rId4" Type="http://schemas.openxmlformats.org/officeDocument/2006/relationships/hyperlink" Target="https://developer.mozilla.org/en/docs/Web/JavaScript/Reference/Functions_and_function_scop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int222/examples/js/js-02.html" TargetMode="External"/><Relationship Id="rId2" Type="http://schemas.openxmlformats.org/officeDocument/2006/relationships/hyperlink" Target="https://zenit.senecac.on.ca/~emile.ohan/int222/examples/js/js-0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it.senecac.on.ca/~emile.ohan/int222/examples/js/js-04.html" TargetMode="External"/><Relationship Id="rId4" Type="http://schemas.openxmlformats.org/officeDocument/2006/relationships/hyperlink" Target="https://zenit.senecac.on.ca/~emile.ohan/int222/examples/js/js-0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8: Introduction to JavaScript</a:t>
            </a:r>
          </a:p>
          <a:p>
            <a:pPr eaLnBrk="1" hangingPunct="1">
              <a:defRPr/>
            </a:pP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 in JavaScript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There are 3 main data types</a:t>
            </a:r>
            <a:r>
              <a:rPr lang="en-CA" dirty="0" smtClean="0"/>
              <a:t>:</a:t>
            </a:r>
            <a:endParaRPr lang="en-CA" dirty="0"/>
          </a:p>
          <a:p>
            <a:r>
              <a:rPr lang="en-CA" dirty="0" smtClean="0"/>
              <a:t>strings</a:t>
            </a:r>
            <a:endParaRPr lang="en-CA" dirty="0"/>
          </a:p>
          <a:p>
            <a:pPr lvl="1"/>
            <a:r>
              <a:rPr lang="en-CA" dirty="0" smtClean="0"/>
              <a:t>must </a:t>
            </a:r>
            <a:r>
              <a:rPr lang="en-CA" dirty="0"/>
              <a:t>be enclosed in single or double quotes</a:t>
            </a:r>
          </a:p>
          <a:p>
            <a:r>
              <a:rPr lang="en-CA" dirty="0" smtClean="0"/>
              <a:t>numbers</a:t>
            </a:r>
            <a:endParaRPr lang="en-CA" dirty="0"/>
          </a:p>
          <a:p>
            <a:pPr lvl="1"/>
            <a:r>
              <a:rPr lang="en-CA" dirty="0" smtClean="0"/>
              <a:t>can </a:t>
            </a:r>
            <a:r>
              <a:rPr lang="en-CA" dirty="0"/>
              <a:t>be integers or floating </a:t>
            </a:r>
            <a:r>
              <a:rPr lang="en-CA" dirty="0" smtClean="0"/>
              <a:t>point</a:t>
            </a:r>
          </a:p>
          <a:p>
            <a:r>
              <a:rPr lang="en-CA" dirty="0" err="1" smtClean="0"/>
              <a:t>boolean</a:t>
            </a:r>
            <a:endParaRPr lang="en-CA" dirty="0"/>
          </a:p>
          <a:p>
            <a:pPr lvl="1"/>
            <a:r>
              <a:rPr lang="en-CA" dirty="0" smtClean="0"/>
              <a:t>values </a:t>
            </a:r>
            <a:r>
              <a:rPr lang="en-CA" dirty="0"/>
              <a:t>are binary, with the values (1) "true" and (0) "false" (without the quotes)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3296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r>
              <a:rPr lang="en-CA" dirty="0" smtClean="0"/>
              <a:t>Infinity</a:t>
            </a:r>
            <a:endParaRPr lang="en-CA" dirty="0"/>
          </a:p>
          <a:p>
            <a:pPr lvl="1"/>
            <a:r>
              <a:rPr lang="en-CA" dirty="0"/>
              <a:t>Number Data </a:t>
            </a:r>
            <a:r>
              <a:rPr lang="en-CA" dirty="0" smtClean="0"/>
              <a:t>Type</a:t>
            </a:r>
          </a:p>
          <a:p>
            <a:r>
              <a:rPr lang="en-CA" dirty="0" err="1" smtClean="0"/>
              <a:t>NaN</a:t>
            </a:r>
            <a:endParaRPr lang="en-CA" dirty="0" smtClean="0"/>
          </a:p>
          <a:p>
            <a:pPr lvl="1"/>
            <a:r>
              <a:rPr lang="en-CA" dirty="0"/>
              <a:t>Number Data </a:t>
            </a:r>
            <a:r>
              <a:rPr lang="en-CA" dirty="0" smtClean="0"/>
              <a:t>Type</a:t>
            </a:r>
          </a:p>
          <a:p>
            <a:r>
              <a:rPr lang="en-CA" dirty="0"/>
              <a:t>n</a:t>
            </a:r>
            <a:r>
              <a:rPr lang="en-CA" dirty="0" smtClean="0"/>
              <a:t>ull</a:t>
            </a:r>
          </a:p>
          <a:p>
            <a:pPr lvl="1"/>
            <a:r>
              <a:rPr lang="en-CA" dirty="0"/>
              <a:t>both a value and a data type</a:t>
            </a:r>
            <a:endParaRPr lang="en-CA" dirty="0" smtClean="0"/>
          </a:p>
          <a:p>
            <a:r>
              <a:rPr lang="en-CA" dirty="0"/>
              <a:t>u</a:t>
            </a:r>
            <a:r>
              <a:rPr lang="en-CA" dirty="0" smtClean="0"/>
              <a:t>ndefined</a:t>
            </a:r>
          </a:p>
          <a:p>
            <a:pPr lvl="1"/>
            <a:r>
              <a:rPr lang="en-CA" dirty="0"/>
              <a:t>both a value and a data </a:t>
            </a:r>
            <a:r>
              <a:rPr lang="en-CA" dirty="0" smtClean="0"/>
              <a:t>type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6863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Variable </a:t>
            </a:r>
            <a:r>
              <a:rPr lang="en-CA" dirty="0"/>
              <a:t>naming rules are: </a:t>
            </a:r>
            <a:endParaRPr lang="en-CA" dirty="0" smtClean="0"/>
          </a:p>
          <a:p>
            <a:pPr lvl="1"/>
            <a:r>
              <a:rPr lang="en-CA" dirty="0" smtClean="0"/>
              <a:t>Must </a:t>
            </a:r>
            <a:r>
              <a:rPr lang="en-CA" dirty="0"/>
              <a:t>start with a letter, underscore (_), or dollar sign </a:t>
            </a:r>
            <a:r>
              <a:rPr lang="en-CA" dirty="0" smtClean="0"/>
              <a:t>($)</a:t>
            </a:r>
          </a:p>
          <a:p>
            <a:pPr lvl="1"/>
            <a:endParaRPr lang="en-CA" sz="1050" dirty="0"/>
          </a:p>
          <a:p>
            <a:pPr lvl="1"/>
            <a:r>
              <a:rPr lang="en-CA" dirty="0"/>
              <a:t>Cannot be a reserved (key) </a:t>
            </a:r>
            <a:r>
              <a:rPr lang="en-CA" dirty="0" smtClean="0"/>
              <a:t>word</a:t>
            </a:r>
          </a:p>
          <a:p>
            <a:pPr lvl="1"/>
            <a:endParaRPr lang="en-CA" sz="1100" dirty="0"/>
          </a:p>
          <a:p>
            <a:pPr lvl="1"/>
            <a:r>
              <a:rPr lang="en-CA" dirty="0"/>
              <a:t>Subsequent characters can be letters - upper case (A...Z) or lower case (a...z), numbers or underscores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6390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Declaring Variables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5"/>
            <a:ext cx="8540750" cy="648072"/>
          </a:xfrm>
        </p:spPr>
        <p:txBody>
          <a:bodyPr/>
          <a:lstStyle/>
          <a:p>
            <a:r>
              <a:rPr lang="en-CA" sz="2800" dirty="0" smtClean="0"/>
              <a:t>JS is </a:t>
            </a:r>
            <a:r>
              <a:rPr lang="en-CA" sz="2800" dirty="0"/>
              <a:t>a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loosely typed </a:t>
            </a:r>
            <a:r>
              <a:rPr lang="en-CA" sz="2800" dirty="0" smtClean="0"/>
              <a:t>language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39080"/>
              </p:ext>
            </p:extLst>
          </p:nvPr>
        </p:nvGraphicFramePr>
        <p:xfrm>
          <a:off x="755575" y="2204864"/>
          <a:ext cx="7560840" cy="377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9"/>
                <a:gridCol w="2232248"/>
                <a:gridCol w="16561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Declaration</a:t>
                      </a:r>
                    </a:p>
                  </a:txBody>
                  <a:tcPr anchor="ctr">
                    <a:solidFill>
                      <a:srgbClr val="4F8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 anchor="ctr">
                    <a:solidFill>
                      <a:srgbClr val="4F8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Value</a:t>
                      </a:r>
                    </a:p>
                  </a:txBody>
                  <a:tcPr anchor="ctr">
                    <a:solidFill>
                      <a:srgbClr val="4F82F3"/>
                    </a:solidFill>
                  </a:tcPr>
                </a:tc>
              </a:tr>
              <a:tr h="493256">
                <a:tc>
                  <a:txBody>
                    <a:bodyPr/>
                    <a:lstStyle/>
                    <a:p>
                      <a:r>
                        <a:rPr lang="en-CA" sz="1600" dirty="0" err="1"/>
                        <a:t>var</a:t>
                      </a:r>
                      <a:r>
                        <a:rPr lang="en-CA" sz="1600" dirty="0"/>
                        <a:t> </a:t>
                      </a:r>
                      <a:r>
                        <a:rPr lang="en-CA" sz="1600" dirty="0" err="1"/>
                        <a:t>identOne</a:t>
                      </a:r>
                      <a:r>
                        <a:rPr lang="en-CA" sz="1600" dirty="0"/>
                        <a:t> = "some text";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some text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CA" sz="1600" dirty="0" err="1"/>
                        <a:t>var</a:t>
                      </a:r>
                      <a:r>
                        <a:rPr lang="en-CA" sz="1600" dirty="0"/>
                        <a:t> </a:t>
                      </a:r>
                      <a:r>
                        <a:rPr lang="en-CA" sz="1600" dirty="0" err="1"/>
                        <a:t>identone</a:t>
                      </a:r>
                      <a:r>
                        <a:rPr lang="en-CA" sz="1600" dirty="0"/>
                        <a:t> = 'some text';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some text</a:t>
                      </a:r>
                    </a:p>
                  </a:txBody>
                  <a:tcPr anchor="ctr"/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CA" sz="1600" dirty="0" err="1"/>
                        <a:t>var</a:t>
                      </a:r>
                      <a:r>
                        <a:rPr lang="en-CA" sz="1600" dirty="0"/>
                        <a:t> </a:t>
                      </a:r>
                      <a:r>
                        <a:rPr lang="en-CA" sz="1600" dirty="0" err="1"/>
                        <a:t>IdentOne</a:t>
                      </a:r>
                      <a:r>
                        <a:rPr lang="en-CA" sz="1600" dirty="0"/>
                        <a:t> = '172';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172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/>
                        <a:t>var</a:t>
                      </a:r>
                      <a:r>
                        <a:rPr lang="en-CA" sz="1600" dirty="0"/>
                        <a:t> _</a:t>
                      </a:r>
                      <a:r>
                        <a:rPr lang="en-CA" sz="1600" dirty="0" err="1"/>
                        <a:t>identOne</a:t>
                      </a:r>
                      <a:r>
                        <a:rPr lang="en-CA" sz="1600" dirty="0"/>
                        <a:t> = 25;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Number (Integer)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25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var _identTwo = 56.2564;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Number (float)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56.2564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var ident_A = true;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true (1)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var ident_B = false;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false (0)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/>
                        <a:t>var ident_C;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undefined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undefined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 err="1"/>
                        <a:t>var</a:t>
                      </a:r>
                      <a:r>
                        <a:rPr lang="en-CA" sz="1600" dirty="0"/>
                        <a:t> </a:t>
                      </a:r>
                      <a:r>
                        <a:rPr lang="en-CA" sz="1600" dirty="0" err="1"/>
                        <a:t>ident_D</a:t>
                      </a:r>
                      <a:r>
                        <a:rPr lang="en-CA" sz="1600" dirty="0"/>
                        <a:t>="Yes", </a:t>
                      </a:r>
                      <a:r>
                        <a:rPr lang="en-CA" sz="1600" dirty="0" err="1"/>
                        <a:t>ident_E</a:t>
                      </a:r>
                      <a:r>
                        <a:rPr lang="en-CA" sz="1600" dirty="0"/>
                        <a:t>="No";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/>
                        <a:t>String /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Yes / 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84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349079"/>
          </a:xfrm>
        </p:spPr>
        <p:txBody>
          <a:bodyPr/>
          <a:lstStyle/>
          <a:p>
            <a:r>
              <a:rPr lang="en-US" sz="2400" dirty="0"/>
              <a:t>In JavaScript, variable scope can be global or local. Scope is determined by </a:t>
            </a:r>
            <a:r>
              <a:rPr lang="en-US" sz="2400" dirty="0">
                <a:solidFill>
                  <a:srgbClr val="0000CC"/>
                </a:solidFill>
              </a:rPr>
              <a:t>where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how</a:t>
            </a:r>
            <a:r>
              <a:rPr lang="en-US" sz="2400" dirty="0"/>
              <a:t> a variable is declared</a:t>
            </a:r>
            <a:r>
              <a:rPr lang="en-US" sz="2400" dirty="0" smtClean="0"/>
              <a:t>.</a:t>
            </a:r>
          </a:p>
          <a:p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Global </a:t>
            </a:r>
            <a:r>
              <a:rPr lang="en-US" sz="2400" dirty="0"/>
              <a:t>variable </a:t>
            </a:r>
            <a:br>
              <a:rPr lang="en-US" sz="2400" dirty="0"/>
            </a:br>
            <a:r>
              <a:rPr lang="en-US" sz="2400" dirty="0"/>
              <a:t>A variable that is declared outside any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2400" dirty="0"/>
              <a:t> is global. A global variable can be referenced anywhere in the current document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400" dirty="0"/>
          </a:p>
          <a:p>
            <a:pPr lvl="1"/>
            <a:r>
              <a:rPr lang="en-US" sz="2200" dirty="0"/>
              <a:t>Declared </a:t>
            </a:r>
            <a:r>
              <a:rPr lang="en-US" sz="2200" dirty="0">
                <a:solidFill>
                  <a:srgbClr val="0000CC"/>
                </a:solidFill>
              </a:rPr>
              <a:t>outside any functions</a:t>
            </a:r>
            <a:r>
              <a:rPr lang="en-US" sz="2200" dirty="0"/>
              <a:t>, with or without the </a:t>
            </a:r>
            <a:r>
              <a:rPr lang="en-US" sz="2200" dirty="0" err="1"/>
              <a:t>var</a:t>
            </a:r>
            <a:r>
              <a:rPr lang="en-US" sz="2200" dirty="0"/>
              <a:t> keyword</a:t>
            </a:r>
          </a:p>
          <a:p>
            <a:pPr lvl="1"/>
            <a:r>
              <a:rPr lang="en-US" sz="2200" dirty="0"/>
              <a:t>Declared </a:t>
            </a:r>
            <a:r>
              <a:rPr lang="en-US" sz="2200" dirty="0">
                <a:solidFill>
                  <a:srgbClr val="0000CC"/>
                </a:solidFill>
                <a:effectLst/>
              </a:rPr>
              <a:t>inside a function without using the </a:t>
            </a:r>
            <a:r>
              <a:rPr lang="en-US" sz="2200" dirty="0" err="1">
                <a:solidFill>
                  <a:srgbClr val="0000CC"/>
                </a:solidFill>
                <a:effectLst/>
              </a:rPr>
              <a:t>var</a:t>
            </a:r>
            <a:r>
              <a:rPr lang="en-US" sz="2200" dirty="0">
                <a:solidFill>
                  <a:srgbClr val="0000CC"/>
                </a:solidFill>
                <a:effectLst/>
              </a:rPr>
              <a:t> keyword</a:t>
            </a:r>
            <a:r>
              <a:rPr lang="en-US" sz="2200" dirty="0"/>
              <a:t>, but only after the function has been called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3884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Local </a:t>
            </a:r>
            <a:r>
              <a:rPr lang="en-US" sz="2800" dirty="0"/>
              <a:t>variable </a:t>
            </a:r>
            <a:br>
              <a:rPr lang="en-US" sz="2800" dirty="0"/>
            </a:br>
            <a:r>
              <a:rPr lang="en-US" sz="2800" dirty="0"/>
              <a:t>A variable that is declared inside a function is local. A local variable can only be referenced inside the function it is declared in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500" dirty="0"/>
          </a:p>
          <a:p>
            <a:pPr lvl="1"/>
            <a:r>
              <a:rPr lang="en-US" dirty="0"/>
              <a:t>Declared in a function with the </a:t>
            </a:r>
            <a:r>
              <a:rPr lang="en-US" dirty="0" err="1"/>
              <a:t>var</a:t>
            </a:r>
            <a:r>
              <a:rPr lang="en-US" dirty="0"/>
              <a:t> keyword.</a:t>
            </a:r>
          </a:p>
          <a:p>
            <a:pPr lvl="1"/>
            <a:r>
              <a:rPr lang="en-US" dirty="0"/>
              <a:t>If you reference a local variable globally or in another function, JavaScript will trigger the "</a:t>
            </a:r>
            <a:r>
              <a:rPr lang="en-US" dirty="0">
                <a:solidFill>
                  <a:srgbClr val="0000CC"/>
                </a:solidFill>
              </a:rPr>
              <a:t>is not defined</a:t>
            </a:r>
            <a:r>
              <a:rPr lang="en-US" dirty="0"/>
              <a:t>" error.</a:t>
            </a:r>
          </a:p>
          <a:p>
            <a:pPr lvl="2"/>
            <a:r>
              <a:rPr lang="en-US" dirty="0" smtClean="0"/>
              <a:t>this is </a:t>
            </a:r>
            <a:r>
              <a:rPr lang="en-US" dirty="0"/>
              <a:t>different </a:t>
            </a:r>
            <a:r>
              <a:rPr lang="en-US" dirty="0" smtClean="0"/>
              <a:t>error from </a:t>
            </a:r>
            <a:r>
              <a:rPr lang="en-US" dirty="0"/>
              <a:t>the "</a:t>
            </a:r>
            <a:r>
              <a:rPr lang="en-US" b="1" dirty="0">
                <a:solidFill>
                  <a:srgbClr val="0000CC"/>
                </a:solidFill>
              </a:rPr>
              <a:t>undefined</a:t>
            </a:r>
            <a:r>
              <a:rPr lang="en-US" dirty="0"/>
              <a:t>" </a:t>
            </a:r>
            <a:r>
              <a:rPr lang="en-US" dirty="0" smtClean="0"/>
              <a:t>JavaScript error for </a:t>
            </a:r>
            <a:r>
              <a:rPr lang="en-US" dirty="0"/>
              <a:t>a variable that is not initialized.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0938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sp>
        <p:nvSpPr>
          <p:cNvPr id="5" name="TextBox 3"/>
          <p:cNvSpPr txBox="1"/>
          <p:nvPr/>
        </p:nvSpPr>
        <p:spPr>
          <a:xfrm>
            <a:off x="635000" y="1340768"/>
            <a:ext cx="78486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	</a:t>
            </a:r>
            <a:r>
              <a:rPr lang="en-US" sz="1600" dirty="0" err="1" smtClean="0"/>
              <a:t>var</a:t>
            </a:r>
            <a:r>
              <a:rPr lang="en-US" sz="1600" dirty="0" smtClean="0"/>
              <a:t> display = "";      // Global variable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= 5;           // Global variable - bad practice</a:t>
            </a:r>
          </a:p>
          <a:p>
            <a:endParaRPr lang="en-US" sz="1600" dirty="0" smtClean="0"/>
          </a:p>
          <a:p>
            <a:r>
              <a:rPr lang="en-US" sz="1600" dirty="0" smtClean="0"/>
              <a:t>	function </a:t>
            </a:r>
            <a:r>
              <a:rPr lang="en-US" sz="1600" dirty="0" err="1" smtClean="0"/>
              <a:t>someFunction</a:t>
            </a:r>
            <a:r>
              <a:rPr lang="en-US" sz="1600" dirty="0" smtClean="0"/>
              <a:t>() {   // Start of function</a:t>
            </a:r>
          </a:p>
          <a:p>
            <a:endParaRPr lang="en-US" sz="1600" dirty="0" smtClean="0"/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ident_B</a:t>
            </a:r>
            <a:r>
              <a:rPr lang="en-US" sz="1600" dirty="0" smtClean="0"/>
              <a:t> = 15;      // Local  variable</a:t>
            </a:r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ident_C</a:t>
            </a:r>
            <a:r>
              <a:rPr lang="en-US" sz="1600" dirty="0" smtClean="0"/>
              <a:t>     = 34;        // Global variable - bad practice</a:t>
            </a:r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= 0;</a:t>
            </a:r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ident_C</a:t>
            </a:r>
            <a:r>
              <a:rPr lang="en-US" sz="1600" dirty="0" smtClean="0"/>
              <a:t>++;                // increment </a:t>
            </a:r>
            <a:r>
              <a:rPr lang="en-US" sz="1600" dirty="0" err="1" smtClean="0"/>
              <a:t>ident_C</a:t>
            </a:r>
            <a:r>
              <a:rPr lang="en-US" sz="1600" dirty="0" smtClean="0"/>
              <a:t> by 1 </a:t>
            </a:r>
          </a:p>
          <a:p>
            <a:r>
              <a:rPr lang="en-US" sz="1600" dirty="0" smtClean="0"/>
              <a:t>	     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    = </a:t>
            </a:r>
            <a:r>
              <a:rPr lang="en-US" sz="1600" dirty="0" err="1" smtClean="0"/>
              <a:t>ident_B</a:t>
            </a:r>
            <a:r>
              <a:rPr lang="en-US" sz="1600" dirty="0" smtClean="0"/>
              <a:t> + </a:t>
            </a:r>
            <a:r>
              <a:rPr lang="en-US" sz="1600" dirty="0" err="1" smtClean="0"/>
              <a:t>ident_C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	     alert(</a:t>
            </a:r>
            <a:r>
              <a:rPr lang="en-US" sz="1600" dirty="0" err="1" smtClean="0"/>
              <a:t>ident_A</a:t>
            </a:r>
            <a:r>
              <a:rPr lang="en-US" sz="1600" dirty="0" smtClean="0"/>
              <a:t>);         // show the value of 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inside the function      </a:t>
            </a:r>
          </a:p>
          <a:p>
            <a:endParaRPr lang="en-US" sz="1600" dirty="0" smtClean="0"/>
          </a:p>
          <a:p>
            <a:r>
              <a:rPr lang="en-US" sz="1600" dirty="0" smtClean="0"/>
              <a:t>	} // End of function</a:t>
            </a:r>
          </a:p>
          <a:p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someFunction</a:t>
            </a:r>
            <a:r>
              <a:rPr lang="en-US" sz="1600" dirty="0" smtClean="0"/>
              <a:t>();     // call the function</a:t>
            </a:r>
          </a:p>
          <a:p>
            <a:r>
              <a:rPr lang="en-US" sz="1600" dirty="0" smtClean="0"/>
              <a:t>	alert(</a:t>
            </a:r>
            <a:r>
              <a:rPr lang="en-US" sz="1600" dirty="0" err="1" smtClean="0"/>
              <a:t>ident_A</a:t>
            </a:r>
            <a:r>
              <a:rPr lang="en-US" sz="1600" dirty="0" smtClean="0"/>
              <a:t>);        // show the value of </a:t>
            </a:r>
            <a:r>
              <a:rPr lang="en-US" sz="1600" dirty="0" err="1" smtClean="0"/>
              <a:t>ident_A</a:t>
            </a:r>
            <a:r>
              <a:rPr lang="en-US" sz="1600" dirty="0" smtClean="0"/>
              <a:t> outside the function</a:t>
            </a:r>
          </a:p>
          <a:p>
            <a:r>
              <a:rPr lang="en-US" sz="1600" dirty="0" smtClean="0"/>
              <a:t>	alert(</a:t>
            </a:r>
            <a:r>
              <a:rPr lang="en-US" sz="1600" dirty="0" err="1" smtClean="0"/>
              <a:t>ident_C</a:t>
            </a:r>
            <a:r>
              <a:rPr lang="en-US" sz="1600" dirty="0" smtClean="0"/>
              <a:t>);        // show the value of </a:t>
            </a:r>
            <a:r>
              <a:rPr lang="en-US" sz="1600" dirty="0" err="1" smtClean="0"/>
              <a:t>ident_C</a:t>
            </a:r>
            <a:endParaRPr lang="en-US" sz="1600" dirty="0" smtClean="0"/>
          </a:p>
          <a:p>
            <a:r>
              <a:rPr lang="en-US" sz="1600" dirty="0" smtClean="0"/>
              <a:t>	alert(</a:t>
            </a:r>
            <a:r>
              <a:rPr lang="en-US" sz="1600" dirty="0" err="1" smtClean="0"/>
              <a:t>ident_B</a:t>
            </a:r>
            <a:r>
              <a:rPr lang="en-US" sz="1600" dirty="0" smtClean="0"/>
              <a:t>);        // what happens here?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6973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Variable Declaration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r>
              <a:rPr lang="en-US" dirty="0"/>
              <a:t>It is recommended that you</a:t>
            </a:r>
          </a:p>
          <a:p>
            <a:pPr lvl="1"/>
            <a:r>
              <a:rPr lang="en-US" dirty="0"/>
              <a:t>avoid using global variables.</a:t>
            </a:r>
          </a:p>
          <a:p>
            <a:pPr lvl="1"/>
            <a:r>
              <a:rPr lang="en-US" dirty="0"/>
              <a:t>always use the </a:t>
            </a:r>
            <a:r>
              <a:rPr lang="en-US" dirty="0" err="1"/>
              <a:t>var</a:t>
            </a:r>
            <a:r>
              <a:rPr lang="en-US" dirty="0"/>
              <a:t> keyword when declaring variables.</a:t>
            </a:r>
          </a:p>
          <a:p>
            <a:r>
              <a:rPr lang="en-CA" dirty="0" smtClean="0"/>
              <a:t>Notes</a:t>
            </a:r>
          </a:p>
          <a:p>
            <a:pPr lvl="1"/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are the only construct that can be used to limit scope of variables.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JavaScript, Code blocks do not determine variable scope.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4681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261448"/>
              </p:ext>
            </p:extLst>
          </p:nvPr>
        </p:nvGraphicFramePr>
        <p:xfrm>
          <a:off x="467544" y="1484785"/>
          <a:ext cx="8229600" cy="440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501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 Block in C</a:t>
                      </a:r>
                      <a:endParaRPr lang="en-US" dirty="0"/>
                    </a:p>
                  </a:txBody>
                  <a:tcPr>
                    <a:solidFill>
                      <a:srgbClr val="4F8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  scope in JavaScript</a:t>
                      </a:r>
                      <a:endParaRPr lang="en-US" dirty="0"/>
                    </a:p>
                  </a:txBody>
                  <a:tcPr>
                    <a:solidFill>
                      <a:srgbClr val="4F82F3"/>
                    </a:solidFill>
                  </a:tcPr>
                </a:tc>
              </a:tr>
              <a:tr h="3441348">
                <a:tc>
                  <a:txBody>
                    <a:bodyPr/>
                    <a:lstStyle/>
                    <a:p>
                      <a:r>
                        <a:rPr lang="en-US" dirty="0" smtClean="0"/>
                        <a:t>#include &lt;</a:t>
                      </a:r>
                      <a:r>
                        <a:rPr lang="en-US" dirty="0" err="1" smtClean="0"/>
                        <a:t>stdio.h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main() </a:t>
                      </a:r>
                    </a:p>
                    <a:p>
                      <a:r>
                        <a:rPr lang="en-US" baseline="0" dirty="0" smtClean="0"/>
                        <a:t>{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x = 10;</a:t>
                      </a:r>
                    </a:p>
                    <a:p>
                      <a:r>
                        <a:rPr lang="en-US" baseline="0" dirty="0" smtClean="0"/>
                        <a:t>    {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 x = 30;</a:t>
                      </a:r>
                    </a:p>
                    <a:p>
                      <a:r>
                        <a:rPr lang="en-US" baseline="0" dirty="0" smtClean="0"/>
                        <a:t>        </a:t>
                      </a:r>
                      <a:r>
                        <a:rPr lang="en-US" baseline="0" dirty="0" err="1" smtClean="0"/>
                        <a:t>printf</a:t>
                      </a:r>
                      <a:r>
                        <a:rPr lang="en-US" baseline="0" dirty="0" smtClean="0"/>
                        <a:t>(%d ”, x);</a:t>
                      </a:r>
                    </a:p>
                    <a:p>
                      <a:r>
                        <a:rPr lang="en-US" baseline="0" dirty="0" smtClean="0"/>
                        <a:t>    }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printf</a:t>
                      </a:r>
                      <a:r>
                        <a:rPr lang="en-US" baseline="0" dirty="0" smtClean="0"/>
                        <a:t>(“%d”, x);</a:t>
                      </a:r>
                    </a:p>
                    <a:p>
                      <a:r>
                        <a:rPr lang="en-US" baseline="0" dirty="0" smtClean="0"/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var</a:t>
                      </a:r>
                      <a:r>
                        <a:rPr lang="en-US" b="0" dirty="0" smtClean="0"/>
                        <a:t> a = 10;</a:t>
                      </a:r>
                    </a:p>
                    <a:p>
                      <a:r>
                        <a:rPr lang="en-US" b="0" dirty="0" smtClean="0"/>
                        <a:t>{</a:t>
                      </a:r>
                    </a:p>
                    <a:p>
                      <a:r>
                        <a:rPr lang="en-US" b="0" dirty="0" smtClean="0"/>
                        <a:t>     </a:t>
                      </a:r>
                      <a:r>
                        <a:rPr lang="en-US" b="0" dirty="0" err="1" smtClean="0"/>
                        <a:t>var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a = 30;</a:t>
                      </a:r>
                    </a:p>
                    <a:p>
                      <a:r>
                        <a:rPr lang="en-US" b="0" dirty="0" smtClean="0"/>
                        <a:t>     b= 20;</a:t>
                      </a:r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r>
                        <a:rPr lang="en-US" b="0" dirty="0" smtClean="0"/>
                        <a:t>for (</a:t>
                      </a:r>
                      <a:r>
                        <a:rPr lang="en-US" b="0" dirty="0" err="1" smtClean="0"/>
                        <a:t>var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 = 0;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smtClean="0"/>
                        <a:t> &lt; </a:t>
                      </a:r>
                      <a:r>
                        <a:rPr lang="en-US" b="0" dirty="0" smtClean="0"/>
                        <a:t>5;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++) { </a:t>
                      </a:r>
                    </a:p>
                    <a:p>
                      <a:r>
                        <a:rPr lang="en-US" b="0" dirty="0" smtClean="0"/>
                        <a:t>     </a:t>
                      </a:r>
                      <a:r>
                        <a:rPr lang="en-US" b="0" dirty="0" err="1" smtClean="0"/>
                        <a:t>var</a:t>
                      </a:r>
                      <a:r>
                        <a:rPr lang="en-US" b="0" dirty="0" smtClean="0"/>
                        <a:t> c =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 </a:t>
                      </a:r>
                    </a:p>
                    <a:p>
                      <a:r>
                        <a:rPr lang="en-US" b="0" dirty="0" smtClean="0"/>
                        <a:t>}</a:t>
                      </a:r>
                    </a:p>
                    <a:p>
                      <a:r>
                        <a:rPr lang="en-US" b="0" dirty="0" smtClean="0"/>
                        <a:t>alert(a); </a:t>
                      </a:r>
                    </a:p>
                    <a:p>
                      <a:r>
                        <a:rPr lang="en-US" b="0" dirty="0" smtClean="0"/>
                        <a:t>alert(b); </a:t>
                      </a:r>
                    </a:p>
                    <a:p>
                      <a:r>
                        <a:rPr lang="en-US" b="0" dirty="0" smtClean="0"/>
                        <a:t>alert(c); </a:t>
                      </a:r>
                      <a:endParaRPr lang="en-CA" b="0" dirty="0" smtClean="0"/>
                    </a:p>
                  </a:txBody>
                  <a:tcPr/>
                </a:tc>
              </a:tr>
              <a:tr h="60098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Output:</a:t>
                      </a:r>
                      <a:r>
                        <a:rPr lang="en-US" baseline="0" dirty="0" smtClean="0"/>
                        <a:t> 30 10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Output?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0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498975"/>
          </a:xfrm>
        </p:spPr>
        <p:txBody>
          <a:bodyPr/>
          <a:lstStyle/>
          <a:p>
            <a:r>
              <a:rPr lang="en-CA" sz="2800" dirty="0" err="1"/>
              <a:t>Javascript</a:t>
            </a:r>
            <a:r>
              <a:rPr lang="en-CA" sz="2800" dirty="0"/>
              <a:t> is referred to it as an object-based, event drive scripting language. </a:t>
            </a:r>
          </a:p>
          <a:p>
            <a:pPr lvl="1"/>
            <a:r>
              <a:rPr lang="en-CA" sz="2400" dirty="0"/>
              <a:t>The object-based means that </a:t>
            </a:r>
            <a:r>
              <a:rPr lang="en-CA" sz="2400" dirty="0" err="1"/>
              <a:t>Javascript</a:t>
            </a:r>
            <a:r>
              <a:rPr lang="en-CA" sz="2400" dirty="0"/>
              <a:t> works with items known as objects.</a:t>
            </a:r>
          </a:p>
          <a:p>
            <a:r>
              <a:rPr lang="en-CA" sz="2800" dirty="0"/>
              <a:t>Objects are things in a browser, a window, a form field, a document, a submit button, etc.</a:t>
            </a:r>
          </a:p>
          <a:p>
            <a:pPr lvl="1"/>
            <a:r>
              <a:rPr lang="en-CA" sz="2400" dirty="0"/>
              <a:t>In JavaScript, almost everything is an object. All primitive types except null and undefined are treated as objects.</a:t>
            </a:r>
          </a:p>
          <a:p>
            <a:r>
              <a:rPr lang="en-CA" sz="2800" dirty="0"/>
              <a:t>An object is just a special kind of data, with properties and methods.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221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n-CA" dirty="0"/>
              <a:t>What is JavaScript? </a:t>
            </a:r>
            <a:endParaRPr lang="en-CA" dirty="0" smtClean="0"/>
          </a:p>
          <a:p>
            <a:pPr eaLnBrk="1" hangingPunct="1">
              <a:buFont typeface="Arial" charset="0"/>
              <a:buChar char="►"/>
              <a:defRPr/>
            </a:pPr>
            <a:r>
              <a:rPr lang="en-CA" dirty="0" smtClean="0"/>
              <a:t>Variables and Data Types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nl-NL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Arial" charset="0"/>
              <a:buChar char="►"/>
              <a:defRPr/>
            </a:pPr>
            <a:r>
              <a:rPr lang="nl-NL" dirty="0" smtClean="0">
                <a:effectLst/>
              </a:rPr>
              <a:t>Document </a:t>
            </a:r>
            <a:r>
              <a:rPr lang="nl-NL" dirty="0">
                <a:effectLst/>
              </a:rPr>
              <a:t>Object </a:t>
            </a:r>
            <a:r>
              <a:rPr lang="nl-NL" dirty="0" smtClean="0">
                <a:effectLst/>
              </a:rPr>
              <a:t>Model (DOM)</a:t>
            </a:r>
            <a:endParaRPr lang="en-CA" dirty="0" smtClean="0">
              <a:effectLst/>
            </a:endParaRPr>
          </a:p>
          <a:p>
            <a:pPr eaLnBrk="1" hangingPunct="1">
              <a:buFont typeface="Arial" charset="0"/>
              <a:buChar char="►"/>
              <a:defRPr/>
            </a:pPr>
            <a:r>
              <a:rPr lang="en-CA" dirty="0" smtClean="0"/>
              <a:t>Functions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US" dirty="0">
                <a:effectLst/>
              </a:rPr>
              <a:t>JavaScript </a:t>
            </a:r>
            <a:r>
              <a:rPr lang="en-US" dirty="0" smtClean="0">
                <a:effectLst/>
              </a:rPr>
              <a:t>Statements</a:t>
            </a:r>
            <a:endParaRPr lang="en-CA" dirty="0" smtClean="0">
              <a:effectLst/>
            </a:endParaRPr>
          </a:p>
          <a:p>
            <a:pPr eaLnBrk="1" hangingPunct="1">
              <a:buFont typeface="Arial" charset="0"/>
              <a:buChar char="►"/>
              <a:defRPr/>
            </a:pPr>
            <a:endParaRPr lang="en-CA" dirty="0" smtClean="0"/>
          </a:p>
          <a:p>
            <a:pPr eaLnBrk="1" hangingPunct="1">
              <a:buFont typeface="Arial" charset="0"/>
              <a:buChar char="►"/>
              <a:defRPr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600" dirty="0"/>
              <a:t>A JavaScript object has properties associated with it. </a:t>
            </a:r>
          </a:p>
          <a:p>
            <a:r>
              <a:rPr lang="en-CA" sz="2600" dirty="0"/>
              <a:t>A property of an object can be explained as a variable that is attached to the object. </a:t>
            </a:r>
          </a:p>
          <a:p>
            <a:r>
              <a:rPr lang="en-CA" sz="2600" dirty="0"/>
              <a:t>Object properties are basically the same as ordinary JavaScript variables, except for the attachment to objects. </a:t>
            </a:r>
          </a:p>
          <a:p>
            <a:r>
              <a:rPr lang="en-CA" sz="2600" dirty="0"/>
              <a:t>The properties of an object define the </a:t>
            </a:r>
            <a:r>
              <a:rPr lang="en-CA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states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600" dirty="0"/>
              <a:t>of the object.</a:t>
            </a:r>
          </a:p>
          <a:p>
            <a:r>
              <a:rPr lang="en-CA" sz="2600" dirty="0"/>
              <a:t>You access the properties of an object with a simple dot-notation:</a:t>
            </a:r>
          </a:p>
          <a:p>
            <a:pPr lvl="1"/>
            <a:r>
              <a:rPr lang="en-CA" sz="2400" dirty="0" err="1"/>
              <a:t>objectName.propertyName</a:t>
            </a:r>
            <a:endParaRPr lang="en-CA" sz="24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29391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Objects have methods which are really tasks and/or functions that the object performs. </a:t>
            </a:r>
            <a:endParaRPr lang="en-CA" sz="2800" dirty="0" smtClean="0"/>
          </a:p>
          <a:p>
            <a:pPr lvl="1"/>
            <a:r>
              <a:rPr lang="en-CA" sz="2400" dirty="0" smtClean="0"/>
              <a:t>Similar </a:t>
            </a:r>
            <a:r>
              <a:rPr lang="en-CA" sz="2400" dirty="0"/>
              <a:t>to a function or subroutine or procedure, a method has a name and </a:t>
            </a:r>
            <a:r>
              <a:rPr lang="en-CA" sz="2400" dirty="0" smtClean="0"/>
              <a:t>parameters</a:t>
            </a:r>
          </a:p>
          <a:p>
            <a:pPr lvl="1"/>
            <a:endParaRPr lang="en-CA" sz="900" dirty="0"/>
          </a:p>
          <a:p>
            <a:r>
              <a:rPr lang="en-CA" sz="2800" dirty="0" smtClean="0"/>
              <a:t>Methods define </a:t>
            </a:r>
            <a:r>
              <a:rPr lang="en-CA" sz="2800" dirty="0"/>
              <a:t>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behaviour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of an </a:t>
            </a:r>
            <a:r>
              <a:rPr lang="en-CA" sz="2800" dirty="0" smtClean="0"/>
              <a:t>objects.</a:t>
            </a:r>
            <a:endParaRPr lang="en-CA" sz="2800" dirty="0"/>
          </a:p>
          <a:p>
            <a:r>
              <a:rPr lang="en-CA" sz="2800" dirty="0" smtClean="0"/>
              <a:t>Methods may </a:t>
            </a:r>
            <a:r>
              <a:rPr lang="en-CA" sz="2800" dirty="0"/>
              <a:t>change an object's properties, thus changing its </a:t>
            </a:r>
            <a:r>
              <a:rPr lang="en-CA" sz="2800" dirty="0" smtClean="0"/>
              <a:t>state.</a:t>
            </a:r>
            <a:endParaRPr lang="en-CA" sz="2800" dirty="0"/>
          </a:p>
          <a:p>
            <a:pPr lvl="1"/>
            <a:r>
              <a:rPr lang="en-CA" sz="2400" dirty="0"/>
              <a:t>methods may be </a:t>
            </a:r>
            <a:r>
              <a:rPr lang="en-CA" sz="2400" dirty="0" smtClean="0"/>
              <a:t>called using dot-notation. </a:t>
            </a:r>
            <a:r>
              <a:rPr lang="en-CA" sz="2400" dirty="0"/>
              <a:t>e</a:t>
            </a:r>
            <a:r>
              <a:rPr lang="en-CA" sz="2400" dirty="0" smtClean="0"/>
              <a:t>.g</a:t>
            </a:r>
            <a:r>
              <a:rPr lang="en-CA" sz="2400" dirty="0"/>
              <a:t>. </a:t>
            </a:r>
            <a:r>
              <a:rPr lang="en-CA" sz="2400" dirty="0" err="1"/>
              <a:t>objectName.methodName</a:t>
            </a:r>
            <a:r>
              <a:rPr lang="en-CA" sz="2400" dirty="0"/>
              <a:t>(para1, para2, ...)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51440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are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A property of an object may itself be an object</a:t>
            </a:r>
          </a:p>
          <a:p>
            <a:r>
              <a:rPr lang="en-CA" sz="2800" dirty="0" smtClean="0"/>
              <a:t>There is a parent-child relationship.</a:t>
            </a:r>
          </a:p>
          <a:p>
            <a:r>
              <a:rPr lang="en-CA" sz="2800" dirty="0" smtClean="0"/>
              <a:t>An object is a parent if it has a property which is an object.</a:t>
            </a:r>
          </a:p>
          <a:p>
            <a:r>
              <a:rPr lang="en-CA" sz="2800" dirty="0" smtClean="0"/>
              <a:t>The property which is an object is a child of that parent.</a:t>
            </a:r>
          </a:p>
          <a:p>
            <a:r>
              <a:rPr lang="en-CA" sz="2800" dirty="0" smtClean="0"/>
              <a:t>These relationships are often thought of as an upside-down tree structure, with the root at the top being the ancestor of all the descendants below.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6210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(Document Object Model</a:t>
            </a:r>
            <a:r>
              <a:rPr lang="nl-NL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The </a:t>
            </a:r>
            <a:r>
              <a:rPr lang="en-CA" sz="2800" dirty="0" smtClean="0"/>
              <a:t>DOM </a:t>
            </a:r>
            <a:r>
              <a:rPr lang="en-CA" sz="2800" dirty="0"/>
              <a:t>is a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interface </a:t>
            </a:r>
            <a:r>
              <a:rPr lang="en-CA" sz="2800" dirty="0"/>
              <a:t>for HTML </a:t>
            </a:r>
            <a:r>
              <a:rPr lang="en-CA" sz="2800" dirty="0" smtClean="0"/>
              <a:t>(and XML) </a:t>
            </a:r>
            <a:r>
              <a:rPr lang="en-CA" sz="2800" dirty="0"/>
              <a:t>documents</a:t>
            </a:r>
            <a:r>
              <a:rPr lang="en-CA" sz="2800" dirty="0" smtClean="0"/>
              <a:t>.</a:t>
            </a:r>
          </a:p>
          <a:p>
            <a:pPr lvl="1"/>
            <a:r>
              <a:rPr lang="en-CA" sz="2400" dirty="0" smtClean="0"/>
              <a:t>It </a:t>
            </a:r>
            <a:r>
              <a:rPr lang="en-CA" sz="2400" dirty="0"/>
              <a:t>provides a structured representation of the document (a tree</a:t>
            </a:r>
            <a:r>
              <a:rPr lang="en-CA" sz="2400" dirty="0" smtClean="0"/>
              <a:t>), </a:t>
            </a:r>
            <a:r>
              <a:rPr lang="en-CA" sz="2400" dirty="0"/>
              <a:t>and </a:t>
            </a:r>
            <a:r>
              <a:rPr lang="en-CA" sz="2400" dirty="0" smtClean="0"/>
              <a:t>it </a:t>
            </a:r>
            <a:r>
              <a:rPr lang="en-CA" sz="2400" dirty="0"/>
              <a:t>defines a way that the structure can be accessed from programs so that they can change the document structure, </a:t>
            </a:r>
            <a:r>
              <a:rPr lang="en-CA" sz="2400" dirty="0" smtClean="0"/>
              <a:t>style </a:t>
            </a:r>
            <a:r>
              <a:rPr lang="en-CA" sz="2400" dirty="0"/>
              <a:t>and </a:t>
            </a:r>
            <a:r>
              <a:rPr lang="en-CA" sz="2400" dirty="0" smtClean="0"/>
              <a:t>content.</a:t>
            </a:r>
          </a:p>
          <a:p>
            <a:r>
              <a:rPr lang="en-CA" sz="2800" dirty="0"/>
              <a:t>Modern web browsers use an object-oriented </a:t>
            </a:r>
            <a:r>
              <a:rPr lang="en-CA" sz="2800" dirty="0" smtClean="0"/>
              <a:t>paradigm:</a:t>
            </a:r>
          </a:p>
          <a:p>
            <a:pPr lvl="1"/>
            <a:r>
              <a:rPr lang="en-CA" sz="2400" dirty="0" smtClean="0"/>
              <a:t>where the </a:t>
            </a:r>
            <a:r>
              <a:rPr lang="en-CA" sz="2400" dirty="0"/>
              <a:t>top-level </a:t>
            </a:r>
            <a:r>
              <a:rPr lang="en-CA" sz="2400" dirty="0" smtClean="0"/>
              <a:t>object is the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smtClean="0"/>
              <a:t>object  </a:t>
            </a:r>
          </a:p>
          <a:p>
            <a:pPr lvl="1"/>
            <a:r>
              <a:rPr lang="en-CA" sz="2400" dirty="0" smtClean="0"/>
              <a:t>the </a:t>
            </a:r>
            <a:r>
              <a:rPr lang="en-CA" sz="2400" dirty="0"/>
              <a:t>window object contains 3 main </a:t>
            </a:r>
            <a:r>
              <a:rPr lang="en-CA" sz="2400" dirty="0" smtClean="0"/>
              <a:t>objects: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400" dirty="0"/>
              <a:t>,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smtClean="0"/>
              <a:t>and 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  <a:r>
              <a:rPr lang="en-CA" sz="2400" dirty="0" smtClean="0"/>
              <a:t>.</a:t>
            </a:r>
            <a:endParaRPr lang="en-CA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69076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Tree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5805264"/>
            <a:ext cx="8540750" cy="293911"/>
          </a:xfrm>
        </p:spPr>
        <p:txBody>
          <a:bodyPr/>
          <a:lstStyle/>
          <a:p>
            <a:pPr marL="0" indent="0">
              <a:buNone/>
            </a:pPr>
            <a:r>
              <a:rPr lang="en-CA" sz="1400" dirty="0">
                <a:hlinkClick r:id="rId3"/>
              </a:rPr>
              <a:t>http://</a:t>
            </a:r>
            <a:r>
              <a:rPr lang="en-CA" sz="1400" dirty="0" smtClean="0">
                <a:hlinkClick r:id="rId3"/>
              </a:rPr>
              <a:t>www.sitepoint.com/forums/showthread.php?627986-What-exactly-is-the-DOM</a:t>
            </a:r>
            <a:endParaRPr lang="en-CA" sz="1400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52320" y="6245225"/>
            <a:ext cx="139005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 dirty="0"/>
          </a:p>
        </p:txBody>
      </p:sp>
      <p:pic>
        <p:nvPicPr>
          <p:cNvPr id="1027" name="Picture 3" descr="C:\Users\Wei\Dropbox\INT222-2014Smr-Dropbox\Lectures\Week 08\DOM-tre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39" y="1340767"/>
            <a:ext cx="8404125" cy="415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044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000" dirty="0"/>
              <a:t>Document object contains information about the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 displayed document</a:t>
            </a:r>
            <a:r>
              <a:rPr lang="en-CA" sz="3000" dirty="0"/>
              <a:t>. </a:t>
            </a:r>
            <a:endParaRPr lang="en-CA" sz="3000" dirty="0" smtClean="0"/>
          </a:p>
          <a:p>
            <a:endParaRPr lang="en-CA" sz="1800" dirty="0"/>
          </a:p>
          <a:p>
            <a:r>
              <a:rPr lang="en-CA" sz="3000" dirty="0"/>
              <a:t>Document object properties include: </a:t>
            </a:r>
          </a:p>
          <a:p>
            <a:pPr lvl="1"/>
            <a:r>
              <a:rPr lang="en-CA" dirty="0" smtClean="0">
                <a:hlinkClick r:id="rId3"/>
              </a:rPr>
              <a:t>domain</a:t>
            </a:r>
            <a:r>
              <a:rPr lang="en-CA" dirty="0" smtClean="0"/>
              <a:t>:  </a:t>
            </a:r>
            <a:r>
              <a:rPr lang="en-CA" sz="2400" dirty="0"/>
              <a:t>name of the server of the current document, read-only</a:t>
            </a:r>
            <a:endParaRPr lang="en-CA" dirty="0" smtClean="0"/>
          </a:p>
          <a:p>
            <a:pPr lvl="1"/>
            <a:r>
              <a:rPr lang="en-CA" dirty="0" smtClean="0"/>
              <a:t>URL: </a:t>
            </a:r>
            <a:r>
              <a:rPr lang="en-CA" sz="2400" dirty="0" smtClean="0"/>
              <a:t>the </a:t>
            </a:r>
            <a:r>
              <a:rPr lang="en-CA" sz="2400" dirty="0" err="1"/>
              <a:t>url</a:t>
            </a:r>
            <a:r>
              <a:rPr lang="en-CA" sz="2400" dirty="0"/>
              <a:t> of the current document, </a:t>
            </a:r>
            <a:r>
              <a:rPr lang="en-CA" sz="2400" dirty="0" smtClean="0"/>
              <a:t>read-only</a:t>
            </a:r>
            <a:endParaRPr lang="en-CA" dirty="0" smtClean="0"/>
          </a:p>
          <a:p>
            <a:pPr lvl="1"/>
            <a:r>
              <a:rPr lang="en-CA" dirty="0"/>
              <a:t>r</a:t>
            </a:r>
            <a:r>
              <a:rPr lang="en-CA" dirty="0" smtClean="0"/>
              <a:t>eferrer: </a:t>
            </a:r>
            <a:r>
              <a:rPr lang="en-CA" sz="2400" dirty="0" smtClean="0"/>
              <a:t>the </a:t>
            </a:r>
            <a:r>
              <a:rPr lang="en-CA" sz="2400" dirty="0" err="1"/>
              <a:t>url</a:t>
            </a:r>
            <a:r>
              <a:rPr lang="en-CA" sz="2400" dirty="0"/>
              <a:t> of the previous document, </a:t>
            </a:r>
            <a:r>
              <a:rPr lang="en-CA" sz="2400" dirty="0" smtClean="0"/>
              <a:t>read-only</a:t>
            </a:r>
            <a:endParaRPr lang="en-CA" dirty="0" smtClean="0"/>
          </a:p>
          <a:p>
            <a:pPr lvl="1"/>
            <a:r>
              <a:rPr lang="en-CA" dirty="0" smtClean="0"/>
              <a:t>title: </a:t>
            </a:r>
            <a:r>
              <a:rPr lang="en-CA" sz="2400" dirty="0" smtClean="0"/>
              <a:t>defined </a:t>
            </a:r>
            <a:r>
              <a:rPr lang="en-CA" sz="2400" dirty="0"/>
              <a:t>in &lt;title</a:t>
            </a:r>
            <a:r>
              <a:rPr lang="en-CA" sz="2400" dirty="0" smtClean="0"/>
              <a:t>&gt; tags, </a:t>
            </a:r>
            <a:r>
              <a:rPr lang="en-CA" sz="2400" dirty="0"/>
              <a:t>read-write</a:t>
            </a:r>
            <a:r>
              <a:rPr lang="en-CA" dirty="0"/>
              <a:t>)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69804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Document Object Properties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>
                <a:hlinkClick r:id="rId2"/>
              </a:rPr>
              <a:t>bgColor</a:t>
            </a:r>
            <a:r>
              <a:rPr lang="en-CA" dirty="0"/>
              <a:t> (background color, read-write) </a:t>
            </a:r>
            <a:endParaRPr lang="en-CA" dirty="0" smtClean="0"/>
          </a:p>
          <a:p>
            <a:pPr lvl="1"/>
            <a:r>
              <a:rPr lang="en-CA" dirty="0" err="1" smtClean="0"/>
              <a:t>fgColor</a:t>
            </a:r>
            <a:r>
              <a:rPr lang="en-CA" dirty="0" smtClean="0"/>
              <a:t> </a:t>
            </a:r>
            <a:r>
              <a:rPr lang="en-CA" dirty="0"/>
              <a:t>(text color, read-write</a:t>
            </a:r>
            <a:r>
              <a:rPr lang="en-CA" dirty="0" smtClean="0"/>
              <a:t>)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lists of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links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lists of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forms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lists of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images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4052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Methods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effectLst/>
              </a:rPr>
              <a:t>document.</a:t>
            </a:r>
            <a:r>
              <a:rPr lang="en-CA" dirty="0" smtClean="0">
                <a:effectLst/>
                <a:hlinkClick r:id="rId2"/>
              </a:rPr>
              <a:t>write</a:t>
            </a:r>
            <a:r>
              <a:rPr lang="en-CA" dirty="0">
                <a:effectLst/>
                <a:hlinkClick r:id="rId2"/>
              </a:rPr>
              <a:t>() </a:t>
            </a:r>
            <a:endParaRPr lang="en-CA" dirty="0" smtClean="0">
              <a:effectLst/>
            </a:endParaRPr>
          </a:p>
          <a:p>
            <a:pPr lvl="1"/>
            <a:r>
              <a:rPr lang="en-CA" dirty="0" smtClean="0"/>
              <a:t>OR:    </a:t>
            </a:r>
            <a:r>
              <a:rPr lang="en-CA" dirty="0" err="1" smtClean="0">
                <a:effectLst/>
              </a:rPr>
              <a:t>window.document.</a:t>
            </a:r>
            <a:r>
              <a:rPr lang="en-CA" dirty="0" err="1" smtClean="0">
                <a:effectLst/>
                <a:hlinkClick r:id="rId2"/>
              </a:rPr>
              <a:t>write</a:t>
            </a:r>
            <a:r>
              <a:rPr lang="en-CA" dirty="0">
                <a:effectLst/>
                <a:hlinkClick r:id="rId2"/>
              </a:rPr>
              <a:t>() </a:t>
            </a:r>
            <a:endParaRPr lang="en-CA" dirty="0" smtClean="0">
              <a:effectLst/>
            </a:endParaRPr>
          </a:p>
          <a:p>
            <a:r>
              <a:rPr lang="en-CA" dirty="0" err="1" smtClean="0"/>
              <a:t>document.writeln</a:t>
            </a:r>
            <a:r>
              <a:rPr lang="en-CA" dirty="0" smtClean="0"/>
              <a:t>()</a:t>
            </a:r>
          </a:p>
          <a:p>
            <a:r>
              <a:rPr lang="en-CA" dirty="0"/>
              <a:t>document.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getElementById() 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 smtClean="0"/>
              <a:t>The </a:t>
            </a:r>
            <a:r>
              <a:rPr lang="en-CA" sz="2400" dirty="0" err="1"/>
              <a:t>getElementById</a:t>
            </a:r>
            <a:r>
              <a:rPr lang="en-CA" sz="2400" dirty="0"/>
              <a:t>() can be used to retrieve an element by its "id</a:t>
            </a:r>
            <a:r>
              <a:rPr lang="en-CA" sz="2400" dirty="0" smtClean="0"/>
              <a:t>"</a:t>
            </a:r>
          </a:p>
          <a:p>
            <a:pPr lvl="1"/>
            <a:r>
              <a:rPr lang="en-CA" sz="2400" dirty="0" smtClean="0"/>
              <a:t>The </a:t>
            </a:r>
            <a:r>
              <a:rPr lang="en-CA" sz="2400" dirty="0" err="1"/>
              <a:t>innerHTML</a:t>
            </a:r>
            <a:r>
              <a:rPr lang="en-CA" sz="2400" dirty="0"/>
              <a:t> </a:t>
            </a:r>
            <a:r>
              <a:rPr lang="en-CA" sz="2400" dirty="0" smtClean="0"/>
              <a:t>property of an element </a:t>
            </a:r>
            <a:r>
              <a:rPr lang="en-CA" sz="2400" dirty="0"/>
              <a:t>can be used to change </a:t>
            </a:r>
            <a:r>
              <a:rPr lang="en-CA" sz="2400" dirty="0" smtClean="0"/>
              <a:t>its contents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7378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Location </a:t>
            </a:r>
            <a:r>
              <a:rPr lang="en-CA" dirty="0"/>
              <a:t>object properties include: </a:t>
            </a:r>
            <a:endParaRPr lang="en-CA" dirty="0" smtClean="0"/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href </a:t>
            </a:r>
            <a:r>
              <a:rPr lang="en-CA" dirty="0" smtClean="0"/>
              <a:t> :   </a:t>
            </a:r>
            <a:r>
              <a:rPr lang="en-CA" dirty="0"/>
              <a:t>complete </a:t>
            </a:r>
            <a:r>
              <a:rPr lang="en-CA" dirty="0" smtClean="0"/>
              <a:t>URL</a:t>
            </a:r>
          </a:p>
          <a:p>
            <a:pPr lvl="2"/>
            <a:r>
              <a:rPr lang="en-CA" dirty="0"/>
              <a:t>e</a:t>
            </a:r>
            <a:r>
              <a:rPr lang="en-CA" dirty="0" smtClean="0"/>
              <a:t>.g.  redirect a webpage:</a:t>
            </a:r>
          </a:p>
          <a:p>
            <a:pPr marL="91440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href="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javascript:void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(0)" </a:t>
            </a:r>
          </a:p>
          <a:p>
            <a:pPr marL="914400" lvl="2" indent="0"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C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location.href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('Please enter URL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</a:t>
            </a:r>
          </a:p>
          <a:p>
            <a:pPr marL="914400" lvl="2" indent="0"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'https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://scs.senecac.on.ca');"&gt;Load a new page&lt;/a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914400" lvl="2" indent="0">
              <a:buNone/>
            </a:pPr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hostname </a:t>
            </a:r>
            <a:r>
              <a:rPr lang="en-CA" sz="2400" dirty="0" smtClean="0"/>
              <a:t>:other </a:t>
            </a:r>
            <a:r>
              <a:rPr lang="en-CA" sz="2400" dirty="0"/>
              <a:t>parts of the </a:t>
            </a:r>
            <a:r>
              <a:rPr lang="en-CA" sz="2000" dirty="0"/>
              <a:t>URL, </a:t>
            </a:r>
            <a:r>
              <a:rPr lang="en-CA" sz="2400" dirty="0"/>
              <a:t>stored </a:t>
            </a:r>
            <a:r>
              <a:rPr lang="en-CA" sz="2400" dirty="0" smtClean="0"/>
              <a:t>separately</a:t>
            </a:r>
          </a:p>
          <a:p>
            <a:pPr lvl="1"/>
            <a:endParaRPr lang="en-CA" sz="800" dirty="0" smtClean="0"/>
          </a:p>
          <a:p>
            <a:r>
              <a:rPr lang="en-CA" dirty="0" smtClean="0"/>
              <a:t>A</a:t>
            </a:r>
            <a:r>
              <a:rPr lang="en-CA" sz="3000" dirty="0" smtClean="0"/>
              <a:t>ll </a:t>
            </a:r>
            <a:r>
              <a:rPr lang="en-CA" sz="3000" dirty="0"/>
              <a:t>location object properties can be </a:t>
            </a:r>
            <a:r>
              <a:rPr lang="en-CA" sz="3000" dirty="0" smtClean="0"/>
              <a:t>changed</a:t>
            </a:r>
            <a:r>
              <a:rPr lang="en-CA" sz="3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0805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History object </a:t>
            </a:r>
            <a:r>
              <a:rPr lang="en-CA" dirty="0"/>
              <a:t>contains the list of previously visited URLs. </a:t>
            </a:r>
            <a:endParaRPr lang="en-CA" dirty="0" smtClean="0"/>
          </a:p>
          <a:p>
            <a:r>
              <a:rPr lang="en-CA" dirty="0" smtClean="0"/>
              <a:t>History </a:t>
            </a:r>
            <a:r>
              <a:rPr lang="en-CA" dirty="0"/>
              <a:t>object methods include: </a:t>
            </a:r>
            <a:endParaRPr lang="en-CA" dirty="0" smtClean="0"/>
          </a:p>
          <a:p>
            <a:pPr lvl="1"/>
            <a:r>
              <a:rPr lang="en-CA" dirty="0" smtClean="0">
                <a:hlinkClick r:id="rId2"/>
              </a:rPr>
              <a:t>back</a:t>
            </a:r>
            <a:r>
              <a:rPr lang="en-CA" dirty="0">
                <a:hlinkClick r:id="rId2"/>
              </a:rPr>
              <a:t>() </a:t>
            </a:r>
            <a:r>
              <a:rPr lang="en-CA" dirty="0"/>
              <a:t>- same as browser "Back" button</a:t>
            </a:r>
          </a:p>
          <a:p>
            <a:pPr lvl="1"/>
            <a:r>
              <a:rPr lang="en-CA" dirty="0"/>
              <a:t>forward() - same as browser "Forward" button</a:t>
            </a:r>
          </a:p>
          <a:p>
            <a:pPr lvl="1"/>
            <a:r>
              <a:rPr lang="en-CA" dirty="0"/>
              <a:t>go(n)</a:t>
            </a:r>
            <a:br>
              <a:rPr lang="en-CA" dirty="0"/>
            </a:br>
            <a:r>
              <a:rPr lang="en-CA" sz="2400" dirty="0"/>
              <a:t>where (n) is a positive or negative </a:t>
            </a:r>
            <a:r>
              <a:rPr lang="en-CA" sz="2400" dirty="0" smtClean="0"/>
              <a:t>integer negative </a:t>
            </a:r>
            <a:r>
              <a:rPr lang="en-CA" sz="2400" dirty="0"/>
              <a:t>number will move back, positive number will move forward in the history list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1284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JavaScript?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JavaScript (sometimes shortened to JS) is a lightweight, interpreted</a:t>
            </a:r>
            <a:r>
              <a:rPr lang="en-CA"/>
              <a:t>, </a:t>
            </a:r>
            <a:r>
              <a:rPr lang="en-CA" smtClean="0"/>
              <a:t>high-level </a:t>
            </a:r>
            <a:r>
              <a:rPr lang="en-CA" dirty="0"/>
              <a:t>language used along with html code.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/>
              <a:t>The language syntax is somewhat similar but not the same as the C language. Today, JavaScript is the scripting language for Web pages.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05788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"subprogram" that can be </a:t>
            </a:r>
            <a:r>
              <a:rPr lang="en-US" i="1" dirty="0"/>
              <a:t>called</a:t>
            </a:r>
            <a:r>
              <a:rPr lang="en-US" dirty="0"/>
              <a:t> by code external (or internal in the case of recursion) to the function. </a:t>
            </a:r>
          </a:p>
          <a:p>
            <a:r>
              <a:rPr lang="en-US" dirty="0"/>
              <a:t>Like the program itself, a function is composed of a sequence of statements - </a:t>
            </a:r>
            <a:r>
              <a:rPr lang="en-US" i="1" dirty="0"/>
              <a:t>function body</a:t>
            </a:r>
            <a:r>
              <a:rPr lang="en-US" dirty="0"/>
              <a:t>. </a:t>
            </a:r>
          </a:p>
          <a:p>
            <a:r>
              <a:rPr lang="en-US" dirty="0"/>
              <a:t>Values can be </a:t>
            </a:r>
            <a:r>
              <a:rPr lang="en-US" i="1" dirty="0"/>
              <a:t>passed</a:t>
            </a:r>
            <a:r>
              <a:rPr lang="en-US" dirty="0"/>
              <a:t> to a function, and the function can </a:t>
            </a:r>
            <a:r>
              <a:rPr lang="en-US" i="1" dirty="0"/>
              <a:t>return</a:t>
            </a:r>
            <a:r>
              <a:rPr lang="en-US" dirty="0"/>
              <a:t> a value.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24953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r>
              <a:rPr lang="en-CA" sz="2400" dirty="0" smtClean="0"/>
              <a:t>A function is a method for the window object </a:t>
            </a:r>
          </a:p>
          <a:p>
            <a:r>
              <a:rPr lang="en-CA" sz="2400" dirty="0" smtClean="0"/>
              <a:t>A function is not executed until it is called </a:t>
            </a:r>
          </a:p>
          <a:p>
            <a:r>
              <a:rPr lang="en-CA" sz="2400" dirty="0" smtClean="0"/>
              <a:t>Functions are declared using the "function" keyword </a:t>
            </a:r>
          </a:p>
          <a:p>
            <a:r>
              <a:rPr lang="en-CA" sz="2400" dirty="0" smtClean="0"/>
              <a:t>Function names must adhere to variable name rules </a:t>
            </a:r>
          </a:p>
          <a:p>
            <a:r>
              <a:rPr lang="en-CA" sz="2400" dirty="0" smtClean="0"/>
              <a:t>Function declaration:  </a:t>
            </a:r>
            <a:endParaRPr lang="en-CA" sz="2400" dirty="0" smtClean="0">
              <a:effectLst/>
            </a:endParaRPr>
          </a:p>
          <a:p>
            <a:pPr marL="800100" lvl="2" indent="0">
              <a:buNone/>
            </a:pPr>
            <a:r>
              <a:rPr lang="en-C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C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unction </a:t>
            </a:r>
            <a:r>
              <a:rPr lang="en-CA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parameter1</a:t>
            </a:r>
            <a:r>
              <a:rPr lang="en-C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parameter2, …) { </a:t>
            </a:r>
            <a:r>
              <a:rPr lang="en-CA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r>
              <a:rPr lang="en-C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</a:p>
          <a:p>
            <a:pPr marL="800100" lvl="2" indent="0">
              <a:buNone/>
            </a:pPr>
            <a:endParaRPr lang="en-CA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sz="2400" dirty="0" smtClean="0"/>
              <a:t>In </a:t>
            </a:r>
            <a:r>
              <a:rPr lang="en-CA" sz="2400" dirty="0" err="1" smtClean="0"/>
              <a:t>JavaSript</a:t>
            </a:r>
            <a:r>
              <a:rPr lang="en-CA" sz="2400" dirty="0" smtClean="0"/>
              <a:t>, function is object – function statement:</a:t>
            </a:r>
          </a:p>
          <a:p>
            <a:pPr marL="800100" lvl="2" indent="0">
              <a:buNone/>
            </a:pPr>
            <a:r>
              <a:rPr lang="en-CA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function(parameter1, parameter2, </a:t>
            </a:r>
            <a:r>
              <a:rPr lang="en-C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 { 				</a:t>
            </a:r>
            <a:r>
              <a:rPr lang="en-CA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r>
              <a:rPr lang="en-CA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lang="en-CA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CA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endParaRPr lang="en-CA" sz="1600" dirty="0" smtClean="0"/>
          </a:p>
          <a:p>
            <a:pPr marL="800100" lvl="2" indent="0">
              <a:buNone/>
            </a:pPr>
            <a:endParaRPr lang="en-CA" sz="1600" dirty="0"/>
          </a:p>
          <a:p>
            <a:pPr marL="914400" lvl="2" indent="0">
              <a:buNone/>
            </a:pPr>
            <a:endParaRPr lang="en-CA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4755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Functions are usually declared in the &lt;head&gt; element of the html document, to ensure that the function is defined to the browser before any activation by an event handler. </a:t>
            </a:r>
            <a:endParaRPr lang="en-CA" sz="2800" dirty="0" smtClean="0"/>
          </a:p>
          <a:p>
            <a:endParaRPr lang="en-CA" sz="1000" dirty="0"/>
          </a:p>
          <a:p>
            <a:r>
              <a:rPr lang="en-CA" sz="2800" dirty="0"/>
              <a:t>Functions may be called within other functions. </a:t>
            </a:r>
            <a:endParaRPr lang="en-CA" sz="2800" dirty="0" smtClean="0"/>
          </a:p>
          <a:p>
            <a:endParaRPr lang="en-CA" sz="1000" dirty="0"/>
          </a:p>
          <a:p>
            <a:r>
              <a:rPr lang="en-CA" sz="2800" dirty="0"/>
              <a:t>Functions are executed when they are called, not in the order in which they are declared.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48068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11560" y="1484784"/>
            <a:ext cx="4176464" cy="4918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 smtClean="0"/>
              <a:t> &lt;head&gt;</a:t>
            </a:r>
          </a:p>
          <a:p>
            <a:pPr marL="0" indent="0">
              <a:buNone/>
            </a:pPr>
            <a:r>
              <a:rPr lang="en-US" sz="1400" dirty="0" smtClean="0"/>
              <a:t>   &lt;meta </a:t>
            </a:r>
            <a:r>
              <a:rPr lang="en-US" sz="1400" dirty="0" err="1" smtClean="0"/>
              <a:t>charset</a:t>
            </a:r>
            <a:r>
              <a:rPr lang="en-US" sz="1400" dirty="0" smtClean="0"/>
              <a:t>="utf-8"&gt;</a:t>
            </a:r>
          </a:p>
          <a:p>
            <a:pPr marL="0" indent="0">
              <a:buNone/>
            </a:pPr>
            <a:r>
              <a:rPr lang="en-US" sz="1400" dirty="0" smtClean="0"/>
              <a:t>   &lt;title&gt;INT222&lt;/title&gt;</a:t>
            </a:r>
          </a:p>
          <a:p>
            <a:pPr marL="0" indent="0">
              <a:buNone/>
            </a:pPr>
            <a:r>
              <a:rPr lang="en-US" sz="1400" dirty="0" smtClean="0"/>
              <a:t>   &lt;script&gt;</a:t>
            </a:r>
          </a:p>
          <a:p>
            <a:pPr marL="0" indent="0">
              <a:buNone/>
            </a:pPr>
            <a:r>
              <a:rPr lang="en-US" sz="1400" dirty="0" smtClean="0"/>
              <a:t>       //Here is the function declaration</a:t>
            </a:r>
          </a:p>
          <a:p>
            <a:pPr marL="0" indent="0">
              <a:buNone/>
            </a:pPr>
            <a:r>
              <a:rPr lang="en-US" sz="1400" dirty="0" smtClean="0"/>
              <a:t>         function </a:t>
            </a:r>
            <a:r>
              <a:rPr lang="en-US" sz="1400" dirty="0" err="1" smtClean="0"/>
              <a:t>myFirstFunction</a:t>
            </a:r>
            <a:r>
              <a:rPr lang="en-US" sz="1400" dirty="0" smtClean="0"/>
              <a:t>() {</a:t>
            </a:r>
          </a:p>
          <a:p>
            <a:pPr marL="0" indent="0">
              <a:buNone/>
            </a:pPr>
            <a:r>
              <a:rPr lang="en-US" sz="1400" dirty="0" smtClean="0"/>
              <a:t>             alert("Hello out there");</a:t>
            </a:r>
          </a:p>
          <a:p>
            <a:pPr marL="0" indent="0">
              <a:buNone/>
            </a:pPr>
            <a:r>
              <a:rPr lang="en-US" sz="1400" dirty="0" smtClean="0"/>
              <a:t>         }  //End of </a:t>
            </a:r>
            <a:r>
              <a:rPr lang="en-US" sz="1400" dirty="0" err="1" smtClean="0"/>
              <a:t>myFirstFunction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&lt;/script&gt;</a:t>
            </a:r>
          </a:p>
          <a:p>
            <a:pPr marL="0" indent="0">
              <a:buNone/>
            </a:pPr>
            <a:r>
              <a:rPr lang="en-US" sz="1400" dirty="0" smtClean="0"/>
              <a:t> &lt;/head&gt;</a:t>
            </a:r>
          </a:p>
          <a:p>
            <a:pPr marL="0" indent="0">
              <a:buNone/>
            </a:pPr>
            <a:r>
              <a:rPr lang="en-US" sz="1400" dirty="0" smtClean="0"/>
              <a:t> &lt;body&gt;</a:t>
            </a:r>
          </a:p>
          <a:p>
            <a:pPr marL="0" indent="0">
              <a:buNone/>
            </a:pPr>
            <a:r>
              <a:rPr lang="en-US" sz="1400" dirty="0" smtClean="0"/>
              <a:t>       Here's some HTML code just for starters</a:t>
            </a:r>
          </a:p>
          <a:p>
            <a:pPr marL="0" indent="0">
              <a:buNone/>
            </a:pPr>
            <a:r>
              <a:rPr lang="en-US" sz="1400" dirty="0" smtClean="0"/>
              <a:t>       &lt;</a:t>
            </a:r>
            <a:r>
              <a:rPr lang="en-US" sz="1400" dirty="0" err="1" smtClean="0"/>
              <a:t>br</a:t>
            </a:r>
            <a:r>
              <a:rPr lang="en-US" sz="1400" dirty="0" smtClean="0"/>
              <a:t> /&gt;</a:t>
            </a:r>
          </a:p>
          <a:p>
            <a:pPr marL="0" indent="0">
              <a:buNone/>
            </a:pPr>
            <a:r>
              <a:rPr lang="en-US" sz="1400" dirty="0" smtClean="0"/>
              <a:t>       &lt;script&gt;</a:t>
            </a:r>
          </a:p>
          <a:p>
            <a:pPr marL="0" indent="0"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myFirstFunction</a:t>
            </a:r>
            <a:r>
              <a:rPr lang="en-US" sz="1400" dirty="0" smtClean="0"/>
              <a:t>();  //This is a function call</a:t>
            </a:r>
          </a:p>
          <a:p>
            <a:pPr marL="0" indent="0">
              <a:buNone/>
            </a:pPr>
            <a:r>
              <a:rPr lang="en-US" sz="1400" dirty="0" smtClean="0"/>
              <a:t>       &lt;/script&gt;</a:t>
            </a:r>
          </a:p>
          <a:p>
            <a:pPr marL="0" indent="0">
              <a:buNone/>
            </a:pPr>
            <a:r>
              <a:rPr lang="en-US" sz="1400" dirty="0" smtClean="0"/>
              <a:t>       Here's some more HTML code just for show ...</a:t>
            </a:r>
          </a:p>
          <a:p>
            <a:pPr marL="0" indent="0">
              <a:buNone/>
            </a:pPr>
            <a:r>
              <a:rPr lang="en-US" sz="1400" dirty="0" smtClean="0"/>
              <a:t> &lt;/body&gt;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2276872"/>
            <a:ext cx="3456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hlinkClick r:id="rId2"/>
              </a:rPr>
              <a:t>click here </a:t>
            </a:r>
            <a:r>
              <a:rPr lang="en-CA" sz="2000" dirty="0"/>
              <a:t>to see how this displays in a browser </a:t>
            </a:r>
            <a:br>
              <a:rPr lang="en-CA" sz="2000" dirty="0"/>
            </a:b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>
                <a:hlinkClick r:id="rId3"/>
              </a:rPr>
              <a:t>click same </a:t>
            </a:r>
            <a:r>
              <a:rPr lang="en-CA" sz="2000" dirty="0"/>
              <a:t>as above with an external JavaScript</a:t>
            </a:r>
          </a:p>
        </p:txBody>
      </p:sp>
    </p:spTree>
    <p:extLst>
      <p:ext uri="{BB962C8B-B14F-4D97-AF65-F5344CB8AC3E}">
        <p14:creationId xmlns:p14="http://schemas.microsoft.com/office/powerpoint/2010/main" val="913445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8180710" cy="4570983"/>
          </a:xfrm>
        </p:spPr>
        <p:txBody>
          <a:bodyPr/>
          <a:lstStyle/>
          <a:p>
            <a:r>
              <a:rPr lang="en-CA" dirty="0" smtClean="0"/>
              <a:t>Parameters are also referred to as arguments</a:t>
            </a:r>
          </a:p>
          <a:p>
            <a:r>
              <a:rPr lang="en-CA" dirty="0" smtClean="0"/>
              <a:t>Parameters are used to pass values to functions</a:t>
            </a:r>
          </a:p>
          <a:p>
            <a:r>
              <a:rPr lang="en-CA" dirty="0" smtClean="0"/>
              <a:t>Multiple parameters can be used within each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3748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539552" y="1412776"/>
            <a:ext cx="5985934" cy="49613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400" dirty="0" smtClean="0"/>
              <a:t> &lt;head&gt;</a:t>
            </a:r>
          </a:p>
          <a:p>
            <a:pPr marL="0" indent="0">
              <a:buNone/>
            </a:pPr>
            <a:r>
              <a:rPr lang="en-US" sz="1400" dirty="0" smtClean="0"/>
              <a:t>   &lt;meta </a:t>
            </a:r>
            <a:r>
              <a:rPr lang="en-US" sz="1400" dirty="0" err="1" smtClean="0"/>
              <a:t>charset</a:t>
            </a:r>
            <a:r>
              <a:rPr lang="en-US" sz="1400" dirty="0" smtClean="0"/>
              <a:t>="utf-8"&gt;</a:t>
            </a:r>
          </a:p>
          <a:p>
            <a:pPr marL="0" indent="0">
              <a:buNone/>
            </a:pPr>
            <a:r>
              <a:rPr lang="en-US" sz="1400" dirty="0" smtClean="0"/>
              <a:t>   &lt;title&gt;INT222&lt;/title&gt;</a:t>
            </a:r>
          </a:p>
          <a:p>
            <a:pPr marL="0" indent="0">
              <a:buNone/>
            </a:pPr>
            <a:r>
              <a:rPr lang="en-US" sz="1400" dirty="0" smtClean="0"/>
              <a:t>   &lt;script&gt;</a:t>
            </a:r>
          </a:p>
          <a:p>
            <a:pPr marL="0" indent="0">
              <a:buNone/>
            </a:pPr>
            <a:r>
              <a:rPr lang="en-US" sz="1400" dirty="0" smtClean="0"/>
              <a:t>          function greetings(</a:t>
            </a:r>
            <a:r>
              <a:rPr lang="en-US" sz="1400" dirty="0" err="1" smtClean="0"/>
              <a:t>first,last</a:t>
            </a:r>
            <a:r>
              <a:rPr lang="en-US" sz="1400" dirty="0" smtClean="0"/>
              <a:t>) {</a:t>
            </a:r>
          </a:p>
          <a:p>
            <a:pPr marL="0" indent="0">
              <a:buNone/>
            </a:pPr>
            <a:r>
              <a:rPr lang="en-US" sz="1400" dirty="0" smtClean="0"/>
              <a:t>             </a:t>
            </a:r>
            <a:r>
              <a:rPr lang="en-US" sz="1400" dirty="0" err="1" smtClean="0"/>
              <a:t>document.write</a:t>
            </a:r>
            <a:r>
              <a:rPr lang="en-US" sz="1400" dirty="0" smtClean="0"/>
              <a:t>("Hello " + first + " " + last);</a:t>
            </a:r>
          </a:p>
          <a:p>
            <a:pPr marL="0" indent="0">
              <a:buNone/>
            </a:pPr>
            <a:r>
              <a:rPr lang="en-US" sz="1400" dirty="0" smtClean="0"/>
              <a:t>          }</a:t>
            </a:r>
          </a:p>
          <a:p>
            <a:pPr marL="0" indent="0">
              <a:buNone/>
            </a:pPr>
            <a:r>
              <a:rPr lang="en-US" sz="1400" dirty="0" smtClean="0"/>
              <a:t>   &lt;/script&gt;</a:t>
            </a:r>
          </a:p>
          <a:p>
            <a:pPr marL="0" indent="0">
              <a:buNone/>
            </a:pPr>
            <a:r>
              <a:rPr lang="en-US" sz="1400" dirty="0" smtClean="0"/>
              <a:t> &lt;/head&gt;</a:t>
            </a:r>
          </a:p>
          <a:p>
            <a:pPr marL="0" indent="0">
              <a:buNone/>
            </a:pPr>
            <a:r>
              <a:rPr lang="en-US" sz="1400" dirty="0" smtClean="0"/>
              <a:t> &lt;body&gt;</a:t>
            </a:r>
          </a:p>
          <a:p>
            <a:pPr marL="0" indent="0">
              <a:buNone/>
            </a:pPr>
            <a:r>
              <a:rPr lang="en-US" sz="1400" dirty="0" smtClean="0"/>
              <a:t>   This page shows how parameters are passed to JavaScript functions ...</a:t>
            </a:r>
          </a:p>
          <a:p>
            <a:pPr marL="0" indent="0">
              <a:buNone/>
            </a:pPr>
            <a:r>
              <a:rPr lang="en-US" sz="1400" dirty="0" smtClean="0"/>
              <a:t>   &lt;</a:t>
            </a:r>
            <a:r>
              <a:rPr lang="en-US" sz="1400" dirty="0" err="1" smtClean="0"/>
              <a:t>br</a:t>
            </a:r>
            <a:r>
              <a:rPr lang="en-US" sz="1400" dirty="0" smtClean="0"/>
              <a:t> /&gt;   &lt;</a:t>
            </a:r>
            <a:r>
              <a:rPr lang="en-US" sz="1400" dirty="0" err="1" smtClean="0"/>
              <a:t>br</a:t>
            </a:r>
            <a:r>
              <a:rPr lang="en-US" sz="1400" dirty="0" smtClean="0"/>
              <a:t> /&gt;</a:t>
            </a:r>
          </a:p>
          <a:p>
            <a:pPr marL="0" indent="0">
              <a:buNone/>
            </a:pPr>
            <a:r>
              <a:rPr lang="en-US" sz="1400" dirty="0" smtClean="0"/>
              <a:t>   &lt;script&gt;</a:t>
            </a:r>
          </a:p>
          <a:p>
            <a:pPr marL="0" indent="0"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firstName</a:t>
            </a:r>
            <a:r>
              <a:rPr lang="en-US" sz="1400" dirty="0" smtClean="0"/>
              <a:t> = prompt("Enter your first name", "");</a:t>
            </a:r>
          </a:p>
          <a:p>
            <a:pPr marL="0" indent="0"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lastName</a:t>
            </a:r>
            <a:r>
              <a:rPr lang="en-US" sz="1400" dirty="0" smtClean="0"/>
              <a:t> = prompt("Enter your last name", "");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  greetings(</a:t>
            </a:r>
            <a:r>
              <a:rPr lang="en-US" sz="1400" dirty="0" err="1" smtClean="0"/>
              <a:t>firstName</a:t>
            </a:r>
            <a:r>
              <a:rPr lang="en-US" sz="1400" dirty="0" smtClean="0"/>
              <a:t>, </a:t>
            </a:r>
            <a:r>
              <a:rPr lang="en-US" sz="1400" dirty="0" err="1" smtClean="0"/>
              <a:t>lastName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 smtClean="0"/>
              <a:t>   &lt;/script&gt;</a:t>
            </a:r>
          </a:p>
          <a:p>
            <a:pPr marL="0" indent="0">
              <a:buNone/>
            </a:pPr>
            <a:r>
              <a:rPr lang="en-US" sz="1400" dirty="0" smtClean="0"/>
              <a:t>  &lt;/body&gt;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76256" y="3645024"/>
            <a:ext cx="14401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linkClick r:id="rId2"/>
              </a:rPr>
              <a:t>Try it out</a:t>
            </a:r>
            <a:endParaRPr lang="en-US" sz="20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5894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Other 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936105"/>
          </a:xfrm>
        </p:spPr>
        <p:txBody>
          <a:bodyPr/>
          <a:lstStyle/>
          <a:p>
            <a:r>
              <a:rPr lang="en-CA" sz="2400" dirty="0"/>
              <a:t>The return value from a function can be used to directly pass a value to another function.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36</a:t>
            </a:fld>
            <a:endParaRPr lang="en-C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2149128"/>
            <a:ext cx="8280920" cy="4431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&lt;head&gt;</a:t>
            </a:r>
          </a:p>
          <a:p>
            <a:r>
              <a:rPr lang="en-US" sz="1600" dirty="0" smtClean="0"/>
              <a:t>     &lt;meta </a:t>
            </a:r>
            <a:r>
              <a:rPr lang="en-US" sz="1600" dirty="0" err="1" smtClean="0"/>
              <a:t>charset</a:t>
            </a:r>
            <a:r>
              <a:rPr lang="en-US" sz="1600" dirty="0" smtClean="0"/>
              <a:t>="utf-8"&gt;</a:t>
            </a:r>
          </a:p>
          <a:p>
            <a:r>
              <a:rPr lang="en-US" sz="1600" dirty="0" smtClean="0"/>
              <a:t>     &lt;title&gt;INT222&lt;/title&gt;</a:t>
            </a:r>
          </a:p>
          <a:p>
            <a:r>
              <a:rPr lang="en-US" sz="1600" dirty="0" smtClean="0"/>
              <a:t>     &lt;script&gt;</a:t>
            </a:r>
          </a:p>
          <a:p>
            <a:r>
              <a:rPr lang="en-US" sz="1600" dirty="0" smtClean="0"/>
              <a:t>           function greetings(name) {</a:t>
            </a:r>
          </a:p>
          <a:p>
            <a:r>
              <a:rPr lang="en-US" sz="1600" dirty="0" smtClean="0"/>
              <a:t>              </a:t>
            </a:r>
            <a:r>
              <a:rPr lang="en-US" sz="1600" dirty="0" err="1" smtClean="0"/>
              <a:t>document.write</a:t>
            </a:r>
            <a:r>
              <a:rPr lang="en-US" sz="1600" dirty="0" smtClean="0"/>
              <a:t>("Hello " + name);</a:t>
            </a:r>
          </a:p>
          <a:p>
            <a:r>
              <a:rPr lang="en-US" sz="1600" dirty="0" smtClean="0"/>
              <a:t>           }</a:t>
            </a:r>
          </a:p>
          <a:p>
            <a:r>
              <a:rPr lang="en-US" sz="1600" dirty="0" smtClean="0"/>
              <a:t>     &lt;/script&gt;</a:t>
            </a:r>
          </a:p>
          <a:p>
            <a:r>
              <a:rPr lang="en-US" sz="1600" dirty="0" smtClean="0"/>
              <a:t>   &lt;/head&gt;</a:t>
            </a:r>
          </a:p>
          <a:p>
            <a:r>
              <a:rPr lang="en-US" sz="1600" dirty="0" smtClean="0"/>
              <a:t>   &lt;body&gt;</a:t>
            </a:r>
          </a:p>
          <a:p>
            <a:r>
              <a:rPr lang="en-US" sz="1600" dirty="0" smtClean="0"/>
              <a:t>        &lt;mark&gt;This page shows how parameters are passed in a slightly different way ...&lt;/mark&gt;</a:t>
            </a:r>
          </a:p>
          <a:p>
            <a:r>
              <a:rPr lang="en-US" sz="1600" dirty="0" smtClean="0"/>
              <a:t>        &lt;</a:t>
            </a:r>
            <a:r>
              <a:rPr lang="en-US" sz="1600" dirty="0" err="1" smtClean="0"/>
              <a:t>br</a:t>
            </a:r>
            <a:r>
              <a:rPr lang="en-US" sz="1600" dirty="0" smtClean="0"/>
              <a:t> /&gt;&lt;</a:t>
            </a:r>
            <a:r>
              <a:rPr lang="en-US" sz="1600" dirty="0" err="1" smtClean="0"/>
              <a:t>br</a:t>
            </a:r>
            <a:r>
              <a:rPr lang="en-US" sz="1600" dirty="0" smtClean="0"/>
              <a:t> /&gt;</a:t>
            </a:r>
          </a:p>
          <a:p>
            <a:r>
              <a:rPr lang="en-US" sz="1600" dirty="0" smtClean="0"/>
              <a:t>        &lt;script&gt;</a:t>
            </a:r>
          </a:p>
          <a:p>
            <a:r>
              <a:rPr lang="en-US" sz="1600" dirty="0" smtClean="0"/>
              <a:t>          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greetings(prompt("Please enter your name"))</a:t>
            </a:r>
          </a:p>
          <a:p>
            <a:r>
              <a:rPr lang="en-US" sz="1600" dirty="0" smtClean="0"/>
              <a:t>        &lt;/script&gt;</a:t>
            </a:r>
          </a:p>
          <a:p>
            <a:r>
              <a:rPr lang="en-US" sz="1600" dirty="0" smtClean="0"/>
              <a:t>   &lt;/body&gt;</a:t>
            </a:r>
            <a:r>
              <a:rPr lang="en-US" dirty="0" smtClean="0"/>
              <a:t>						</a:t>
            </a:r>
            <a:r>
              <a:rPr lang="en-US" sz="2400" dirty="0" smtClean="0">
                <a:hlinkClick r:id="rId2"/>
              </a:rPr>
              <a:t>Try it out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68475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 Types of Functions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dirty="0"/>
              <a:t>Custom </a:t>
            </a:r>
            <a:r>
              <a:rPr lang="en-CA" dirty="0" smtClean="0"/>
              <a:t>functions</a:t>
            </a:r>
            <a:r>
              <a:rPr lang="en-CA" dirty="0"/>
              <a:t> / user-defined functions.</a:t>
            </a:r>
          </a:p>
          <a:p>
            <a:pPr lvl="1">
              <a:lnSpc>
                <a:spcPct val="80000"/>
              </a:lnSpc>
            </a:pPr>
            <a:r>
              <a:rPr lang="en-CA" dirty="0" smtClean="0">
                <a:solidFill>
                  <a:schemeClr val="tx2"/>
                </a:solidFill>
              </a:rPr>
              <a:t>Return </a:t>
            </a:r>
            <a:r>
              <a:rPr lang="en-CA" dirty="0">
                <a:solidFill>
                  <a:schemeClr val="tx2"/>
                </a:solidFill>
              </a:rPr>
              <a:t>value is optional. Return may only exit the function.</a:t>
            </a:r>
          </a:p>
          <a:p>
            <a:pPr>
              <a:lnSpc>
                <a:spcPct val="80000"/>
              </a:lnSpc>
            </a:pPr>
            <a:endParaRPr lang="en-CA" sz="3600" dirty="0"/>
          </a:p>
          <a:p>
            <a:pPr>
              <a:lnSpc>
                <a:spcPct val="80000"/>
              </a:lnSpc>
            </a:pPr>
            <a:r>
              <a:rPr lang="en-CA" dirty="0" smtClean="0"/>
              <a:t>JS built-in </a:t>
            </a:r>
            <a:r>
              <a:rPr lang="en-CA" dirty="0"/>
              <a:t>functions/ global functions</a:t>
            </a:r>
            <a:endParaRPr lang="en-US" dirty="0"/>
          </a:p>
          <a:p>
            <a:pPr lvl="1"/>
            <a:r>
              <a:rPr lang="en-CA" dirty="0"/>
              <a:t>a</a:t>
            </a:r>
            <a:r>
              <a:rPr lang="en-CA" dirty="0" smtClean="0"/>
              <a:t>re the methods of the window object.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15930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Functions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971600" y="1600200"/>
            <a:ext cx="6984776" cy="5084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</a:t>
            </a:r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r>
              <a:rPr lang="en-US" sz="1900" dirty="0" smtClean="0"/>
              <a:t>    function </a:t>
            </a:r>
            <a:r>
              <a:rPr lang="en-US" sz="1900" dirty="0" err="1"/>
              <a:t>addTwoNumbers</a:t>
            </a:r>
            <a:r>
              <a:rPr lang="en-US" sz="1900" dirty="0"/>
              <a:t>(a, b) {return a + </a:t>
            </a:r>
            <a:r>
              <a:rPr lang="en-US" sz="1900" dirty="0" smtClean="0"/>
              <a:t>b;}</a:t>
            </a:r>
            <a:endParaRPr lang="en-US" sz="1900" dirty="0"/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en-US" sz="1900" dirty="0" smtClean="0"/>
              <a:t>    </a:t>
            </a:r>
            <a:r>
              <a:rPr lang="en-US" sz="1900" dirty="0" err="1" smtClean="0"/>
              <a:t>var</a:t>
            </a:r>
            <a:r>
              <a:rPr lang="en-US" sz="1900" dirty="0" smtClean="0"/>
              <a:t> </a:t>
            </a:r>
            <a:r>
              <a:rPr lang="en-US" sz="1900" dirty="0"/>
              <a:t>add2numbers = function(a, b){return a + </a:t>
            </a:r>
            <a:r>
              <a:rPr lang="en-US" sz="1900" dirty="0" smtClean="0"/>
              <a:t>b;};</a:t>
            </a:r>
            <a:endParaRPr lang="en-US" sz="1900" dirty="0"/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1900" dirty="0" smtClean="0"/>
              <a:t>    function </a:t>
            </a:r>
            <a:r>
              <a:rPr lang="en-US" sz="1900" dirty="0" err="1"/>
              <a:t>addNumbers</a:t>
            </a:r>
            <a:r>
              <a:rPr lang="en-US" sz="1900" dirty="0"/>
              <a:t>() {</a:t>
            </a:r>
          </a:p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   </a:t>
            </a:r>
            <a:r>
              <a:rPr lang="en-US" sz="1900" dirty="0" err="1"/>
              <a:t>var</a:t>
            </a:r>
            <a:r>
              <a:rPr lang="en-US" sz="1900" dirty="0"/>
              <a:t> sum = 0;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smtClean="0"/>
              <a:t>     for </a:t>
            </a:r>
            <a:r>
              <a:rPr lang="en-US" sz="1900" dirty="0"/>
              <a:t>(</a:t>
            </a:r>
            <a:r>
              <a:rPr lang="en-US" sz="1900" dirty="0" err="1"/>
              <a:t>var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=0; </a:t>
            </a:r>
            <a:r>
              <a:rPr lang="en-US" sz="1900" dirty="0" err="1"/>
              <a:t>i</a:t>
            </a:r>
            <a:r>
              <a:rPr lang="en-US" sz="1900" dirty="0"/>
              <a:t>&lt;</a:t>
            </a:r>
            <a:r>
              <a:rPr lang="en-US" sz="1900" dirty="0" err="1"/>
              <a:t>arguments.length</a:t>
            </a:r>
            <a:r>
              <a:rPr lang="en-US" sz="1900" dirty="0"/>
              <a:t>; </a:t>
            </a:r>
            <a:r>
              <a:rPr lang="en-US" sz="1900" dirty="0" err="1"/>
              <a:t>i</a:t>
            </a:r>
            <a:r>
              <a:rPr lang="en-US" sz="1900" dirty="0"/>
              <a:t>++) {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         sum </a:t>
            </a:r>
            <a:r>
              <a:rPr lang="en-US" sz="1900" dirty="0"/>
              <a:t>+= arguments[</a:t>
            </a:r>
            <a:r>
              <a:rPr lang="en-US" sz="1900" dirty="0" err="1"/>
              <a:t>i</a:t>
            </a:r>
            <a:r>
              <a:rPr lang="en-US" sz="1900" dirty="0"/>
              <a:t>];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smtClean="0"/>
              <a:t>     }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smtClean="0"/>
              <a:t>     return </a:t>
            </a:r>
            <a:r>
              <a:rPr lang="en-US" sz="1900" dirty="0"/>
              <a:t>sum;</a:t>
            </a:r>
          </a:p>
          <a:p>
            <a:pPr marL="0" indent="0">
              <a:buNone/>
            </a:pPr>
            <a:r>
              <a:rPr lang="en-US" sz="1900" dirty="0" smtClean="0"/>
              <a:t>    }</a:t>
            </a:r>
            <a:endParaRPr lang="en-US" sz="1900" dirty="0"/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1900" dirty="0" smtClean="0"/>
              <a:t>    alert</a:t>
            </a:r>
            <a:r>
              <a:rPr lang="en-US" sz="1900" dirty="0"/>
              <a:t>( </a:t>
            </a:r>
            <a:r>
              <a:rPr lang="en-US" sz="1900" dirty="0" err="1"/>
              <a:t>addTwoNumbers</a:t>
            </a:r>
            <a:r>
              <a:rPr lang="en-US" sz="1900" dirty="0"/>
              <a:t>(2, 3) ); // 5</a:t>
            </a:r>
          </a:p>
          <a:p>
            <a:pPr marL="0" indent="0">
              <a:buNone/>
            </a:pPr>
            <a:r>
              <a:rPr lang="en-US" sz="1900" dirty="0" smtClean="0"/>
              <a:t>    alert</a:t>
            </a:r>
            <a:r>
              <a:rPr lang="en-US" sz="1900" dirty="0"/>
              <a:t>( add2numbers(2, 4) );   // 6</a:t>
            </a:r>
          </a:p>
          <a:p>
            <a:pPr marL="0" indent="0">
              <a:buNone/>
            </a:pPr>
            <a:r>
              <a:rPr lang="en-US" sz="1900" dirty="0" smtClean="0"/>
              <a:t>    alert</a:t>
            </a:r>
            <a:r>
              <a:rPr lang="en-US" sz="1900" dirty="0"/>
              <a:t>( </a:t>
            </a:r>
            <a:r>
              <a:rPr lang="en-US" sz="1900" dirty="0" err="1"/>
              <a:t>addNumbers</a:t>
            </a:r>
            <a:r>
              <a:rPr lang="en-US" sz="1900" dirty="0"/>
              <a:t>(2, 6, 8) ); //</a:t>
            </a:r>
            <a:r>
              <a:rPr lang="en-US" sz="1900" dirty="0" smtClean="0"/>
              <a:t>16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17059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Built-in / Global Functions</a:t>
            </a:r>
            <a:endParaRPr lang="en-CA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r>
              <a:rPr lang="en-CA" sz="2400" dirty="0" smtClean="0"/>
              <a:t>They are </a:t>
            </a:r>
            <a:r>
              <a:rPr lang="en-CA" sz="2400" dirty="0"/>
              <a:t>built into the JavaScript language.</a:t>
            </a:r>
          </a:p>
          <a:p>
            <a:pPr lvl="1"/>
            <a:r>
              <a:rPr lang="en-US" sz="2000" b="1" dirty="0">
                <a:solidFill>
                  <a:srgbClr val="0000CC"/>
                </a:solidFill>
              </a:rPr>
              <a:t>Common window object methods </a:t>
            </a:r>
            <a:r>
              <a:rPr lang="en-CA" sz="2000" dirty="0"/>
              <a:t>(Methods of the </a:t>
            </a:r>
            <a:r>
              <a:rPr lang="en-CA" sz="2000" dirty="0">
                <a:solidFill>
                  <a:srgbClr val="0000CC"/>
                </a:solidFill>
              </a:rPr>
              <a:t>window</a:t>
            </a:r>
            <a:r>
              <a:rPr lang="en-CA" sz="2000" dirty="0"/>
              <a:t> object)</a:t>
            </a:r>
          </a:p>
          <a:p>
            <a:r>
              <a:rPr lang="en-CA" sz="2400" dirty="0"/>
              <a:t>They have already been defined and the logic behind them has already been coded for </a:t>
            </a:r>
            <a:r>
              <a:rPr lang="en-CA" sz="2400" dirty="0" smtClean="0"/>
              <a:t>you to use.</a:t>
            </a:r>
            <a:endParaRPr lang="en-CA" sz="2400" dirty="0"/>
          </a:p>
          <a:p>
            <a:pPr lvl="1"/>
            <a:r>
              <a:rPr lang="en-CA" sz="2000" dirty="0" smtClean="0">
                <a:hlinkClick r:id="rId3"/>
              </a:rPr>
              <a:t>alert()  </a:t>
            </a:r>
            <a:r>
              <a:rPr lang="en-CA" sz="2000" dirty="0" smtClean="0"/>
              <a:t>or </a:t>
            </a:r>
            <a:r>
              <a:rPr lang="en-CA" sz="1800" dirty="0" err="1" smtClean="0"/>
              <a:t>window.alert</a:t>
            </a:r>
            <a:r>
              <a:rPr lang="en-CA" sz="1800" dirty="0" smtClean="0"/>
              <a:t>(), </a:t>
            </a:r>
            <a:r>
              <a:rPr lang="en-CA" sz="2000" dirty="0" smtClean="0">
                <a:hlinkClick r:id="rId4"/>
              </a:rPr>
              <a:t>confirm()</a:t>
            </a:r>
            <a:r>
              <a:rPr lang="en-CA" sz="2000" dirty="0" smtClean="0"/>
              <a:t>, </a:t>
            </a:r>
            <a:r>
              <a:rPr lang="en-CA" sz="2000" dirty="0" smtClean="0">
                <a:hlinkClick r:id="rId5" action="ppaction://hlinkfile"/>
              </a:rPr>
              <a:t>prompt()  </a:t>
            </a:r>
            <a:endParaRPr lang="en-CA" sz="2000" dirty="0" smtClean="0"/>
          </a:p>
          <a:p>
            <a:pPr lvl="1"/>
            <a:endParaRPr lang="en-CA" sz="1050" dirty="0"/>
          </a:p>
          <a:p>
            <a:pPr lvl="1"/>
            <a:r>
              <a:rPr lang="en-CA" sz="2000" dirty="0">
                <a:effectLst/>
              </a:rPr>
              <a:t>parseInt</a:t>
            </a:r>
            <a:r>
              <a:rPr lang="en-CA" sz="2000" dirty="0" smtClean="0">
                <a:effectLst/>
              </a:rPr>
              <a:t>()</a:t>
            </a:r>
            <a:r>
              <a:rPr lang="en-CA" sz="2000" dirty="0" smtClean="0"/>
              <a:t>, </a:t>
            </a:r>
            <a:r>
              <a:rPr lang="en-CA" sz="2000" dirty="0" smtClean="0">
                <a:effectLst/>
              </a:rPr>
              <a:t>parseFloat()</a:t>
            </a:r>
          </a:p>
          <a:p>
            <a:pPr lvl="1"/>
            <a:r>
              <a:rPr lang="en-CA" sz="2000" dirty="0">
                <a:effectLst/>
              </a:rPr>
              <a:t>Number</a:t>
            </a:r>
            <a:r>
              <a:rPr lang="en-CA" sz="2000" dirty="0" smtClean="0">
                <a:effectLst/>
              </a:rPr>
              <a:t>(), String()</a:t>
            </a:r>
            <a:endParaRPr lang="en-CA" sz="2000" dirty="0" smtClean="0">
              <a:solidFill>
                <a:srgbClr val="000000"/>
              </a:solidFill>
              <a:effectLst/>
              <a:latin typeface="verdana"/>
            </a:endParaRPr>
          </a:p>
          <a:p>
            <a:pPr lvl="1"/>
            <a:r>
              <a:rPr lang="en-CA" sz="2000" dirty="0" err="1">
                <a:effectLst/>
              </a:rPr>
              <a:t>isNaN</a:t>
            </a:r>
            <a:r>
              <a:rPr lang="en-CA" sz="2000" dirty="0" smtClean="0">
                <a:effectLst/>
              </a:rPr>
              <a:t>(), </a:t>
            </a:r>
            <a:r>
              <a:rPr lang="en-CA" sz="2000" dirty="0" err="1" smtClean="0">
                <a:effectLst/>
              </a:rPr>
              <a:t>inFinite</a:t>
            </a:r>
            <a:r>
              <a:rPr lang="en-CA" sz="2000" dirty="0" smtClean="0">
                <a:effectLst/>
              </a:rPr>
              <a:t>(), </a:t>
            </a:r>
            <a:r>
              <a:rPr lang="en-CA" sz="2000" dirty="0" err="1" smtClean="0">
                <a:effectLst/>
              </a:rPr>
              <a:t>eval</a:t>
            </a:r>
            <a:r>
              <a:rPr lang="en-CA" sz="2000" dirty="0" smtClean="0">
                <a:effectLst/>
              </a:rPr>
              <a:t>(), </a:t>
            </a:r>
          </a:p>
          <a:p>
            <a:pPr lvl="1"/>
            <a:endParaRPr lang="en-CA" sz="2000" dirty="0">
              <a:effectLst/>
            </a:endParaRPr>
          </a:p>
          <a:p>
            <a:pPr lvl="1"/>
            <a:r>
              <a:rPr lang="en-CA" sz="2000" dirty="0"/>
              <a:t>Open(), close</a:t>
            </a:r>
            <a:r>
              <a:rPr lang="en-CA" sz="2000" dirty="0" smtClean="0"/>
              <a:t>(), Focus</a:t>
            </a:r>
            <a:r>
              <a:rPr lang="en-CA" sz="2000" dirty="0"/>
              <a:t>(), </a:t>
            </a:r>
            <a:r>
              <a:rPr lang="en-CA" sz="2000" dirty="0" err="1"/>
              <a:t>scrollTo</a:t>
            </a:r>
            <a:r>
              <a:rPr lang="en-CA" sz="2000" dirty="0" smtClean="0"/>
              <a:t>(), …</a:t>
            </a:r>
            <a:endParaRPr lang="en-CA" sz="2000" dirty="0"/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2861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Features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200" dirty="0"/>
              <a:t>an interpreted language interprets and executes each statement - one-by-one - in the order they appear.</a:t>
            </a:r>
          </a:p>
          <a:p>
            <a:r>
              <a:rPr lang="en-US" sz="2200" dirty="0"/>
              <a:t>always runs inside a host environment (mostly the browser</a:t>
            </a:r>
            <a:r>
              <a:rPr lang="en-US" sz="2200" dirty="0" smtClean="0"/>
              <a:t>) </a:t>
            </a:r>
            <a:r>
              <a:rPr lang="en-CA" sz="2200" dirty="0"/>
              <a:t>and integrates with </a:t>
            </a:r>
            <a:r>
              <a:rPr lang="en-CA" sz="2200" dirty="0" smtClean="0"/>
              <a:t>its HTML/CSS </a:t>
            </a:r>
            <a:r>
              <a:rPr lang="en-CA" sz="2200" dirty="0"/>
              <a:t>content</a:t>
            </a:r>
            <a:r>
              <a:rPr lang="en-US" sz="2200" dirty="0" smtClean="0"/>
              <a:t>. </a:t>
            </a:r>
            <a:endParaRPr lang="en-US" sz="2200" dirty="0"/>
          </a:p>
          <a:p>
            <a:pPr lvl="1"/>
            <a:r>
              <a:rPr lang="en-CA" sz="1800" dirty="0"/>
              <a:t>e.g. Firefox Scratchpad</a:t>
            </a:r>
          </a:p>
          <a:p>
            <a:r>
              <a:rPr lang="en-CA" sz="2200" dirty="0"/>
              <a:t>relaxed about syntax, rules, and </a:t>
            </a:r>
            <a:r>
              <a:rPr lang="en-CA" sz="2200" dirty="0" smtClean="0"/>
              <a:t>types</a:t>
            </a:r>
          </a:p>
          <a:p>
            <a:pPr lvl="1"/>
            <a:r>
              <a:rPr lang="en-CA" sz="1800" dirty="0"/>
              <a:t>fewer and "looser" data types</a:t>
            </a:r>
          </a:p>
          <a:p>
            <a:pPr lvl="1"/>
            <a:r>
              <a:rPr lang="en-CA" sz="1800" dirty="0"/>
              <a:t>variables don't need to be declared</a:t>
            </a:r>
          </a:p>
          <a:p>
            <a:pPr lvl="1"/>
            <a:r>
              <a:rPr lang="en-CA" sz="1800" dirty="0"/>
              <a:t>errors often silent (few exceptions)</a:t>
            </a:r>
          </a:p>
          <a:p>
            <a:r>
              <a:rPr lang="en-CA" sz="2200" dirty="0"/>
              <a:t>key construct is </a:t>
            </a:r>
            <a:r>
              <a:rPr lang="en-CA" sz="2200" dirty="0" smtClean="0"/>
              <a:t>the function rather </a:t>
            </a:r>
            <a:r>
              <a:rPr lang="en-CA" sz="2200" dirty="0"/>
              <a:t>than the </a:t>
            </a:r>
            <a:r>
              <a:rPr lang="en-CA" sz="2200" dirty="0" smtClean="0"/>
              <a:t>class</a:t>
            </a:r>
          </a:p>
          <a:p>
            <a:r>
              <a:rPr lang="en-CA" sz="2200" dirty="0">
                <a:effectLst/>
              </a:rPr>
              <a:t>JS focuses on user interfaces and </a:t>
            </a:r>
            <a:r>
              <a:rPr lang="en-CA" sz="2200" dirty="0" smtClean="0">
                <a:effectLst/>
              </a:rPr>
              <a:t>interacting </a:t>
            </a:r>
            <a:r>
              <a:rPr lang="en-CA" sz="2200" dirty="0">
                <a:effectLst/>
              </a:rPr>
              <a:t>with </a:t>
            </a:r>
            <a:r>
              <a:rPr lang="en-CA" sz="2200" dirty="0" smtClean="0">
                <a:effectLst/>
              </a:rPr>
              <a:t>a document</a:t>
            </a:r>
          </a:p>
          <a:p>
            <a:pPr marL="342900" lvl="1" indent="-342900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en-US" sz="2200" dirty="0"/>
              <a:t>a powerful prototypal object-oriented </a:t>
            </a:r>
            <a:r>
              <a:rPr lang="en-US" sz="2200" dirty="0" smtClean="0"/>
              <a:t>language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18708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Modal Dialog Windows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40</a:t>
            </a:fld>
            <a:endParaRPr lang="en-CA" alt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95536" y="1340768"/>
            <a:ext cx="854075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indow.alert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988096"/>
            <a:ext cx="73052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/>
              <a:t>   &lt;meta charset="utf-8"&gt;</a:t>
            </a:r>
          </a:p>
          <a:p>
            <a:pPr marL="0" indent="0">
              <a:buNone/>
            </a:pPr>
            <a:r>
              <a:rPr lang="en-US" sz="1600" dirty="0"/>
              <a:t>   &lt;title&gt;INT222&lt;/title&gt;</a:t>
            </a:r>
          </a:p>
          <a:p>
            <a:pPr marL="0" indent="0">
              <a:buNone/>
            </a:pPr>
            <a:r>
              <a:rPr lang="en-US" sz="1600" dirty="0"/>
              <a:t> &lt;/head&gt;</a:t>
            </a:r>
          </a:p>
          <a:p>
            <a:pPr marL="0" indent="0">
              <a:buNone/>
            </a:pPr>
            <a:r>
              <a:rPr lang="en-US" sz="1600" dirty="0"/>
              <a:t> &lt;body&gt;</a:t>
            </a:r>
          </a:p>
          <a:p>
            <a:pPr marL="0" indent="0">
              <a:buNone/>
            </a:pPr>
            <a:r>
              <a:rPr lang="en-US" sz="1600" dirty="0"/>
              <a:t>    &lt;script&gt;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</a:t>
            </a:r>
            <a:r>
              <a:rPr lang="en-US" sz="1600" dirty="0"/>
              <a:t>("some text");  // alert a string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var</a:t>
            </a:r>
            <a:r>
              <a:rPr lang="en-US" sz="1600" dirty="0"/>
              <a:t> info_1 ="more text";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var</a:t>
            </a:r>
            <a:r>
              <a:rPr lang="en-US" sz="1600" dirty="0"/>
              <a:t> info_2 = 15;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var</a:t>
            </a:r>
            <a:r>
              <a:rPr lang="en-US" sz="1600" dirty="0"/>
              <a:t> info_3 = 55;</a:t>
            </a:r>
          </a:p>
          <a:p>
            <a:pPr marL="0" indent="0">
              <a:buNone/>
            </a:pPr>
            <a:r>
              <a:rPr lang="en-US" sz="1600" dirty="0"/>
              <a:t>       alert("This is using a string  variable: " + info_1); </a:t>
            </a:r>
          </a:p>
          <a:p>
            <a:pPr marL="0" indent="0">
              <a:buNone/>
            </a:pPr>
            <a:r>
              <a:rPr lang="en-US" sz="1600" dirty="0"/>
              <a:t>       alert("This is using a number variable: " + info_2 );</a:t>
            </a:r>
          </a:p>
          <a:p>
            <a:pPr marL="0" indent="0">
              <a:buNone/>
            </a:pPr>
            <a:r>
              <a:rPr lang="en-US" sz="1600" dirty="0"/>
              <a:t>       alert("This is using two number variables: " + info_2 +  info_3);</a:t>
            </a:r>
          </a:p>
          <a:p>
            <a:pPr marL="0" indent="0">
              <a:buNone/>
            </a:pPr>
            <a:r>
              <a:rPr lang="en-US" sz="1600" dirty="0"/>
              <a:t>       alert("This is using two number variables: " + </a:t>
            </a:r>
            <a:r>
              <a:rPr lang="en-US" sz="1600" dirty="0" err="1"/>
              <a:t>eval</a:t>
            </a:r>
            <a:r>
              <a:rPr lang="en-US" sz="1600" dirty="0"/>
              <a:t>(info_2 + info_3));</a:t>
            </a:r>
          </a:p>
          <a:p>
            <a:pPr marL="0" indent="0">
              <a:buNone/>
            </a:pPr>
            <a:r>
              <a:rPr lang="en-US" sz="1600" dirty="0"/>
              <a:t>       alert(info_2 +  info_3);</a:t>
            </a:r>
          </a:p>
          <a:p>
            <a:pPr marL="0" indent="0">
              <a:buNone/>
            </a:pPr>
            <a:r>
              <a:rPr lang="en-US" sz="1600" dirty="0"/>
              <a:t>     &lt;/script&gt;					</a:t>
            </a:r>
            <a:r>
              <a:rPr lang="en-US" sz="2400" b="1" dirty="0">
                <a:hlinkClick r:id="rId2"/>
              </a:rPr>
              <a:t>try it out</a:t>
            </a:r>
            <a:endParaRPr lang="en-US" sz="3600" b="1" dirty="0"/>
          </a:p>
          <a:p>
            <a:pPr marL="0" indent="0">
              <a:buNone/>
            </a:pPr>
            <a:r>
              <a:rPr lang="en-US" sz="1600" dirty="0"/>
              <a:t> &lt;/body</a:t>
            </a:r>
            <a:r>
              <a:rPr lang="en-US" sz="1600" dirty="0" smtClean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0105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Modal Dialog Windows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540750" cy="532656"/>
          </a:xfrm>
        </p:spPr>
        <p:txBody>
          <a:bodyPr/>
          <a:lstStyle/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1700808"/>
            <a:ext cx="7967502" cy="4555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r>
              <a:rPr lang="en-US" dirty="0" smtClean="0"/>
              <a:t>   &lt;title&gt;INT222&lt;/title&gt;</a:t>
            </a:r>
          </a:p>
          <a:p>
            <a:r>
              <a:rPr lang="en-US" dirty="0" smtClean="0"/>
              <a:t> &lt;/head&gt;</a:t>
            </a:r>
          </a:p>
          <a:p>
            <a:r>
              <a:rPr lang="en-US" dirty="0" smtClean="0"/>
              <a:t> &lt;body&gt;</a:t>
            </a:r>
          </a:p>
          <a:p>
            <a:r>
              <a:rPr lang="en-US" dirty="0" smtClean="0"/>
              <a:t>   &lt;script&gt;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decision =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dirty="0" smtClean="0"/>
              <a:t>"Last chance. Are you sure you want to leave?");</a:t>
            </a:r>
          </a:p>
          <a:p>
            <a:endParaRPr lang="en-US" dirty="0" smtClean="0"/>
          </a:p>
          <a:p>
            <a:r>
              <a:rPr lang="en-US" dirty="0" smtClean="0"/>
              <a:t>       if (decision) {   // they pressed OK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location.replace</a:t>
            </a:r>
            <a:r>
              <a:rPr lang="en-US" dirty="0" smtClean="0"/>
              <a:t>("http://www.cnn.com");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    else {  // pressed cancel     </a:t>
            </a:r>
          </a:p>
          <a:p>
            <a:r>
              <a:rPr lang="en-US" dirty="0" smtClean="0"/>
              <a:t>          alert("I'm glad you are staying.")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&lt;/script&gt;      </a:t>
            </a:r>
          </a:p>
          <a:p>
            <a:r>
              <a:rPr lang="en-US" dirty="0" smtClean="0"/>
              <a:t> &lt;/body&gt;					//  </a:t>
            </a:r>
            <a:r>
              <a:rPr lang="en-US" sz="2000" b="1" dirty="0" smtClean="0">
                <a:hlinkClick r:id="rId2"/>
              </a:rPr>
              <a:t>Try it 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8000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Modal Dialog Windows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540750" cy="460647"/>
          </a:xfrm>
        </p:spPr>
        <p:txBody>
          <a:bodyPr/>
          <a:lstStyle/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42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926411"/>
            <a:ext cx="7543800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r>
              <a:rPr lang="en-US" dirty="0" smtClean="0"/>
              <a:t>   &lt;title&gt;INT222&lt;/title&gt;</a:t>
            </a:r>
          </a:p>
          <a:p>
            <a:r>
              <a:rPr lang="en-US" dirty="0" smtClean="0"/>
              <a:t> &lt;/head&gt;</a:t>
            </a:r>
          </a:p>
          <a:p>
            <a:r>
              <a:rPr lang="en-US" dirty="0" smtClean="0"/>
              <a:t> &lt;body&gt;</a:t>
            </a:r>
          </a:p>
          <a:p>
            <a:r>
              <a:rPr lang="en-US" dirty="0" smtClean="0"/>
              <a:t>   &lt;script&gt;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info_1 =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</a:t>
            </a:r>
            <a:r>
              <a:rPr lang="en-US" dirty="0" smtClean="0"/>
              <a:t>"shows in the dialogue box - required", "default - optional");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info_2 = prompt("enter something", "");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info_3 = prompt("enter something");</a:t>
            </a:r>
          </a:p>
          <a:p>
            <a:endParaRPr lang="en-US" dirty="0" smtClean="0"/>
          </a:p>
          <a:p>
            <a:r>
              <a:rPr lang="en-US" dirty="0" smtClean="0"/>
              <a:t>     &lt;/script&gt;</a:t>
            </a:r>
          </a:p>
          <a:p>
            <a:r>
              <a:rPr lang="en-US" dirty="0" smtClean="0"/>
              <a:t> &lt;/body&gt;						// </a:t>
            </a:r>
            <a:r>
              <a:rPr lang="en-US" sz="2000" b="1" dirty="0" smtClean="0">
                <a:hlinkClick r:id="rId2"/>
              </a:rPr>
              <a:t>Try it 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2118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statement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8965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JavaScript typically consists of a series of statements. </a:t>
            </a:r>
          </a:p>
          <a:p>
            <a:endParaRPr lang="en-US" sz="1100" dirty="0" smtClean="0"/>
          </a:p>
          <a:p>
            <a:r>
              <a:rPr lang="en-US" dirty="0" smtClean="0"/>
              <a:t>A statement is a single line of instruction to the computer made up of objects, expressions, variables, and events /event handlers.</a:t>
            </a:r>
          </a:p>
          <a:p>
            <a:endParaRPr lang="en-US" sz="900" dirty="0" smtClean="0"/>
          </a:p>
          <a:p>
            <a:r>
              <a:rPr lang="en-US" dirty="0" smtClean="0"/>
              <a:t>Every statement has the same structure: </a:t>
            </a:r>
          </a:p>
          <a:p>
            <a:pPr lvl="1"/>
            <a:r>
              <a:rPr lang="en-US" dirty="0" smtClean="0"/>
              <a:t>A statement starts on its own line (recommended but not required)</a:t>
            </a:r>
          </a:p>
          <a:p>
            <a:pPr lvl="1"/>
            <a:r>
              <a:rPr lang="en-US" dirty="0" smtClean="0"/>
              <a:t>The first item in a statement is a command</a:t>
            </a:r>
          </a:p>
          <a:p>
            <a:pPr lvl="1"/>
            <a:r>
              <a:rPr lang="en-US" dirty="0" smtClean="0"/>
              <a:t>The second part following the command is some information about that command</a:t>
            </a:r>
          </a:p>
          <a:p>
            <a:pPr lvl="1"/>
            <a:r>
              <a:rPr lang="en-US" dirty="0" smtClean="0"/>
              <a:t>The last part of a statement is a terminating semi-colon;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4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Execution Flow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The four</a:t>
            </a:r>
            <a:r>
              <a:rPr lang="en-CA" sz="2400" dirty="0" smtClean="0"/>
              <a:t> </a:t>
            </a:r>
            <a:r>
              <a:rPr lang="en-CA" sz="2400" dirty="0"/>
              <a:t>(4) </a:t>
            </a:r>
            <a:r>
              <a:rPr lang="en-CA" sz="2800" dirty="0"/>
              <a:t>basic control structures:</a:t>
            </a:r>
          </a:p>
          <a:p>
            <a:pPr lvl="1"/>
            <a:r>
              <a:rPr lang="en-CA" dirty="0" smtClean="0">
                <a:solidFill>
                  <a:srgbClr val="0000CC"/>
                </a:solidFill>
              </a:rPr>
              <a:t>Sequential</a:t>
            </a:r>
            <a:r>
              <a:rPr lang="en-CA" dirty="0" smtClean="0"/>
              <a:t> - </a:t>
            </a:r>
            <a:r>
              <a:rPr lang="en-CA" sz="2400" dirty="0" smtClean="0"/>
              <a:t>an </a:t>
            </a:r>
            <a:r>
              <a:rPr lang="en-CA" sz="2400" dirty="0"/>
              <a:t>instruction is executed when the previous one is </a:t>
            </a:r>
            <a:r>
              <a:rPr lang="en-CA" sz="2400" dirty="0" smtClean="0"/>
              <a:t>finished</a:t>
            </a:r>
            <a:endParaRPr lang="en-CA" dirty="0"/>
          </a:p>
          <a:p>
            <a:pPr lvl="1"/>
            <a:r>
              <a:rPr lang="en-CA" dirty="0" smtClean="0">
                <a:solidFill>
                  <a:srgbClr val="0000CC"/>
                </a:solidFill>
              </a:rPr>
              <a:t>Conditional</a:t>
            </a:r>
            <a:r>
              <a:rPr lang="en-CA" dirty="0" smtClean="0"/>
              <a:t> - </a:t>
            </a:r>
            <a:r>
              <a:rPr lang="en-CA" sz="2400" dirty="0" smtClean="0"/>
              <a:t>a </a:t>
            </a:r>
            <a:r>
              <a:rPr lang="en-CA" sz="2400" dirty="0"/>
              <a:t>logical condition is used to determine which instruction will be executed next - similar to the "if" and "switch" statements in </a:t>
            </a:r>
            <a:r>
              <a:rPr lang="en-CA" sz="2400" dirty="0" smtClean="0"/>
              <a:t>C</a:t>
            </a:r>
            <a:endParaRPr lang="en-CA" dirty="0"/>
          </a:p>
          <a:p>
            <a:pPr lvl="1"/>
            <a:r>
              <a:rPr lang="en-CA" dirty="0" smtClean="0">
                <a:solidFill>
                  <a:srgbClr val="0000CC"/>
                </a:solidFill>
              </a:rPr>
              <a:t>Looping</a:t>
            </a:r>
            <a:r>
              <a:rPr lang="en-CA" dirty="0" smtClean="0"/>
              <a:t> - </a:t>
            </a:r>
            <a:r>
              <a:rPr lang="en-CA" sz="2400" dirty="0" smtClean="0"/>
              <a:t>a </a:t>
            </a:r>
            <a:r>
              <a:rPr lang="en-CA" sz="2400" dirty="0"/>
              <a:t>series of instructions are repeatedly executed until some condition is satisfied - similar to the "for" and "while" statements in </a:t>
            </a:r>
            <a:r>
              <a:rPr lang="en-CA" sz="2400" dirty="0" smtClean="0"/>
              <a:t>C</a:t>
            </a:r>
            <a:endParaRPr lang="en-CA" dirty="0"/>
          </a:p>
          <a:p>
            <a:pPr lvl="1"/>
            <a:r>
              <a:rPr lang="en-CA" dirty="0" smtClean="0">
                <a:solidFill>
                  <a:srgbClr val="0000CC"/>
                </a:solidFill>
              </a:rPr>
              <a:t>Transfer</a:t>
            </a:r>
            <a:r>
              <a:rPr lang="en-CA" dirty="0" smtClean="0"/>
              <a:t> - </a:t>
            </a:r>
            <a:r>
              <a:rPr lang="en-CA" sz="2400" dirty="0" smtClean="0"/>
              <a:t>jump </a:t>
            </a:r>
            <a:r>
              <a:rPr lang="en-CA" sz="2400" dirty="0"/>
              <a:t>to a different part of the code - similar to calling a function in C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4819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396734" cy="1143000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Constructs (1)  – </a:t>
            </a:r>
            <a:b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199"/>
            <a:ext cx="6324600" cy="350520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FontTx/>
              <a:buNone/>
            </a:pPr>
            <a:endParaRPr lang="en-CA" dirty="0" smtClean="0"/>
          </a:p>
          <a:p>
            <a:pPr>
              <a:buFontTx/>
              <a:buNone/>
            </a:pPr>
            <a:r>
              <a:rPr lang="en-CA" dirty="0" smtClean="0"/>
              <a:t>	</a:t>
            </a:r>
            <a:r>
              <a:rPr lang="en-CA" dirty="0" err="1" smtClean="0"/>
              <a:t>var</a:t>
            </a:r>
            <a:r>
              <a:rPr lang="en-CA" dirty="0" smtClean="0"/>
              <a:t> a = 3;</a:t>
            </a:r>
          </a:p>
          <a:p>
            <a:pPr>
              <a:buFontTx/>
              <a:buNone/>
            </a:pPr>
            <a:r>
              <a:rPr lang="en-CA" dirty="0" smtClean="0"/>
              <a:t>	</a:t>
            </a:r>
            <a:r>
              <a:rPr lang="en-CA" dirty="0" err="1" smtClean="0"/>
              <a:t>var</a:t>
            </a:r>
            <a:r>
              <a:rPr lang="en-CA" dirty="0" smtClean="0"/>
              <a:t> b = 6;</a:t>
            </a:r>
          </a:p>
          <a:p>
            <a:pPr>
              <a:buFontTx/>
              <a:buNone/>
            </a:pPr>
            <a:r>
              <a:rPr lang="en-CA" dirty="0" smtClean="0"/>
              <a:t>	</a:t>
            </a:r>
            <a:r>
              <a:rPr lang="en-CA" dirty="0" err="1" smtClean="0"/>
              <a:t>var</a:t>
            </a:r>
            <a:r>
              <a:rPr lang="en-CA" dirty="0" smtClean="0"/>
              <a:t> c = a + b;</a:t>
            </a:r>
          </a:p>
          <a:p>
            <a:pPr>
              <a:buFontTx/>
              <a:buNone/>
            </a:pPr>
            <a:r>
              <a:rPr lang="en-CA" dirty="0" smtClean="0"/>
              <a:t>	alert(c);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4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Constructs (2) – Selection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077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dirty="0" smtClean="0"/>
              <a:t>Make decisions and perform single or multiple tasks based on the outcome of the decision (true or false).</a:t>
            </a:r>
          </a:p>
          <a:p>
            <a:pPr>
              <a:lnSpc>
                <a:spcPct val="90000"/>
              </a:lnSpc>
            </a:pPr>
            <a:endParaRPr lang="en-CA" sz="1000" dirty="0" smtClean="0"/>
          </a:p>
          <a:p>
            <a:pPr>
              <a:lnSpc>
                <a:spcPct val="90000"/>
              </a:lnSpc>
            </a:pPr>
            <a:r>
              <a:rPr lang="en-CA" dirty="0" smtClean="0"/>
              <a:t>Types of conditional statements :</a:t>
            </a:r>
          </a:p>
          <a:p>
            <a:pPr lvl="1">
              <a:lnSpc>
                <a:spcPct val="90000"/>
              </a:lnSpc>
            </a:pPr>
            <a:r>
              <a:rPr lang="en-CA" b="1" i="1" dirty="0" smtClean="0">
                <a:hlinkClick r:id="rId2"/>
              </a:rPr>
              <a:t>if</a:t>
            </a:r>
            <a:r>
              <a:rPr lang="en-CA" b="1" i="1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CA" b="1" i="1" dirty="0" smtClean="0">
                <a:hlinkClick r:id="rId2"/>
              </a:rPr>
              <a:t>if / else</a:t>
            </a:r>
            <a:r>
              <a:rPr lang="en-CA" b="1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CA" b="1" i="1" dirty="0" smtClean="0">
                <a:hlinkClick r:id="rId2"/>
              </a:rPr>
              <a:t>switch / case</a:t>
            </a:r>
            <a:r>
              <a:rPr lang="en-CA" b="1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40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Conditional Statements give JavaScript scripts the ability to make decisions and perform single or multiple tasks based on the outcome of the decision (true or false).</a:t>
            </a:r>
          </a:p>
          <a:p>
            <a:r>
              <a:rPr lang="en-US" b="1" dirty="0" smtClean="0"/>
              <a:t>The if-else</a:t>
            </a:r>
          </a:p>
          <a:p>
            <a:pPr lvl="1"/>
            <a:r>
              <a:rPr lang="en-US" dirty="0" smtClean="0"/>
              <a:t>expression / condition is in parentheses (expression)</a:t>
            </a:r>
          </a:p>
          <a:p>
            <a:pPr lvl="1"/>
            <a:r>
              <a:rPr lang="en-US" dirty="0" smtClean="0"/>
              <a:t>relational operators include: == != &gt; &lt; &gt;= &lt;=</a:t>
            </a:r>
          </a:p>
          <a:p>
            <a:pPr lvl="1"/>
            <a:r>
              <a:rPr lang="en-US" dirty="0" smtClean="0"/>
              <a:t>&amp;&amp; (and) and || (or) can be used to create compound conditions</a:t>
            </a:r>
          </a:p>
          <a:p>
            <a:pPr lvl="1"/>
            <a:r>
              <a:rPr lang="en-US" dirty="0" smtClean="0"/>
              <a:t>! (not) can be used to invert a condition</a:t>
            </a:r>
          </a:p>
          <a:p>
            <a:pPr lvl="1"/>
            <a:r>
              <a:rPr lang="en-US" dirty="0" smtClean="0"/>
              <a:t>the else clause is optional</a:t>
            </a:r>
          </a:p>
          <a:p>
            <a:pPr lvl="1"/>
            <a:r>
              <a:rPr lang="en-US" dirty="0" smtClean="0"/>
              <a:t>if statements may be nested</a:t>
            </a:r>
          </a:p>
          <a:p>
            <a:pPr lvl="1"/>
            <a:r>
              <a:rPr lang="en-US" dirty="0" smtClean="0"/>
              <a:t>multiple action statements must be enclosed in brace brackets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78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55576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General Format for an If Statement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971800"/>
            <a:ext cx="8077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2400" dirty="0" smtClean="0"/>
              <a:t>The general format for an if / else statement is as follows: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494472"/>
            <a:ext cx="6400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if (expression)		 if (expression) { </a:t>
            </a:r>
          </a:p>
          <a:p>
            <a:r>
              <a:rPr lang="en-US" dirty="0" smtClean="0"/>
              <a:t>      statement; 		     statement; </a:t>
            </a:r>
          </a:p>
          <a:p>
            <a:r>
              <a:rPr lang="en-US" dirty="0" smtClean="0"/>
              <a:t>			     statement; </a:t>
            </a:r>
          </a:p>
          <a:p>
            <a:r>
              <a:rPr lang="en-US" dirty="0" smtClean="0"/>
              <a:t>			     statement; </a:t>
            </a:r>
          </a:p>
          <a:p>
            <a:r>
              <a:rPr lang="en-US" dirty="0" smtClean="0"/>
              <a:t>			  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3581400"/>
            <a:ext cx="64770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if (expression) {                         if (expression) {</a:t>
            </a:r>
          </a:p>
          <a:p>
            <a:r>
              <a:rPr lang="en-US" dirty="0" smtClean="0"/>
              <a:t>               statement;                                	 statement; </a:t>
            </a:r>
          </a:p>
          <a:p>
            <a:r>
              <a:rPr lang="en-US" dirty="0" smtClean="0"/>
              <a:t>         }                                    		 statement; </a:t>
            </a:r>
          </a:p>
          <a:p>
            <a:r>
              <a:rPr lang="en-US" dirty="0" smtClean="0"/>
              <a:t>         else {                                       	 statement; </a:t>
            </a:r>
          </a:p>
          <a:p>
            <a:r>
              <a:rPr lang="en-US" dirty="0" smtClean="0"/>
              <a:t>            statement;                             }</a:t>
            </a:r>
          </a:p>
          <a:p>
            <a:r>
              <a:rPr lang="en-US" dirty="0" smtClean="0"/>
              <a:t>         }                                         	         else {</a:t>
            </a:r>
          </a:p>
          <a:p>
            <a:r>
              <a:rPr lang="en-US" dirty="0" smtClean="0"/>
              <a:t>                                                        	statement; </a:t>
            </a:r>
          </a:p>
          <a:p>
            <a:r>
              <a:rPr lang="en-US" dirty="0" smtClean="0"/>
              <a:t>                                                       	 statement; </a:t>
            </a:r>
          </a:p>
          <a:p>
            <a:r>
              <a:rPr lang="en-US" dirty="0" smtClean="0"/>
              <a:t>                                                  	        }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39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general format for an </a:t>
            </a:r>
            <a:r>
              <a:rPr lang="en-US" sz="36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/ else / if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statement: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209800"/>
            <a:ext cx="7543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if (expression-a) {</a:t>
            </a:r>
          </a:p>
          <a:p>
            <a:r>
              <a:rPr lang="en-US" dirty="0" smtClean="0"/>
              <a:t>	          statement1;                        /* If expression-a is True</a:t>
            </a:r>
          </a:p>
          <a:p>
            <a:r>
              <a:rPr lang="en-US" dirty="0" smtClean="0"/>
              <a:t>	} </a:t>
            </a:r>
          </a:p>
          <a:p>
            <a:r>
              <a:rPr lang="en-US" dirty="0" smtClean="0"/>
              <a:t>	else {</a:t>
            </a:r>
          </a:p>
          <a:p>
            <a:r>
              <a:rPr lang="en-US" dirty="0" smtClean="0"/>
              <a:t>	          if (expression-b) {</a:t>
            </a:r>
          </a:p>
          <a:p>
            <a:r>
              <a:rPr lang="en-US" dirty="0" smtClean="0"/>
              <a:t>		  statement2;                 /* If expression-b is True</a:t>
            </a:r>
          </a:p>
          <a:p>
            <a:r>
              <a:rPr lang="en-US" dirty="0" smtClean="0"/>
              <a:t>	          } </a:t>
            </a:r>
          </a:p>
          <a:p>
            <a:r>
              <a:rPr lang="en-US" dirty="0" smtClean="0"/>
              <a:t>	          else {</a:t>
            </a:r>
          </a:p>
          <a:p>
            <a:r>
              <a:rPr lang="en-US" dirty="0" smtClean="0"/>
              <a:t>		  statement3;                 /* If expression-b is False</a:t>
            </a:r>
          </a:p>
          <a:p>
            <a:r>
              <a:rPr lang="en-US" dirty="0" smtClean="0"/>
              <a:t>	          }</a:t>
            </a:r>
          </a:p>
          <a:p>
            <a:r>
              <a:rPr lang="en-US" dirty="0" smtClean="0"/>
              <a:t>	} // end of the if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9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 of JavaScript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JS is used </a:t>
            </a:r>
            <a:r>
              <a:rPr lang="en-CA" dirty="0"/>
              <a:t>to make web pages interactive</a:t>
            </a:r>
          </a:p>
          <a:p>
            <a:pPr lvl="1"/>
            <a:r>
              <a:rPr lang="en-CA" dirty="0"/>
              <a:t>insert dynamic text into HTML (ex: user name)</a:t>
            </a:r>
          </a:p>
          <a:p>
            <a:pPr lvl="1"/>
            <a:r>
              <a:rPr lang="en-CA" dirty="0"/>
              <a:t>react to events (</a:t>
            </a:r>
            <a:r>
              <a:rPr lang="en-CA" dirty="0" smtClean="0"/>
              <a:t>e.g. </a:t>
            </a:r>
            <a:r>
              <a:rPr lang="en-CA" dirty="0"/>
              <a:t>page load user click)</a:t>
            </a:r>
          </a:p>
          <a:p>
            <a:pPr lvl="1"/>
            <a:r>
              <a:rPr lang="en-CA" dirty="0"/>
              <a:t>get information about a user's computer (</a:t>
            </a:r>
            <a:r>
              <a:rPr lang="en-CA" dirty="0" smtClean="0"/>
              <a:t>e.g. browser </a:t>
            </a:r>
            <a:r>
              <a:rPr lang="en-CA" dirty="0"/>
              <a:t>type)</a:t>
            </a:r>
          </a:p>
          <a:p>
            <a:pPr lvl="1"/>
            <a:r>
              <a:rPr lang="en-CA" dirty="0"/>
              <a:t>perform calculations on user's computer (</a:t>
            </a:r>
            <a:r>
              <a:rPr lang="en-CA" dirty="0" smtClean="0"/>
              <a:t>e.g. form validation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55370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500" y="1196752"/>
            <a:ext cx="7564173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if (expression-a) {</a:t>
            </a:r>
          </a:p>
          <a:p>
            <a:r>
              <a:rPr lang="en-US" sz="2000" dirty="0" smtClean="0"/>
              <a:t>	       statement1;  }                 /* If expression-a is True</a:t>
            </a:r>
          </a:p>
          <a:p>
            <a:r>
              <a:rPr lang="en-US" sz="2000" dirty="0" smtClean="0"/>
              <a:t>	else if (expression-b) {</a:t>
            </a:r>
          </a:p>
          <a:p>
            <a:r>
              <a:rPr lang="en-US" sz="2000" dirty="0" smtClean="0"/>
              <a:t>	       statement2; }                  /* If expression-b is True</a:t>
            </a:r>
          </a:p>
          <a:p>
            <a:r>
              <a:rPr lang="en-US" sz="2000" dirty="0" smtClean="0"/>
              <a:t>	else {  statement3; }               /* If expression-b is 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1" y="3356992"/>
            <a:ext cx="3187091" cy="3077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if (</a:t>
            </a:r>
            <a:r>
              <a:rPr lang="en-CA" sz="1600" i="1" dirty="0" smtClean="0"/>
              <a:t>mark&gt;=90</a:t>
            </a:r>
            <a:r>
              <a:rPr lang="en-CA" sz="1600" dirty="0" smtClean="0"/>
              <a:t>)</a:t>
            </a:r>
            <a:br>
              <a:rPr lang="en-CA" sz="1600" dirty="0" smtClean="0"/>
            </a:br>
            <a:r>
              <a:rPr lang="en-CA" sz="1600" dirty="0" smtClean="0"/>
              <a:t>  {</a:t>
            </a:r>
            <a:br>
              <a:rPr lang="en-CA" sz="1600" dirty="0" smtClean="0"/>
            </a:br>
            <a:r>
              <a:rPr lang="en-CA" sz="1600" i="1" dirty="0" smtClean="0"/>
              <a:t>     grade = ‘A+’;</a:t>
            </a:r>
            <a:r>
              <a:rPr lang="en-CA" sz="1600" dirty="0" smtClean="0"/>
              <a:t/>
            </a:r>
            <a:br>
              <a:rPr lang="en-CA" sz="1600" dirty="0" smtClean="0"/>
            </a:br>
            <a:r>
              <a:rPr lang="en-CA" sz="1600" dirty="0" smtClean="0"/>
              <a:t>  }</a:t>
            </a:r>
            <a:br>
              <a:rPr lang="en-CA" sz="1600" dirty="0" smtClean="0"/>
            </a:br>
            <a:r>
              <a:rPr lang="en-CA" sz="1600" dirty="0" smtClean="0"/>
              <a:t>else if ((mark&lt;90)&amp;&amp;(</a:t>
            </a:r>
            <a:r>
              <a:rPr lang="en-CA" sz="1600" i="1" dirty="0" smtClean="0"/>
              <a:t>mark&gt;80</a:t>
            </a:r>
            <a:r>
              <a:rPr lang="en-CA" sz="1600" dirty="0" smtClean="0"/>
              <a:t>))</a:t>
            </a:r>
            <a:br>
              <a:rPr lang="en-CA" sz="1600" dirty="0" smtClean="0"/>
            </a:br>
            <a:r>
              <a:rPr lang="en-CA" sz="1600" dirty="0" smtClean="0"/>
              <a:t>  {</a:t>
            </a:r>
            <a:br>
              <a:rPr lang="en-CA" sz="1600" dirty="0" smtClean="0"/>
            </a:br>
            <a:r>
              <a:rPr lang="en-CA" sz="1600" i="1" dirty="0" smtClean="0"/>
              <a:t>      grade = ‘A’;</a:t>
            </a:r>
          </a:p>
          <a:p>
            <a:r>
              <a:rPr lang="en-CA" sz="1600" dirty="0" smtClean="0"/>
              <a:t>  }</a:t>
            </a:r>
            <a:br>
              <a:rPr lang="en-CA" sz="1600" dirty="0" smtClean="0"/>
            </a:br>
            <a:r>
              <a:rPr lang="en-CA" sz="1600" dirty="0" smtClean="0"/>
              <a:t>else</a:t>
            </a:r>
            <a:br>
              <a:rPr lang="en-CA" sz="1600" dirty="0" smtClean="0"/>
            </a:br>
            <a:r>
              <a:rPr lang="en-CA" sz="1600" dirty="0" smtClean="0"/>
              <a:t>  {</a:t>
            </a:r>
            <a:br>
              <a:rPr lang="en-CA" sz="1600" dirty="0" smtClean="0"/>
            </a:br>
            <a:r>
              <a:rPr lang="en-CA" sz="1600" i="1" dirty="0" smtClean="0"/>
              <a:t>      grade = ‘B’;</a:t>
            </a:r>
          </a:p>
          <a:p>
            <a:r>
              <a:rPr lang="en-CA" sz="1600" dirty="0" smtClean="0"/>
              <a:t>  } 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720"/>
              </p:ext>
            </p:extLst>
          </p:nvPr>
        </p:nvGraphicFramePr>
        <p:xfrm>
          <a:off x="3707904" y="3581400"/>
          <a:ext cx="513129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432"/>
                <a:gridCol w="1710432"/>
                <a:gridCol w="1710432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 smtClean="0"/>
                        <a:t>expression-a 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4F8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 smtClean="0"/>
                        <a:t>expression-b 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4F8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 smtClean="0"/>
                        <a:t>Action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4F82F3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 smtClean="0"/>
                        <a:t>statement1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 smtClean="0"/>
                        <a:t>statement1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 smtClean="0"/>
                        <a:t>statement2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 smtClean="0"/>
                        <a:t>statement</a:t>
                      </a:r>
                      <a:endParaRPr kumimoji="0" lang="en-CA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8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219200"/>
          </a:xfrm>
        </p:spPr>
        <p:txBody>
          <a:bodyPr/>
          <a:lstStyle/>
          <a:p>
            <a:r>
              <a:rPr lang="en-CA" sz="3000" dirty="0" smtClean="0"/>
              <a:t>The </a:t>
            </a:r>
            <a:r>
              <a:rPr lang="en-CA" sz="3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/ case </a:t>
            </a:r>
            <a:r>
              <a:rPr lang="en-CA" sz="3000" dirty="0" smtClean="0"/>
              <a:t>statement: </a:t>
            </a:r>
          </a:p>
          <a:p>
            <a:pPr lvl="1"/>
            <a:r>
              <a:rPr lang="en-CA" sz="2400" dirty="0" smtClean="0"/>
              <a:t>select one of many blocks of code to be executed.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514600"/>
            <a:ext cx="61722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switch (expression)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   case  401:</a:t>
            </a:r>
          </a:p>
          <a:p>
            <a:r>
              <a:rPr lang="en-US" dirty="0" smtClean="0"/>
              <a:t>		 statement1;</a:t>
            </a:r>
          </a:p>
          <a:p>
            <a:r>
              <a:rPr lang="en-US" dirty="0" smtClean="0"/>
              <a:t>		 break;</a:t>
            </a:r>
          </a:p>
          <a:p>
            <a:r>
              <a:rPr lang="en-US" dirty="0" smtClean="0"/>
              <a:t>	   case  403:</a:t>
            </a:r>
          </a:p>
          <a:p>
            <a:r>
              <a:rPr lang="en-US" dirty="0" smtClean="0"/>
              <a:t>		 statement2;</a:t>
            </a:r>
          </a:p>
          <a:p>
            <a:r>
              <a:rPr lang="en-US" dirty="0" smtClean="0"/>
              <a:t>		 break;</a:t>
            </a:r>
          </a:p>
          <a:p>
            <a:r>
              <a:rPr lang="en-US" dirty="0" smtClean="0"/>
              <a:t>	   case  407:</a:t>
            </a:r>
          </a:p>
          <a:p>
            <a:r>
              <a:rPr lang="en-US" dirty="0" smtClean="0"/>
              <a:t>		 statement3;</a:t>
            </a:r>
          </a:p>
          <a:p>
            <a:r>
              <a:rPr lang="en-US" dirty="0" smtClean="0"/>
              <a:t>		 break;</a:t>
            </a:r>
          </a:p>
          <a:p>
            <a:r>
              <a:rPr lang="en-US" dirty="0" smtClean="0"/>
              <a:t>	   default:</a:t>
            </a:r>
          </a:p>
          <a:p>
            <a:r>
              <a:rPr lang="en-US" dirty="0" smtClean="0"/>
              <a:t>		 statement4;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60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the above expression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value in the first case (401) is compared to the result.</a:t>
            </a:r>
          </a:p>
          <a:p>
            <a:pPr lvl="1"/>
            <a:r>
              <a:rPr lang="en-US" dirty="0" smtClean="0"/>
              <a:t>if the comparison outcome is true, statement1 is executed</a:t>
            </a:r>
            <a:br>
              <a:rPr lang="en-US" dirty="0" smtClean="0"/>
            </a:br>
            <a:r>
              <a:rPr lang="en-US" dirty="0" smtClean="0"/>
              <a:t>control is passed to the end of the switch</a:t>
            </a:r>
          </a:p>
          <a:p>
            <a:r>
              <a:rPr lang="en-US" dirty="0" smtClean="0"/>
              <a:t>The value in the second case (403) is compared to the result.</a:t>
            </a:r>
          </a:p>
          <a:p>
            <a:pPr lvl="1"/>
            <a:r>
              <a:rPr lang="en-US" dirty="0" smtClean="0"/>
              <a:t>if the comparison outcome is true, statement2 is executed</a:t>
            </a:r>
            <a:br>
              <a:rPr lang="en-US" dirty="0" smtClean="0"/>
            </a:br>
            <a:r>
              <a:rPr lang="en-US" dirty="0" smtClean="0"/>
              <a:t>control is passed to the end of the switch.</a:t>
            </a:r>
          </a:p>
          <a:p>
            <a:r>
              <a:rPr lang="en-US" dirty="0" smtClean="0"/>
              <a:t>and so on....</a:t>
            </a:r>
          </a:p>
          <a:p>
            <a:r>
              <a:rPr lang="en-US" dirty="0" smtClean="0"/>
              <a:t>The default action (statement4) is executed if non of the case comparisons are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62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Constructs (3) –</a:t>
            </a:r>
            <a:b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dirty="0" smtClean="0"/>
              <a:t>loop - an action that occurs again and again until a certain condition is met.</a:t>
            </a:r>
          </a:p>
          <a:p>
            <a:pPr>
              <a:lnSpc>
                <a:spcPct val="80000"/>
              </a:lnSpc>
            </a:pPr>
            <a:r>
              <a:rPr lang="en-CA" dirty="0" smtClean="0"/>
              <a:t>Continuously check a condition and based on the outcome, either terminate the loop or repeat a set of statements. </a:t>
            </a:r>
          </a:p>
          <a:p>
            <a:pPr>
              <a:lnSpc>
                <a:spcPct val="80000"/>
              </a:lnSpc>
            </a:pPr>
            <a:r>
              <a:rPr lang="en-CA" dirty="0" smtClean="0"/>
              <a:t>Three basic types of loop structures:</a:t>
            </a:r>
          </a:p>
          <a:p>
            <a:pPr lvl="1">
              <a:lnSpc>
                <a:spcPct val="80000"/>
              </a:lnSpc>
            </a:pPr>
            <a:r>
              <a:rPr lang="en-CA" dirty="0" smtClean="0"/>
              <a:t>The for loop </a:t>
            </a:r>
          </a:p>
          <a:p>
            <a:pPr lvl="1">
              <a:lnSpc>
                <a:spcPct val="80000"/>
              </a:lnSpc>
            </a:pPr>
            <a:r>
              <a:rPr lang="en-CA" dirty="0" smtClean="0"/>
              <a:t>The for / in loop</a:t>
            </a:r>
          </a:p>
          <a:p>
            <a:pPr lvl="1">
              <a:lnSpc>
                <a:spcPct val="80000"/>
              </a:lnSpc>
            </a:pPr>
            <a:r>
              <a:rPr lang="en-CA" dirty="0" smtClean="0"/>
              <a:t>The while loop </a:t>
            </a:r>
          </a:p>
          <a:p>
            <a:pPr lvl="1">
              <a:lnSpc>
                <a:spcPct val="80000"/>
              </a:lnSpc>
            </a:pPr>
            <a:r>
              <a:rPr lang="en-CA" dirty="0" smtClean="0"/>
              <a:t>The do-while loop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952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86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CA" sz="2800" dirty="0" smtClean="0"/>
              <a:t>The </a:t>
            </a:r>
            <a:r>
              <a:rPr lang="en-CA" sz="2800" i="1" dirty="0" err="1" smtClean="0"/>
              <a:t>initialExp</a:t>
            </a:r>
            <a:r>
              <a:rPr lang="en-CA" sz="2800" dirty="0" smtClean="0"/>
              <a:t> is a variable which defines the initial starting value for the loop.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CA" sz="2400" dirty="0" smtClean="0"/>
              <a:t>The variable can be defined within the loop statement or by a separate variable declaration prior to the loop statement.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CA" sz="2800" dirty="0" smtClean="0"/>
              <a:t>The </a:t>
            </a:r>
            <a:r>
              <a:rPr lang="en-CA" sz="2800" i="1" dirty="0" smtClean="0"/>
              <a:t>condition</a:t>
            </a:r>
            <a:r>
              <a:rPr lang="en-CA" sz="2800" dirty="0" smtClean="0"/>
              <a:t> is the section in which you'll use an operator (usually a comparison operator) to provide the number of times to iterate through the loop.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CA" sz="2800" dirty="0" smtClean="0"/>
              <a:t>The </a:t>
            </a:r>
            <a:r>
              <a:rPr lang="en-CA" sz="2800" i="1" dirty="0" err="1" smtClean="0"/>
              <a:t>updateExp</a:t>
            </a:r>
            <a:r>
              <a:rPr lang="en-CA" sz="2800" dirty="0" smtClean="0"/>
              <a:t> is usually used to adjust the </a:t>
            </a:r>
            <a:r>
              <a:rPr lang="en-CA" sz="2800" i="1" dirty="0" err="1" smtClean="0"/>
              <a:t>initialExp</a:t>
            </a:r>
            <a:r>
              <a:rPr lang="en-CA" sz="2800" dirty="0" smtClean="0"/>
              <a:t>. The adjustment may be any increment, decrement, or any other operation you may need to use. 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CA" sz="2800" dirty="0" smtClean="0"/>
              <a:t>The statement(s) are the action that may be repeated.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73914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for (</a:t>
            </a:r>
            <a:r>
              <a:rPr lang="en-US" sz="2000" dirty="0" err="1" smtClean="0"/>
              <a:t>initialExp</a:t>
            </a:r>
            <a:r>
              <a:rPr lang="en-US" sz="2000" dirty="0" smtClean="0"/>
              <a:t> ; condition ; </a:t>
            </a:r>
            <a:r>
              <a:rPr lang="en-US" sz="2000" dirty="0" err="1" smtClean="0"/>
              <a:t>updateExp</a:t>
            </a:r>
            <a:r>
              <a:rPr lang="en-US" sz="2000" dirty="0" smtClean="0"/>
              <a:t>) {  « first part</a:t>
            </a:r>
          </a:p>
          <a:p>
            <a:r>
              <a:rPr lang="en-US" sz="2000" dirty="0" smtClean="0"/>
              <a:t>	  	 statement(s)                            « second part</a:t>
            </a:r>
          </a:p>
          <a:p>
            <a:r>
              <a:rPr lang="en-US" sz="2000" dirty="0" smtClean="0"/>
              <a:t>	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2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works: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the </a:t>
            </a:r>
            <a:r>
              <a:rPr lang="en-CA" dirty="0" err="1" smtClean="0"/>
              <a:t>initialExp</a:t>
            </a:r>
            <a:r>
              <a:rPr lang="en-CA" dirty="0" smtClean="0"/>
              <a:t> is set (once)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the condition is checked: </a:t>
            </a:r>
          </a:p>
          <a:p>
            <a:pPr marL="1257300" lvl="2" indent="-342900"/>
            <a:r>
              <a:rPr lang="en-CA" dirty="0" smtClean="0"/>
              <a:t>if the condition is true, the action is taken </a:t>
            </a:r>
          </a:p>
          <a:p>
            <a:pPr marL="1714500" lvl="3" indent="-342900"/>
            <a:r>
              <a:rPr lang="en-CA" dirty="0" smtClean="0"/>
              <a:t>the </a:t>
            </a:r>
            <a:r>
              <a:rPr lang="en-CA" dirty="0" err="1" smtClean="0"/>
              <a:t>updateExp</a:t>
            </a:r>
            <a:r>
              <a:rPr lang="en-CA" dirty="0" smtClean="0"/>
              <a:t> is executed </a:t>
            </a:r>
          </a:p>
          <a:p>
            <a:pPr marL="1714500" lvl="3" indent="-342900"/>
            <a:r>
              <a:rPr lang="en-CA" dirty="0" smtClean="0"/>
              <a:t>back to step 2 (check the condition) </a:t>
            </a:r>
          </a:p>
          <a:p>
            <a:pPr marL="1257300" lvl="2" indent="-342900"/>
            <a:r>
              <a:rPr lang="en-CA" dirty="0" smtClean="0"/>
              <a:t>if the condition is false, exit the </a:t>
            </a:r>
            <a:r>
              <a:rPr lang="en-CA" i="1" dirty="0" smtClean="0">
                <a:solidFill>
                  <a:srgbClr val="0000CC"/>
                </a:solidFill>
              </a:rPr>
              <a:t>for</a:t>
            </a:r>
            <a:r>
              <a:rPr lang="en-CA" dirty="0" smtClean="0"/>
              <a:t> loop </a:t>
            </a:r>
          </a:p>
          <a:p>
            <a:r>
              <a:rPr lang="en-US" dirty="0" smtClean="0"/>
              <a:t>Make sure that the condition being checked to terminate the loop is met at one point</a:t>
            </a:r>
          </a:p>
          <a:p>
            <a:pPr lvl="1"/>
            <a:r>
              <a:rPr lang="en-US" dirty="0" smtClean="0"/>
              <a:t>otherwise your script will be in an infinite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56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 example 1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828800"/>
            <a:ext cx="7994849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dirty="0" smtClean="0"/>
              <a:t>	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("&lt;table&gt;");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	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 &lt;caption&gt;2 times table&lt;/caption&gt;");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	for (</a:t>
            </a:r>
            <a:r>
              <a:rPr lang="en-US" sz="2200" b="1" dirty="0" err="1" smtClean="0">
                <a:solidFill>
                  <a:srgbClr val="0000CC"/>
                </a:solidFill>
              </a:rPr>
              <a:t>var</a:t>
            </a:r>
            <a:r>
              <a:rPr lang="en-US" sz="2200" b="1" dirty="0" smtClean="0">
                <a:solidFill>
                  <a:srgbClr val="0000CC"/>
                </a:solidFill>
              </a:rPr>
              <a:t> </a:t>
            </a:r>
            <a:r>
              <a:rPr lang="en-US" sz="2200" b="1" dirty="0" err="1" smtClean="0">
                <a:solidFill>
                  <a:srgbClr val="0000CC"/>
                </a:solidFill>
              </a:rPr>
              <a:t>ident</a:t>
            </a:r>
            <a:r>
              <a:rPr lang="en-US" sz="2200" b="1" dirty="0" smtClean="0">
                <a:solidFill>
                  <a:srgbClr val="0000CC"/>
                </a:solidFill>
              </a:rPr>
              <a:t> = 1 </a:t>
            </a:r>
            <a:r>
              <a:rPr lang="en-US" sz="2200" dirty="0" smtClean="0"/>
              <a:t>; </a:t>
            </a:r>
            <a:r>
              <a:rPr lang="en-US" sz="2200" dirty="0" err="1" smtClean="0"/>
              <a:t>ident</a:t>
            </a:r>
            <a:r>
              <a:rPr lang="en-US" sz="2200" dirty="0" smtClean="0"/>
              <a:t> &lt;= 12 ; </a:t>
            </a:r>
            <a:r>
              <a:rPr lang="en-US" sz="2200" dirty="0" err="1" smtClean="0"/>
              <a:t>ident</a:t>
            </a:r>
            <a:r>
              <a:rPr lang="en-US" sz="2200" dirty="0" smtClean="0"/>
              <a:t>++) {   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	   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 &lt;</a:t>
            </a:r>
            <a:r>
              <a:rPr lang="en-US" sz="2200" dirty="0" err="1" smtClean="0"/>
              <a:t>tr</a:t>
            </a:r>
            <a:r>
              <a:rPr lang="en-US" sz="2200" dirty="0" smtClean="0"/>
              <a:t>&gt;");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	   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  &lt;td&gt;2&lt;/td&gt;");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	   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  .........."); 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	   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 &lt;/</a:t>
            </a:r>
            <a:r>
              <a:rPr lang="en-US" sz="2200" dirty="0" err="1" smtClean="0"/>
              <a:t>tr</a:t>
            </a:r>
            <a:r>
              <a:rPr lang="en-US" sz="2200" dirty="0" smtClean="0"/>
              <a:t>&gt;");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	}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	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("&lt;/table&gt;");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638800"/>
            <a:ext cx="120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hlinkClick r:id="rId2"/>
              </a:rPr>
              <a:t>Try it out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73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 example 2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600200"/>
            <a:ext cx="8280920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CC"/>
                </a:solidFill>
              </a:rPr>
              <a:t>           </a:t>
            </a:r>
            <a:r>
              <a:rPr lang="en-US" sz="2200" b="1" dirty="0" err="1" smtClean="0">
                <a:solidFill>
                  <a:srgbClr val="0000CC"/>
                </a:solidFill>
              </a:rPr>
              <a:t>var</a:t>
            </a:r>
            <a:r>
              <a:rPr lang="en-US" sz="2200" b="1" dirty="0" smtClean="0">
                <a:solidFill>
                  <a:srgbClr val="0000CC"/>
                </a:solidFill>
              </a:rPr>
              <a:t> </a:t>
            </a:r>
            <a:r>
              <a:rPr lang="en-US" sz="2200" b="1" dirty="0" err="1" smtClean="0">
                <a:solidFill>
                  <a:srgbClr val="0000CC"/>
                </a:solidFill>
              </a:rPr>
              <a:t>ident</a:t>
            </a:r>
            <a:r>
              <a:rPr lang="en-US" sz="2200" b="1" dirty="0" smtClean="0">
                <a:solidFill>
                  <a:srgbClr val="0000CC"/>
                </a:solidFill>
              </a:rPr>
              <a:t>;</a:t>
            </a:r>
          </a:p>
          <a:p>
            <a:r>
              <a:rPr lang="en-US" sz="2200" dirty="0" smtClean="0"/>
              <a:t>	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("&lt;table&gt;");</a:t>
            </a:r>
          </a:p>
          <a:p>
            <a:r>
              <a:rPr lang="en-US" sz="2200" dirty="0" smtClean="0"/>
              <a:t>	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 &lt;caption&gt;2 times table&lt;/caption&gt;");</a:t>
            </a:r>
          </a:p>
          <a:p>
            <a:r>
              <a:rPr lang="en-US" sz="2200" dirty="0" smtClean="0"/>
              <a:t>	for (</a:t>
            </a:r>
            <a:r>
              <a:rPr lang="en-US" sz="2200" dirty="0" err="1" smtClean="0"/>
              <a:t>ident</a:t>
            </a:r>
            <a:r>
              <a:rPr lang="en-US" sz="2200" dirty="0" smtClean="0"/>
              <a:t> = 1 ; </a:t>
            </a:r>
            <a:r>
              <a:rPr lang="en-US" sz="2200" dirty="0" err="1" smtClean="0"/>
              <a:t>ident</a:t>
            </a:r>
            <a:r>
              <a:rPr lang="en-US" sz="2200" dirty="0" smtClean="0"/>
              <a:t> &lt;= 12 ; </a:t>
            </a:r>
            <a:r>
              <a:rPr lang="en-US" sz="2200" dirty="0" err="1" smtClean="0"/>
              <a:t>ident</a:t>
            </a:r>
            <a:r>
              <a:rPr lang="en-US" sz="2200" dirty="0" smtClean="0"/>
              <a:t>++) {</a:t>
            </a:r>
          </a:p>
          <a:p>
            <a:r>
              <a:rPr lang="en-US" sz="2200" dirty="0" smtClean="0"/>
              <a:t>	   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 &lt;</a:t>
            </a:r>
            <a:r>
              <a:rPr lang="en-US" sz="2200" dirty="0" err="1" smtClean="0"/>
              <a:t>tr</a:t>
            </a:r>
            <a:r>
              <a:rPr lang="en-US" sz="2200" dirty="0" smtClean="0"/>
              <a:t>&gt;");</a:t>
            </a:r>
          </a:p>
          <a:p>
            <a:r>
              <a:rPr lang="en-US" sz="2200" dirty="0" smtClean="0"/>
              <a:t>	   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  &lt;td&gt;2&lt;/td&gt;");</a:t>
            </a:r>
          </a:p>
          <a:p>
            <a:r>
              <a:rPr lang="en-US" sz="2200" dirty="0" smtClean="0"/>
              <a:t>	   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  ..........");</a:t>
            </a:r>
          </a:p>
          <a:p>
            <a:r>
              <a:rPr lang="en-US" sz="2200" dirty="0" smtClean="0"/>
              <a:t>	   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 &lt;/</a:t>
            </a:r>
            <a:r>
              <a:rPr lang="en-US" sz="2200" dirty="0" err="1" smtClean="0"/>
              <a:t>tr</a:t>
            </a:r>
            <a:r>
              <a:rPr lang="en-US" sz="2200" dirty="0" smtClean="0"/>
              <a:t>&gt;");</a:t>
            </a:r>
          </a:p>
          <a:p>
            <a:r>
              <a:rPr lang="en-US" sz="2200" dirty="0" smtClean="0"/>
              <a:t>	}</a:t>
            </a:r>
          </a:p>
          <a:p>
            <a:r>
              <a:rPr lang="en-US" sz="2200" dirty="0" smtClean="0"/>
              <a:t>	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("&lt;/table&gt;")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791200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Try it out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35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 example 3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371600"/>
            <a:ext cx="784244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	</a:t>
            </a:r>
            <a:r>
              <a:rPr lang="en-US" sz="2200" b="1" dirty="0" err="1" smtClean="0">
                <a:solidFill>
                  <a:srgbClr val="0000CC"/>
                </a:solidFill>
              </a:rPr>
              <a:t>var</a:t>
            </a:r>
            <a:r>
              <a:rPr lang="en-US" sz="2200" b="1" dirty="0" smtClean="0">
                <a:solidFill>
                  <a:srgbClr val="0000CC"/>
                </a:solidFill>
              </a:rPr>
              <a:t> </a:t>
            </a:r>
            <a:r>
              <a:rPr lang="en-US" sz="2200" b="1" dirty="0" err="1" smtClean="0">
                <a:solidFill>
                  <a:srgbClr val="0000CC"/>
                </a:solidFill>
              </a:rPr>
              <a:t>htmlCode</a:t>
            </a:r>
            <a:r>
              <a:rPr lang="en-US" sz="2200" b="1" dirty="0" smtClean="0">
                <a:solidFill>
                  <a:srgbClr val="0000CC"/>
                </a:solidFill>
              </a:rPr>
              <a:t>=""; </a:t>
            </a:r>
          </a:p>
          <a:p>
            <a:endParaRPr lang="en-US" sz="2200" dirty="0" smtClean="0"/>
          </a:p>
          <a:p>
            <a:r>
              <a:rPr lang="en-US" sz="2200" dirty="0" smtClean="0"/>
              <a:t>	</a:t>
            </a:r>
            <a:r>
              <a:rPr lang="en-US" sz="2200" dirty="0" err="1" smtClean="0"/>
              <a:t>htmlCode</a:t>
            </a:r>
            <a:r>
              <a:rPr lang="en-US" sz="2200" dirty="0" smtClean="0"/>
              <a:t> += "&lt;table&gt;";</a:t>
            </a:r>
          </a:p>
          <a:p>
            <a:r>
              <a:rPr lang="en-US" sz="2200" dirty="0" smtClean="0"/>
              <a:t>	</a:t>
            </a:r>
            <a:r>
              <a:rPr lang="en-US" sz="2200" dirty="0" err="1" smtClean="0"/>
              <a:t>htmlCode</a:t>
            </a:r>
            <a:r>
              <a:rPr lang="en-US" sz="2200" dirty="0" smtClean="0"/>
              <a:t> += " &lt;caption&gt;2 times table&lt;/caption&gt;";</a:t>
            </a:r>
          </a:p>
          <a:p>
            <a:endParaRPr lang="en-US" sz="2200" dirty="0" smtClean="0"/>
          </a:p>
          <a:p>
            <a:r>
              <a:rPr lang="en-US" sz="2200" dirty="0" smtClean="0"/>
              <a:t>	for (</a:t>
            </a:r>
            <a:r>
              <a:rPr lang="en-US" sz="2200" dirty="0" err="1" smtClean="0"/>
              <a:t>var</a:t>
            </a:r>
            <a:r>
              <a:rPr lang="en-US" sz="2200" dirty="0" smtClean="0"/>
              <a:t> </a:t>
            </a:r>
            <a:r>
              <a:rPr lang="en-US" sz="2200" dirty="0" err="1" smtClean="0"/>
              <a:t>ident</a:t>
            </a:r>
            <a:r>
              <a:rPr lang="en-US" sz="2200" dirty="0" smtClean="0"/>
              <a:t> = 1 ; </a:t>
            </a:r>
            <a:r>
              <a:rPr lang="en-US" sz="2200" dirty="0" err="1" smtClean="0"/>
              <a:t>ident</a:t>
            </a:r>
            <a:r>
              <a:rPr lang="en-US" sz="2200" dirty="0" smtClean="0"/>
              <a:t> &lt;= 12 ; </a:t>
            </a:r>
            <a:r>
              <a:rPr lang="en-US" sz="2200" dirty="0" err="1" smtClean="0"/>
              <a:t>ident</a:t>
            </a:r>
            <a:r>
              <a:rPr lang="en-US" sz="2200" dirty="0" smtClean="0"/>
              <a:t>++) {</a:t>
            </a:r>
          </a:p>
          <a:p>
            <a:r>
              <a:rPr lang="en-US" sz="2200" dirty="0" smtClean="0"/>
              <a:t>	   </a:t>
            </a:r>
            <a:r>
              <a:rPr lang="en-US" sz="2200" dirty="0" err="1" smtClean="0"/>
              <a:t>htmlCode</a:t>
            </a:r>
            <a:r>
              <a:rPr lang="en-US" sz="2200" dirty="0" smtClean="0"/>
              <a:t> += " &lt;</a:t>
            </a:r>
            <a:r>
              <a:rPr lang="en-US" sz="2200" dirty="0" err="1" smtClean="0"/>
              <a:t>tr</a:t>
            </a:r>
            <a:r>
              <a:rPr lang="en-US" sz="2200" dirty="0" smtClean="0"/>
              <a:t>&gt;";</a:t>
            </a:r>
          </a:p>
          <a:p>
            <a:r>
              <a:rPr lang="en-US" sz="2200" dirty="0" smtClean="0"/>
              <a:t>	   </a:t>
            </a:r>
            <a:r>
              <a:rPr lang="en-US" sz="2200" dirty="0" err="1" smtClean="0"/>
              <a:t>htmlCode</a:t>
            </a:r>
            <a:r>
              <a:rPr lang="en-US" sz="2200" dirty="0" smtClean="0"/>
              <a:t> += "  &lt;td&gt;2&lt;/td&gt;";</a:t>
            </a:r>
          </a:p>
          <a:p>
            <a:r>
              <a:rPr lang="en-US" sz="2200" dirty="0" smtClean="0"/>
              <a:t>	   </a:t>
            </a:r>
            <a:r>
              <a:rPr lang="en-US" sz="2200" dirty="0" err="1" smtClean="0"/>
              <a:t>htmlCode</a:t>
            </a:r>
            <a:r>
              <a:rPr lang="en-US" sz="2200" dirty="0" smtClean="0"/>
              <a:t> += "  ..........";</a:t>
            </a:r>
          </a:p>
          <a:p>
            <a:r>
              <a:rPr lang="en-US" sz="2200" dirty="0" smtClean="0"/>
              <a:t>	   </a:t>
            </a:r>
            <a:r>
              <a:rPr lang="en-US" sz="2200" dirty="0" err="1" smtClean="0"/>
              <a:t>htmlCode</a:t>
            </a:r>
            <a:r>
              <a:rPr lang="en-US" sz="2200" dirty="0" smtClean="0"/>
              <a:t> += " &lt;/</a:t>
            </a:r>
            <a:r>
              <a:rPr lang="en-US" sz="2200" dirty="0" err="1" smtClean="0"/>
              <a:t>tr</a:t>
            </a:r>
            <a:r>
              <a:rPr lang="en-US" sz="2200" dirty="0" smtClean="0"/>
              <a:t>&gt;";</a:t>
            </a:r>
          </a:p>
          <a:p>
            <a:r>
              <a:rPr lang="en-US" sz="2200" dirty="0" smtClean="0"/>
              <a:t>	}</a:t>
            </a:r>
          </a:p>
          <a:p>
            <a:r>
              <a:rPr lang="en-US" sz="2200" dirty="0" smtClean="0"/>
              <a:t>	</a:t>
            </a:r>
            <a:r>
              <a:rPr lang="en-US" sz="2200" dirty="0" err="1" smtClean="0"/>
              <a:t>htmlCode</a:t>
            </a:r>
            <a:r>
              <a:rPr lang="en-US" sz="2200" dirty="0" smtClean="0"/>
              <a:t> += "&lt;/table&gt;";</a:t>
            </a:r>
          </a:p>
          <a:p>
            <a:r>
              <a:rPr lang="en-US" sz="2200" dirty="0" smtClean="0"/>
              <a:t>	</a:t>
            </a:r>
            <a:r>
              <a:rPr lang="en-US" sz="2200" dirty="0" err="1" smtClean="0"/>
              <a:t>document.write</a:t>
            </a:r>
            <a:r>
              <a:rPr lang="en-US" sz="2200" dirty="0" smtClean="0"/>
              <a:t>(</a:t>
            </a:r>
            <a:r>
              <a:rPr lang="en-US" sz="2200" dirty="0" err="1" smtClean="0"/>
              <a:t>htmlCode</a:t>
            </a:r>
            <a:r>
              <a:rPr lang="en-US" sz="2200" dirty="0" smtClean="0"/>
              <a:t>); </a:t>
            </a:r>
            <a:r>
              <a:rPr lang="en-US" sz="2400" dirty="0" smtClean="0"/>
              <a:t>		// </a:t>
            </a:r>
            <a:r>
              <a:rPr lang="en-US" sz="2400" dirty="0" smtClean="0">
                <a:hlinkClick r:id="rId2"/>
              </a:rPr>
              <a:t>Try it out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778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Iterates over the enumerable properties of an object, in arbitrary order. For each distinct property, statements can be executed.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3124200"/>
            <a:ext cx="7346776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student = </a:t>
            </a:r>
            <a:r>
              <a:rPr lang="en-US" sz="2000" dirty="0" smtClean="0"/>
              <a:t>{name:"John", program:"CPD", semester:2};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for (</a:t>
            </a:r>
            <a:r>
              <a:rPr lang="en-US" sz="2400" dirty="0" err="1" smtClean="0"/>
              <a:t>var</a:t>
            </a:r>
            <a:r>
              <a:rPr lang="en-US" sz="2400" dirty="0" smtClean="0"/>
              <a:t> x in student)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  alert(x + ": " + student[x]);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History of JavaScript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r>
              <a:rPr lang="en-CA" sz="2200" dirty="0"/>
              <a:t>JavaScript was developed in 1995 by Brendan </a:t>
            </a:r>
            <a:r>
              <a:rPr lang="en-CA" sz="2200" dirty="0" err="1"/>
              <a:t>Eich</a:t>
            </a:r>
            <a:r>
              <a:rPr lang="en-CA" sz="2200" dirty="0"/>
              <a:t> at </a:t>
            </a:r>
            <a:r>
              <a:rPr lang="en-CA" sz="2200" dirty="0" smtClean="0"/>
              <a:t>Netscape.</a:t>
            </a:r>
            <a:endParaRPr lang="en-CA" sz="2200" dirty="0"/>
          </a:p>
          <a:p>
            <a:r>
              <a:rPr lang="en-CA" sz="2200" dirty="0"/>
              <a:t>JavaScript started with simple one-liners embedded in HTML.</a:t>
            </a:r>
          </a:p>
          <a:p>
            <a:r>
              <a:rPr lang="en-CA" sz="2200" dirty="0"/>
              <a:t>The JavaScript backlash (incompatibility, …) caused some web projects to completely ban any client-side programming and trust only their predictable and reliable server. </a:t>
            </a:r>
          </a:p>
          <a:p>
            <a:r>
              <a:rPr lang="en-CA" sz="2200" dirty="0"/>
              <a:t>ECMAScript (European Computer Manufacturers Association) was born, </a:t>
            </a:r>
            <a:r>
              <a:rPr lang="en-CA" sz="2200" dirty="0" smtClean="0"/>
              <a:t>becoming the standard </a:t>
            </a:r>
            <a:r>
              <a:rPr lang="en-CA" sz="2200" dirty="0"/>
              <a:t>of JavaScript. </a:t>
            </a:r>
            <a:endParaRPr lang="en-CA" sz="2200" dirty="0" smtClean="0"/>
          </a:p>
          <a:p>
            <a:pPr lvl="1"/>
            <a:r>
              <a:rPr lang="en-CA" sz="2000" dirty="0" smtClean="0"/>
              <a:t>As </a:t>
            </a:r>
            <a:r>
              <a:rPr lang="en-CA" sz="2000" dirty="0"/>
              <a:t>of 2012, all modern browsers fully support ECMAScript 5.1.</a:t>
            </a:r>
          </a:p>
          <a:p>
            <a:r>
              <a:rPr lang="en-CA" sz="2200" dirty="0"/>
              <a:t>JavaScript is now used in much more sophisticated ways. </a:t>
            </a:r>
          </a:p>
          <a:p>
            <a:pPr lvl="1"/>
            <a:r>
              <a:rPr lang="en-CA" sz="1800" dirty="0"/>
              <a:t>Developers leverage the object-oriented nature of the language to build scalable code architectures made up of reusable pieces. </a:t>
            </a:r>
          </a:p>
          <a:p>
            <a:pPr lvl="1"/>
            <a:r>
              <a:rPr lang="en-CA" sz="1800" dirty="0"/>
              <a:t>JavaScript provides behavior, the third pillar in today's paradigm </a:t>
            </a:r>
          </a:p>
          <a:p>
            <a:pPr lvl="2"/>
            <a:r>
              <a:rPr lang="en-CA" sz="1800" dirty="0"/>
              <a:t>web pages consist of three clearly distinguishable parts: content (HTML), presentation (CSS), and behavior (JavaScript).</a:t>
            </a:r>
          </a:p>
          <a:p>
            <a:pPr lvl="1"/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963422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CA" dirty="0" smtClean="0"/>
              <a:t>The while loop loops through a block of code while a specified condition is true. </a:t>
            </a:r>
          </a:p>
          <a:p>
            <a:pPr>
              <a:lnSpc>
                <a:spcPct val="80000"/>
              </a:lnSpc>
            </a:pPr>
            <a:endParaRPr lang="en-CA" dirty="0" smtClean="0"/>
          </a:p>
          <a:p>
            <a:pPr>
              <a:lnSpc>
                <a:spcPct val="80000"/>
              </a:lnSpc>
            </a:pPr>
            <a:r>
              <a:rPr lang="en-CA" dirty="0" smtClean="0"/>
              <a:t>The while loop tests the supplied condition </a:t>
            </a:r>
            <a:r>
              <a:rPr lang="en-CA" i="1" dirty="0" smtClean="0"/>
              <a:t>first</a:t>
            </a:r>
            <a:r>
              <a:rPr lang="en-CA" dirty="0" smtClean="0"/>
              <a:t> and continues to execute the action statement(s) until the condition is met. </a:t>
            </a:r>
          </a:p>
          <a:p>
            <a:r>
              <a:rPr lang="en-US" dirty="0" smtClean="0"/>
              <a:t>Here is the syntax for the while loop: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5029200"/>
            <a:ext cx="4572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  while (condition) {</a:t>
            </a:r>
          </a:p>
          <a:p>
            <a:r>
              <a:rPr lang="en-US" dirty="0" smtClean="0"/>
              <a:t>		  action statement(s)</a:t>
            </a:r>
          </a:p>
          <a:p>
            <a:r>
              <a:rPr lang="en-US" dirty="0" smtClean="0"/>
              <a:t>	  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036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it works:</a:t>
            </a:r>
          </a:p>
          <a:p>
            <a:r>
              <a:rPr lang="en-US" dirty="0" smtClean="0"/>
              <a:t>the condition is checked: </a:t>
            </a:r>
          </a:p>
          <a:p>
            <a:pPr lvl="1"/>
            <a:r>
              <a:rPr lang="en-US" dirty="0" smtClean="0"/>
              <a:t>if the condition is true</a:t>
            </a:r>
            <a:br>
              <a:rPr lang="en-US" dirty="0" smtClean="0"/>
            </a:br>
            <a:r>
              <a:rPr lang="en-US" dirty="0" smtClean="0"/>
              <a:t>the action is taken</a:t>
            </a:r>
            <a:br>
              <a:rPr lang="en-US" dirty="0" smtClean="0"/>
            </a:br>
            <a:r>
              <a:rPr lang="en-US" dirty="0" smtClean="0"/>
              <a:t>back to step 1 (check the condition)</a:t>
            </a:r>
          </a:p>
          <a:p>
            <a:pPr lvl="1"/>
            <a:r>
              <a:rPr lang="en-US" dirty="0" smtClean="0"/>
              <a:t>if the condition is false</a:t>
            </a:r>
            <a:br>
              <a:rPr lang="en-US" dirty="0" smtClean="0"/>
            </a:br>
            <a:r>
              <a:rPr lang="en-US" dirty="0" smtClean="0"/>
              <a:t>exit the while loop</a:t>
            </a:r>
          </a:p>
          <a:p>
            <a:r>
              <a:rPr lang="en-US" dirty="0" smtClean="0"/>
              <a:t>Again, make sure that the condition being checked to terminate the loop is met at one point - otherwise your script will be in an infinite loop.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32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 of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hile Loop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7848601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b="1" dirty="0" err="1" smtClean="0">
                <a:solidFill>
                  <a:srgbClr val="0000CC"/>
                </a:solidFill>
              </a:rPr>
              <a:t>var</a:t>
            </a:r>
            <a:r>
              <a:rPr lang="en-US" sz="2400" b="1" dirty="0" smtClean="0">
                <a:solidFill>
                  <a:srgbClr val="0000CC"/>
                </a:solidFill>
              </a:rPr>
              <a:t> </a:t>
            </a:r>
            <a:r>
              <a:rPr lang="en-US" sz="2400" b="1" dirty="0" err="1" smtClean="0">
                <a:solidFill>
                  <a:srgbClr val="0000CC"/>
                </a:solidFill>
              </a:rPr>
              <a:t>ident</a:t>
            </a:r>
            <a:r>
              <a:rPr lang="en-US" sz="2400" b="1" dirty="0" smtClean="0">
                <a:solidFill>
                  <a:srgbClr val="0000CC"/>
                </a:solidFill>
              </a:rPr>
              <a:t> = 1;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("&lt;table");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 &lt;caption&gt;2 times table&lt;/caption&gt;");</a:t>
            </a:r>
          </a:p>
          <a:p>
            <a:r>
              <a:rPr lang="en-US" sz="2400" dirty="0" smtClean="0"/>
              <a:t>	while (</a:t>
            </a:r>
            <a:r>
              <a:rPr lang="en-US" sz="2400" b="1" dirty="0" err="1" smtClean="0">
                <a:solidFill>
                  <a:srgbClr val="0000CC"/>
                </a:solidFill>
              </a:rPr>
              <a:t>ident</a:t>
            </a:r>
            <a:r>
              <a:rPr lang="en-US" sz="2400" dirty="0" smtClean="0"/>
              <a:t> &lt;= 12) {</a:t>
            </a:r>
          </a:p>
          <a:p>
            <a:r>
              <a:rPr lang="en-US" sz="2400" dirty="0" smtClean="0"/>
              <a:t>	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&gt;");</a:t>
            </a:r>
          </a:p>
          <a:p>
            <a:r>
              <a:rPr lang="en-US" sz="2400" dirty="0" smtClean="0"/>
              <a:t>	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  &lt;td&gt;2&lt;/td&gt;");</a:t>
            </a:r>
          </a:p>
          <a:p>
            <a:r>
              <a:rPr lang="en-US" sz="2400" dirty="0" smtClean="0"/>
              <a:t>	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  ..........");</a:t>
            </a:r>
          </a:p>
          <a:p>
            <a:r>
              <a:rPr lang="en-US" sz="2400" dirty="0" smtClean="0"/>
              <a:t>	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 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&gt;");</a:t>
            </a:r>
          </a:p>
          <a:p>
            <a:r>
              <a:rPr lang="en-US" sz="2400" dirty="0" smtClean="0"/>
              <a:t>	   </a:t>
            </a:r>
            <a:r>
              <a:rPr lang="en-US" sz="2400" b="1" dirty="0" err="1" smtClean="0">
                <a:solidFill>
                  <a:srgbClr val="0000CC"/>
                </a:solidFill>
              </a:rPr>
              <a:t>ident</a:t>
            </a:r>
            <a:r>
              <a:rPr lang="en-US" sz="2400" b="1" dirty="0" smtClean="0">
                <a:solidFill>
                  <a:srgbClr val="0000CC"/>
                </a:solidFill>
              </a:rPr>
              <a:t>++;</a:t>
            </a:r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("&lt;/table&gt;");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943600"/>
            <a:ext cx="106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Try in out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93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do...while Loop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/>
          <a:lstStyle/>
          <a:p>
            <a:r>
              <a:rPr lang="en-CA" dirty="0" smtClean="0"/>
              <a:t>A variant of the </a:t>
            </a:r>
            <a:r>
              <a:rPr lang="en-CA" i="1" dirty="0" smtClean="0">
                <a:solidFill>
                  <a:srgbClr val="0000CC"/>
                </a:solidFill>
              </a:rPr>
              <a:t>while</a:t>
            </a:r>
            <a:r>
              <a:rPr lang="en-CA" dirty="0" smtClean="0"/>
              <a:t> loop. </a:t>
            </a:r>
          </a:p>
          <a:p>
            <a:r>
              <a:rPr lang="en-CA" dirty="0" smtClean="0"/>
              <a:t>Execute the block of code at least ONCE, and then it will repeat the loop as long as the specified condition is true.</a:t>
            </a:r>
          </a:p>
          <a:p>
            <a:r>
              <a:rPr lang="en-US" dirty="0" smtClean="0"/>
              <a:t>Here is the syntax for the do while loop: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4495800"/>
            <a:ext cx="5715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do {</a:t>
            </a:r>
          </a:p>
          <a:p>
            <a:r>
              <a:rPr lang="en-US" dirty="0" smtClean="0"/>
              <a:t>		action statement;</a:t>
            </a:r>
          </a:p>
          <a:p>
            <a:r>
              <a:rPr lang="en-US" dirty="0" smtClean="0"/>
              <a:t>		action statement;</a:t>
            </a:r>
          </a:p>
          <a:p>
            <a:r>
              <a:rPr lang="en-US" dirty="0" smtClean="0"/>
              <a:t>		action statement;</a:t>
            </a:r>
          </a:p>
          <a:p>
            <a:r>
              <a:rPr lang="en-US" dirty="0" smtClean="0"/>
              <a:t>	} while (condition);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4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it works: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action is taken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condition is checked: </a:t>
            </a:r>
          </a:p>
          <a:p>
            <a:pPr lvl="2"/>
            <a:r>
              <a:rPr lang="en-US" dirty="0" smtClean="0"/>
              <a:t>if the condition is true</a:t>
            </a:r>
            <a:br>
              <a:rPr lang="en-US" dirty="0" smtClean="0"/>
            </a:br>
            <a:r>
              <a:rPr lang="en-US" dirty="0" smtClean="0"/>
              <a:t>the action is taken</a:t>
            </a:r>
            <a:br>
              <a:rPr lang="en-US" dirty="0" smtClean="0"/>
            </a:br>
            <a:r>
              <a:rPr lang="en-US" dirty="0" smtClean="0"/>
              <a:t>back to step 2 (check the condition)</a:t>
            </a:r>
          </a:p>
          <a:p>
            <a:pPr lvl="2"/>
            <a:r>
              <a:rPr lang="en-US" dirty="0" smtClean="0"/>
              <a:t>if the condition is false</a:t>
            </a:r>
            <a:br>
              <a:rPr lang="en-US" dirty="0" smtClean="0"/>
            </a:br>
            <a:r>
              <a:rPr lang="en-US" dirty="0" smtClean="0"/>
              <a:t>exit the do while loop</a:t>
            </a:r>
          </a:p>
          <a:p>
            <a:r>
              <a:rPr lang="en-US" dirty="0" smtClean="0"/>
              <a:t>Again, make sure that the condition being checked to terminate the loop is met at one point - otherwise your script will be in an infinite loop.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347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 of a while loop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600200"/>
            <a:ext cx="6781921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ident</a:t>
            </a:r>
            <a:r>
              <a:rPr lang="en-US" sz="2000" dirty="0" smtClean="0"/>
              <a:t> = 1;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("&lt;table");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 &lt;caption&gt;2 times table&lt;/caption&gt;");</a:t>
            </a:r>
          </a:p>
          <a:p>
            <a:endParaRPr lang="en-US" sz="2000" dirty="0" smtClean="0"/>
          </a:p>
          <a:p>
            <a:r>
              <a:rPr lang="en-US" sz="2000" dirty="0" smtClean="0"/>
              <a:t>	do {</a:t>
            </a:r>
          </a:p>
          <a:p>
            <a:r>
              <a:rPr lang="en-US" sz="2000" dirty="0" smtClean="0"/>
              <a:t>	   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 &lt;</a:t>
            </a:r>
            <a:r>
              <a:rPr lang="en-US" sz="2000" dirty="0" err="1" smtClean="0"/>
              <a:t>tr</a:t>
            </a:r>
            <a:r>
              <a:rPr lang="en-US" sz="2000" dirty="0" smtClean="0"/>
              <a:t> align='center'&gt;");</a:t>
            </a:r>
          </a:p>
          <a:p>
            <a:r>
              <a:rPr lang="en-US" sz="2000" dirty="0" smtClean="0"/>
              <a:t>	   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  &lt;td&gt;2&lt;/td&gt;");</a:t>
            </a:r>
          </a:p>
          <a:p>
            <a:r>
              <a:rPr lang="en-US" sz="2000" dirty="0" smtClean="0"/>
              <a:t>	   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  ..........");</a:t>
            </a:r>
          </a:p>
          <a:p>
            <a:r>
              <a:rPr lang="en-US" sz="2000" dirty="0" smtClean="0"/>
              <a:t>	   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&gt;");</a:t>
            </a:r>
          </a:p>
          <a:p>
            <a:r>
              <a:rPr lang="en-US" sz="2000" dirty="0" smtClean="0"/>
              <a:t>	   </a:t>
            </a:r>
            <a:r>
              <a:rPr lang="en-US" sz="2000" dirty="0" err="1" smtClean="0"/>
              <a:t>ident</a:t>
            </a:r>
            <a:r>
              <a:rPr lang="en-US" sz="2000" dirty="0" smtClean="0"/>
              <a:t>++;</a:t>
            </a:r>
          </a:p>
          <a:p>
            <a:r>
              <a:rPr lang="en-US" sz="2000" dirty="0" smtClean="0"/>
              <a:t>	} while (</a:t>
            </a:r>
            <a:r>
              <a:rPr lang="en-US" sz="2000" dirty="0" err="1" smtClean="0"/>
              <a:t>ident</a:t>
            </a:r>
            <a:r>
              <a:rPr lang="en-US" sz="2000" dirty="0" smtClean="0"/>
              <a:t> &lt;= 12);</a:t>
            </a:r>
          </a:p>
          <a:p>
            <a:endParaRPr lang="en-US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("&lt;/table&gt;");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6096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Try in out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46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 Statements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CA" dirty="0" smtClean="0"/>
              <a:t>Break the loop and continue executing the code that follows after the loop (if any).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971800"/>
            <a:ext cx="56388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=1;</a:t>
            </a:r>
          </a:p>
          <a:p>
            <a:r>
              <a:rPr lang="en-US" sz="2000" dirty="0" smtClean="0"/>
              <a:t>	while (</a:t>
            </a:r>
            <a:r>
              <a:rPr lang="en-US" sz="2000" dirty="0" err="1" smtClean="0"/>
              <a:t>i</a:t>
            </a:r>
            <a:r>
              <a:rPr lang="en-US" sz="2000" dirty="0" smtClean="0"/>
              <a:t>&lt;5)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   alert(“week “+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	   if (</a:t>
            </a:r>
            <a:r>
              <a:rPr lang="en-US" sz="2000" dirty="0" err="1" smtClean="0"/>
              <a:t>i</a:t>
            </a:r>
            <a:r>
              <a:rPr lang="en-US" sz="2000" dirty="0" smtClean="0"/>
              <a:t>==3)</a:t>
            </a:r>
          </a:p>
          <a:p>
            <a:r>
              <a:rPr lang="en-US" sz="2000" dirty="0" smtClean="0"/>
              <a:t>		  break;</a:t>
            </a:r>
          </a:p>
          <a:p>
            <a:r>
              <a:rPr lang="en-US" sz="2000" dirty="0" smtClean="0"/>
              <a:t>	   else</a:t>
            </a:r>
          </a:p>
          <a:p>
            <a:r>
              <a:rPr lang="en-US" sz="2000" dirty="0" smtClean="0"/>
              <a:t>		 </a:t>
            </a:r>
            <a:r>
              <a:rPr lang="en-US" sz="2000" dirty="0" err="1" smtClean="0"/>
              <a:t>i</a:t>
            </a:r>
            <a:r>
              <a:rPr lang="en-US" sz="2000" dirty="0" smtClean="0"/>
              <a:t>++;</a:t>
            </a:r>
          </a:p>
          <a:p>
            <a:r>
              <a:rPr lang="en-US" sz="2000" dirty="0" smtClean="0"/>
              <a:t>	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86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 Statements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CA" dirty="0" smtClean="0"/>
              <a:t>Break the current loop and continue with the next value.  (nested loops).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19400"/>
            <a:ext cx="5715000" cy="3893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	</a:t>
            </a:r>
            <a:r>
              <a:rPr lang="en-US" sz="1900" dirty="0" err="1" smtClean="0"/>
              <a:t>var</a:t>
            </a:r>
            <a:r>
              <a:rPr lang="en-US" sz="1900" dirty="0" smtClean="0"/>
              <a:t> </a:t>
            </a:r>
            <a:r>
              <a:rPr lang="en-US" sz="1900" dirty="0" err="1" smtClean="0"/>
              <a:t>i</a:t>
            </a:r>
            <a:r>
              <a:rPr lang="en-US" sz="1900" dirty="0" smtClean="0"/>
              <a:t>=1;</a:t>
            </a:r>
          </a:p>
          <a:p>
            <a:r>
              <a:rPr lang="en-US" sz="1900" dirty="0" smtClean="0"/>
              <a:t>	</a:t>
            </a:r>
            <a:r>
              <a:rPr lang="en-US" sz="1900" dirty="0" err="1" smtClean="0"/>
              <a:t>var</a:t>
            </a:r>
            <a:r>
              <a:rPr lang="en-US" sz="1900" dirty="0" smtClean="0"/>
              <a:t> j=1;</a:t>
            </a:r>
          </a:p>
          <a:p>
            <a:r>
              <a:rPr lang="en-US" sz="1900" dirty="0" smtClean="0"/>
              <a:t>	while (</a:t>
            </a:r>
            <a:r>
              <a:rPr lang="en-US" sz="1900" dirty="0" err="1" smtClean="0"/>
              <a:t>i</a:t>
            </a:r>
            <a:r>
              <a:rPr lang="en-US" sz="1900" dirty="0" smtClean="0"/>
              <a:t>&lt;5)</a:t>
            </a:r>
          </a:p>
          <a:p>
            <a:r>
              <a:rPr lang="en-US" sz="1900" dirty="0" smtClean="0"/>
              <a:t>	{</a:t>
            </a:r>
          </a:p>
          <a:p>
            <a:r>
              <a:rPr lang="en-US" sz="1900" dirty="0" smtClean="0"/>
              <a:t>	   alert('week: '+</a:t>
            </a:r>
            <a:r>
              <a:rPr lang="en-US" sz="1900" dirty="0" err="1" smtClean="0"/>
              <a:t>i</a:t>
            </a:r>
            <a:r>
              <a:rPr lang="en-US" sz="1900" dirty="0" smtClean="0"/>
              <a:t> );</a:t>
            </a:r>
          </a:p>
          <a:p>
            <a:r>
              <a:rPr lang="en-US" sz="1900" dirty="0" smtClean="0"/>
              <a:t>	   for (j=1; j&lt;=7; j++)</a:t>
            </a:r>
          </a:p>
          <a:p>
            <a:r>
              <a:rPr lang="en-US" sz="1900" dirty="0" smtClean="0"/>
              <a:t>	   {</a:t>
            </a:r>
          </a:p>
          <a:p>
            <a:r>
              <a:rPr lang="en-US" sz="1900" dirty="0" smtClean="0"/>
              <a:t>		 alert('</a:t>
            </a:r>
            <a:r>
              <a:rPr lang="en-US" sz="1900" dirty="0" err="1" smtClean="0"/>
              <a:t>day:'+j</a:t>
            </a:r>
            <a:r>
              <a:rPr lang="en-US" sz="1900" dirty="0" smtClean="0"/>
              <a:t> +'of week:'+ </a:t>
            </a:r>
            <a:r>
              <a:rPr lang="en-US" sz="1900" dirty="0" err="1" smtClean="0"/>
              <a:t>i</a:t>
            </a:r>
            <a:r>
              <a:rPr lang="en-US" sz="1900" dirty="0" smtClean="0"/>
              <a:t>);</a:t>
            </a:r>
          </a:p>
          <a:p>
            <a:r>
              <a:rPr lang="en-US" sz="1900" dirty="0" smtClean="0"/>
              <a:t>		  if (j==3)</a:t>
            </a:r>
          </a:p>
          <a:p>
            <a:r>
              <a:rPr lang="en-US" sz="1900" dirty="0" smtClean="0"/>
              <a:t>		 break;</a:t>
            </a:r>
          </a:p>
          <a:p>
            <a:r>
              <a:rPr lang="en-US" sz="1900" dirty="0" smtClean="0"/>
              <a:t>	   } // for</a:t>
            </a:r>
          </a:p>
          <a:p>
            <a:r>
              <a:rPr lang="en-US" sz="1900" dirty="0" smtClean="0"/>
              <a:t>	   </a:t>
            </a:r>
            <a:r>
              <a:rPr lang="en-US" sz="1900" dirty="0" err="1" smtClean="0"/>
              <a:t>i</a:t>
            </a:r>
            <a:r>
              <a:rPr lang="en-US" sz="1900" dirty="0" smtClean="0"/>
              <a:t>++;</a:t>
            </a:r>
          </a:p>
          <a:p>
            <a:r>
              <a:rPr lang="en-US" sz="1900" dirty="0" smtClean="0"/>
              <a:t>	} // while</a:t>
            </a:r>
            <a:endParaRPr lang="en-US" sz="1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44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expression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conditional expression can have one of two values based on a condition. The syntax:</a:t>
            </a:r>
          </a:p>
          <a:p>
            <a:endParaRPr lang="en-US" dirty="0" smtClean="0"/>
          </a:p>
          <a:p>
            <a:r>
              <a:rPr lang="en-US" dirty="0" smtClean="0"/>
              <a:t>If the condition is true, the expression has the value of val1, Otherwise it has the value of val2.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436167"/>
            <a:ext cx="570810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400" dirty="0" smtClean="0"/>
              <a:t>(condition) ? val1 : val2;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509120"/>
            <a:ext cx="6400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			             When     </a:t>
            </a:r>
            <a:r>
              <a:rPr lang="en-US" dirty="0" err="1" smtClean="0"/>
              <a:t>When</a:t>
            </a:r>
            <a:endParaRPr lang="en-US" dirty="0" smtClean="0"/>
          </a:p>
          <a:p>
            <a:r>
              <a:rPr lang="en-US" dirty="0" smtClean="0"/>
              <a:t>		      condition        True      False </a:t>
            </a:r>
          </a:p>
          <a:p>
            <a:r>
              <a:rPr lang="en-US" dirty="0" smtClean="0"/>
              <a:t>						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var</a:t>
            </a:r>
            <a:r>
              <a:rPr lang="en-US" dirty="0" smtClean="0"/>
              <a:t> status = (age &gt;= 18) ? "adult" : "minor";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24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(JS) Statement (MDN)</a:t>
            </a:r>
          </a:p>
          <a:p>
            <a:pPr lvl="1">
              <a:buNone/>
            </a:pPr>
            <a:r>
              <a:rPr lang="en-US" sz="1600" dirty="0">
                <a:hlinkClick r:id="rId2"/>
              </a:rPr>
              <a:t>https://developer.mozilla.org/en-US/docs/Web/JavaScript/Reference/Statements</a:t>
            </a:r>
            <a:endParaRPr lang="en-US" sz="1600" dirty="0"/>
          </a:p>
          <a:p>
            <a:r>
              <a:rPr lang="en-US" dirty="0"/>
              <a:t>(JS)Values, variables, and literals (MDN)</a:t>
            </a:r>
          </a:p>
          <a:p>
            <a:pPr lvl="1">
              <a:buNone/>
            </a:pPr>
            <a:r>
              <a:rPr lang="en-US" sz="1200" b="1" dirty="0">
                <a:hlinkClick r:id="rId3"/>
              </a:rPr>
              <a:t>https://developer.mozilla.org/en-US/docs/Web/JavaScript/Guide/Values,_variables,_and_literals#Integers</a:t>
            </a:r>
            <a:endParaRPr lang="en-US" b="1" dirty="0"/>
          </a:p>
          <a:p>
            <a:r>
              <a:rPr lang="en-US" dirty="0"/>
              <a:t>(JS) Functions and function scope(MDN)</a:t>
            </a:r>
          </a:p>
          <a:p>
            <a:pPr lvl="1">
              <a:buNone/>
            </a:pPr>
            <a:r>
              <a:rPr lang="en-US" sz="1400" dirty="0">
                <a:hlinkClick r:id="rId4"/>
              </a:rPr>
              <a:t>https://developer.mozilla.org/en/docs/Web/JavaScript/Reference/Functions_and_function_scope</a:t>
            </a:r>
            <a:endParaRPr lang="en-US" dirty="0"/>
          </a:p>
          <a:p>
            <a:r>
              <a:rPr lang="en-US" dirty="0"/>
              <a:t>Introduction to DOM (MDN)</a:t>
            </a:r>
          </a:p>
          <a:p>
            <a:pPr lvl="1">
              <a:buNone/>
            </a:pPr>
            <a:r>
              <a:rPr lang="en-US" sz="1200" b="1" dirty="0">
                <a:hlinkClick r:id="rId5"/>
              </a:rPr>
              <a:t>https://developer.mozilla.org/en-US/docs/DOM/DOM_Reference/Introduction#Core_Interfaces_in_the_DOM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ways to use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in an HTML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8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use </a:t>
            </a:r>
            <a:r>
              <a:rPr lang="en-CA" dirty="0"/>
              <a:t>the &lt;script&gt; and &lt;/script&gt; tags to include JavaScript code directly into an HTML </a:t>
            </a:r>
            <a:r>
              <a:rPr lang="en-CA" dirty="0" smtClean="0"/>
              <a:t>file –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</a:t>
            </a:r>
            <a:r>
              <a:rPr lang="en-CA" dirty="0" smtClean="0"/>
              <a:t> JavaScript code.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use </a:t>
            </a:r>
            <a:r>
              <a:rPr lang="en-CA" dirty="0"/>
              <a:t>the &lt;script&gt; and &lt;/script&gt; tags to include a separate external JavaScript file into an HTML </a:t>
            </a:r>
            <a:r>
              <a:rPr lang="en-CA" dirty="0" smtClean="0"/>
              <a:t>file</a:t>
            </a:r>
            <a:r>
              <a:rPr lang="en-CA" dirty="0"/>
              <a:t> </a:t>
            </a:r>
            <a:r>
              <a:rPr lang="en-CA" dirty="0" smtClean="0"/>
              <a:t>–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CA" dirty="0" smtClean="0"/>
              <a:t> JavaScript code.</a:t>
            </a:r>
          </a:p>
          <a:p>
            <a:pPr marL="1371600" lvl="2" indent="-514350"/>
            <a:r>
              <a:rPr lang="en-CA" dirty="0" smtClean="0"/>
              <a:t>The </a:t>
            </a:r>
            <a:r>
              <a:rPr lang="en-CA" dirty="0"/>
              <a:t>external file will only contain JavaScript </a:t>
            </a:r>
            <a:r>
              <a:rPr lang="en-CA" dirty="0" smtClean="0"/>
              <a:t>statements </a:t>
            </a:r>
            <a:r>
              <a:rPr lang="en-CA" dirty="0"/>
              <a:t>and must have a .</a:t>
            </a:r>
            <a:r>
              <a:rPr lang="en-CA" dirty="0" err="1"/>
              <a:t>js</a:t>
            </a:r>
            <a:r>
              <a:rPr lang="en-CA" dirty="0"/>
              <a:t> extension</a:t>
            </a:r>
            <a:r>
              <a:rPr lang="en-CA" dirty="0" smtClean="0"/>
              <a:t>.</a:t>
            </a:r>
          </a:p>
          <a:p>
            <a:pPr marL="1371600" lvl="2" indent="-514350"/>
            <a:r>
              <a:rPr lang="en-CA" dirty="0"/>
              <a:t>e.g. </a:t>
            </a:r>
            <a:r>
              <a:rPr lang="en-CA" dirty="0" smtClean="0"/>
              <a:t> &lt;</a:t>
            </a:r>
            <a:r>
              <a:rPr lang="en-CA" dirty="0"/>
              <a:t>script </a:t>
            </a:r>
            <a:r>
              <a:rPr lang="en-CA" dirty="0" err="1"/>
              <a:t>src</a:t>
            </a:r>
            <a:r>
              <a:rPr lang="en-CA" dirty="0"/>
              <a:t>="myscript.js"&gt;&lt;/script&gt;</a:t>
            </a:r>
            <a:endParaRPr lang="en-CA" dirty="0" smtClean="0"/>
          </a:p>
          <a:p>
            <a:pPr marL="1371600" lvl="2" indent="-51435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292508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70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with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 startAt="3"/>
            </a:pPr>
            <a:r>
              <a:rPr lang="en-CA" dirty="0" smtClean="0"/>
              <a:t>The original way of using JavaScript – Inline (embedded) JavaScript code.</a:t>
            </a:r>
          </a:p>
          <a:p>
            <a:pPr marL="1371600" lvl="2" indent="-514350"/>
            <a:endParaRPr lang="en-CA" dirty="0"/>
          </a:p>
          <a:p>
            <a:pPr marL="1371600" lvl="2" indent="-514350"/>
            <a:r>
              <a:rPr lang="en-CA" dirty="0" smtClean="0"/>
              <a:t>e.g. </a:t>
            </a:r>
          </a:p>
          <a:p>
            <a:pPr marL="1314450" lvl="3" indent="0">
              <a:buNone/>
            </a:pPr>
            <a:r>
              <a:rPr lang="en-CA" dirty="0" smtClean="0"/>
              <a:t>&lt;</a:t>
            </a:r>
            <a:r>
              <a:rPr lang="en-CA" dirty="0"/>
              <a:t>body </a:t>
            </a:r>
            <a:r>
              <a:rPr lang="en-CA" dirty="0" err="1"/>
              <a:t>onLoad</a:t>
            </a:r>
            <a:r>
              <a:rPr lang="en-CA" dirty="0"/>
              <a:t>="alert('The document has been loaded</a:t>
            </a:r>
            <a:r>
              <a:rPr lang="en-CA" dirty="0" smtClean="0"/>
              <a:t>.');&gt;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7851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to Add JavaScript Code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Four (4) very basic </a:t>
            </a:r>
            <a:r>
              <a:rPr lang="en-CA" sz="2800" dirty="0" err="1"/>
              <a:t>javaScript</a:t>
            </a:r>
            <a:r>
              <a:rPr lang="en-CA" sz="2800" dirty="0"/>
              <a:t> examples:</a:t>
            </a:r>
          </a:p>
          <a:p>
            <a:pPr lvl="1"/>
            <a:r>
              <a:rPr lang="en-CA" sz="2000" dirty="0"/>
              <a:t>JavaScript embedded in the </a:t>
            </a:r>
            <a:r>
              <a:rPr lang="en-CA" sz="2000" dirty="0">
                <a:solidFill>
                  <a:srgbClr val="0000CC"/>
                </a:solidFill>
                <a:hlinkClick r:id="rId2"/>
              </a:rPr>
              <a:t>&lt;head&gt;...&lt;/head&gt;</a:t>
            </a:r>
            <a:r>
              <a:rPr lang="en-CA" sz="2000" dirty="0">
                <a:solidFill>
                  <a:srgbClr val="0000CC"/>
                </a:solidFill>
              </a:rPr>
              <a:t> </a:t>
            </a:r>
            <a:r>
              <a:rPr lang="en-CA" sz="2000" dirty="0"/>
              <a:t>part of an html document</a:t>
            </a:r>
          </a:p>
          <a:p>
            <a:pPr lvl="1"/>
            <a:r>
              <a:rPr lang="en-CA" sz="2000" dirty="0"/>
              <a:t>JavaScript embedded in the </a:t>
            </a:r>
            <a:r>
              <a:rPr lang="en-CA" sz="2000" dirty="0">
                <a:hlinkClick r:id="rId3"/>
              </a:rPr>
              <a:t>&lt;body&gt;...&lt;/body&gt;</a:t>
            </a:r>
            <a:r>
              <a:rPr lang="en-CA" sz="2000" dirty="0"/>
              <a:t> part of an html document</a:t>
            </a:r>
          </a:p>
          <a:p>
            <a:pPr lvl="1"/>
            <a:r>
              <a:rPr lang="en-CA" sz="2000" dirty="0"/>
              <a:t>External JavaScript load in the </a:t>
            </a:r>
            <a:r>
              <a:rPr lang="en-CA" sz="2000" dirty="0">
                <a:hlinkClick r:id="rId4"/>
              </a:rPr>
              <a:t>&lt;head&gt;...&lt;/head&gt;</a:t>
            </a:r>
            <a:r>
              <a:rPr lang="en-CA" sz="2000" dirty="0"/>
              <a:t> part of an html document</a:t>
            </a:r>
          </a:p>
          <a:p>
            <a:pPr lvl="1"/>
            <a:r>
              <a:rPr lang="en-CA" sz="2000" dirty="0"/>
              <a:t>External JavaScript load in the </a:t>
            </a:r>
            <a:r>
              <a:rPr lang="en-CA" sz="2000" dirty="0">
                <a:hlinkClick r:id="rId5"/>
              </a:rPr>
              <a:t>&lt;body&gt;...&lt;/body&gt;</a:t>
            </a:r>
            <a:r>
              <a:rPr lang="en-CA" sz="2000" dirty="0"/>
              <a:t> part of an html </a:t>
            </a:r>
            <a:r>
              <a:rPr lang="en-CA" sz="2000" dirty="0" smtClean="0"/>
              <a:t>document</a:t>
            </a:r>
            <a:endParaRPr lang="en-CA" sz="2400" dirty="0" smtClean="0"/>
          </a:p>
          <a:p>
            <a:r>
              <a:rPr lang="en-CA" sz="2800" dirty="0" smtClean="0"/>
              <a:t>Browsers </a:t>
            </a:r>
            <a:r>
              <a:rPr lang="en-CA" sz="2800" dirty="0"/>
              <a:t>display HTML in a "top-down" fashion, so the execution of the </a:t>
            </a:r>
            <a:r>
              <a:rPr lang="en-CA" sz="2800" dirty="0" err="1"/>
              <a:t>javascript</a:t>
            </a:r>
            <a:r>
              <a:rPr lang="en-CA" sz="2800" dirty="0"/>
              <a:t> code is determined by its location in the html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8509981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3874</Words>
  <Application>Microsoft Office PowerPoint</Application>
  <PresentationFormat>On-screen Show (4:3)</PresentationFormat>
  <Paragraphs>813</Paragraphs>
  <Slides>70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Compass</vt:lpstr>
      <vt:lpstr>INT222 - Internet Fundamentals</vt:lpstr>
      <vt:lpstr>Agenda</vt:lpstr>
      <vt:lpstr>What is JavaScript? </vt:lpstr>
      <vt:lpstr>JavaScript Features</vt:lpstr>
      <vt:lpstr>The Use of JavaScript</vt:lpstr>
      <vt:lpstr>The History of JavaScript</vt:lpstr>
      <vt:lpstr>Using JavaScript with HTML</vt:lpstr>
      <vt:lpstr>Using JavaScript with HTML</vt:lpstr>
      <vt:lpstr>Where to Add JavaScript Code</vt:lpstr>
      <vt:lpstr>Data Type in JavaScript</vt:lpstr>
      <vt:lpstr>Special values</vt:lpstr>
      <vt:lpstr>Variables</vt:lpstr>
      <vt:lpstr>Declaring Variables</vt:lpstr>
      <vt:lpstr>Variable Scope</vt:lpstr>
      <vt:lpstr>Variable Scope</vt:lpstr>
      <vt:lpstr>Example</vt:lpstr>
      <vt:lpstr>About Variable Declaration</vt:lpstr>
      <vt:lpstr>Examples </vt:lpstr>
      <vt:lpstr>JavaScript Object</vt:lpstr>
      <vt:lpstr>Object Properties</vt:lpstr>
      <vt:lpstr>Object Methods </vt:lpstr>
      <vt:lpstr>Objects are Hierarchical</vt:lpstr>
      <vt:lpstr>The DOM (Document Object Model)</vt:lpstr>
      <vt:lpstr>DOM Tree</vt:lpstr>
      <vt:lpstr>Document Object</vt:lpstr>
      <vt:lpstr>More Document Object Properties</vt:lpstr>
      <vt:lpstr>Document Object Methods </vt:lpstr>
      <vt:lpstr>Location Object</vt:lpstr>
      <vt:lpstr>History Object</vt:lpstr>
      <vt:lpstr>Functions</vt:lpstr>
      <vt:lpstr>Functions</vt:lpstr>
      <vt:lpstr>More about Functions</vt:lpstr>
      <vt:lpstr>Example</vt:lpstr>
      <vt:lpstr>Parameters</vt:lpstr>
      <vt:lpstr>An Example</vt:lpstr>
      <vt:lpstr>An Other Example</vt:lpstr>
      <vt:lpstr>Two Types of Functions</vt:lpstr>
      <vt:lpstr>User-defined Functions</vt:lpstr>
      <vt:lpstr>JS Built-in / Global Functions</vt:lpstr>
      <vt:lpstr>JS Modal Dialog Windows</vt:lpstr>
      <vt:lpstr>JS Modal Dialog Windows</vt:lpstr>
      <vt:lpstr>JS Modal Dialog Windows</vt:lpstr>
      <vt:lpstr>JavaScript statement</vt:lpstr>
      <vt:lpstr>JavaScript Execution Flow</vt:lpstr>
      <vt:lpstr>Programming Constructs (1)  –  Sequence</vt:lpstr>
      <vt:lpstr>Programming Constructs (2) – Selection</vt:lpstr>
      <vt:lpstr>Conditional Statements</vt:lpstr>
      <vt:lpstr>The General Format for an If Statement</vt:lpstr>
      <vt:lpstr>The general format for an if / else / if statement:</vt:lpstr>
      <vt:lpstr>or</vt:lpstr>
      <vt:lpstr>Conditional Statement</vt:lpstr>
      <vt:lpstr>Evaluation the above expression</vt:lpstr>
      <vt:lpstr>Programming Constructs (3) – Iteration</vt:lpstr>
      <vt:lpstr>The for loop</vt:lpstr>
      <vt:lpstr>The for loop</vt:lpstr>
      <vt:lpstr>The for loop example 1</vt:lpstr>
      <vt:lpstr>The for loop example 2</vt:lpstr>
      <vt:lpstr>The for loop example 3</vt:lpstr>
      <vt:lpstr>The for in loop</vt:lpstr>
      <vt:lpstr>The while loop</vt:lpstr>
      <vt:lpstr>The while loop</vt:lpstr>
      <vt:lpstr>An Example of a while Loop</vt:lpstr>
      <vt:lpstr>The do...while Loop</vt:lpstr>
      <vt:lpstr>PowerPoint Presentation</vt:lpstr>
      <vt:lpstr>An example of a while loop</vt:lpstr>
      <vt:lpstr>Break Statements</vt:lpstr>
      <vt:lpstr>Break Statements</vt:lpstr>
      <vt:lpstr>Conditional expression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Peter Liu</dc:creator>
  <cp:lastModifiedBy>Wei Song</cp:lastModifiedBy>
  <cp:revision>146</cp:revision>
  <cp:lastPrinted>2001-07-23T19:37:02Z</cp:lastPrinted>
  <dcterms:created xsi:type="dcterms:W3CDTF">2001-03-26T00:24:34Z</dcterms:created>
  <dcterms:modified xsi:type="dcterms:W3CDTF">2014-07-03T01:06:35Z</dcterms:modified>
</cp:coreProperties>
</file>