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52"/>
  </p:notesMasterIdLst>
  <p:handoutMasterIdLst>
    <p:handoutMasterId r:id="rId53"/>
  </p:handoutMasterIdLst>
  <p:sldIdLst>
    <p:sldId id="266" r:id="rId2"/>
    <p:sldId id="271" r:id="rId3"/>
    <p:sldId id="27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15" r:id="rId25"/>
    <p:sldId id="316" r:id="rId26"/>
    <p:sldId id="317" r:id="rId27"/>
    <p:sldId id="318" r:id="rId28"/>
    <p:sldId id="324" r:id="rId29"/>
    <p:sldId id="325" r:id="rId30"/>
    <p:sldId id="326" r:id="rId31"/>
    <p:sldId id="327" r:id="rId32"/>
    <p:sldId id="319" r:id="rId33"/>
    <p:sldId id="323" r:id="rId34"/>
    <p:sldId id="322" r:id="rId35"/>
    <p:sldId id="301" r:id="rId36"/>
    <p:sldId id="308" r:id="rId37"/>
    <p:sldId id="302" r:id="rId38"/>
    <p:sldId id="303" r:id="rId39"/>
    <p:sldId id="304" r:id="rId40"/>
    <p:sldId id="309" r:id="rId41"/>
    <p:sldId id="310" r:id="rId42"/>
    <p:sldId id="311" r:id="rId43"/>
    <p:sldId id="305" r:id="rId44"/>
    <p:sldId id="312" r:id="rId45"/>
    <p:sldId id="306" r:id="rId46"/>
    <p:sldId id="313" r:id="rId47"/>
    <p:sldId id="314" r:id="rId48"/>
    <p:sldId id="307" r:id="rId49"/>
    <p:sldId id="270" r:id="rId50"/>
    <p:sldId id="277" r:id="rId51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FF"/>
    <a:srgbClr val="0066FF"/>
    <a:srgbClr val="3324FC"/>
    <a:srgbClr val="FF33CC"/>
    <a:srgbClr val="D60093"/>
    <a:srgbClr val="5850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9" autoAdjust="0"/>
    <p:restoredTop sz="85861" autoAdjust="0"/>
  </p:normalViewPr>
  <p:slideViewPr>
    <p:cSldViewPr>
      <p:cViewPr>
        <p:scale>
          <a:sx n="82" d="100"/>
          <a:sy n="82" d="100"/>
        </p:scale>
        <p:origin x="-235" y="-1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063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 smtClean="0"/>
              <a:t>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myRe</a:t>
            </a:r>
            <a:r>
              <a:rPr lang="en-CA" dirty="0" smtClean="0"/>
              <a:t> = /ab*/g;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str</a:t>
            </a:r>
            <a:r>
              <a:rPr lang="en-CA" dirty="0" smtClean="0"/>
              <a:t> = "</a:t>
            </a:r>
            <a:r>
              <a:rPr lang="en-CA" dirty="0" err="1" smtClean="0"/>
              <a:t>abbcdefabh</a:t>
            </a:r>
            <a:r>
              <a:rPr lang="en-CA" dirty="0" smtClean="0"/>
              <a:t>";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myArray</a:t>
            </a:r>
            <a:r>
              <a:rPr lang="en-CA" dirty="0" smtClean="0"/>
              <a:t>;</a:t>
            </a:r>
          </a:p>
          <a:p>
            <a:r>
              <a:rPr lang="en-CA" dirty="0" smtClean="0"/>
              <a:t> 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 err="1" smtClean="0"/>
              <a:t>msg</a:t>
            </a:r>
            <a:r>
              <a:rPr lang="en-CA" dirty="0" smtClean="0"/>
              <a:t> = "";</a:t>
            </a:r>
          </a:p>
          <a:p>
            <a:r>
              <a:rPr lang="en-CA" dirty="0" smtClean="0"/>
              <a:t>   while ((</a:t>
            </a:r>
            <a:r>
              <a:rPr lang="en-CA" dirty="0" err="1" smtClean="0"/>
              <a:t>myArray</a:t>
            </a:r>
            <a:r>
              <a:rPr lang="en-CA" dirty="0" smtClean="0"/>
              <a:t> = </a:t>
            </a:r>
            <a:r>
              <a:rPr lang="en-CA" dirty="0" err="1" smtClean="0"/>
              <a:t>myRe.exec</a:t>
            </a:r>
            <a:r>
              <a:rPr lang="en-CA" dirty="0" smtClean="0"/>
              <a:t>(</a:t>
            </a:r>
            <a:r>
              <a:rPr lang="en-CA" dirty="0" err="1" smtClean="0"/>
              <a:t>str</a:t>
            </a:r>
            <a:r>
              <a:rPr lang="en-CA" dirty="0" smtClean="0"/>
              <a:t>)) !== null) {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msg</a:t>
            </a:r>
            <a:r>
              <a:rPr lang="en-CA" dirty="0" smtClean="0"/>
              <a:t> += "Next match starts at " + </a:t>
            </a:r>
            <a:r>
              <a:rPr lang="en-CA" dirty="0" err="1" smtClean="0"/>
              <a:t>myRe.lastIndex</a:t>
            </a:r>
            <a:r>
              <a:rPr lang="en-CA" dirty="0" smtClean="0"/>
              <a:t> + " -- ";</a:t>
            </a:r>
          </a:p>
          <a:p>
            <a:r>
              <a:rPr lang="en-CA" dirty="0" smtClean="0"/>
              <a:t>     </a:t>
            </a:r>
            <a:r>
              <a:rPr lang="en-CA" dirty="0" err="1" smtClean="0"/>
              <a:t>msg</a:t>
            </a:r>
            <a:r>
              <a:rPr lang="en-CA" dirty="0" smtClean="0"/>
              <a:t> += "Found " + </a:t>
            </a:r>
            <a:r>
              <a:rPr lang="en-CA" dirty="0" err="1" smtClean="0"/>
              <a:t>myArray</a:t>
            </a:r>
            <a:r>
              <a:rPr lang="en-CA" dirty="0" smtClean="0"/>
              <a:t>[0] + ".\n";</a:t>
            </a:r>
          </a:p>
          <a:p>
            <a:r>
              <a:rPr lang="en-CA" dirty="0" smtClean="0"/>
              <a:t>   }</a:t>
            </a:r>
          </a:p>
          <a:p>
            <a:r>
              <a:rPr lang="en-CA" dirty="0" smtClean="0"/>
              <a:t>   a </a:t>
            </a:r>
            <a:r>
              <a:rPr lang="en-CA" dirty="0" err="1" smtClean="0"/>
              <a:t>lert</a:t>
            </a:r>
            <a:r>
              <a:rPr lang="en-CA" dirty="0" smtClean="0"/>
              <a:t>(</a:t>
            </a:r>
            <a:r>
              <a:rPr lang="en-CA" dirty="0" err="1" smtClean="0"/>
              <a:t>msg</a:t>
            </a:r>
            <a:r>
              <a:rPr lang="en-CA" dirty="0" smtClean="0"/>
              <a:t>);   // Next match starts at 3 -- Found abb.</a:t>
            </a:r>
          </a:p>
          <a:p>
            <a:r>
              <a:rPr lang="en-CA" dirty="0" smtClean="0"/>
              <a:t>	         // Next match starts at 9 -- Found ab.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smtClean="0"/>
              <a:t>Using JavaScript array as map</a:t>
            </a:r>
          </a:p>
          <a:p>
            <a:r>
              <a:rPr lang="en-CA" dirty="0" err="1" smtClean="0"/>
              <a:t>var</a:t>
            </a:r>
            <a:r>
              <a:rPr lang="en-CA" dirty="0" smtClean="0"/>
              <a:t> arrayName2 = new Array(); </a:t>
            </a:r>
          </a:p>
          <a:p>
            <a:r>
              <a:rPr lang="en-CA" dirty="0" smtClean="0"/>
              <a:t>     arrayName2["</a:t>
            </a:r>
            <a:r>
              <a:rPr lang="en-CA" dirty="0" err="1" smtClean="0"/>
              <a:t>br</a:t>
            </a:r>
            <a:r>
              <a:rPr lang="en-CA" dirty="0" smtClean="0"/>
              <a:t>"] = "brown"; </a:t>
            </a:r>
          </a:p>
          <a:p>
            <a:r>
              <a:rPr lang="en-CA" dirty="0" smtClean="0"/>
              <a:t>     arrayName2["</a:t>
            </a:r>
            <a:r>
              <a:rPr lang="en-CA" dirty="0" err="1" smtClean="0"/>
              <a:t>bl</a:t>
            </a:r>
            <a:r>
              <a:rPr lang="en-CA" dirty="0" smtClean="0"/>
              <a:t>"] = "blue"; </a:t>
            </a:r>
          </a:p>
          <a:p>
            <a:r>
              <a:rPr lang="en-CA" dirty="0" smtClean="0"/>
              <a:t>     arrayName2[15] = 15; </a:t>
            </a:r>
          </a:p>
          <a:p>
            <a:r>
              <a:rPr lang="en-CA" dirty="0" smtClean="0"/>
              <a:t>     arrayName2[3] = "red";</a:t>
            </a:r>
          </a:p>
          <a:p>
            <a:endParaRPr lang="en-CA" dirty="0" smtClean="0"/>
          </a:p>
          <a:p>
            <a:r>
              <a:rPr lang="en-CA" dirty="0" smtClean="0"/>
              <a:t>for (</a:t>
            </a:r>
            <a:r>
              <a:rPr lang="en-CA" dirty="0" err="1" smtClean="0"/>
              <a:t>var</a:t>
            </a:r>
            <a:r>
              <a:rPr lang="en-CA" dirty="0" smtClean="0"/>
              <a:t> property in arrayName2) {</a:t>
            </a:r>
          </a:p>
          <a:p>
            <a:r>
              <a:rPr lang="en-CA" dirty="0" smtClean="0"/>
              <a:t>    alert(property + "\n" + arrayName2[property]);</a:t>
            </a:r>
          </a:p>
          <a:p>
            <a:r>
              <a:rPr lang="en-CA" dirty="0" smtClean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Array.prototype.forEach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CA" b="1" dirty="0" err="1" smtClean="0">
                <a:effectLst/>
              </a:rPr>
              <a:t>forEach</a:t>
            </a:r>
            <a:r>
              <a:rPr lang="en-CA" b="1" dirty="0" smtClean="0">
                <a:effectLst/>
              </a:rPr>
              <a:t>()</a:t>
            </a:r>
            <a:r>
              <a:rPr lang="en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method executes a provided function once per array element.</a:t>
            </a:r>
          </a:p>
          <a:p>
            <a:endParaRPr lang="en-CA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1" dirty="0" smtClean="0"/>
              <a:t>Best Way to Loop Through an Array in JavaScript </a:t>
            </a:r>
          </a:p>
          <a:p>
            <a:r>
              <a:rPr lang="en-CA" dirty="0" smtClean="0"/>
              <a:t>http://www.sebarmeli.com/blog/2010/12/06/best-way-to-loop-through-an-array-in-javascript/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133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unicodes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cgi-bin/view-source.cgi?request=https://zenit.senecac.on.ca/~emile.ohan/int222/examples/js-string-objects/js-conca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indexOf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indexOf-2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lastIndexOf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lastIndexOf-2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split-1.html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cgi-bin/view-source.cgi?request=https://zenit.senecac.on.ca/~emile.ohan/int222/examples/js-string-objects/js-split-3.html" TargetMode="External"/><Relationship Id="rId2" Type="http://schemas.openxmlformats.org/officeDocument/2006/relationships/hyperlink" Target="https://zenit.senecac.on.ca/~emile.ohan/cgi-bin/view-source.cgi?request=https://zenit.senecac.on.ca/~emile.ohan/int222/examples/js-string-objects/js-split-2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split-4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substr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substrin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toLowerCas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trim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enit.senecac.on.ca/~emile.ohan/cgi-bin/view-source.cgi?request=https://zenit.senecac.on.ca/%7Eemile.ohan/int222/examples/js-string-objects/js-match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zenit.senecac.on.ca/~emile.ohan/cgi-bin/view-source.cgi?request=https://zenit.senecac.on.ca/%7Eemile.ohan/int222/examples/js-string-objects/js-replac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emile.ohan/cgi-bin/view-source.cgi?request=https://zenit.senecac.on.ca/~emile.ohan/int222/examples/js-array-objects/js-length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conca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join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pop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push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%7Eemile.ohan/int222/examples/js-array-objects/js-reverse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sort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sli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array-objects/js-splice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egular-expressions.info/tutorial.html" TargetMode="External"/><Relationship Id="rId2" Type="http://schemas.openxmlformats.org/officeDocument/2006/relationships/hyperlink" Target="https://developer.mozilla.org/en-US/docs/Web/JavaScript/Reference/Global_Object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charAt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cgi-bin/view-source.cgi?request=https://zenit.senecac.on.ca/~emile.ohan/int222/examples/js-string-objects/js-charCodeA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</a:t>
            </a: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Fundamentals</a:t>
            </a:r>
            <a:endParaRPr lang="en-CA" altLang="en-US" sz="40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9: JavaScript String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RegExp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 and Array Objects</a:t>
            </a:r>
          </a:p>
          <a:p>
            <a:pPr eaLnBrk="1" hangingPunct="1"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(</a:t>
            </a:r>
            <a:r>
              <a:rPr lang="en-US" altLang="en-US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Version 2</a:t>
            </a: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)</a:t>
            </a:r>
            <a:endParaRPr lang="en-CA" alt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Unicode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Unicode </a:t>
            </a:r>
            <a:r>
              <a:rPr lang="en-CA" dirty="0"/>
              <a:t>provides a unique number for every character, no matter what the platform </a:t>
            </a:r>
            <a:r>
              <a:rPr lang="en-CA" dirty="0" smtClean="0"/>
              <a:t>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See </a:t>
            </a:r>
            <a:r>
              <a:rPr lang="en-CA" dirty="0">
                <a:hlinkClick r:id="rId2"/>
              </a:rPr>
              <a:t>unicodes </a:t>
            </a:r>
            <a:r>
              <a:rPr lang="en-CA" dirty="0" smtClean="0">
                <a:hlinkClick r:id="rId2"/>
              </a:rPr>
              <a:t>table</a:t>
            </a:r>
            <a:r>
              <a:rPr lang="en-CA" dirty="0" smtClean="0"/>
              <a:t>.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557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59079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combines the text of two or more strings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It is always recommended that you use the assignment operators </a:t>
            </a:r>
            <a:r>
              <a:rPr lang="en-CA" b="1" dirty="0"/>
              <a:t>(</a:t>
            </a:r>
            <a:r>
              <a:rPr lang="en-CA" b="1" dirty="0">
                <a:solidFill>
                  <a:srgbClr val="0000CC"/>
                </a:solidFill>
              </a:rPr>
              <a:t>+, +=</a:t>
            </a:r>
            <a:r>
              <a:rPr lang="en-CA" b="1" dirty="0"/>
              <a:t>) </a:t>
            </a:r>
            <a:r>
              <a:rPr lang="en-CA" dirty="0"/>
              <a:t>instead of the concat </a:t>
            </a:r>
            <a:r>
              <a:rPr lang="en-CA" dirty="0" smtClean="0"/>
              <a:t>method.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4400" y="3962400"/>
            <a:ext cx="6705600" cy="25853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= "My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courses are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: ";</a:t>
            </a:r>
          </a:p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myString1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"INT222";</a:t>
            </a:r>
            <a:endParaRPr lang="en-CA" b="1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var myString2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"OOP222";</a:t>
            </a:r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b="1" dirty="0" smtClean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 smtClean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" &amp; " , 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// returns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 My courses are : INT222 &amp; OOP244 </a:t>
            </a:r>
            <a:endParaRPr lang="en-CA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CA" dirty="0"/>
          </a:p>
          <a:p>
            <a:r>
              <a:rPr lang="en-CA" dirty="0">
                <a:hlinkClick r:id="rId3"/>
              </a:rPr>
              <a:t>View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2175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 smtClean="0"/>
              <a:t>returns </a:t>
            </a:r>
            <a:r>
              <a:rPr lang="en-CA" sz="2400" dirty="0"/>
              <a:t>the position at which </a:t>
            </a:r>
            <a:r>
              <a:rPr lang="en-CA" sz="2400" dirty="0" smtClean="0"/>
              <a:t>the </a:t>
            </a:r>
            <a:r>
              <a:rPr lang="en-CA" sz="2400" dirty="0" smtClean="0">
                <a:solidFill>
                  <a:srgbClr val="0000CC"/>
                </a:solidFill>
              </a:rPr>
              <a:t>character</a:t>
            </a:r>
            <a:r>
              <a:rPr lang="en-CA" sz="2400" dirty="0" smtClean="0"/>
              <a:t> </a:t>
            </a:r>
            <a:r>
              <a:rPr lang="en-CA" sz="2400" dirty="0"/>
              <a:t>or </a:t>
            </a:r>
            <a:r>
              <a:rPr lang="en-CA" sz="2400" dirty="0">
                <a:solidFill>
                  <a:srgbClr val="0000CC"/>
                </a:solidFill>
              </a:rPr>
              <a:t>string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returns only the first occurrence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/>
              <a:t>If indexOf returns </a:t>
            </a:r>
            <a:r>
              <a:rPr lang="en-CA" sz="2400" b="1" dirty="0">
                <a:solidFill>
                  <a:srgbClr val="0000CC"/>
                </a:solidFill>
              </a:rPr>
              <a:t>-1</a:t>
            </a:r>
            <a:r>
              <a:rPr lang="en-CA" sz="2400" dirty="0"/>
              <a:t>, the character or string you searched for is not contained 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7800" y="4941168"/>
            <a:ext cx="609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myString.indexOf</a:t>
            </a:r>
            <a:r>
              <a:rPr lang="en-CA" dirty="0"/>
              <a:t>('I</a:t>
            </a:r>
            <a:r>
              <a:rPr lang="en-CA" dirty="0" smtClean="0"/>
              <a:t>')   - </a:t>
            </a:r>
            <a:r>
              <a:rPr lang="en-CA" dirty="0"/>
              <a:t>returns  0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('N') </a:t>
            </a:r>
            <a:r>
              <a:rPr lang="en-CA" dirty="0" smtClean="0"/>
              <a:t> - </a:t>
            </a:r>
            <a:r>
              <a:rPr lang="en-CA" dirty="0"/>
              <a:t>returns  1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('2') </a:t>
            </a:r>
            <a:r>
              <a:rPr lang="en-CA" dirty="0" smtClean="0"/>
              <a:t>  - </a:t>
            </a:r>
            <a:r>
              <a:rPr lang="en-CA" dirty="0"/>
              <a:t>returns  3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('T2') - returns  2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('3') </a:t>
            </a:r>
            <a:r>
              <a:rPr lang="en-CA" dirty="0" smtClean="0"/>
              <a:t>  - </a:t>
            </a:r>
            <a:r>
              <a:rPr lang="en-CA" dirty="0"/>
              <a:t>returns  -1 </a:t>
            </a:r>
            <a:r>
              <a:rPr lang="en-CA" dirty="0" smtClean="0"/>
              <a:t>		</a:t>
            </a:r>
            <a:r>
              <a:rPr lang="en-CA" dirty="0">
                <a:hlinkClick r:id="rId2"/>
              </a:rPr>
              <a:t> 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46021"/>
              </p:ext>
            </p:extLst>
          </p:nvPr>
        </p:nvGraphicFramePr>
        <p:xfrm>
          <a:off x="1066800" y="4077072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14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(“</a:t>
            </a:r>
            <a:r>
              <a:rPr lang="en-CA" sz="3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",[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optional])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926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800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800" i="1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sz="2400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 smtClean="0"/>
              <a:t>: starting </a:t>
            </a:r>
            <a:r>
              <a:rPr lang="en-CA" sz="2400" dirty="0"/>
              <a:t>the search </a:t>
            </a:r>
            <a:r>
              <a:rPr lang="en-CA" sz="2400" dirty="0" smtClean="0"/>
              <a:t>from position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 smtClean="0"/>
              <a:t>.</a:t>
            </a:r>
          </a:p>
          <a:p>
            <a:pPr lvl="1"/>
            <a:endParaRPr lang="en-CA" dirty="0"/>
          </a:p>
          <a:p>
            <a:pPr lvl="1"/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6400" y="44958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myString.indexOf</a:t>
            </a:r>
            <a:r>
              <a:rPr lang="en-CA" dirty="0"/>
              <a:t>('I') - returns  0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('2') - returns  3 </a:t>
            </a:r>
            <a:br>
              <a:rPr lang="en-CA" dirty="0"/>
            </a:br>
            <a:r>
              <a:rPr lang="en-CA" b="1" dirty="0" err="1">
                <a:solidFill>
                  <a:srgbClr val="9900CC"/>
                </a:solidFill>
              </a:rPr>
              <a:t>myString.indexOf</a:t>
            </a:r>
            <a:r>
              <a:rPr lang="en-CA" b="1" dirty="0">
                <a:solidFill>
                  <a:srgbClr val="9900CC"/>
                </a:solidFill>
              </a:rPr>
              <a:t>('2',5) - returns  5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myString.indexOf</a:t>
            </a:r>
            <a:r>
              <a:rPr lang="en-CA" dirty="0"/>
              <a:t>('3') - returns  -1 </a:t>
            </a:r>
            <a:endParaRPr lang="en-CA" dirty="0" smtClean="0"/>
          </a:p>
          <a:p>
            <a:endParaRPr lang="en-CA" dirty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970967"/>
              </p:ext>
            </p:extLst>
          </p:nvPr>
        </p:nvGraphicFramePr>
        <p:xfrm>
          <a:off x="914400" y="33528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4726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 smtClean="0"/>
              <a:t>returns </a:t>
            </a:r>
            <a:r>
              <a:rPr lang="en-CA" dirty="0"/>
              <a:t>the position at which the </a:t>
            </a:r>
            <a:r>
              <a:rPr lang="en-CA" dirty="0">
                <a:solidFill>
                  <a:srgbClr val="0000CC"/>
                </a:solidFill>
              </a:rPr>
              <a:t>last occurrence </a:t>
            </a:r>
            <a:r>
              <a:rPr lang="en-CA" dirty="0"/>
              <a:t>of your character or </a:t>
            </a:r>
            <a:r>
              <a:rPr lang="en-CA" dirty="0" smtClean="0"/>
              <a:t>string</a:t>
            </a:r>
            <a:r>
              <a:rPr lang="en-CA" dirty="0"/>
              <a:t> </a:t>
            </a:r>
            <a:r>
              <a:rPr lang="en-CA" dirty="0" smtClean="0"/>
              <a:t>– searching backwards.</a:t>
            </a:r>
          </a:p>
          <a:p>
            <a:pPr lvl="1"/>
            <a:r>
              <a:rPr lang="en-CA" dirty="0" smtClean="0"/>
              <a:t>If </a:t>
            </a:r>
            <a:r>
              <a:rPr lang="en-CA" dirty="0"/>
              <a:t>lastIndexOf returns </a:t>
            </a:r>
            <a:r>
              <a:rPr lang="en-CA" dirty="0">
                <a:solidFill>
                  <a:srgbClr val="9900CC"/>
                </a:solidFill>
              </a:rPr>
              <a:t>-1</a:t>
            </a:r>
            <a:r>
              <a:rPr lang="en-CA" dirty="0"/>
              <a:t>, the character or string you searched for is </a:t>
            </a:r>
            <a:r>
              <a:rPr lang="en-CA" dirty="0">
                <a:solidFill>
                  <a:srgbClr val="9900CC"/>
                </a:solidFill>
              </a:rPr>
              <a:t>not contained </a:t>
            </a:r>
            <a:r>
              <a:rPr lang="en-CA" dirty="0"/>
              <a:t>within the string</a:t>
            </a:r>
            <a:r>
              <a:rPr lang="en-CA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87624" y="4725144"/>
            <a:ext cx="70567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myString.lastIndexOf</a:t>
            </a:r>
            <a:r>
              <a:rPr lang="en-CA" dirty="0"/>
              <a:t>('I') - returns  0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('N') - returns  1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('2') - returns  5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('22') - returns  4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('3') </a:t>
            </a:r>
            <a:r>
              <a:rPr lang="en-CA" dirty="0" smtClean="0"/>
              <a:t> - </a:t>
            </a:r>
            <a:r>
              <a:rPr lang="en-CA" dirty="0"/>
              <a:t>returns  -</a:t>
            </a:r>
            <a:r>
              <a:rPr lang="en-CA" dirty="0" smtClean="0"/>
              <a:t>1		</a:t>
            </a:r>
            <a:r>
              <a:rPr lang="en-CA" dirty="0">
                <a:hlinkClick r:id="rId2"/>
              </a:rPr>
              <a:t> 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07364"/>
              </p:ext>
            </p:extLst>
          </p:nvPr>
        </p:nvGraphicFramePr>
        <p:xfrm>
          <a:off x="827584" y="378904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806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lastIndexOf("x",[optional])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2" indent="-342900"/>
            <a:r>
              <a:rPr lang="en-CA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b="1" i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: starting the search from position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</a:t>
            </a:r>
            <a:r>
              <a:rPr lang="en-CA" dirty="0"/>
              <a:t> </a:t>
            </a:r>
            <a:r>
              <a:rPr lang="en-CA" dirty="0" smtClean="0"/>
              <a:t> </a:t>
            </a:r>
            <a:r>
              <a:rPr lang="en-CA" dirty="0"/>
              <a:t>– searching backwards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4267200"/>
            <a:ext cx="5105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myString.lastIndexOf</a:t>
            </a:r>
            <a:r>
              <a:rPr lang="en-CA" dirty="0"/>
              <a:t>('I') - returns  0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('2') - returns  5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('2',4) - returns  4 </a:t>
            </a:r>
            <a:br>
              <a:rPr lang="en-CA" dirty="0"/>
            </a:br>
            <a:r>
              <a:rPr lang="en-CA" dirty="0" err="1"/>
              <a:t>myString.lastIndexOf</a:t>
            </a:r>
            <a:r>
              <a:rPr lang="en-CA" dirty="0"/>
              <a:t>('3') - returns  -</a:t>
            </a:r>
            <a:r>
              <a:rPr lang="en-CA" dirty="0" smtClean="0"/>
              <a:t>1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View source </a:t>
            </a:r>
            <a:r>
              <a:rPr lang="en-CA" dirty="0"/>
              <a:t> 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03755"/>
              </p:ext>
            </p:extLst>
          </p:nvPr>
        </p:nvGraphicFramePr>
        <p:xfrm>
          <a:off x="762000" y="31242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9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1"/>
            <a:ext cx="8229600" cy="182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dirty="0" smtClean="0"/>
              <a:t>The split(' ') uses the specified character(s) to break the argument string into an array.</a:t>
            </a:r>
          </a:p>
          <a:p>
            <a:pPr lvl="1"/>
            <a:r>
              <a:rPr lang="en-CA" dirty="0" smtClean="0"/>
              <a:t>Syntax</a:t>
            </a:r>
            <a:r>
              <a:rPr lang="en-CA" dirty="0"/>
              <a:t>: </a:t>
            </a:r>
            <a:r>
              <a:rPr lang="en-CA" dirty="0" err="1" smtClean="0"/>
              <a:t>stringName.split</a:t>
            </a:r>
            <a:r>
              <a:rPr lang="en-CA" dirty="0" smtClean="0"/>
              <a:t>(x)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9175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 split </a:t>
            </a:r>
            <a:r>
              <a:rPr lang="en-CA" dirty="0"/>
              <a:t>on a blank will return the following:</a:t>
            </a:r>
          </a:p>
          <a:p>
            <a:endParaRPr lang="en-CA" dirty="0"/>
          </a:p>
          <a:p>
            <a:r>
              <a:rPr lang="en-CA" dirty="0" err="1"/>
              <a:t>myArray</a:t>
            </a:r>
            <a:r>
              <a:rPr lang="en-CA" dirty="0"/>
              <a:t> - element 0 returns INT</a:t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 - element 1 returns 222</a:t>
            </a:r>
            <a:r>
              <a:rPr lang="en-CA" dirty="0" smtClean="0"/>
              <a:t>			</a:t>
            </a:r>
            <a:r>
              <a:rPr lang="en-CA" dirty="0">
                <a:hlinkClick r:id="rId2"/>
              </a:rPr>
              <a:t> View source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353065"/>
              </p:ext>
            </p:extLst>
          </p:nvPr>
        </p:nvGraphicFramePr>
        <p:xfrm>
          <a:off x="685800" y="338328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2642592"/>
                <a:gridCol w="1243608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(' 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328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38200" y="2667000"/>
            <a:ext cx="7162800" cy="389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A split </a:t>
            </a:r>
            <a:r>
              <a:rPr lang="en-CA" dirty="0"/>
              <a:t>on 2 will return the following:</a:t>
            </a:r>
            <a:br>
              <a:rPr lang="en-CA" dirty="0"/>
            </a:br>
            <a:r>
              <a:rPr lang="en-CA" sz="1200" dirty="0"/>
              <a:t/>
            </a:r>
            <a:br>
              <a:rPr lang="en-CA" sz="1200" dirty="0"/>
            </a:br>
            <a:r>
              <a:rPr lang="en-CA" dirty="0" err="1"/>
              <a:t>myArray</a:t>
            </a:r>
            <a:r>
              <a:rPr lang="en-CA" dirty="0"/>
              <a:t> - element 0 returns INT </a:t>
            </a:r>
            <a:r>
              <a:rPr lang="en-CA" dirty="0" smtClean="0"/>
              <a:t>   (actually: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b="1" dirty="0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CA" dirty="0" smtClean="0"/>
              <a:t>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 - element 1 returns </a:t>
            </a:r>
            <a:r>
              <a:rPr lang="en-CA" dirty="0" smtClean="0"/>
              <a:t>          (</a:t>
            </a:r>
            <a:r>
              <a:rPr lang="en-CA" dirty="0"/>
              <a:t>actually: </a:t>
            </a:r>
            <a:r>
              <a:rPr lang="en-CA" dirty="0" smtClean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 smtClean="0"/>
              <a:t>)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 - element 2 returns  </a:t>
            </a:r>
            <a:r>
              <a:rPr lang="en-CA" dirty="0" smtClean="0"/>
              <a:t>         (</a:t>
            </a:r>
            <a:r>
              <a:rPr lang="en-CA" dirty="0"/>
              <a:t>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 - element 3 returns </a:t>
            </a:r>
            <a:r>
              <a:rPr lang="en-CA" dirty="0" smtClean="0"/>
              <a:t>	(</a:t>
            </a:r>
            <a:r>
              <a:rPr lang="en-CA" dirty="0"/>
              <a:t>actually: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"" – empty string</a:t>
            </a:r>
            <a:r>
              <a:rPr lang="en-CA" dirty="0"/>
              <a:t>)</a:t>
            </a:r>
            <a:r>
              <a:rPr lang="en-CA" sz="1200" dirty="0" smtClean="0"/>
              <a:t>	</a:t>
            </a:r>
          </a:p>
          <a:p>
            <a:r>
              <a:rPr lang="en-CA" dirty="0"/>
              <a:t>	</a:t>
            </a:r>
            <a:r>
              <a:rPr lang="en-CA" dirty="0" smtClean="0"/>
              <a:t>			</a:t>
            </a:r>
            <a:r>
              <a:rPr lang="en-CA" dirty="0" smtClean="0">
                <a:hlinkClick r:id="rId2"/>
              </a:rPr>
              <a:t> </a:t>
            </a:r>
            <a:r>
              <a:rPr lang="en-CA" dirty="0">
                <a:hlinkClick r:id="rId2"/>
              </a:rPr>
              <a:t>View </a:t>
            </a:r>
            <a:r>
              <a:rPr lang="en-CA" dirty="0" smtClean="0">
                <a:hlinkClick r:id="rId2"/>
              </a:rPr>
              <a:t>source</a:t>
            </a:r>
            <a:endParaRPr lang="en-CA" dirty="0" smtClean="0"/>
          </a:p>
          <a:p>
            <a:endParaRPr lang="en-CA" sz="1100" dirty="0"/>
          </a:p>
          <a:p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myString.split</a:t>
            </a:r>
            <a:r>
              <a:rPr lang="en-CA" dirty="0"/>
              <a:t>('22'); </a:t>
            </a:r>
            <a:r>
              <a:rPr lang="en-CA" dirty="0" smtClean="0"/>
              <a:t>// - </a:t>
            </a:r>
            <a:r>
              <a:rPr lang="en-CA" dirty="0"/>
              <a:t>a split on 22 will return the following:</a:t>
            </a:r>
            <a:br>
              <a:rPr lang="en-CA" dirty="0"/>
            </a:br>
            <a:r>
              <a:rPr lang="en-CA" sz="1400" dirty="0"/>
              <a:t/>
            </a:r>
            <a:br>
              <a:rPr lang="en-CA" sz="1400" dirty="0"/>
            </a:br>
            <a:r>
              <a:rPr lang="en-CA" dirty="0" err="1"/>
              <a:t>myArray</a:t>
            </a:r>
            <a:r>
              <a:rPr lang="en-CA" dirty="0"/>
              <a:t> - element 0 returns </a:t>
            </a:r>
            <a:r>
              <a:rPr lang="en-CA" dirty="0" smtClean="0"/>
              <a:t>  INT 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myArray</a:t>
            </a:r>
            <a:r>
              <a:rPr lang="en-CA" dirty="0"/>
              <a:t> - element </a:t>
            </a:r>
            <a:r>
              <a:rPr lang="en-CA" dirty="0" smtClean="0"/>
              <a:t>1 </a:t>
            </a:r>
            <a:r>
              <a:rPr lang="en-CA" dirty="0"/>
              <a:t>returns </a:t>
            </a:r>
            <a:r>
              <a:rPr lang="en-CA" dirty="0" smtClean="0"/>
              <a:t>  2	</a:t>
            </a:r>
          </a:p>
          <a:p>
            <a:r>
              <a:rPr lang="en-CA" dirty="0"/>
              <a:t>	</a:t>
            </a:r>
            <a:r>
              <a:rPr lang="en-CA" dirty="0" smtClean="0"/>
              <a:t>			</a:t>
            </a:r>
            <a:r>
              <a:rPr lang="en-CA" dirty="0">
                <a:hlinkClick r:id="rId3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131461"/>
              </p:ext>
            </p:extLst>
          </p:nvPr>
        </p:nvGraphicFramePr>
        <p:xfrm>
          <a:off x="838200" y="152400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932358"/>
                <a:gridCol w="2133600"/>
                <a:gridCol w="19050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(‘2');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4442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124200"/>
            <a:ext cx="6868886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 smtClean="0"/>
              <a:t>A split on 222 will return the following:</a:t>
            </a:r>
            <a:br>
              <a:rPr lang="en-CA" sz="2000" dirty="0" smtClean="0"/>
            </a:b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err="1"/>
              <a:t>myArray</a:t>
            </a:r>
            <a:r>
              <a:rPr lang="en-CA" sz="2000" dirty="0"/>
              <a:t> - element 0 = INT </a:t>
            </a:r>
            <a:br>
              <a:rPr lang="en-CA" sz="2000" dirty="0"/>
            </a:br>
            <a:r>
              <a:rPr lang="en-CA" sz="2000" dirty="0" err="1"/>
              <a:t>myArray</a:t>
            </a:r>
            <a:r>
              <a:rPr lang="en-CA" sz="2000" dirty="0"/>
              <a:t> - element 1 = </a:t>
            </a:r>
            <a:endParaRPr lang="en-CA" sz="2000" dirty="0" smtClean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>
                <a:hlinkClick r:id="rId2"/>
              </a:rPr>
              <a:t>View source</a:t>
            </a:r>
            <a:r>
              <a:rPr lang="en-CA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813561"/>
              </p:ext>
            </p:extLst>
          </p:nvPr>
        </p:nvGraphicFramePr>
        <p:xfrm>
          <a:off x="838200" y="1524000"/>
          <a:ext cx="6858000" cy="1112520"/>
        </p:xfrm>
        <a:graphic>
          <a:graphicData uri="http://schemas.openxmlformats.org/drawingml/2006/table">
            <a:tbl>
              <a:tblPr/>
              <a:tblGrid>
                <a:gridCol w="1887042"/>
                <a:gridCol w="932358"/>
                <a:gridCol w="2714600"/>
                <a:gridCol w="13240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0123456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 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12420">
                <a:tc>
                  <a:txBody>
                    <a:bodyPr/>
                    <a:lstStyle/>
                    <a:p>
                      <a:r>
                        <a:rPr lang="en-CA" dirty="0" smtClean="0"/>
                        <a:t>var </a:t>
                      </a:r>
                      <a:r>
                        <a:rPr lang="en-CA" dirty="0" err="1" smtClean="0"/>
                        <a:t>myArray</a:t>
                      </a:r>
                      <a:r>
                        <a:rPr lang="en-CA" dirty="0" smtClean="0"/>
                        <a:t> 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 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myString.split</a:t>
                      </a:r>
                      <a:r>
                        <a:rPr lang="en-CA" dirty="0" smtClean="0"/>
                        <a:t>(‘222'); 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109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799"/>
          </a:xfrm>
        </p:spPr>
        <p:txBody>
          <a:bodyPr>
            <a:normAutofit fontScale="92500" lnSpcReduction="10000"/>
          </a:bodyPr>
          <a:lstStyle/>
          <a:p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substr(x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substr</a:t>
            </a:r>
            <a:r>
              <a:rPr lang="en-CA" dirty="0"/>
              <a:t>(x</a:t>
            </a:r>
            <a:r>
              <a:rPr lang="en-CA" dirty="0" smtClean="0"/>
              <a:t>, y</a:t>
            </a:r>
            <a:r>
              <a:rPr lang="en-CA" dirty="0"/>
              <a:t>) returns a sub string where: </a:t>
            </a:r>
            <a:br>
              <a:rPr lang="en-CA" dirty="0"/>
            </a:br>
            <a:r>
              <a:rPr lang="en-CA" dirty="0" smtClean="0"/>
              <a:t>x </a:t>
            </a:r>
            <a:r>
              <a:rPr lang="en-CA" dirty="0"/>
              <a:t>is the from </a:t>
            </a:r>
            <a:br>
              <a:rPr lang="en-CA" dirty="0"/>
            </a:br>
            <a:r>
              <a:rPr lang="en-CA" dirty="0" smtClean="0">
                <a:solidFill>
                  <a:srgbClr val="0000FF"/>
                </a:solidFill>
              </a:rPr>
              <a:t>y</a:t>
            </a:r>
            <a:r>
              <a:rPr lang="en-CA" dirty="0" smtClean="0"/>
              <a:t> </a:t>
            </a:r>
            <a:r>
              <a:rPr lang="en-CA" dirty="0"/>
              <a:t>is the </a:t>
            </a:r>
            <a:r>
              <a:rPr lang="en-CA" dirty="0" smtClean="0">
                <a:solidFill>
                  <a:srgbClr val="0000CC"/>
                </a:solidFill>
              </a:rPr>
              <a:t>length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x,y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3886" y="4953000"/>
            <a:ext cx="6864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myString.substr</a:t>
            </a:r>
            <a:r>
              <a:rPr lang="en-CA" dirty="0"/>
              <a:t>(1,4) - returns  NT22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(4,4) - returns  22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((myString.length-4),1) - returns  T </a:t>
            </a:r>
            <a:br>
              <a:rPr lang="en-CA" dirty="0"/>
            </a:br>
            <a:r>
              <a:rPr lang="en-CA" dirty="0" err="1"/>
              <a:t>myString.substr</a:t>
            </a:r>
            <a:r>
              <a:rPr lang="en-CA" dirty="0"/>
              <a:t>(4) - returns  22 </a:t>
            </a:r>
            <a:r>
              <a:rPr lang="en-CA" dirty="0" smtClean="0"/>
              <a:t>			</a:t>
            </a:r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953199"/>
              </p:ext>
            </p:extLst>
          </p:nvPr>
        </p:nvGraphicFramePr>
        <p:xfrm>
          <a:off x="838200" y="39624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5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String Object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RegExp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Object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Array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Object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Lab 4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286000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y)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substring(</a:t>
            </a:r>
            <a:r>
              <a:rPr lang="en-CA" dirty="0" err="1"/>
              <a:t>x,y</a:t>
            </a:r>
            <a:r>
              <a:rPr lang="en-CA" dirty="0"/>
              <a:t>) returns a sub string where: </a:t>
            </a:r>
            <a:endParaRPr lang="en-CA" dirty="0" smtClean="0"/>
          </a:p>
          <a:p>
            <a:pPr lvl="2"/>
            <a:r>
              <a:rPr lang="en-CA" dirty="0" smtClean="0"/>
              <a:t>x </a:t>
            </a:r>
            <a:r>
              <a:rPr lang="en-CA" dirty="0"/>
              <a:t>starting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/>
              <a:t>(index) </a:t>
            </a:r>
            <a:r>
              <a:rPr lang="en-CA" dirty="0" smtClean="0"/>
              <a:t>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if x &gt; than y, then </a:t>
            </a:r>
            <a:r>
              <a:rPr lang="en-C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</a:p>
          <a:p>
            <a:pPr lvl="2"/>
            <a:r>
              <a:rPr lang="en-CA" dirty="0" smtClean="0"/>
              <a:t>y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/>
              <a:t>(index) 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if y &lt; than x, then </a:t>
            </a:r>
            <a:r>
              <a:rPr lang="en-CA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90600" y="4435475"/>
            <a:ext cx="7391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myString.substring</a:t>
            </a:r>
            <a:r>
              <a:rPr lang="en-CA" dirty="0"/>
              <a:t>(1,4) - returns  NT2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(4,</a:t>
            </a:r>
            <a:r>
              <a:rPr lang="en-CA" dirty="0">
                <a:solidFill>
                  <a:srgbClr val="9900CC"/>
                </a:solidFill>
              </a:rPr>
              <a:t>4</a:t>
            </a:r>
            <a:r>
              <a:rPr lang="en-CA" dirty="0"/>
              <a:t>) - returns  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(4,2) - returns  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(-4,4) - returns  INT2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(0,6) - returns  INT222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((myString.length-1),1) - returns  NT22 </a:t>
            </a:r>
            <a:br>
              <a:rPr lang="en-CA" dirty="0"/>
            </a:br>
            <a:r>
              <a:rPr lang="en-CA" dirty="0" err="1"/>
              <a:t>myString.substring</a:t>
            </a:r>
            <a:r>
              <a:rPr lang="en-CA" dirty="0"/>
              <a:t>(4) - returns  22 </a:t>
            </a:r>
            <a:r>
              <a:rPr lang="en-CA" dirty="0" smtClean="0"/>
              <a:t>			</a:t>
            </a:r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55487"/>
              </p:ext>
            </p:extLst>
          </p:nvPr>
        </p:nvGraphicFramePr>
        <p:xfrm>
          <a:off x="838200" y="3688715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55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dirty="0"/>
              <a:t>Converts a string to lower </a:t>
            </a:r>
            <a:r>
              <a:rPr lang="en-CA" dirty="0" smtClean="0"/>
              <a:t>case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72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myString.length</a:t>
            </a:r>
            <a:r>
              <a:rPr lang="en-CA" b="1" dirty="0"/>
              <a:t> returns 6</a:t>
            </a:r>
          </a:p>
          <a:p>
            <a:r>
              <a:rPr lang="en-CA" dirty="0" err="1"/>
              <a:t>myString.toLowerCase</a:t>
            </a:r>
            <a:r>
              <a:rPr lang="en-CA" dirty="0"/>
              <a:t>() returns int222</a:t>
            </a:r>
          </a:p>
          <a:p>
            <a:endParaRPr lang="en-CA" dirty="0" smtClean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699479"/>
              </p:ext>
            </p:extLst>
          </p:nvPr>
        </p:nvGraphicFramePr>
        <p:xfrm>
          <a:off x="685800" y="35814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3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Converts a string to upper case</a:t>
            </a:r>
            <a:endParaRPr lang="en-CA" dirty="0" smtClean="0"/>
          </a:p>
          <a:p>
            <a:pPr lvl="1"/>
            <a:r>
              <a:rPr lang="en-CA" dirty="0" smtClean="0"/>
              <a:t>Syntax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219200" y="4724400"/>
            <a:ext cx="579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err="1"/>
              <a:t>myString.length</a:t>
            </a:r>
            <a:r>
              <a:rPr lang="en-CA" b="1" dirty="0"/>
              <a:t> returns 6</a:t>
            </a:r>
          </a:p>
          <a:p>
            <a:r>
              <a:rPr lang="en-CA" dirty="0" err="1"/>
              <a:t>myString.toUpperCase</a:t>
            </a:r>
            <a:r>
              <a:rPr lang="en-CA" dirty="0"/>
              <a:t>() returns INT222</a:t>
            </a:r>
          </a:p>
          <a:p>
            <a:endParaRPr lang="en-CA" dirty="0" smtClean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734336"/>
              </p:ext>
            </p:extLst>
          </p:nvPr>
        </p:nvGraphicFramePr>
        <p:xfrm>
          <a:off x="685800" y="34290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33873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69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dirty="0"/>
              <a:t>The trim() method removes </a:t>
            </a:r>
            <a:r>
              <a:rPr lang="en-CA" dirty="0">
                <a:solidFill>
                  <a:srgbClr val="9900CC"/>
                </a:solidFill>
              </a:rPr>
              <a:t>whitespace</a:t>
            </a:r>
            <a:r>
              <a:rPr lang="en-CA" dirty="0"/>
              <a:t> (blank characters) from the left and right of the string.</a:t>
            </a:r>
          </a:p>
          <a:p>
            <a:pPr lvl="1"/>
            <a:r>
              <a:rPr lang="en-CA" dirty="0" err="1"/>
              <a:t>trimLeft</a:t>
            </a:r>
            <a:r>
              <a:rPr lang="en-CA" dirty="0"/>
              <a:t>() &amp; </a:t>
            </a:r>
            <a:r>
              <a:rPr lang="en-CA" dirty="0" err="1"/>
              <a:t>trimRight</a:t>
            </a:r>
            <a:r>
              <a:rPr lang="en-CA" dirty="0"/>
              <a:t>() methods work with some browsers but not others - Don't use them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800489"/>
              </p:ext>
            </p:extLst>
          </p:nvPr>
        </p:nvGraphicFramePr>
        <p:xfrm>
          <a:off x="381000" y="4343400"/>
          <a:ext cx="8229600" cy="365760"/>
        </p:xfrm>
        <a:graphic>
          <a:graphicData uri="http://schemas.openxmlformats.org/drawingml/2006/table">
            <a:tbl>
              <a:tblPr/>
              <a:tblGrid>
                <a:gridCol w="2279822"/>
                <a:gridCol w="539578"/>
                <a:gridCol w="5410200"/>
              </a:tblGrid>
              <a:tr h="0">
                <a:tc>
                  <a:txBody>
                    <a:bodyPr/>
                    <a:lstStyle/>
                    <a:p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var  </a:t>
                      </a:r>
                      <a:r>
                        <a:rPr lang="en-CA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myString</a:t>
                      </a:r>
                      <a:r>
                        <a:rPr lang="en-CA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r>
                        <a:rPr lang="en-CA" dirty="0"/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"</a:t>
                      </a:r>
                      <a:r>
                        <a:rPr lang="en-CA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   INT222    </a:t>
                      </a:r>
                      <a:r>
                        <a:rPr lang="en-CA" dirty="0"/>
                        <a:t>"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4000" y="4876800"/>
            <a:ext cx="53190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The length of </a:t>
            </a:r>
            <a:r>
              <a:rPr lang="en-CA" sz="2000" dirty="0" err="1"/>
              <a:t>myString</a:t>
            </a:r>
            <a:r>
              <a:rPr lang="en-CA" sz="2000" dirty="0"/>
              <a:t> is 14</a:t>
            </a:r>
          </a:p>
          <a:p>
            <a:r>
              <a:rPr lang="en-CA" sz="2000" dirty="0" err="1"/>
              <a:t>myString</a:t>
            </a:r>
            <a:r>
              <a:rPr lang="en-CA" sz="2000" dirty="0"/>
              <a:t> = </a:t>
            </a:r>
            <a:r>
              <a:rPr lang="en-CA" sz="2000" dirty="0" err="1"/>
              <a:t>myString.trim</a:t>
            </a:r>
            <a:r>
              <a:rPr lang="en-CA" sz="2000" dirty="0"/>
              <a:t>(); returns INT222</a:t>
            </a:r>
          </a:p>
          <a:p>
            <a:endParaRPr lang="en-CA" sz="2000" dirty="0" smtClean="0"/>
          </a:p>
          <a:p>
            <a:r>
              <a:rPr lang="en-CA" sz="2000" dirty="0">
                <a:hlinkClick r:id="rId2"/>
              </a:rPr>
              <a:t>View source</a:t>
            </a:r>
            <a:r>
              <a:rPr lang="en-C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7888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Regular </a:t>
            </a:r>
            <a:r>
              <a:rPr lang="en-CA" sz="2400" dirty="0"/>
              <a:t>expressions are patterns used to match character combinations </a:t>
            </a:r>
            <a:r>
              <a:rPr lang="en-CA" sz="2400" dirty="0" smtClean="0"/>
              <a:t>and perform search-and-replace functions in </a:t>
            </a:r>
            <a:r>
              <a:rPr lang="en-CA" sz="2400" dirty="0"/>
              <a:t>strings.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In </a:t>
            </a:r>
            <a:r>
              <a:rPr lang="en-CA" sz="2400" dirty="0"/>
              <a:t>JavaScript, regular expressions are also objects. </a:t>
            </a:r>
            <a:endParaRPr lang="en-CA" sz="24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 smtClean="0"/>
              <a:t>RegExp</a:t>
            </a:r>
          </a:p>
          <a:p>
            <a:pPr lvl="1"/>
            <a:r>
              <a:rPr lang="en-CA" sz="2400" dirty="0" smtClean="0"/>
              <a:t> </a:t>
            </a:r>
            <a:r>
              <a:rPr lang="en-CA" sz="2400" dirty="0"/>
              <a:t>is short for regular expression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 is the JavaScript built-in object</a:t>
            </a:r>
            <a:r>
              <a:rPr lang="en-CA" sz="2400" dirty="0" smtClean="0"/>
              <a:t>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7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Syntax</a:t>
            </a:r>
          </a:p>
          <a:p>
            <a:endParaRPr lang="en-CA" dirty="0"/>
          </a:p>
          <a:p>
            <a:endParaRPr lang="en-CA" dirty="0" smtClean="0"/>
          </a:p>
          <a:p>
            <a:pPr lvl="1"/>
            <a:r>
              <a:rPr lang="en-CA" sz="2400" dirty="0" smtClean="0"/>
              <a:t>Pattern: the </a:t>
            </a:r>
            <a:r>
              <a:rPr lang="en-CA" sz="2400" dirty="0"/>
              <a:t>text of the regular expression</a:t>
            </a:r>
            <a:r>
              <a:rPr lang="en-CA" sz="2400" dirty="0" smtClean="0"/>
              <a:t>.</a:t>
            </a:r>
          </a:p>
          <a:p>
            <a:pPr lvl="1"/>
            <a:r>
              <a:rPr lang="en-CA" sz="2400" dirty="0" smtClean="0"/>
              <a:t>Modifiers: if </a:t>
            </a:r>
            <a:r>
              <a:rPr lang="en-CA" sz="2400" dirty="0"/>
              <a:t>specified, </a:t>
            </a:r>
            <a:r>
              <a:rPr lang="en-CA" sz="2400" dirty="0" smtClean="0"/>
              <a:t>modifiers can </a:t>
            </a:r>
            <a:r>
              <a:rPr lang="en-CA" sz="2400" dirty="0"/>
              <a:t>have any combination of the following values</a:t>
            </a:r>
            <a:r>
              <a:rPr lang="en-CA" sz="2400" dirty="0" smtClean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g</a:t>
            </a:r>
            <a:r>
              <a:rPr lang="en-CA" dirty="0" smtClean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/>
              <a:t>i</a:t>
            </a:r>
            <a:r>
              <a:rPr lang="en-CA" dirty="0" smtClean="0"/>
              <a:t> - ignore </a:t>
            </a:r>
            <a:r>
              <a:rPr lang="en-CA" dirty="0" smtClean="0"/>
              <a:t>case-sensitivity</a:t>
            </a:r>
            <a:endParaRPr lang="en-CA" dirty="0" smtClean="0"/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smtClean="0"/>
              <a:t>m - multiline</a:t>
            </a:r>
            <a:r>
              <a:rPr lang="en-CA" dirty="0"/>
              <a:t>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00200" y="2133600"/>
            <a:ext cx="5715000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   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/>
              <a:t>patt</a:t>
            </a:r>
            <a:r>
              <a:rPr lang="en-CA" sz="2000" dirty="0"/>
              <a:t>=new </a:t>
            </a:r>
            <a:r>
              <a:rPr lang="en-CA" sz="2000" dirty="0" smtClean="0"/>
              <a:t>RegExp(pattern[, modifiers]);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400" b="1" dirty="0"/>
              <a:t>or </a:t>
            </a:r>
            <a:r>
              <a:rPr lang="en-CA" sz="2400" b="1" dirty="0" smtClean="0"/>
              <a:t>:</a:t>
            </a:r>
            <a:r>
              <a:rPr lang="en-CA" sz="2000" dirty="0"/>
              <a:t/>
            </a:r>
            <a:br>
              <a:rPr lang="en-CA" sz="2000" dirty="0"/>
            </a:br>
            <a:r>
              <a:rPr lang="en-CA" sz="2000" dirty="0" smtClean="0"/>
              <a:t>     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/>
              <a:t>patt</a:t>
            </a:r>
            <a:r>
              <a:rPr lang="en-CA" sz="2000" dirty="0"/>
              <a:t>=/pattern</a:t>
            </a:r>
            <a:r>
              <a:rPr lang="en-CA" sz="2000" dirty="0" smtClean="0"/>
              <a:t>/[modifiers];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186925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executes a search for a match in a string.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It </a:t>
            </a:r>
            <a:r>
              <a:rPr lang="en-CA" sz="2800" dirty="0"/>
              <a:t>returns an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of the found text value.</a:t>
            </a:r>
            <a:r>
              <a:rPr lang="en-CA" sz="2800" dirty="0" smtClean="0"/>
              <a:t> </a:t>
            </a:r>
            <a:r>
              <a:rPr lang="en-CA" sz="2800" dirty="0"/>
              <a:t>or null on a mismatch.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1</a:t>
            </a:r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295400" y="4221088"/>
            <a:ext cx="6857999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str = "Welcome to Toronto";</a:t>
            </a:r>
          </a:p>
          <a:p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patt1 = </a:t>
            </a:r>
            <a:r>
              <a:rPr lang="en-CA" sz="2000" dirty="0"/>
              <a:t>/</a:t>
            </a:r>
            <a:r>
              <a:rPr lang="en-CA" sz="2000" dirty="0" smtClean="0"/>
              <a:t>to/</a:t>
            </a:r>
            <a:r>
              <a:rPr lang="en-CA" sz="2000" dirty="0" err="1" smtClean="0"/>
              <a:t>i</a:t>
            </a:r>
            <a:r>
              <a:rPr lang="en-CA" sz="2000" dirty="0" smtClean="0"/>
              <a:t>;    </a:t>
            </a:r>
            <a:r>
              <a:rPr lang="en-CA" dirty="0" smtClean="0"/>
              <a:t>// </a:t>
            </a:r>
            <a:r>
              <a:rPr lang="en-CA" dirty="0" smtClean="0"/>
              <a:t>i: ignore </a:t>
            </a:r>
            <a:r>
              <a:rPr lang="en-CA" dirty="0" smtClean="0"/>
              <a:t>case-sensitivity</a:t>
            </a:r>
          </a:p>
          <a:p>
            <a:r>
              <a:rPr lang="en-CA" dirty="0" smtClean="0"/>
              <a:t>   // same as:  </a:t>
            </a:r>
            <a:r>
              <a:rPr lang="en-CA" dirty="0" err="1" smtClean="0"/>
              <a:t>var</a:t>
            </a:r>
            <a:r>
              <a:rPr lang="en-CA" dirty="0" smtClean="0"/>
              <a:t> </a:t>
            </a:r>
            <a:r>
              <a:rPr lang="en-CA" dirty="0"/>
              <a:t>patt1 = new </a:t>
            </a:r>
            <a:r>
              <a:rPr lang="en-CA" dirty="0" err="1"/>
              <a:t>RegExp</a:t>
            </a:r>
            <a:r>
              <a:rPr lang="en-CA" dirty="0"/>
              <a:t>("to", "</a:t>
            </a:r>
            <a:r>
              <a:rPr lang="en-CA" dirty="0" err="1"/>
              <a:t>i</a:t>
            </a:r>
            <a:r>
              <a:rPr lang="en-CA" dirty="0"/>
              <a:t>"); </a:t>
            </a:r>
            <a:endParaRPr lang="en-CA" dirty="0"/>
          </a:p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result </a:t>
            </a:r>
            <a:r>
              <a:rPr lang="en-CA" sz="2000" dirty="0"/>
              <a:t>= </a:t>
            </a:r>
            <a:r>
              <a:rPr lang="en-CA" sz="2000" dirty="0" err="1"/>
              <a:t>str.match</a:t>
            </a:r>
            <a:r>
              <a:rPr lang="en-CA" sz="2000" dirty="0"/>
              <a:t>(patt1);</a:t>
            </a:r>
          </a:p>
          <a:p>
            <a:r>
              <a:rPr lang="en-CA" sz="2000" dirty="0" smtClean="0"/>
              <a:t>  alert(result);              </a:t>
            </a:r>
            <a:r>
              <a:rPr lang="en-CA" sz="2000" dirty="0" smtClean="0"/>
              <a:t>    // </a:t>
            </a:r>
            <a:r>
              <a:rPr lang="en-CA" sz="2000" dirty="0" smtClean="0"/>
              <a:t>to </a:t>
            </a:r>
            <a:endParaRPr lang="en-CA" sz="2000" dirty="0" smtClean="0"/>
          </a:p>
          <a:p>
            <a:r>
              <a:rPr lang="en-CA" sz="2000" dirty="0" smtClean="0"/>
              <a:t>  alert(result[0]);              </a:t>
            </a:r>
            <a:r>
              <a:rPr lang="en-CA" sz="2000" dirty="0"/>
              <a:t>// to </a:t>
            </a:r>
          </a:p>
          <a:p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8296474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</a:t>
            </a:r>
            <a:r>
              <a:rPr lang="en-CA" sz="2800" dirty="0" smtClean="0"/>
              <a:t>2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 3 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32857" y="1992086"/>
            <a:ext cx="5910942" cy="13234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str = "Welcome to Toronto";</a:t>
            </a:r>
          </a:p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patt1 = /</a:t>
            </a:r>
            <a:r>
              <a:rPr lang="en-CA" sz="2000" dirty="0" smtClean="0"/>
              <a:t>to/g;       // g: do a </a:t>
            </a:r>
            <a:r>
              <a:rPr lang="en-CA" sz="2000" dirty="0"/>
              <a:t>global search</a:t>
            </a:r>
          </a:p>
          <a:p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result </a:t>
            </a:r>
            <a:r>
              <a:rPr lang="en-CA" sz="2000" dirty="0"/>
              <a:t>= </a:t>
            </a:r>
            <a:r>
              <a:rPr lang="en-CA" sz="2000" dirty="0" err="1"/>
              <a:t>str.match</a:t>
            </a:r>
            <a:r>
              <a:rPr lang="en-CA" sz="2000" dirty="0"/>
              <a:t>(patt1);</a:t>
            </a:r>
          </a:p>
          <a:p>
            <a:r>
              <a:rPr lang="en-CA" sz="2000" dirty="0" smtClean="0"/>
              <a:t>  alert(result);              // </a:t>
            </a:r>
            <a:r>
              <a:rPr lang="en-CA" sz="2000" dirty="0" err="1" smtClean="0"/>
              <a:t>to,to</a:t>
            </a:r>
            <a:r>
              <a:rPr lang="en-CA" sz="2000" dirty="0" smtClean="0"/>
              <a:t> </a:t>
            </a:r>
            <a:endParaRPr lang="en-CA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502228" y="4077072"/>
            <a:ext cx="638214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 err="1"/>
              <a:t>str</a:t>
            </a:r>
            <a:r>
              <a:rPr lang="en-CA" sz="2000" dirty="0"/>
              <a:t> = "Welcome to Toronto";</a:t>
            </a:r>
          </a:p>
          <a:p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patt1 = /to/</a:t>
            </a:r>
            <a:r>
              <a:rPr lang="en-CA" sz="2000" dirty="0" err="1"/>
              <a:t>ig</a:t>
            </a:r>
            <a:r>
              <a:rPr lang="en-CA" sz="2000" dirty="0"/>
              <a:t>;       </a:t>
            </a:r>
            <a:r>
              <a:rPr lang="en-CA" dirty="0"/>
              <a:t>// </a:t>
            </a:r>
            <a:r>
              <a:rPr lang="en-CA" dirty="0" err="1"/>
              <a:t>ig</a:t>
            </a:r>
            <a:r>
              <a:rPr lang="en-CA" dirty="0"/>
              <a:t>: global and case-insensitive</a:t>
            </a:r>
          </a:p>
          <a:p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str.match</a:t>
            </a:r>
            <a:r>
              <a:rPr lang="en-CA" sz="2000" dirty="0"/>
              <a:t>(patt1);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alert(</a:t>
            </a:r>
            <a:r>
              <a:rPr lang="en-CA" sz="2000" dirty="0" err="1" smtClean="0"/>
              <a:t>myArray</a:t>
            </a:r>
            <a:r>
              <a:rPr lang="en-CA" sz="2000" dirty="0" smtClean="0"/>
              <a:t>);    // to, To, to  </a:t>
            </a:r>
          </a:p>
          <a:p>
            <a:r>
              <a:rPr lang="en-CA" sz="2000" dirty="0" smtClean="0"/>
              <a:t>  alert(</a:t>
            </a:r>
            <a:r>
              <a:rPr lang="en-CA" sz="2000" dirty="0" err="1" smtClean="0"/>
              <a:t>myArray</a:t>
            </a:r>
            <a:r>
              <a:rPr lang="en-CA" sz="2000" dirty="0" smtClean="0"/>
              <a:t>[1]);    </a:t>
            </a:r>
            <a:r>
              <a:rPr lang="en-CA" sz="2000" dirty="0"/>
              <a:t>// </a:t>
            </a:r>
            <a:r>
              <a:rPr lang="en-CA" sz="2000" dirty="0" smtClean="0"/>
              <a:t>To 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4270760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match(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endParaRPr lang="en-CA" sz="2000" dirty="0" smtClean="0"/>
          </a:p>
          <a:p>
            <a:endParaRPr lang="en-CA" sz="2000" dirty="0"/>
          </a:p>
          <a:p>
            <a:pPr marL="914400" lvl="2" indent="0">
              <a:buNone/>
            </a:pPr>
            <a:r>
              <a:rPr lang="en-CA" sz="2000" dirty="0" err="1" smtClean="0"/>
              <a:t>myString.match</a:t>
            </a:r>
            <a:r>
              <a:rPr lang="en-CA" sz="2000" dirty="0"/>
              <a:t>(/I/g) - returns  I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/>
              <a:t>(/2/g) - returns  2,2,2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/>
              <a:t>(/2/) - returns  2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/>
              <a:t>(/[A-Z]/) - returns  I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/>
              <a:t>(/[A-Z]/g) - returns  I,N,T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 smtClean="0"/>
              <a:t>(/\D</a:t>
            </a:r>
            <a:r>
              <a:rPr lang="en-CA" sz="2000" dirty="0"/>
              <a:t>/) - returns  I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 smtClean="0"/>
              <a:t>(/\D/g</a:t>
            </a:r>
            <a:r>
              <a:rPr lang="en-CA" sz="2000" dirty="0"/>
              <a:t>) - returns  I,N,T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 smtClean="0"/>
              <a:t>(/\d</a:t>
            </a:r>
            <a:r>
              <a:rPr lang="en-CA" sz="2000" dirty="0"/>
              <a:t>/) - returns  2 </a:t>
            </a:r>
          </a:p>
          <a:p>
            <a:pPr marL="914400" lvl="2" indent="0">
              <a:buNone/>
            </a:pPr>
            <a:r>
              <a:rPr lang="en-CA" sz="2000" dirty="0" err="1"/>
              <a:t>myString.match</a:t>
            </a:r>
            <a:r>
              <a:rPr lang="en-CA" sz="2000" dirty="0" smtClean="0"/>
              <a:t>(/\d/g</a:t>
            </a:r>
            <a:r>
              <a:rPr lang="en-CA" sz="2000" dirty="0"/>
              <a:t>) - returns  2,2,2 </a:t>
            </a:r>
            <a:endParaRPr lang="en-CA" sz="2000" dirty="0" smtClean="0"/>
          </a:p>
          <a:p>
            <a:pPr marL="914400" lvl="2" indent="0">
              <a:buNone/>
            </a:pPr>
            <a:endParaRPr lang="en-CA" sz="2000" dirty="0"/>
          </a:p>
          <a:p>
            <a:pPr marL="914400" lvl="2" indent="0">
              <a:buNone/>
            </a:pPr>
            <a:r>
              <a:rPr lang="en-CA" sz="2000" dirty="0">
                <a:hlinkClick r:id="rId2"/>
              </a:rPr>
              <a:t>View source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648" y="1340768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5541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1143000"/>
          </a:xfrm>
        </p:spPr>
        <p:txBody>
          <a:bodyPr/>
          <a:lstStyle/>
          <a:p>
            <a:r>
              <a:rPr lang="en-CA" sz="3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replace(</a:t>
            </a:r>
            <a:r>
              <a:rPr lang="en-CA" sz="3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  <a:endParaRPr lang="en-CA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executes a search for a match in a string, and replaces the matched substring with a replacement substring</a:t>
            </a:r>
            <a:r>
              <a:rPr lang="en-CA" sz="2800" dirty="0" smtClean="0"/>
              <a:t>.</a:t>
            </a:r>
          </a:p>
          <a:p>
            <a:endParaRPr lang="en-CA" dirty="0"/>
          </a:p>
          <a:p>
            <a:endParaRPr lang="en-CA" dirty="0" smtClean="0"/>
          </a:p>
          <a:p>
            <a:pPr marL="400050" lvl="1" indent="0">
              <a:buNone/>
            </a:pPr>
            <a:endParaRPr lang="en-CA" sz="2400" dirty="0" smtClean="0"/>
          </a:p>
          <a:p>
            <a:pPr marL="400050" lvl="1" indent="0">
              <a:buNone/>
            </a:pPr>
            <a:r>
              <a:rPr lang="en-CA" sz="2400" dirty="0" err="1" smtClean="0"/>
              <a:t>myString.replace</a:t>
            </a:r>
            <a:r>
              <a:rPr lang="en-CA" sz="2400" dirty="0"/>
              <a:t>(/222/,"322")   returns INT322 </a:t>
            </a:r>
          </a:p>
          <a:p>
            <a:endParaRPr lang="en-CA" dirty="0" smtClean="0"/>
          </a:p>
          <a:p>
            <a:pPr marL="400050" lvl="1" indent="0">
              <a:buNone/>
            </a:pPr>
            <a:r>
              <a:rPr lang="en-CA" sz="2400" dirty="0">
                <a:hlinkClick r:id="rId2"/>
              </a:rPr>
              <a:t>View source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1" y="3356992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14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</a:t>
            </a:r>
            <a:r>
              <a:rPr lang="en-CA" sz="2800" dirty="0" smtClean="0"/>
              <a:t>provides many predefined</a:t>
            </a:r>
            <a:r>
              <a:rPr lang="en-CA" sz="2800" dirty="0"/>
              <a:t>, built-in objects that enable you to work with Strings and Dates, </a:t>
            </a:r>
            <a:r>
              <a:rPr lang="en-CA" sz="2800" dirty="0" smtClean="0"/>
              <a:t>perform </a:t>
            </a:r>
            <a:r>
              <a:rPr lang="en-CA" sz="2800" dirty="0"/>
              <a:t>mathematical </a:t>
            </a:r>
            <a:r>
              <a:rPr lang="en-CA" sz="2800" dirty="0" smtClean="0"/>
              <a:t>operations, and etc.:</a:t>
            </a: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</a:p>
          <a:p>
            <a:pPr lvl="1"/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</a:p>
          <a:p>
            <a:pPr lvl="1"/>
            <a:r>
              <a:rPr lang="en-CA" sz="2400" dirty="0" smtClean="0"/>
              <a:t>Date</a:t>
            </a:r>
          </a:p>
          <a:p>
            <a:pPr lvl="1"/>
            <a:r>
              <a:rPr lang="en-CA" sz="2400" dirty="0" smtClean="0"/>
              <a:t>Math</a:t>
            </a:r>
          </a:p>
          <a:p>
            <a:pPr lvl="1"/>
            <a:r>
              <a:rPr lang="en-CA" sz="2400" dirty="0" smtClean="0"/>
              <a:t>Number</a:t>
            </a:r>
          </a:p>
          <a:p>
            <a:pPr lvl="1"/>
            <a:r>
              <a:rPr lang="en-CA" sz="2400" dirty="0" smtClean="0"/>
              <a:t>Boolean</a:t>
            </a:r>
          </a:p>
          <a:p>
            <a:pPr lvl="1"/>
            <a:r>
              <a:rPr lang="en-CA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endParaRPr lang="en-CA" sz="2400" dirty="0" smtClean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4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5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tests for a match in a string. It returns the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800" dirty="0">
                <a:solidFill>
                  <a:srgbClr val="0000FF"/>
                </a:solidFill>
              </a:rPr>
              <a:t> </a:t>
            </a:r>
            <a:r>
              <a:rPr lang="en-CA" sz="2800" dirty="0"/>
              <a:t>of the match, or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CA" sz="2800" dirty="0"/>
              <a:t> if the search fails.</a:t>
            </a:r>
          </a:p>
          <a:p>
            <a:endParaRPr lang="en-CA" dirty="0" smtClean="0"/>
          </a:p>
          <a:p>
            <a:endParaRPr lang="en-CA" dirty="0"/>
          </a:p>
          <a:p>
            <a:pPr marL="800100" lvl="2" indent="0">
              <a:buNone/>
            </a:pPr>
            <a:r>
              <a:rPr lang="en-CA" sz="2000" dirty="0" err="1"/>
              <a:t>myString.search</a:t>
            </a:r>
            <a:r>
              <a:rPr lang="en-CA" sz="2000" dirty="0"/>
              <a:t>(/222/)   returns 3 </a:t>
            </a:r>
          </a:p>
          <a:p>
            <a:pPr marL="800100" lvl="2" indent="0">
              <a:buNone/>
            </a:pPr>
            <a:r>
              <a:rPr lang="en-CA" sz="2000" dirty="0" err="1" smtClean="0"/>
              <a:t>myString.search</a:t>
            </a:r>
            <a:r>
              <a:rPr lang="en-CA" sz="2000" dirty="0"/>
              <a:t>(/I/)   returns 0 </a:t>
            </a:r>
          </a:p>
          <a:p>
            <a:pPr marL="800100" lvl="2" indent="0">
              <a:buNone/>
            </a:pPr>
            <a:r>
              <a:rPr lang="en-CA" sz="2000" dirty="0" err="1" smtClean="0"/>
              <a:t>myString.search</a:t>
            </a:r>
            <a:r>
              <a:rPr lang="en-CA" sz="2000" dirty="0"/>
              <a:t>(/322/)   returns -1 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/>
              <a:t>Similar to </a:t>
            </a:r>
            <a:r>
              <a:rPr lang="en-CA" sz="2000" dirty="0" err="1"/>
              <a:t>indexOf</a:t>
            </a:r>
            <a:r>
              <a:rPr lang="en-CA" sz="2000" dirty="0"/>
              <a:t> and </a:t>
            </a:r>
            <a:r>
              <a:rPr lang="en-CA" sz="2000" dirty="0" err="1"/>
              <a:t>lastIndexOf</a:t>
            </a:r>
            <a:r>
              <a:rPr lang="en-CA" sz="2000" dirty="0"/>
              <a:t> methods</a:t>
            </a:r>
          </a:p>
          <a:p>
            <a:pPr marL="800100" lvl="2" indent="0">
              <a:buNone/>
            </a:pP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30</a:t>
            </a:fld>
            <a:endParaRPr lang="en-CA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25" y="2995613"/>
            <a:ext cx="6864350" cy="865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26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</a:t>
            </a:r>
            <a:r>
              <a:rPr lang="en-CA" sz="40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>
                <a:solidFill>
                  <a:srgbClr val="0000FF"/>
                </a:solidFill>
              </a:rPr>
              <a:t> </a:t>
            </a:r>
            <a:r>
              <a:rPr lang="en-CA" sz="2800" dirty="0"/>
              <a:t>or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7996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test(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RegExp method that tests for a match in a string. </a:t>
            </a:r>
            <a:endParaRPr lang="en-CA" sz="2800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It returns </a:t>
            </a:r>
            <a:r>
              <a:rPr lang="en-CA" sz="2800" dirty="0"/>
              <a:t>true or false</a:t>
            </a:r>
            <a:r>
              <a:rPr lang="en-CA" sz="2800" dirty="0" smtClean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403648" y="3657599"/>
            <a:ext cx="5486400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</a:t>
            </a:r>
            <a:r>
              <a:rPr lang="en-CA" sz="2000" dirty="0" smtClean="0"/>
              <a:t> 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str = "Welcome to Toronto";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patt1 = </a:t>
            </a:r>
            <a:r>
              <a:rPr lang="en-CA" sz="2000" dirty="0"/>
              <a:t>/Me/; </a:t>
            </a:r>
            <a:r>
              <a:rPr lang="en-CA" sz="2000" dirty="0" smtClean="0"/>
              <a:t>// </a:t>
            </a:r>
            <a:r>
              <a:rPr lang="en-CA" sz="1600" dirty="0" smtClean="0"/>
              <a:t>or: new </a:t>
            </a:r>
            <a:r>
              <a:rPr lang="en-CA" sz="1600" dirty="0" err="1" smtClean="0"/>
              <a:t>RegExp</a:t>
            </a:r>
            <a:r>
              <a:rPr lang="en-CA" sz="1600" dirty="0" smtClean="0"/>
              <a:t>("Me");  </a:t>
            </a:r>
            <a:endParaRPr lang="en-CA" sz="2000" dirty="0"/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patt2 = </a:t>
            </a:r>
            <a:r>
              <a:rPr lang="en-CA" sz="2000" dirty="0" smtClean="0"/>
              <a:t>/Me/I // </a:t>
            </a:r>
            <a:r>
              <a:rPr lang="en-CA" sz="1600" dirty="0" smtClean="0"/>
              <a:t>or: new </a:t>
            </a:r>
            <a:r>
              <a:rPr lang="en-CA" sz="1600" dirty="0"/>
              <a:t>RegExp("Me","</a:t>
            </a:r>
            <a:r>
              <a:rPr lang="en-CA" sz="1600" dirty="0" err="1"/>
              <a:t>i</a:t>
            </a:r>
            <a:r>
              <a:rPr lang="en-CA" sz="1600" dirty="0"/>
              <a:t>");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result1 = patt1.test(str);</a:t>
            </a:r>
          </a:p>
          <a:p>
            <a:r>
              <a:rPr lang="en-CA" sz="2000" dirty="0"/>
              <a:t>  </a:t>
            </a:r>
            <a:r>
              <a:rPr lang="en-CA" sz="2000" dirty="0" smtClean="0"/>
              <a:t> </a:t>
            </a:r>
            <a:r>
              <a:rPr lang="en-CA" sz="2000" dirty="0" err="1" smtClean="0"/>
              <a:t>var</a:t>
            </a:r>
            <a:r>
              <a:rPr lang="en-CA" sz="2000" dirty="0" smtClean="0"/>
              <a:t> </a:t>
            </a:r>
            <a:r>
              <a:rPr lang="en-CA" sz="2000" dirty="0"/>
              <a:t>result2 = patt2.test(str);</a:t>
            </a:r>
          </a:p>
          <a:p>
            <a:r>
              <a:rPr lang="en-CA" sz="2000" dirty="0"/>
              <a:t> </a:t>
            </a:r>
            <a:r>
              <a:rPr lang="en-CA" sz="2000" dirty="0" smtClean="0"/>
              <a:t>  </a:t>
            </a:r>
            <a:r>
              <a:rPr lang="en-CA" sz="2000" dirty="0"/>
              <a:t>alert(result1 + "\n" + result2);   // false </a:t>
            </a:r>
          </a:p>
          <a:p>
            <a:r>
              <a:rPr lang="en-CA" sz="2000" dirty="0"/>
              <a:t>                                     </a:t>
            </a:r>
            <a:r>
              <a:rPr lang="en-CA" sz="2000" dirty="0" smtClean="0"/>
              <a:t>            </a:t>
            </a:r>
            <a:r>
              <a:rPr lang="en-CA" sz="2000" dirty="0" smtClean="0"/>
              <a:t>// </a:t>
            </a:r>
            <a:r>
              <a:rPr lang="en-CA" sz="2000" dirty="0" err="1"/>
              <a:t>ture</a:t>
            </a:r>
            <a:r>
              <a:rPr lang="en-CA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68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1769367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To validate: minimum </a:t>
            </a:r>
            <a:r>
              <a:rPr lang="en-CA" sz="2800" dirty="0"/>
              <a:t>of 4 alphabetical </a:t>
            </a:r>
            <a:r>
              <a:rPr lang="en-CA" sz="2800" dirty="0" smtClean="0"/>
              <a:t>numbers</a:t>
            </a:r>
          </a:p>
          <a:p>
            <a:pPr lvl="1"/>
            <a:r>
              <a:rPr lang="en-CA" sz="2400" dirty="0" err="1"/>
              <a:t>v</a:t>
            </a:r>
            <a:r>
              <a:rPr lang="en-CA" sz="2400" dirty="0" err="1" smtClean="0"/>
              <a:t>ar</a:t>
            </a:r>
            <a:r>
              <a:rPr lang="en-CA" sz="2400" dirty="0" smtClean="0"/>
              <a:t> pattern1 = /^[a-</a:t>
            </a:r>
            <a:r>
              <a:rPr lang="en-CA" sz="2400" dirty="0" err="1" smtClean="0"/>
              <a:t>zA</a:t>
            </a:r>
            <a:r>
              <a:rPr lang="en-CA" sz="2400" dirty="0" smtClean="0"/>
              <a:t>-Z]{4,}$/;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To validate: telephone format ###-###-####</a:t>
            </a:r>
          </a:p>
          <a:p>
            <a:pPr lvl="1"/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smtClean="0"/>
              <a:t>pattern2 </a:t>
            </a:r>
            <a:r>
              <a:rPr lang="en-CA" sz="2400" dirty="0"/>
              <a:t>= /^([0-9]{3}[-]){2}[0-9]{4</a:t>
            </a:r>
            <a:r>
              <a:rPr lang="en-CA" sz="2400" dirty="0" smtClean="0"/>
              <a:t>}$/;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/>
              <a:t>Example</a:t>
            </a:r>
            <a:endParaRPr lang="en-CA" sz="28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52600" y="3140968"/>
            <a:ext cx="5867400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 err="1"/>
              <a:t>var</a:t>
            </a:r>
            <a:r>
              <a:rPr lang="en-CA" dirty="0"/>
              <a:t> patt1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r>
              <a:rPr lang="en-CA" dirty="0" smtClean="0"/>
              <a:t>while(true){</a:t>
            </a:r>
            <a:endParaRPr lang="en-CA" dirty="0"/>
          </a:p>
          <a:p>
            <a:r>
              <a:rPr lang="en-CA" dirty="0"/>
              <a:t>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str</a:t>
            </a:r>
            <a:r>
              <a:rPr lang="en-CA" dirty="0"/>
              <a:t> = prompt("Please enter your last name","");</a:t>
            </a:r>
          </a:p>
          <a:p>
            <a:r>
              <a:rPr lang="en-CA" dirty="0"/>
              <a:t>    if(</a:t>
            </a:r>
            <a:r>
              <a:rPr lang="en-CA" dirty="0" err="1"/>
              <a:t>str</a:t>
            </a:r>
            <a:r>
              <a:rPr lang="en-CA" dirty="0"/>
              <a:t>) {</a:t>
            </a:r>
          </a:p>
          <a:p>
            <a:r>
              <a:rPr lang="en-CA" dirty="0"/>
              <a:t>        if(patt1.test(</a:t>
            </a:r>
            <a:r>
              <a:rPr lang="en-CA" dirty="0" err="1"/>
              <a:t>str</a:t>
            </a:r>
            <a:r>
              <a:rPr lang="en-CA" dirty="0"/>
              <a:t>))</a:t>
            </a:r>
          </a:p>
          <a:p>
            <a:r>
              <a:rPr lang="en-CA" dirty="0"/>
              <a:t>            alert("Your </a:t>
            </a:r>
            <a:r>
              <a:rPr lang="en-CA" dirty="0" smtClean="0"/>
              <a:t>Last </a:t>
            </a:r>
            <a:r>
              <a:rPr lang="en-CA" dirty="0"/>
              <a:t>Name: " + </a:t>
            </a:r>
            <a:r>
              <a:rPr lang="en-CA" dirty="0" err="1"/>
              <a:t>str</a:t>
            </a:r>
            <a:r>
              <a:rPr lang="en-CA" dirty="0"/>
              <a:t>);</a:t>
            </a:r>
          </a:p>
          <a:p>
            <a:r>
              <a:rPr lang="en-CA" dirty="0"/>
              <a:t>        else </a:t>
            </a:r>
          </a:p>
          <a:p>
            <a:r>
              <a:rPr lang="en-CA" dirty="0"/>
              <a:t>            alert</a:t>
            </a:r>
            <a:r>
              <a:rPr lang="en-CA" dirty="0" smtClean="0"/>
              <a:t>(“Characters only and at least 4! </a:t>
            </a:r>
            <a:r>
              <a:rPr lang="en-CA" dirty="0"/>
              <a:t>Try again.");</a:t>
            </a:r>
          </a:p>
          <a:p>
            <a:r>
              <a:rPr lang="en-CA" dirty="0"/>
              <a:t>    }</a:t>
            </a:r>
          </a:p>
          <a:p>
            <a:r>
              <a:rPr lang="en-CA" dirty="0"/>
              <a:t>    else break;</a:t>
            </a:r>
          </a:p>
          <a:p>
            <a:r>
              <a:rPr lang="en-CA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63449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</a:t>
            </a:r>
            <a:r>
              <a:rPr lang="en-CA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9454768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/>
                <a:gridCol w="518457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meaning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.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{m, n}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\d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 smtClean="0"/>
                        <a:t>digits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[^0-9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Match –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CA" dirty="0" smtClean="0"/>
                        <a:t>on-digits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 smtClean="0"/>
                        <a:t>[A-Za-z0-9_],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327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 group of </a:t>
            </a:r>
            <a:r>
              <a:rPr lang="en-CA" sz="2800" dirty="0" smtClean="0"/>
              <a:t>variables </a:t>
            </a:r>
            <a:r>
              <a:rPr lang="en-CA" sz="2800" dirty="0"/>
              <a:t>that use an index (a number) to distinguish them from each other. </a:t>
            </a:r>
            <a:endParaRPr lang="en-CA" sz="2800" dirty="0" smtClean="0"/>
          </a:p>
          <a:p>
            <a:pPr lvl="1"/>
            <a:r>
              <a:rPr lang="en-CA" sz="2400" dirty="0" smtClean="0"/>
              <a:t>In JavaScript, </a:t>
            </a:r>
            <a:r>
              <a:rPr lang="en-CA" sz="2400" dirty="0"/>
              <a:t>v</a:t>
            </a:r>
            <a:r>
              <a:rPr lang="en-CA" sz="2400" dirty="0" smtClean="0"/>
              <a:t>ariables in an array may have different data type.</a:t>
            </a: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Items in an array are given the same name and are referenced by the name and the index (the occurrence</a:t>
            </a:r>
            <a:r>
              <a:rPr lang="en-CA" sz="2800" dirty="0" smtClean="0"/>
              <a:t>).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0.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6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Using the </a:t>
            </a:r>
            <a:r>
              <a:rPr lang="en-CA" sz="2400" dirty="0" smtClean="0">
                <a:effectLst/>
              </a:rPr>
              <a:t>new keyword</a:t>
            </a:r>
          </a:p>
          <a:p>
            <a:pPr lvl="1"/>
            <a:r>
              <a:rPr lang="en-CA" sz="2400" dirty="0">
                <a:effectLst/>
              </a:rPr>
              <a:t>e</a:t>
            </a:r>
            <a:r>
              <a:rPr lang="en-CA" sz="2400" dirty="0" smtClean="0">
                <a:effectLst/>
              </a:rPr>
              <a:t>.g. 1</a:t>
            </a:r>
          </a:p>
          <a:p>
            <a:pPr marL="857250" lvl="2" indent="0">
              <a:buNone/>
            </a:pPr>
            <a:r>
              <a:rPr lang="en-CA" sz="1800" dirty="0">
                <a:effectLst/>
              </a:rPr>
              <a:t>var arrayName1 = new Array (11, 15, 13, "blue", 24, 35, 05);</a:t>
            </a:r>
          </a:p>
          <a:p>
            <a:pPr lvl="1"/>
            <a:r>
              <a:rPr lang="en-CA" sz="2400" dirty="0">
                <a:effectLst/>
              </a:rPr>
              <a:t>e</a:t>
            </a:r>
            <a:r>
              <a:rPr lang="en-CA" sz="2400" dirty="0" smtClean="0">
                <a:effectLst/>
              </a:rPr>
              <a:t>.g. 2</a:t>
            </a:r>
          </a:p>
          <a:p>
            <a:pPr marL="857250" lvl="2" indent="0">
              <a:buNone/>
            </a:pPr>
            <a:r>
              <a:rPr lang="en-CA" sz="1600" dirty="0">
                <a:effectLst/>
              </a:rPr>
              <a:t> var arrayName2 = new Array(); </a:t>
            </a:r>
            <a:endParaRPr lang="en-CA" sz="1600" dirty="0" smtClean="0">
              <a:effectLst/>
            </a:endParaRPr>
          </a:p>
          <a:p>
            <a:pPr marL="857250" lvl="2" indent="0">
              <a:buNone/>
            </a:pPr>
            <a:r>
              <a:rPr lang="en-CA" sz="1600" dirty="0" smtClean="0">
                <a:effectLst/>
              </a:rPr>
              <a:t> // </a:t>
            </a:r>
            <a:r>
              <a:rPr lang="en-CA" sz="1600" dirty="0">
                <a:effectLst/>
              </a:rPr>
              <a:t>var arrayName2 = new Array(4);</a:t>
            </a:r>
          </a:p>
          <a:p>
            <a:pPr marL="857250" lvl="2" indent="0">
              <a:buNone/>
            </a:pPr>
            <a:r>
              <a:rPr lang="en-CA" sz="1600" dirty="0">
                <a:effectLst/>
              </a:rPr>
              <a:t>      arrayName2[0] = "brown";</a:t>
            </a:r>
          </a:p>
          <a:p>
            <a:pPr marL="857250" lvl="2" indent="0">
              <a:buNone/>
            </a:pPr>
            <a:r>
              <a:rPr lang="en-CA" sz="1600" dirty="0">
                <a:effectLst/>
              </a:rPr>
              <a:t>      arrayName2[1] = "blue";</a:t>
            </a:r>
          </a:p>
          <a:p>
            <a:pPr marL="857250" lvl="2" indent="0">
              <a:buNone/>
            </a:pPr>
            <a:r>
              <a:rPr lang="en-CA" sz="1600" dirty="0">
                <a:effectLst/>
              </a:rPr>
              <a:t>      arrayName2[2] = 15;</a:t>
            </a:r>
          </a:p>
          <a:p>
            <a:pPr marL="857250" lvl="2" indent="0">
              <a:buNone/>
            </a:pPr>
            <a:r>
              <a:rPr lang="en-CA" sz="1600" dirty="0">
                <a:effectLst/>
              </a:rPr>
              <a:t>      arrayName2[3] = "red";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</a:t>
            </a:r>
            <a:r>
              <a:rPr lang="en-CA" sz="2000" dirty="0" smtClean="0"/>
              <a:t>.g.  </a:t>
            </a:r>
          </a:p>
          <a:p>
            <a:pPr marL="857250" lvl="2" indent="0">
              <a:buNone/>
            </a:pPr>
            <a:r>
              <a:rPr lang="en-CA" sz="1800" dirty="0" smtClean="0">
                <a:effectLst/>
              </a:rPr>
              <a:t>var arrayName3 </a:t>
            </a:r>
            <a:r>
              <a:rPr lang="en-CA" sz="1800" dirty="0">
                <a:effectLst/>
              </a:rPr>
              <a:t>= [</a:t>
            </a:r>
            <a:r>
              <a:rPr lang="en-CA" sz="1800" dirty="0" smtClean="0">
                <a:effectLst/>
              </a:rPr>
              <a:t>11</a:t>
            </a:r>
            <a:r>
              <a:rPr lang="en-CA" sz="1800" dirty="0">
                <a:effectLst/>
              </a:rPr>
              <a:t>, 15, 13, "blue", 24, 35, </a:t>
            </a:r>
            <a:r>
              <a:rPr lang="en-CA" sz="1800" dirty="0" smtClean="0">
                <a:effectLst/>
              </a:rPr>
              <a:t>05];</a:t>
            </a:r>
            <a:endParaRPr lang="en-CA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6615772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071597"/>
              </p:ext>
            </p:extLst>
          </p:nvPr>
        </p:nvGraphicFramePr>
        <p:xfrm>
          <a:off x="457200" y="1828800"/>
          <a:ext cx="8229600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6568"/>
                <a:gridCol w="2088232"/>
                <a:gridCol w="4114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Member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>
                    <a:solidFill>
                      <a:srgbClr val="3324FC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length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  <a:endParaRPr lang="en-CA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concat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 smtClean="0"/>
                        <a:t>arrayName</a:t>
                      </a:r>
                      <a:r>
                        <a:rPr lang="en-CA" dirty="0" smtClean="0"/>
                        <a:t>. </a:t>
                      </a:r>
                      <a:r>
                        <a:rPr lang="en-CA" dirty="0" err="1" smtClean="0"/>
                        <a:t>concat</a:t>
                      </a:r>
                      <a:r>
                        <a:rPr lang="en-CA" dirty="0" smtClean="0"/>
                        <a:t>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join()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arrayName.join("+")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pop()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arrayName.pop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push()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arrayName.push</a:t>
                      </a:r>
                      <a:r>
                        <a:rPr lang="en-CA" dirty="0" smtClean="0"/>
                        <a:t>()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reverse()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arrayName.reverse()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slice()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 smtClean="0"/>
                        <a:t>arrayName.slice</a:t>
                      </a:r>
                      <a:r>
                        <a:rPr lang="en-CA" dirty="0" smtClean="0"/>
                        <a:t>(</a:t>
                      </a:r>
                      <a:r>
                        <a:rPr lang="en-CA" dirty="0" err="1" smtClean="0"/>
                        <a:t>x,y</a:t>
                      </a:r>
                      <a:r>
                        <a:rPr lang="en-CA" dirty="0" smtClean="0"/>
                        <a:t>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sort()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arrayName.sort()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/>
                        <a:t>splice()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smtClean="0"/>
                        <a:t>splice(</a:t>
                      </a:r>
                      <a:r>
                        <a:rPr lang="en-CA" dirty="0" err="1" smtClean="0"/>
                        <a:t>x,y</a:t>
                      </a:r>
                      <a:r>
                        <a:rPr lang="en-CA" dirty="0" smtClean="0"/>
                        <a:t>,[....,....])</a:t>
                      </a:r>
                      <a:endParaRPr lang="en-CA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smtClean="0"/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for and for each element in array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766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6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711325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= new Array (11, 15, 13, "blue", 24, 35, 05);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3538639"/>
            <a:ext cx="6934200" cy="135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arrayName2 = new Array();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  arrayName2[0</a:t>
            </a:r>
            <a:r>
              <a:rPr lang="en-CA" sz="1600" dirty="0"/>
              <a:t>] = "brown"; </a:t>
            </a:r>
            <a:endParaRPr lang="en-CA" sz="1600" dirty="0" smtClean="0"/>
          </a:p>
          <a:p>
            <a:r>
              <a:rPr lang="en-CA" sz="1600" dirty="0" smtClean="0"/>
              <a:t>     arrayName2[1</a:t>
            </a:r>
            <a:r>
              <a:rPr lang="en-CA" sz="1600" dirty="0"/>
              <a:t>] = "blue"; </a:t>
            </a:r>
            <a:endParaRPr lang="en-CA" sz="1600" dirty="0" smtClean="0"/>
          </a:p>
          <a:p>
            <a:r>
              <a:rPr lang="en-CA" sz="1600" dirty="0" smtClean="0"/>
              <a:t>     arrayName2[2</a:t>
            </a:r>
            <a:r>
              <a:rPr lang="en-CA" sz="1600" dirty="0"/>
              <a:t>] = 15; </a:t>
            </a:r>
            <a:endParaRPr lang="en-CA" sz="1600" dirty="0" smtClean="0"/>
          </a:p>
          <a:p>
            <a:r>
              <a:rPr lang="en-CA" sz="1600" dirty="0" smtClean="0"/>
              <a:t>     </a:t>
            </a:r>
            <a:r>
              <a:rPr lang="en-CA" sz="1600" dirty="0" smtClean="0"/>
              <a:t>arrayName2[3] </a:t>
            </a:r>
            <a:r>
              <a:rPr lang="en-CA" sz="1600" dirty="0"/>
              <a:t>= "red";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5344954"/>
            <a:ext cx="69342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</a:t>
            </a:r>
            <a:r>
              <a:rPr lang="en-CA" dirty="0" smtClean="0"/>
              <a:t>arrayName3 </a:t>
            </a:r>
            <a:r>
              <a:rPr lang="en-CA" dirty="0"/>
              <a:t>= </a:t>
            </a:r>
            <a:r>
              <a:rPr lang="en-CA" dirty="0" smtClean="0"/>
              <a:t>[“Red", “Green", “Blue", 3];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3135477"/>
            <a:ext cx="449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arrayName1.length returns 7 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6023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The arrayName1.length returns </a:t>
            </a:r>
            <a:r>
              <a:rPr lang="en-CA" dirty="0" smtClean="0"/>
              <a:t>4</a:t>
            </a:r>
            <a:r>
              <a:rPr lang="en-CA" dirty="0"/>
              <a:t> </a:t>
            </a:r>
            <a:r>
              <a:rPr lang="en-CA" dirty="0" smtClean="0"/>
              <a:t> 		</a:t>
            </a:r>
            <a:r>
              <a:rPr lang="en-CA" dirty="0">
                <a:hlinkClick r:id="rId3"/>
              </a:rPr>
              <a:t>View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06875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3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dirty="0" smtClean="0">
                <a:effectLst/>
              </a:rPr>
              <a:t>The </a:t>
            </a:r>
            <a:r>
              <a:rPr lang="en-CA" dirty="0" err="1">
                <a:effectLst/>
              </a:rPr>
              <a:t>concat</a:t>
            </a:r>
            <a:r>
              <a:rPr lang="en-CA" dirty="0">
                <a:effectLst/>
              </a:rPr>
              <a:t>() method Concatenates two or more arrays and returns a new array</a:t>
            </a:r>
            <a:endParaRPr lang="en-CA" dirty="0" smtClean="0">
              <a:effectLst/>
            </a:endParaRP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96" y="2708920"/>
            <a:ext cx="7010400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= [</a:t>
            </a:r>
            <a:r>
              <a:rPr lang="en-CA" dirty="0" smtClean="0"/>
              <a:t>"Red</a:t>
            </a:r>
            <a:r>
              <a:rPr lang="en-CA" dirty="0"/>
              <a:t>", "Black", "Yellow", "</a:t>
            </a:r>
            <a:r>
              <a:rPr lang="en-CA" dirty="0" smtClean="0"/>
              <a:t>Blue“];</a:t>
            </a:r>
            <a:endParaRPr lang="en-CA" dirty="0"/>
          </a:p>
          <a:p>
            <a:r>
              <a:rPr lang="en-CA" dirty="0" smtClean="0"/>
              <a:t>var </a:t>
            </a:r>
            <a:r>
              <a:rPr lang="en-CA" dirty="0"/>
              <a:t>arrayName2 = new Array (1, 2, 3, "Blue");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8193" y="3645022"/>
            <a:ext cx="71287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v</a:t>
            </a:r>
            <a:r>
              <a:rPr lang="en-CA" dirty="0" err="1" smtClean="0"/>
              <a:t>ar</a:t>
            </a:r>
            <a:r>
              <a:rPr lang="en-CA" dirty="0" smtClean="0"/>
              <a:t> </a:t>
            </a:r>
            <a:r>
              <a:rPr lang="en-CA" dirty="0" err="1" smtClean="0"/>
              <a:t>n</a:t>
            </a:r>
            <a:r>
              <a:rPr lang="en-CA" dirty="0" err="1" smtClean="0"/>
              <a:t>ewArray</a:t>
            </a:r>
            <a:r>
              <a:rPr lang="en-CA" dirty="0" smtClean="0"/>
              <a:t> = arrayName1.concat(arrayName2</a:t>
            </a:r>
            <a:r>
              <a:rPr lang="en-CA" dirty="0" smtClean="0"/>
              <a:t>) </a:t>
            </a:r>
            <a:r>
              <a:rPr lang="en-CA" dirty="0" smtClean="0"/>
              <a:t>;</a:t>
            </a:r>
          </a:p>
          <a:p>
            <a:endParaRPr lang="en-CA" dirty="0"/>
          </a:p>
          <a:p>
            <a:r>
              <a:rPr lang="en-CA" dirty="0" smtClean="0"/>
              <a:t>//   </a:t>
            </a:r>
            <a:r>
              <a:rPr lang="en-CA" dirty="0" err="1" smtClean="0"/>
              <a:t>newArray</a:t>
            </a:r>
            <a:r>
              <a:rPr lang="en-CA" dirty="0" smtClean="0"/>
              <a:t> </a:t>
            </a:r>
            <a:r>
              <a:rPr lang="en-CA" dirty="0"/>
              <a:t>will </a:t>
            </a:r>
            <a:r>
              <a:rPr lang="en-CA" dirty="0" smtClean="0"/>
              <a:t>contains the elements of </a:t>
            </a:r>
          </a:p>
          <a:p>
            <a:r>
              <a:rPr lang="en-CA" dirty="0" smtClean="0"/>
              <a:t>//   </a:t>
            </a:r>
            <a:r>
              <a:rPr lang="en-CA" dirty="0" err="1" smtClean="0"/>
              <a:t>Red,Black,Yellow,Blue</a:t>
            </a:r>
            <a:r>
              <a:rPr lang="en-CA" dirty="0" smtClean="0"/>
              <a:t>, 1,2,3,Blue</a:t>
            </a:r>
            <a:endParaRPr lang="en-CA" dirty="0" smtClean="0"/>
          </a:p>
          <a:p>
            <a:endParaRPr lang="en-CA" dirty="0" smtClean="0"/>
          </a:p>
          <a:p>
            <a:r>
              <a:rPr lang="en-CA" dirty="0" smtClean="0">
                <a:hlinkClick r:id="rId2"/>
              </a:rPr>
              <a:t>View </a:t>
            </a:r>
            <a:r>
              <a:rPr lang="en-CA" dirty="0">
                <a:hlinkClick r:id="rId2"/>
              </a:rPr>
              <a:t>source</a:t>
            </a:r>
            <a:endParaRPr lang="en-CA" dirty="0"/>
          </a:p>
          <a:p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62435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or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</a:t>
            </a:r>
            <a:r>
              <a:rPr lang="en-CA" dirty="0"/>
              <a:t>quotes are used for holding data that can be represented in text format. </a:t>
            </a:r>
            <a:endParaRPr lang="en-CA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Some </a:t>
            </a:r>
            <a:r>
              <a:rPr lang="en-CA" dirty="0"/>
              <a:t>of the most-used operations on </a:t>
            </a:r>
            <a:r>
              <a:rPr lang="en-CA" dirty="0" smtClean="0"/>
              <a:t>strings </a:t>
            </a:r>
            <a:r>
              <a:rPr lang="en-CA" dirty="0"/>
              <a:t>are to </a:t>
            </a:r>
            <a:endParaRPr lang="en-CA" dirty="0" smtClean="0"/>
          </a:p>
          <a:p>
            <a:pPr lvl="1"/>
            <a:r>
              <a:rPr lang="en-CA" dirty="0" smtClean="0"/>
              <a:t>check </a:t>
            </a:r>
            <a:r>
              <a:rPr lang="en-CA" dirty="0"/>
              <a:t>their </a:t>
            </a: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 smtClean="0"/>
              <a:t>, and to</a:t>
            </a:r>
          </a:p>
          <a:p>
            <a:pPr lvl="1"/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strings using the + and +=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3689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400" dirty="0"/>
              <a:t>The </a:t>
            </a:r>
            <a:r>
              <a:rPr lang="en-CA" sz="2400" dirty="0" smtClean="0"/>
              <a:t>join() </a:t>
            </a:r>
            <a:r>
              <a:rPr lang="en-CA" sz="2400" dirty="0"/>
              <a:t>method is used to join all the elements of an array into a </a:t>
            </a:r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400" dirty="0"/>
              <a:t>separated by a specified string separator </a:t>
            </a:r>
            <a:endParaRPr lang="en-CA" sz="2400" dirty="0" smtClean="0"/>
          </a:p>
          <a:p>
            <a:pPr lvl="2"/>
            <a:r>
              <a:rPr lang="en-CA" dirty="0" smtClean="0"/>
              <a:t>if non </a:t>
            </a:r>
            <a:r>
              <a:rPr lang="en-CA" dirty="0"/>
              <a:t>separator</a:t>
            </a:r>
            <a:r>
              <a:rPr lang="en-CA" dirty="0" smtClean="0"/>
              <a:t> </a:t>
            </a:r>
            <a:r>
              <a:rPr lang="en-CA" dirty="0"/>
              <a:t>is specified, 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comma</a:t>
            </a:r>
            <a:r>
              <a:rPr lang="en-CA" dirty="0" smtClean="0"/>
              <a:t>.</a:t>
            </a:r>
          </a:p>
          <a:p>
            <a:pPr lvl="2"/>
            <a:r>
              <a:rPr lang="en-CA" dirty="0"/>
              <a:t>c</a:t>
            </a:r>
            <a:r>
              <a:rPr lang="en-CA" dirty="0" smtClean="0"/>
              <a:t>ompare with split() method of a String. …?</a:t>
            </a:r>
          </a:p>
          <a:p>
            <a:pPr lvl="1"/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9796" y="3528145"/>
            <a:ext cx="70104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</a:t>
            </a:r>
            <a:r>
              <a:rPr lang="en-CA" dirty="0" smtClean="0"/>
              <a:t>=   </a:t>
            </a:r>
            <a:r>
              <a:rPr lang="en-CA" dirty="0"/>
              <a:t>new Array ("Red", "Black", "Yellow", "Blue");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0796" y="4005064"/>
            <a:ext cx="6629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arrayName1.length returns 4 </a:t>
            </a:r>
          </a:p>
          <a:p>
            <a:r>
              <a:rPr lang="en-CA" dirty="0"/>
              <a:t>arrayName1.join() will yield </a:t>
            </a:r>
            <a:r>
              <a:rPr lang="en-CA" dirty="0" err="1"/>
              <a:t>Red,Black,Yellow,Blue</a:t>
            </a:r>
            <a:endParaRPr lang="en-CA" dirty="0"/>
          </a:p>
          <a:p>
            <a:r>
              <a:rPr lang="en-CA" dirty="0"/>
              <a:t>arrayName1.join('+') will yield </a:t>
            </a:r>
            <a:r>
              <a:rPr lang="en-CA" dirty="0" err="1"/>
              <a:t>Red+Black+Yellow+Blue</a:t>
            </a:r>
            <a:endParaRPr lang="en-CA" dirty="0"/>
          </a:p>
          <a:p>
            <a:r>
              <a:rPr lang="en-CA" dirty="0"/>
              <a:t>arrayName1.join</a:t>
            </a:r>
            <a:r>
              <a:rPr lang="en-CA" dirty="0" smtClean="0"/>
              <a:t>('  ') </a:t>
            </a:r>
            <a:r>
              <a:rPr lang="en-CA" dirty="0"/>
              <a:t>will yield Red Black Yellow Blue</a:t>
            </a:r>
          </a:p>
          <a:p>
            <a:r>
              <a:rPr lang="en-CA" dirty="0"/>
              <a:t>arrayName1.join('-') will yield </a:t>
            </a:r>
            <a:r>
              <a:rPr lang="en-CA" dirty="0" smtClean="0"/>
              <a:t>Red-Black-Yellow-Blue</a:t>
            </a:r>
          </a:p>
          <a:p>
            <a:endParaRPr lang="en-CA" dirty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63395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6510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000" dirty="0"/>
              <a:t>The pop() method removes an entry from the end of the </a:t>
            </a:r>
            <a:r>
              <a:rPr lang="en-CA" sz="2000" dirty="0" smtClean="0"/>
              <a:t>array and return the removed element.</a:t>
            </a:r>
            <a:endParaRPr lang="en-CA" sz="2000" dirty="0" smtClean="0"/>
          </a:p>
          <a:p>
            <a:pPr lvl="1"/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1700" dirty="0" err="1">
                <a:effectLst/>
              </a:rPr>
              <a:t>var</a:t>
            </a:r>
            <a:r>
              <a:rPr lang="en-CA" sz="1700" dirty="0">
                <a:effectLst/>
              </a:rPr>
              <a:t> </a:t>
            </a:r>
            <a:r>
              <a:rPr lang="en-CA" sz="1700" dirty="0" smtClean="0">
                <a:effectLst/>
              </a:rPr>
              <a:t>colors </a:t>
            </a:r>
            <a:r>
              <a:rPr lang="en-CA" sz="1700" dirty="0">
                <a:effectLst/>
              </a:rPr>
              <a:t>= </a:t>
            </a:r>
            <a:r>
              <a:rPr lang="en-CA" sz="1700" dirty="0">
                <a:effectLst/>
              </a:rPr>
              <a:t>[</a:t>
            </a:r>
            <a:r>
              <a:rPr lang="en-CA" sz="1700" dirty="0" smtClean="0">
                <a:effectLst/>
              </a:rPr>
              <a:t>"Red</a:t>
            </a:r>
            <a:r>
              <a:rPr lang="en-CA" sz="1700" dirty="0">
                <a:effectLst/>
              </a:rPr>
              <a:t>", "Black", "Yellow", "</a:t>
            </a:r>
            <a:r>
              <a:rPr lang="en-CA" sz="1700" dirty="0" smtClean="0">
                <a:effectLst/>
              </a:rPr>
              <a:t>Blue“];</a:t>
            </a:r>
            <a:endParaRPr lang="en-CA" sz="1700" dirty="0">
              <a:effectLst/>
            </a:endParaRPr>
          </a:p>
          <a:p>
            <a:pPr marL="800100" lvl="2" indent="0">
              <a:buNone/>
            </a:pPr>
            <a:r>
              <a:rPr lang="en-CA" sz="1700" dirty="0" err="1">
                <a:effectLst/>
              </a:rPr>
              <a:t>var</a:t>
            </a:r>
            <a:r>
              <a:rPr lang="en-CA" sz="1700" dirty="0">
                <a:effectLst/>
              </a:rPr>
              <a:t> </a:t>
            </a:r>
            <a:r>
              <a:rPr lang="en-CA" sz="1700" dirty="0" smtClean="0">
                <a:effectLst/>
              </a:rPr>
              <a:t>removed= </a:t>
            </a:r>
            <a:r>
              <a:rPr lang="en-CA" sz="1700" dirty="0" err="1" smtClean="0">
                <a:effectLst/>
              </a:rPr>
              <a:t>colors.pop</a:t>
            </a:r>
            <a:r>
              <a:rPr lang="en-CA" sz="1700" dirty="0">
                <a:effectLst/>
              </a:rPr>
              <a:t>(); </a:t>
            </a:r>
            <a:r>
              <a:rPr lang="en-CA" sz="1700" dirty="0" smtClean="0">
                <a:effectLst/>
              </a:rPr>
              <a:t>// will </a:t>
            </a:r>
            <a:r>
              <a:rPr lang="en-CA" sz="1700" dirty="0">
                <a:effectLst/>
              </a:rPr>
              <a:t>remove Blue from the array.</a:t>
            </a:r>
          </a:p>
          <a:p>
            <a:pPr marL="800100" lvl="2" indent="0">
              <a:buNone/>
            </a:pPr>
            <a:endParaRPr lang="en-CA" sz="1700" dirty="0">
              <a:effectLst/>
            </a:endParaRPr>
          </a:p>
          <a:p>
            <a:pPr marL="800100" lvl="2" indent="0">
              <a:buNone/>
            </a:pPr>
            <a:r>
              <a:rPr lang="en-CA" sz="1700" dirty="0">
                <a:effectLst/>
              </a:rPr>
              <a:t>a</a:t>
            </a:r>
            <a:r>
              <a:rPr lang="en-CA" sz="1700" dirty="0" smtClean="0">
                <a:effectLst/>
              </a:rPr>
              <a:t>lert(colors); // </a:t>
            </a:r>
            <a:r>
              <a:rPr lang="en-CA" sz="1700" dirty="0" err="1" smtClean="0">
                <a:effectLst/>
              </a:rPr>
              <a:t>Red,Black,Yellow</a:t>
            </a:r>
            <a:endParaRPr lang="en-CA" sz="1700" dirty="0" smtClean="0">
              <a:effectLst/>
            </a:endParaRPr>
          </a:p>
          <a:p>
            <a:pPr marL="800100" lvl="2" indent="0">
              <a:buNone/>
            </a:pPr>
            <a:r>
              <a:rPr lang="en-CA" sz="1700" dirty="0">
                <a:effectLst/>
              </a:rPr>
              <a:t>a</a:t>
            </a:r>
            <a:r>
              <a:rPr lang="en-CA" sz="1700" dirty="0" smtClean="0">
                <a:effectLst/>
              </a:rPr>
              <a:t>lert(removed); // Blue</a:t>
            </a:r>
            <a:endParaRPr lang="en-CA" sz="1700" dirty="0">
              <a:effectLst/>
            </a:endParaRPr>
          </a:p>
          <a:p>
            <a:pPr marL="800100" lvl="2" indent="0">
              <a:buNone/>
            </a:pPr>
            <a:endParaRPr lang="en-CA" sz="1700" dirty="0">
              <a:effectLst/>
            </a:endParaRPr>
          </a:p>
          <a:p>
            <a:pPr marL="800100" lvl="2" indent="0">
              <a:buNone/>
            </a:pPr>
            <a:r>
              <a:rPr lang="en-CA" sz="1700" dirty="0" smtClean="0">
                <a:effectLst/>
                <a:hlinkClick r:id="rId2"/>
              </a:rPr>
              <a:t>View </a:t>
            </a:r>
            <a:r>
              <a:rPr lang="en-CA" sz="1700" dirty="0">
                <a:effectLst/>
                <a:hlinkClick r:id="rId2"/>
              </a:rPr>
              <a:t>source</a:t>
            </a:r>
            <a:endParaRPr lang="en-CA" sz="1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2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  <a:endParaRPr lang="en-CA" sz="28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/>
              <a:t>The push() method adds an entry to the end of the </a:t>
            </a:r>
            <a:r>
              <a:rPr lang="en-CA" sz="2400" dirty="0" smtClean="0"/>
              <a:t>array</a:t>
            </a:r>
            <a:endParaRPr lang="en-CA" dirty="0"/>
          </a:p>
          <a:p>
            <a:pPr lvl="1"/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000" dirty="0">
                <a:effectLst/>
              </a:rPr>
              <a:t>var colours = new Array ("Red", "Black", "Yellow", "Blue</a:t>
            </a:r>
            <a:r>
              <a:rPr lang="en-CA" sz="2000" dirty="0" smtClean="0">
                <a:effectLst/>
              </a:rPr>
              <a:t>");</a:t>
            </a:r>
            <a:endParaRPr lang="en-CA" sz="2000" dirty="0">
              <a:effectLst/>
            </a:endParaRPr>
          </a:p>
          <a:p>
            <a:pPr marL="400050" lvl="1" indent="0">
              <a:buNone/>
            </a:pPr>
            <a:r>
              <a:rPr lang="en-CA" sz="2000" dirty="0" err="1">
                <a:effectLst/>
              </a:rPr>
              <a:t>colours.push</a:t>
            </a:r>
            <a:r>
              <a:rPr lang="en-CA" sz="2000" dirty="0">
                <a:effectLst/>
              </a:rPr>
              <a:t>("Pink</a:t>
            </a:r>
            <a:r>
              <a:rPr lang="en-CA" sz="2000" dirty="0" smtClean="0">
                <a:effectLst/>
              </a:rPr>
              <a:t>");  </a:t>
            </a:r>
            <a:r>
              <a:rPr lang="en-CA" sz="1800" dirty="0" smtClean="0">
                <a:effectLst/>
              </a:rPr>
              <a:t>// will </a:t>
            </a:r>
            <a:r>
              <a:rPr lang="en-CA" sz="1800" dirty="0">
                <a:effectLst/>
              </a:rPr>
              <a:t>add Pink to the end of the array</a:t>
            </a:r>
            <a:r>
              <a:rPr lang="en-CA" sz="1800" dirty="0" smtClean="0">
                <a:effectLst/>
              </a:rPr>
              <a:t>.</a:t>
            </a:r>
            <a:endParaRPr lang="en-CA" sz="2000" dirty="0">
              <a:effectLst/>
            </a:endParaRPr>
          </a:p>
          <a:p>
            <a:pPr marL="400050" lvl="1" indent="0">
              <a:buNone/>
            </a:pPr>
            <a:r>
              <a:rPr lang="en-CA" sz="2000" dirty="0">
                <a:effectLst/>
              </a:rPr>
              <a:t>a</a:t>
            </a:r>
            <a:r>
              <a:rPr lang="en-CA" sz="2000" dirty="0" smtClean="0">
                <a:effectLst/>
              </a:rPr>
              <a:t>lert(colours); </a:t>
            </a:r>
            <a:r>
              <a:rPr lang="en-CA" sz="2000" dirty="0" smtClean="0">
                <a:effectLst/>
              </a:rPr>
              <a:t>// </a:t>
            </a:r>
            <a:r>
              <a:rPr lang="en-CA" sz="2000" dirty="0" err="1" smtClean="0">
                <a:effectLst/>
              </a:rPr>
              <a:t>Red,Black,Yellow,Blue,Pink</a:t>
            </a:r>
            <a:endParaRPr lang="en-CA" sz="2000" dirty="0" smtClean="0">
              <a:effectLst/>
            </a:endParaRPr>
          </a:p>
          <a:p>
            <a:pPr marL="400050" lvl="1" indent="0">
              <a:buNone/>
            </a:pPr>
            <a:endParaRPr lang="en-CA" sz="2700" dirty="0">
              <a:effectLst/>
            </a:endParaRPr>
          </a:p>
          <a:p>
            <a:pPr marL="400050" lvl="1" indent="0">
              <a:buNone/>
            </a:pPr>
            <a:r>
              <a:rPr lang="en-CA" sz="2000" dirty="0">
                <a:hlinkClick r:id="rId2"/>
              </a:rPr>
              <a:t>View source</a:t>
            </a:r>
            <a:endParaRPr lang="en-CA" sz="27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28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349079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600" dirty="0"/>
              <a:t>The elements in the array are reversed. First becomes last, second becomes second last, etc</a:t>
            </a:r>
            <a:r>
              <a:rPr lang="en-CA" sz="2600" dirty="0" smtClean="0"/>
              <a:t>..</a:t>
            </a:r>
          </a:p>
          <a:p>
            <a:pPr lvl="1"/>
            <a:r>
              <a:rPr lang="en-CA" sz="2600" dirty="0" smtClean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400" dirty="0">
                <a:hlinkClick r:id="rId2"/>
              </a:rPr>
              <a:t>View source</a:t>
            </a:r>
            <a:endParaRPr lang="en-CA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573016"/>
            <a:ext cx="6624736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= </a:t>
            </a:r>
            <a:r>
              <a:rPr lang="en-CA" dirty="0"/>
              <a:t>[</a:t>
            </a:r>
            <a:r>
              <a:rPr lang="en-CA" dirty="0" smtClean="0"/>
              <a:t>"Red</a:t>
            </a:r>
            <a:r>
              <a:rPr lang="en-CA" dirty="0"/>
              <a:t>", "Black", "Yellow", "</a:t>
            </a:r>
            <a:r>
              <a:rPr lang="en-CA" dirty="0" smtClean="0"/>
              <a:t>Blue“];</a:t>
            </a:r>
          </a:p>
          <a:p>
            <a:r>
              <a:rPr lang="en-CA" dirty="0" smtClean="0"/>
              <a:t>a</a:t>
            </a:r>
            <a:r>
              <a:rPr lang="en-CA" dirty="0" smtClean="0"/>
              <a:t>lert(arrayName1 ); // </a:t>
            </a:r>
            <a:r>
              <a:rPr lang="en-CA" dirty="0" err="1"/>
              <a:t>Red,Black,Yellow,Blue</a:t>
            </a:r>
            <a:r>
              <a:rPr lang="en-CA" dirty="0"/>
              <a:t> </a:t>
            </a:r>
            <a:endParaRPr lang="en-CA" dirty="0" smtClean="0"/>
          </a:p>
          <a:p>
            <a:endParaRPr lang="en-CA" dirty="0"/>
          </a:p>
          <a:p>
            <a:r>
              <a:rPr lang="en-CA" dirty="0"/>
              <a:t>arrayName1.reverse();</a:t>
            </a:r>
          </a:p>
          <a:p>
            <a:r>
              <a:rPr lang="en-CA" dirty="0" smtClean="0"/>
              <a:t>alert(arrayName1 ); // </a:t>
            </a:r>
            <a:r>
              <a:rPr lang="en-CA" dirty="0" err="1" smtClean="0"/>
              <a:t>Blue,Yellow,Black,Red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11584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sorted based on their ASCII code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15616" y="3593068"/>
            <a:ext cx="703778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/>
              <a:t>var arrayName1 = </a:t>
            </a:r>
            <a:r>
              <a:rPr lang="en-CA" dirty="0"/>
              <a:t>[</a:t>
            </a:r>
            <a:r>
              <a:rPr lang="en-CA" dirty="0" smtClean="0"/>
              <a:t>"Red</a:t>
            </a:r>
            <a:r>
              <a:rPr lang="en-CA" dirty="0"/>
              <a:t>", "Black", 15, "Yellow", 101, "</a:t>
            </a:r>
            <a:r>
              <a:rPr lang="en-CA" dirty="0" smtClean="0"/>
              <a:t>Blue“];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990600" y="4267200"/>
            <a:ext cx="5715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arrayName1.length returns 6 </a:t>
            </a:r>
          </a:p>
          <a:p>
            <a:r>
              <a:rPr lang="en-CA" dirty="0"/>
              <a:t>The array before : Red,Black,15,Yellow,101,Blue  </a:t>
            </a:r>
          </a:p>
          <a:p>
            <a:r>
              <a:rPr lang="en-CA" dirty="0"/>
              <a:t>arrayName1.sort();</a:t>
            </a:r>
          </a:p>
          <a:p>
            <a:r>
              <a:rPr lang="en-CA" dirty="0"/>
              <a:t>The array after: 101,15,Black,Blue,Red,Yellow  </a:t>
            </a:r>
          </a:p>
          <a:p>
            <a:endParaRPr lang="en-CA" dirty="0" smtClean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909822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  <a:endParaRPr lang="en-CA" sz="3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slice() method extracts part of an array and returns a new array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var colours = new Array ("Red", "Black", "Yellow", "Blue");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 </a:t>
            </a:r>
            <a:r>
              <a:rPr lang="en-CA" sz="2100" dirty="0" err="1" smtClean="0">
                <a:effectLst/>
              </a:rPr>
              <a:t>colours.slice</a:t>
            </a:r>
            <a:r>
              <a:rPr lang="en-CA" sz="2100" dirty="0" smtClean="0">
                <a:effectLst/>
              </a:rPr>
              <a:t>(1,2) ); // Black</a:t>
            </a: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 </a:t>
            </a:r>
            <a:r>
              <a:rPr lang="en-CA" sz="2100" dirty="0" err="1" smtClean="0">
                <a:effectLst/>
              </a:rPr>
              <a:t>colours.slice</a:t>
            </a:r>
            <a:r>
              <a:rPr lang="en-CA" sz="2100" dirty="0" smtClean="0">
                <a:effectLst/>
              </a:rPr>
              <a:t>(0,3) ); //</a:t>
            </a:r>
            <a:r>
              <a:rPr lang="en-CA" sz="1900" dirty="0" smtClean="0">
                <a:effectLst/>
              </a:rPr>
              <a:t> </a:t>
            </a:r>
            <a:r>
              <a:rPr lang="en-CA" sz="1900" dirty="0" err="1" smtClean="0">
                <a:effectLst/>
              </a:rPr>
              <a:t>Red,Black,Yellow</a:t>
            </a:r>
            <a:r>
              <a:rPr lang="en-CA" sz="1900" dirty="0" smtClean="0">
                <a:effectLst/>
              </a:rPr>
              <a:t> </a:t>
            </a:r>
          </a:p>
          <a:p>
            <a:pPr marL="457200" lvl="1" indent="0">
              <a:buNone/>
            </a:pPr>
            <a:endParaRPr lang="en-CA" sz="2100" dirty="0" smtClean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a</a:t>
            </a:r>
            <a:r>
              <a:rPr lang="en-CA" sz="2100" dirty="0" smtClean="0">
                <a:effectLst/>
              </a:rPr>
              <a:t>lert(colours</a:t>
            </a:r>
            <a:r>
              <a:rPr lang="en-CA" sz="2100" dirty="0">
                <a:effectLst/>
              </a:rPr>
              <a:t>); </a:t>
            </a:r>
            <a:r>
              <a:rPr lang="en-CA" sz="2100" dirty="0" smtClean="0">
                <a:effectLst/>
              </a:rPr>
              <a:t>                // </a:t>
            </a:r>
            <a:r>
              <a:rPr lang="en-CA" sz="2100" dirty="0" err="1">
                <a:effectLst/>
              </a:rPr>
              <a:t>Red,Black,Yellow,Blue</a:t>
            </a:r>
            <a:endParaRPr lang="en-CA" sz="2100" dirty="0" smtClean="0">
              <a:effectLst/>
            </a:endParaRPr>
          </a:p>
          <a:p>
            <a:pPr marL="457200" lvl="1" indent="0">
              <a:buNone/>
            </a:pPr>
            <a:endParaRPr lang="en-CA" dirty="0">
              <a:effectLst/>
            </a:endParaRPr>
          </a:p>
          <a:p>
            <a:pPr marL="457200" lvl="1" indent="0">
              <a:buNone/>
            </a:pPr>
            <a:r>
              <a:rPr lang="en-CA" dirty="0">
                <a:hlinkClick r:id="rId2"/>
              </a:rPr>
              <a:t>View source</a:t>
            </a:r>
            <a:endParaRPr lang="en-CA" dirty="0">
              <a:effectLst/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098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splice()</a:t>
            </a:r>
            <a:endParaRPr lang="en-CA" sz="3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splice() method adds/removes array entry/entries and returns a new </a:t>
            </a:r>
            <a:r>
              <a:rPr lang="en-CA" dirty="0" smtClean="0"/>
              <a:t>array.</a:t>
            </a:r>
          </a:p>
          <a:p>
            <a:pPr lvl="1"/>
            <a:r>
              <a:rPr lang="en-CA" dirty="0" smtClean="0"/>
              <a:t>Syntax:  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arrayName.splice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index,homany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,[entry/entries])</a:t>
            </a:r>
          </a:p>
          <a:p>
            <a:pPr marL="914400" lvl="2" indent="0">
              <a:buNone/>
            </a:pPr>
            <a:endParaRPr lang="en-CA" dirty="0">
              <a:effectLst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effectLst/>
              </a:rPr>
              <a:t>index = start at this location in the array.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 err="1">
                <a:effectLst/>
              </a:rPr>
              <a:t>howMany</a:t>
            </a:r>
            <a:r>
              <a:rPr lang="en-CA" dirty="0">
                <a:effectLst/>
              </a:rPr>
              <a:t> = the number of array elements to be removed. If </a:t>
            </a:r>
            <a:r>
              <a:rPr lang="en-CA" dirty="0" err="1">
                <a:effectLst/>
              </a:rPr>
              <a:t>howMany</a:t>
            </a:r>
            <a:r>
              <a:rPr lang="en-CA" dirty="0">
                <a:effectLst/>
              </a:rPr>
              <a:t> is 0, no elements are removed.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dirty="0">
                <a:effectLst/>
              </a:rPr>
              <a:t>entry/entries = elements to add to the array. If not present, splice removes elements from the array.</a:t>
            </a:r>
          </a:p>
          <a:p>
            <a:pPr marL="457200" lvl="1" indent="0">
              <a:buNone/>
            </a:pPr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426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splice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1600" dirty="0" err="1"/>
              <a:t>var</a:t>
            </a:r>
            <a:r>
              <a:rPr lang="en-CA" sz="1600" dirty="0"/>
              <a:t> colors = ["Red", "Black", "Yellow", "Blue"];</a:t>
            </a:r>
          </a:p>
          <a:p>
            <a:pPr marL="0" indent="0">
              <a:buNone/>
            </a:pPr>
            <a:r>
              <a:rPr lang="en-CA" sz="1600" dirty="0"/>
              <a:t>alert(colors); // </a:t>
            </a:r>
            <a:r>
              <a:rPr lang="en-CA" sz="1600" dirty="0" err="1"/>
              <a:t>Red,Black,Yellow,Blue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err="1"/>
              <a:t>colors.splice</a:t>
            </a:r>
            <a:r>
              <a:rPr lang="en-CA" sz="1600" dirty="0"/>
              <a:t>(1,0,"Pink"); // Use the splice method to insert an array entry</a:t>
            </a:r>
          </a:p>
          <a:p>
            <a:pPr marL="0" indent="0">
              <a:buNone/>
            </a:pPr>
            <a:r>
              <a:rPr lang="en-CA" sz="1600" dirty="0"/>
              <a:t>alert(colors); // </a:t>
            </a:r>
            <a:r>
              <a:rPr lang="en-CA" sz="1600" dirty="0" err="1"/>
              <a:t>Red,Pink,Black,Yellow,Blue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err="1"/>
              <a:t>colors.splice</a:t>
            </a:r>
            <a:r>
              <a:rPr lang="en-CA" sz="1600" dirty="0"/>
              <a:t>(3,0,"Green", "White"); // Use the splice method to insert an array entry</a:t>
            </a:r>
          </a:p>
          <a:p>
            <a:pPr marL="0" indent="0">
              <a:buNone/>
            </a:pPr>
            <a:r>
              <a:rPr lang="en-CA" sz="1600" dirty="0"/>
              <a:t>alert(colors); // </a:t>
            </a:r>
            <a:r>
              <a:rPr lang="en-CA" sz="1600" dirty="0" err="1"/>
              <a:t>Red,Pink,Black,Green,White,Yellow,Blue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err="1"/>
              <a:t>colors.splice</a:t>
            </a:r>
            <a:r>
              <a:rPr lang="en-CA" sz="1600" dirty="0"/>
              <a:t>(3,1); // Use the splice method to remove an array entry - the Green	</a:t>
            </a:r>
          </a:p>
          <a:p>
            <a:pPr marL="0" indent="0">
              <a:buNone/>
            </a:pPr>
            <a:r>
              <a:rPr lang="en-CA" sz="1600" dirty="0"/>
              <a:t>alert(colors); // </a:t>
            </a:r>
            <a:r>
              <a:rPr lang="en-CA" sz="1600" dirty="0" err="1"/>
              <a:t>Red,Pink,Black,White,Yellow,Blue</a:t>
            </a:r>
            <a:endParaRPr lang="en-CA" sz="1600" dirty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 err="1"/>
              <a:t>colors.splice</a:t>
            </a:r>
            <a:r>
              <a:rPr lang="en-CA" sz="1600" dirty="0"/>
              <a:t>(3,2); // Use the splice method to remove 2 array entries - the White &amp; Yellow </a:t>
            </a:r>
          </a:p>
          <a:p>
            <a:pPr marL="0" indent="0">
              <a:buNone/>
            </a:pPr>
            <a:r>
              <a:rPr lang="en-CA" sz="1600" dirty="0"/>
              <a:t>alert(colors); // </a:t>
            </a:r>
            <a:r>
              <a:rPr lang="en-CA" sz="1600" dirty="0" err="1" smtClean="0"/>
              <a:t>Red,Pink,Black,Blue</a:t>
            </a:r>
            <a:endParaRPr lang="en-CA" sz="1600" dirty="0" smtClean="0"/>
          </a:p>
          <a:p>
            <a:pPr marL="0" indent="0">
              <a:buNone/>
            </a:pPr>
            <a:endParaRPr lang="en-CA" sz="1600" dirty="0"/>
          </a:p>
          <a:p>
            <a:pPr marL="0" indent="0">
              <a:buNone/>
            </a:pPr>
            <a:r>
              <a:rPr lang="en-CA" sz="1600" dirty="0">
                <a:hlinkClick r:id="rId2"/>
              </a:rPr>
              <a:t>View source</a:t>
            </a:r>
            <a:r>
              <a:rPr lang="en-CA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392166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- array for and for in loop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335375"/>
            <a:ext cx="5943600" cy="526297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1600" dirty="0"/>
              <a:t>var </a:t>
            </a:r>
            <a:r>
              <a:rPr lang="en-CA" sz="1600" dirty="0" err="1"/>
              <a:t>myColors</a:t>
            </a:r>
            <a:r>
              <a:rPr lang="en-CA" sz="1600" dirty="0"/>
              <a:t> = </a:t>
            </a:r>
            <a:r>
              <a:rPr lang="en-CA" sz="1600" dirty="0"/>
              <a:t>[</a:t>
            </a:r>
            <a:r>
              <a:rPr lang="en-CA" sz="1600" dirty="0" smtClean="0"/>
              <a:t>"Pink</a:t>
            </a:r>
            <a:r>
              <a:rPr lang="en-CA" sz="1600" dirty="0"/>
              <a:t>", "Red", "Orange", "</a:t>
            </a:r>
            <a:r>
              <a:rPr lang="en-CA" sz="1600" dirty="0" smtClean="0"/>
              <a:t>Blue“];</a:t>
            </a:r>
            <a:endParaRPr lang="en-CA" sz="1600" dirty="0" smtClean="0"/>
          </a:p>
          <a:p>
            <a:endParaRPr lang="en-CA" sz="1600" dirty="0" smtClean="0"/>
          </a:p>
          <a:p>
            <a:r>
              <a:rPr lang="en-CA" sz="1600" dirty="0" smtClean="0"/>
              <a:t>function </a:t>
            </a:r>
            <a:r>
              <a:rPr lang="en-CA" sz="1600" dirty="0"/>
              <a:t>showArray1() {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var </a:t>
            </a:r>
            <a:r>
              <a:rPr lang="en-CA" sz="1600" dirty="0"/>
              <a:t>message = "function showArray1()</a:t>
            </a:r>
            <a:r>
              <a:rPr lang="en-CA" sz="1600" b="1" dirty="0">
                <a:solidFill>
                  <a:srgbClr val="0000CC"/>
                </a:solidFill>
              </a:rPr>
              <a:t>\n\n</a:t>
            </a:r>
            <a:r>
              <a:rPr lang="en-CA" sz="1600" dirty="0"/>
              <a:t>"; </a:t>
            </a:r>
            <a:endParaRPr lang="en-CA" sz="1600" dirty="0" smtClean="0"/>
          </a:p>
          <a:p>
            <a:endParaRPr lang="en-CA" sz="1600" dirty="0"/>
          </a:p>
          <a:p>
            <a:r>
              <a:rPr lang="en-CA" sz="1600" dirty="0" smtClean="0"/>
              <a:t>   for </a:t>
            </a:r>
            <a:r>
              <a:rPr lang="en-CA" sz="1600" dirty="0"/>
              <a:t>(var x=0; x &lt; </a:t>
            </a:r>
            <a:r>
              <a:rPr lang="en-CA" sz="1600" dirty="0" err="1"/>
              <a:t>myColors.length</a:t>
            </a:r>
            <a:r>
              <a:rPr lang="en-CA" sz="1600" dirty="0"/>
              <a:t>; x++) { </a:t>
            </a:r>
            <a:r>
              <a:rPr lang="en-CA" sz="1600" dirty="0" smtClean="0"/>
              <a:t>// recommended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   message</a:t>
            </a:r>
            <a:r>
              <a:rPr lang="en-CA" sz="1600" dirty="0"/>
              <a:t>+= </a:t>
            </a:r>
            <a:r>
              <a:rPr lang="en-CA" sz="1600" dirty="0" err="1"/>
              <a:t>myColors</a:t>
            </a:r>
            <a:r>
              <a:rPr lang="en-CA" sz="1600" dirty="0"/>
              <a:t>[x] + "</a:t>
            </a:r>
            <a:r>
              <a:rPr lang="en-CA" sz="1600" b="1" dirty="0">
                <a:solidFill>
                  <a:srgbClr val="0000CC"/>
                </a:solidFill>
              </a:rPr>
              <a:t>\n</a:t>
            </a:r>
            <a:r>
              <a:rPr lang="en-CA" sz="1600" dirty="0"/>
              <a:t>";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} 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</a:t>
            </a:r>
            <a:r>
              <a:rPr lang="en-CA" sz="1600" b="1" dirty="0" smtClean="0">
                <a:solidFill>
                  <a:srgbClr val="0000CC"/>
                </a:solidFill>
              </a:rPr>
              <a:t>alert</a:t>
            </a:r>
            <a:r>
              <a:rPr lang="en-CA" sz="1600" dirty="0" smtClean="0"/>
              <a:t>(message</a:t>
            </a:r>
            <a:r>
              <a:rPr lang="en-CA" sz="1600" dirty="0"/>
              <a:t>); </a:t>
            </a:r>
            <a:endParaRPr lang="en-CA" sz="1600" dirty="0" smtClean="0"/>
          </a:p>
          <a:p>
            <a:r>
              <a:rPr lang="en-CA" sz="1600" dirty="0" smtClean="0"/>
              <a:t>} </a:t>
            </a:r>
            <a:r>
              <a:rPr lang="en-CA" sz="1600" dirty="0"/>
              <a:t>// End of function </a:t>
            </a:r>
          </a:p>
          <a:p>
            <a:endParaRPr lang="en-CA" sz="1600" dirty="0" smtClean="0"/>
          </a:p>
          <a:p>
            <a:r>
              <a:rPr lang="en-CA" sz="1600" dirty="0" smtClean="0"/>
              <a:t>function </a:t>
            </a:r>
            <a:r>
              <a:rPr lang="en-CA" sz="1600" dirty="0"/>
              <a:t>showArray2() {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var </a:t>
            </a:r>
            <a:r>
              <a:rPr lang="en-CA" sz="1600" dirty="0"/>
              <a:t>message = "function showArray2()\n\n";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for </a:t>
            </a:r>
            <a:r>
              <a:rPr lang="en-CA" sz="1600" dirty="0"/>
              <a:t>(var x in </a:t>
            </a:r>
            <a:r>
              <a:rPr lang="en-CA" sz="1600" dirty="0" err="1"/>
              <a:t>myColors</a:t>
            </a:r>
            <a:r>
              <a:rPr lang="en-CA" sz="1600" dirty="0"/>
              <a:t>) {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   message</a:t>
            </a:r>
            <a:r>
              <a:rPr lang="en-CA" sz="1600" dirty="0"/>
              <a:t>+= </a:t>
            </a:r>
            <a:r>
              <a:rPr lang="en-CA" sz="1600" dirty="0" err="1"/>
              <a:t>myColors</a:t>
            </a:r>
            <a:r>
              <a:rPr lang="en-CA" sz="1600" dirty="0"/>
              <a:t>[x] + "\n"; </a:t>
            </a:r>
            <a:endParaRPr lang="en-CA" sz="1600" dirty="0" smtClean="0"/>
          </a:p>
          <a:p>
            <a:r>
              <a:rPr lang="en-CA" sz="1600" dirty="0"/>
              <a:t> </a:t>
            </a:r>
            <a:r>
              <a:rPr lang="en-CA" sz="1600" dirty="0" smtClean="0"/>
              <a:t>  } </a:t>
            </a:r>
          </a:p>
          <a:p>
            <a:r>
              <a:rPr lang="en-CA" sz="1600" dirty="0"/>
              <a:t> </a:t>
            </a:r>
            <a:r>
              <a:rPr lang="en-CA" sz="1600" dirty="0" smtClean="0"/>
              <a:t>  alert(message</a:t>
            </a:r>
            <a:r>
              <a:rPr lang="en-CA" sz="1600" dirty="0"/>
              <a:t>); </a:t>
            </a:r>
            <a:endParaRPr lang="en-CA" sz="1600" dirty="0" smtClean="0"/>
          </a:p>
          <a:p>
            <a:r>
              <a:rPr lang="en-CA" sz="1600" dirty="0" smtClean="0"/>
              <a:t>} </a:t>
            </a:r>
            <a:r>
              <a:rPr lang="en-CA" sz="1600" dirty="0"/>
              <a:t>// End of function </a:t>
            </a:r>
            <a:endParaRPr lang="en-CA" sz="1600" dirty="0" smtClean="0"/>
          </a:p>
          <a:p>
            <a:endParaRPr lang="en-CA" sz="1600" dirty="0"/>
          </a:p>
          <a:p>
            <a:r>
              <a:rPr lang="en-CA" sz="1600" dirty="0" smtClean="0"/>
              <a:t>showArray1();</a:t>
            </a:r>
          </a:p>
          <a:p>
            <a:r>
              <a:rPr lang="en-CA" sz="1600" dirty="0" smtClean="0"/>
              <a:t>showArray2();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2179428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r>
              <a:rPr lang="en-CA" sz="2800" dirty="0"/>
              <a:t>Standard built-in objects - JavaScript | MDN</a:t>
            </a:r>
          </a:p>
          <a:p>
            <a:pPr lvl="1">
              <a:buNone/>
            </a:pP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developer.mozilla.org/en-US/docs/Web/JavaScript/Reference/Global_Objects</a:t>
            </a:r>
            <a:endParaRPr lang="en-US" sz="1600" dirty="0" smtClean="0"/>
          </a:p>
          <a:p>
            <a:pPr lvl="1">
              <a:buNone/>
            </a:pPr>
            <a:endParaRPr lang="en-US" sz="1600" dirty="0"/>
          </a:p>
          <a:p>
            <a:r>
              <a:rPr lang="en-CA" sz="2800" dirty="0">
                <a:hlinkClick r:id="rId3"/>
              </a:rPr>
              <a:t>Regular Expressions Tutorial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There are two ways to access an individual character in a </a:t>
            </a:r>
            <a:r>
              <a:rPr lang="en-CA" dirty="0" smtClean="0"/>
              <a:t>string: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smtClean="0"/>
              <a:t>Using </a:t>
            </a:r>
            <a:r>
              <a:rPr lang="en-CA" sz="3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</a:t>
            </a:r>
            <a:r>
              <a:rPr lang="en-CA" sz="3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dirty="0" smtClean="0"/>
              <a:t>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343400"/>
            <a:ext cx="83820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index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2370" y="3356992"/>
            <a:ext cx="5867400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 smtClean="0"/>
              <a:t>var example1 = "INT222"; </a:t>
            </a:r>
          </a:p>
          <a:p>
            <a:r>
              <a:rPr lang="en-CA" sz="2000" dirty="0" smtClean="0"/>
              <a:t>alert(example1.charAt(2)); // return T </a:t>
            </a:r>
            <a:endParaRPr lang="en-CA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12370" y="5105400"/>
            <a:ext cx="5769429" cy="7078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example2 = "INT222";</a:t>
            </a:r>
          </a:p>
          <a:p>
            <a:r>
              <a:rPr lang="en-CA" sz="2000" dirty="0"/>
              <a:t>alert(example2[2]); // </a:t>
            </a:r>
            <a:r>
              <a:rPr lang="en-CA" sz="2000" dirty="0" smtClean="0"/>
              <a:t>returns T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2896650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>
          <a:xfrm>
            <a:off x="1403648" y="3861048"/>
            <a:ext cx="6400800" cy="1752600"/>
          </a:xfrm>
        </p:spPr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50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8592"/>
              </p:ext>
            </p:extLst>
          </p:nvPr>
        </p:nvGraphicFramePr>
        <p:xfrm>
          <a:off x="323528" y="1219200"/>
          <a:ext cx="8439472" cy="5260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8573"/>
                <a:gridCol w="1033821"/>
                <a:gridCol w="5627078"/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Member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Type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Example</a:t>
                      </a:r>
                      <a:endParaRPr lang="en-CA" dirty="0"/>
                    </a:p>
                  </a:txBody>
                  <a:tcPr>
                    <a:solidFill>
                      <a:srgbClr val="5850FE"/>
                    </a:solidFill>
                  </a:tcPr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length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  <a:endParaRPr lang="en-CA" sz="17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charAt(n)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charCodeAt(n)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</a:tr>
              <a:tr h="634562">
                <a:tc>
                  <a:txBody>
                    <a:bodyPr/>
                    <a:lstStyle/>
                    <a:p>
                      <a:r>
                        <a:rPr lang="en-CA" sz="1700" dirty="0" err="1" smtClean="0"/>
                        <a:t>concat</a:t>
                      </a:r>
                      <a:r>
                        <a:rPr lang="en-CA" sz="1700" dirty="0" smtClean="0"/>
                        <a:t>(string2, string3)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indexOf('x')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lastIndexOf('x')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split('x')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var </a:t>
                      </a:r>
                      <a:r>
                        <a:rPr lang="en-CA" sz="1700" dirty="0" err="1"/>
                        <a:t>arrayName</a:t>
                      </a:r>
                      <a:r>
                        <a:rPr lang="en-CA" sz="1700" dirty="0"/>
                        <a:t> = </a:t>
                      </a:r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</a:t>
                      </a:r>
                      <a:r>
                        <a:rPr lang="en-CA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')</a:t>
                      </a:r>
                      <a:endParaRPr lang="en-CA" sz="17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substr(</a:t>
                      </a:r>
                      <a:r>
                        <a:rPr lang="en-CA" sz="1700" dirty="0" err="1" smtClean="0"/>
                        <a:t>x,y</a:t>
                      </a:r>
                      <a:r>
                        <a:rPr lang="en-CA" sz="1700" dirty="0" smtClean="0"/>
                        <a:t>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</a:t>
                      </a:r>
                      <a:r>
                        <a:rPr lang="en-CA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1700" dirty="0" smtClean="0"/>
                        <a:t>– x=from, </a:t>
                      </a:r>
                      <a:r>
                        <a:rPr lang="en-CA" sz="1700" dirty="0"/>
                        <a:t>y=length</a:t>
                      </a:r>
                    </a:p>
                  </a:txBody>
                  <a:tcPr anchor="ctr"/>
                </a:tc>
              </a:tr>
              <a:tr h="634562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substring(</a:t>
                      </a:r>
                      <a:r>
                        <a:rPr lang="en-CA" sz="1700" dirty="0" err="1" smtClean="0"/>
                        <a:t>x,y</a:t>
                      </a:r>
                      <a:r>
                        <a:rPr lang="en-CA" sz="1700" dirty="0" smtClean="0"/>
                        <a:t>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 err="1"/>
                        <a:t>stringName.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7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7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7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700" dirty="0" smtClean="0"/>
                        <a:t>–</a:t>
                      </a:r>
                    </a:p>
                    <a:p>
                      <a:r>
                        <a:rPr lang="en-CA" sz="1700" dirty="0" smtClean="0"/>
                        <a:t>    </a:t>
                      </a:r>
                      <a:r>
                        <a:rPr lang="en-CA" sz="1700" dirty="0"/>
                        <a:t>x=from (inclusive) y=to (not inclusive)</a:t>
                      </a: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toLowerCase()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Converts a string to lowercase.</a:t>
                      </a: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toUpperCase()</a:t>
                      </a:r>
                      <a:r>
                        <a:rPr lang="en-CA" sz="1700" dirty="0" smtClean="0">
                          <a:hlinkClick r:id="rId2"/>
                        </a:rPr>
                        <a:t>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Converts a string to uppercase.</a:t>
                      </a:r>
                    </a:p>
                  </a:txBody>
                  <a:tcPr anchor="ctr"/>
                </a:tc>
              </a:tr>
              <a:tr h="362607">
                <a:tc>
                  <a:txBody>
                    <a:bodyPr/>
                    <a:lstStyle/>
                    <a:p>
                      <a:r>
                        <a:rPr lang="en-CA" sz="1700" dirty="0" smtClean="0"/>
                        <a:t>trim() </a:t>
                      </a:r>
                      <a:endParaRPr lang="en-CA" sz="17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700" dirty="0" smtClean="0"/>
                        <a:t>method</a:t>
                      </a:r>
                      <a:endParaRPr lang="en-CA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700" dirty="0"/>
                        <a:t>Removes whitespaces from the left and right of a string.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339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/>
              <a:t>The length property returns the number of characters in a string</a:t>
            </a:r>
            <a:r>
              <a:rPr lang="en-CA" dirty="0" smtClean="0"/>
              <a:t>.</a:t>
            </a:r>
          </a:p>
          <a:p>
            <a:pPr lvl="1"/>
            <a:r>
              <a:rPr lang="en-CA" dirty="0" smtClean="0"/>
              <a:t>Syntax: </a:t>
            </a:r>
            <a:r>
              <a:rPr lang="en-CA" dirty="0" err="1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 smtClean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562209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returns </a:t>
            </a:r>
            <a:r>
              <a:rPr lang="en-CA" sz="2000" dirty="0" smtClean="0"/>
              <a:t>6		</a:t>
            </a:r>
            <a:endParaRPr lang="en-CA" sz="2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851939"/>
              </p:ext>
            </p:extLst>
          </p:nvPr>
        </p:nvGraphicFramePr>
        <p:xfrm>
          <a:off x="685800" y="403860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346448"/>
                <a:gridCol w="2539752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0" dirty="0" smtClean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INT222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9840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-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 smtClean="0"/>
              <a:t>The method returns </a:t>
            </a:r>
            <a:r>
              <a:rPr lang="en-CA" altLang="en-US" dirty="0" smtClean="0"/>
              <a:t>the character at the specific index</a:t>
            </a:r>
            <a:r>
              <a:rPr lang="en-CA" dirty="0" smtClean="0"/>
              <a:t>.</a:t>
            </a:r>
          </a:p>
          <a:p>
            <a:pPr lvl="1"/>
            <a:r>
              <a:rPr lang="en-CA" dirty="0"/>
              <a:t>Characters in a string are indexed from left to </a:t>
            </a:r>
            <a:r>
              <a:rPr lang="en-CA" dirty="0" smtClean="0"/>
              <a:t>right</a:t>
            </a:r>
          </a:p>
          <a:p>
            <a:pPr lvl="2"/>
            <a:r>
              <a:rPr lang="en-CA" sz="2600" dirty="0" smtClean="0"/>
              <a:t>Index </a:t>
            </a:r>
            <a:r>
              <a:rPr lang="en-CA" sz="2600" dirty="0" smtClean="0">
                <a:solidFill>
                  <a:srgbClr val="0000FF"/>
                </a:solidFill>
              </a:rPr>
              <a:t>start from 0 </a:t>
            </a:r>
            <a:r>
              <a:rPr lang="en-CA" sz="2600" dirty="0" smtClean="0"/>
              <a:t>to one less than the length.</a:t>
            </a:r>
            <a:endParaRPr lang="en-CA" sz="2600" dirty="0"/>
          </a:p>
          <a:p>
            <a:pPr lvl="1"/>
            <a:r>
              <a:rPr lang="en-CA" dirty="0" smtClean="0"/>
              <a:t>The </a:t>
            </a:r>
            <a:r>
              <a:rPr lang="en-CA" dirty="0"/>
              <a:t>index of the last character in a string called </a:t>
            </a:r>
            <a:r>
              <a:rPr lang="en-CA" dirty="0" err="1"/>
              <a:t>myString</a:t>
            </a:r>
            <a:r>
              <a:rPr lang="en-CA" dirty="0"/>
              <a:t> is </a:t>
            </a:r>
            <a:r>
              <a:rPr lang="en-CA" dirty="0" err="1">
                <a:solidFill>
                  <a:srgbClr val="0000FF"/>
                </a:solidFill>
              </a:rPr>
              <a:t>myString.length</a:t>
            </a:r>
            <a:r>
              <a:rPr lang="en-CA" dirty="0">
                <a:solidFill>
                  <a:srgbClr val="0000FF"/>
                </a:solidFill>
              </a:rPr>
              <a:t> - 1</a:t>
            </a:r>
          </a:p>
          <a:p>
            <a:pPr lvl="1"/>
            <a:r>
              <a:rPr lang="en-CA" dirty="0"/>
              <a:t>If the index you supply is out of range, JavaScript returns </a:t>
            </a:r>
            <a:r>
              <a:rPr lang="en-CA" dirty="0">
                <a:solidFill>
                  <a:srgbClr val="9900CC"/>
                </a:solidFill>
              </a:rPr>
              <a:t>an empty </a:t>
            </a:r>
            <a:r>
              <a:rPr lang="en-CA" dirty="0" smtClean="0">
                <a:solidFill>
                  <a:srgbClr val="9900CC"/>
                </a:solidFill>
              </a:rPr>
              <a:t>string</a:t>
            </a:r>
          </a:p>
          <a:p>
            <a:pPr lvl="1"/>
            <a:r>
              <a:rPr lang="en-CA" dirty="0" smtClean="0"/>
              <a:t>Syntax</a:t>
            </a:r>
            <a:r>
              <a:rPr lang="en-CA" dirty="0"/>
              <a:t>: </a:t>
            </a:r>
            <a:r>
              <a:rPr lang="en-CA" dirty="0" err="1" smtClean="0"/>
              <a:t>stringName.charAt</a:t>
            </a:r>
            <a:r>
              <a:rPr lang="en-CA" dirty="0" smtClean="0"/>
              <a:t>(</a:t>
            </a:r>
            <a:r>
              <a:rPr lang="en-CA" dirty="0"/>
              <a:t>index</a:t>
            </a:r>
            <a:r>
              <a:rPr lang="en-CA" dirty="0" smtClean="0"/>
              <a:t>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5105400"/>
            <a:ext cx="338437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returns </a:t>
            </a:r>
            <a:r>
              <a:rPr lang="en-CA" b="1" dirty="0">
                <a:solidFill>
                  <a:srgbClr val="0000CC"/>
                </a:solidFill>
              </a:rPr>
              <a:t> I </a:t>
            </a:r>
            <a:r>
              <a:rPr lang="en-CA" dirty="0"/>
              <a:t/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returns  </a:t>
            </a:r>
            <a:r>
              <a:rPr lang="en-CA" b="1" dirty="0">
                <a:solidFill>
                  <a:srgbClr val="0000CC"/>
                </a:solidFill>
              </a:rPr>
              <a:t>N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returns  </a:t>
            </a:r>
            <a:r>
              <a:rPr lang="en-CA" b="1" dirty="0">
                <a:solidFill>
                  <a:srgbClr val="0000CC"/>
                </a:solidFill>
              </a:rPr>
              <a:t>T</a:t>
            </a:r>
            <a:r>
              <a:rPr lang="en-CA" dirty="0"/>
              <a:t> </a:t>
            </a:r>
            <a:endParaRPr lang="en-CA" dirty="0" smtClean="0"/>
          </a:p>
          <a:p>
            <a:endParaRPr lang="en-CA" dirty="0"/>
          </a:p>
          <a:p>
            <a:r>
              <a:rPr lang="en-CA" dirty="0">
                <a:hlinkClick r:id="rId2"/>
              </a:rPr>
              <a:t>View source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757057" y="5105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(3) returns </a:t>
            </a:r>
            <a:r>
              <a:rPr lang="en-CA" b="1" dirty="0">
                <a:solidFill>
                  <a:srgbClr val="0000CC"/>
                </a:solidFill>
              </a:rPr>
              <a:t> 1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returns </a:t>
            </a:r>
            <a:r>
              <a:rPr lang="en-CA" b="1" dirty="0">
                <a:solidFill>
                  <a:srgbClr val="0000CC"/>
                </a:solidFill>
              </a:rPr>
              <a:t> 2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(5) returns  </a:t>
            </a:r>
            <a:r>
              <a:rPr lang="en-CA" b="1" dirty="0">
                <a:solidFill>
                  <a:srgbClr val="0000CC"/>
                </a:solidFill>
              </a:rPr>
              <a:t>3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</a:t>
            </a:r>
            <a:r>
              <a:rPr lang="en-CA" dirty="0" smtClean="0"/>
              <a:t>returns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95634"/>
              </p:ext>
            </p:extLst>
          </p:nvPr>
        </p:nvGraphicFramePr>
        <p:xfrm>
          <a:off x="899592" y="4077072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INT123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87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The </a:t>
            </a:r>
            <a:r>
              <a:rPr lang="en-CA" dirty="0" smtClean="0"/>
              <a:t>method returns </a:t>
            </a:r>
            <a:r>
              <a:rPr lang="en-CA" dirty="0"/>
              <a:t>the 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/>
              <a:t> of a character. </a:t>
            </a:r>
            <a:endParaRPr lang="en-CA" dirty="0" smtClean="0"/>
          </a:p>
          <a:p>
            <a:pPr lvl="1"/>
            <a:r>
              <a:rPr lang="en-CA" dirty="0" smtClean="0"/>
              <a:t>Index </a:t>
            </a:r>
            <a:r>
              <a:rPr lang="en-CA" dirty="0"/>
              <a:t>can be a value from 0 to one less than the </a:t>
            </a:r>
            <a:r>
              <a:rPr lang="en-CA" dirty="0" smtClean="0"/>
              <a:t>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 smtClean="0"/>
              <a:t>stringName.charCodeAt</a:t>
            </a:r>
            <a:r>
              <a:rPr lang="en-CA" dirty="0" smtClean="0"/>
              <a:t>(index)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38334" y="4077072"/>
            <a:ext cx="6934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 smtClean="0"/>
              <a:t>myString.charCodeAt</a:t>
            </a:r>
            <a:r>
              <a:rPr lang="en-CA" dirty="0" smtClean="0"/>
              <a:t>(0) -  A  returns  </a:t>
            </a:r>
            <a:r>
              <a:rPr lang="en-CA" b="1" dirty="0" smtClean="0">
                <a:solidFill>
                  <a:srgbClr val="0000CC"/>
                </a:solidFill>
              </a:rPr>
              <a:t>65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(1) -  Z  returns  </a:t>
            </a:r>
            <a:r>
              <a:rPr lang="en-CA" b="1" dirty="0" smtClean="0">
                <a:solidFill>
                  <a:srgbClr val="0000CC"/>
                </a:solidFill>
              </a:rPr>
              <a:t>90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(2) -  a  returns  </a:t>
            </a:r>
            <a:r>
              <a:rPr lang="en-CA" b="1" dirty="0" smtClean="0">
                <a:solidFill>
                  <a:srgbClr val="0000CC"/>
                </a:solidFill>
              </a:rPr>
              <a:t>97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(3) -  z  returns  </a:t>
            </a:r>
            <a:r>
              <a:rPr lang="en-CA" b="1" dirty="0" smtClean="0">
                <a:solidFill>
                  <a:srgbClr val="0000CC"/>
                </a:solidFill>
              </a:rPr>
              <a:t>122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(4) -  1  returns  </a:t>
            </a:r>
            <a:r>
              <a:rPr lang="en-CA" b="1" dirty="0" smtClean="0">
                <a:solidFill>
                  <a:srgbClr val="0000CC"/>
                </a:solidFill>
              </a:rPr>
              <a:t>49 </a:t>
            </a:r>
            <a:r>
              <a:rPr lang="en-CA" dirty="0" smtClean="0"/>
              <a:t/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(5) -  9  returns  </a:t>
            </a:r>
            <a:r>
              <a:rPr lang="en-CA" b="1" dirty="0" smtClean="0">
                <a:solidFill>
                  <a:srgbClr val="0000CC"/>
                </a:solidFill>
              </a:rPr>
              <a:t>57</a:t>
            </a:r>
            <a:r>
              <a:rPr lang="en-CA" dirty="0" smtClean="0"/>
              <a:t> </a:t>
            </a:r>
            <a:br>
              <a:rPr lang="en-CA" dirty="0" smtClean="0"/>
            </a:br>
            <a:r>
              <a:rPr lang="en-CA" dirty="0" err="1" smtClean="0"/>
              <a:t>myString.charCodeAt</a:t>
            </a:r>
            <a:r>
              <a:rPr lang="en-CA" dirty="0" smtClean="0"/>
              <a:t>(6) -    returns  </a:t>
            </a:r>
            <a:r>
              <a:rPr lang="en-CA" b="1" dirty="0" err="1" smtClean="0">
                <a:solidFill>
                  <a:srgbClr val="0000CC"/>
                </a:solidFill>
              </a:rPr>
              <a:t>NaN</a:t>
            </a:r>
            <a:r>
              <a:rPr lang="en-CA" b="1" dirty="0" smtClean="0">
                <a:solidFill>
                  <a:srgbClr val="0000CC"/>
                </a:solidFill>
              </a:rPr>
              <a:t>	</a:t>
            </a:r>
            <a:r>
              <a:rPr lang="en-CA" dirty="0" smtClean="0">
                <a:hlinkClick r:id="rId2"/>
              </a:rPr>
              <a:t> </a:t>
            </a:r>
            <a:r>
              <a:rPr lang="en-CA" dirty="0">
                <a:hlinkClick r:id="rId2"/>
              </a:rPr>
              <a:t>View source</a:t>
            </a:r>
            <a:endParaRPr lang="en-CA" b="1" dirty="0">
              <a:solidFill>
                <a:srgbClr val="0000CC"/>
              </a:solidFill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0063"/>
              </p:ext>
            </p:extLst>
          </p:nvPr>
        </p:nvGraphicFramePr>
        <p:xfrm>
          <a:off x="1043608" y="3068960"/>
          <a:ext cx="6858000" cy="746760"/>
        </p:xfrm>
        <a:graphic>
          <a:graphicData uri="http://schemas.openxmlformats.org/drawingml/2006/table">
            <a:tbl>
              <a:tblPr/>
              <a:tblGrid>
                <a:gridCol w="1887042"/>
                <a:gridCol w="1084758"/>
                <a:gridCol w="1524000"/>
                <a:gridCol w="2362200"/>
              </a:tblGrid>
              <a:tr h="381000">
                <a:tc>
                  <a:txBody>
                    <a:bodyPr/>
                    <a:lstStyle/>
                    <a:p>
                      <a:r>
                        <a:rPr lang="en-CA" dirty="0" smtClean="0"/>
                        <a:t>Position/index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»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012345</a:t>
                      </a:r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CA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59919">
                <a:tc>
                  <a:txBody>
                    <a:bodyPr/>
                    <a:lstStyle/>
                    <a:p>
                      <a:r>
                        <a:rPr lang="en-CA" baseline="0" dirty="0" smtClean="0"/>
                        <a:t>var  </a:t>
                      </a:r>
                      <a:r>
                        <a:rPr lang="en-CA" dirty="0" err="1" smtClean="0"/>
                        <a:t>myString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 </a:t>
                      </a:r>
                      <a:r>
                        <a:rPr lang="en-CA" dirty="0" smtClean="0"/>
                        <a:t>=</a:t>
                      </a:r>
                      <a:endParaRPr lang="en-CA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</a:t>
                      </a:r>
                      <a:r>
                        <a:rPr lang="en-CA" b="1" dirty="0" smtClean="0">
                          <a:solidFill>
                            <a:srgbClr val="0000CC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AZaz19</a:t>
                      </a:r>
                      <a:r>
                        <a:rPr lang="en-CA" dirty="0" smtClean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b="1" dirty="0">
                        <a:solidFill>
                          <a:srgbClr val="0000CC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69334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1054</TotalTime>
  <Words>2876</Words>
  <Application>Microsoft Office PowerPoint</Application>
  <PresentationFormat>On-screen Show (4:3)</PresentationFormat>
  <Paragraphs>710</Paragraphs>
  <Slides>50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Compass</vt:lpstr>
      <vt:lpstr>INT222 - Internet Fundamentals</vt:lpstr>
      <vt:lpstr>Agenda</vt:lpstr>
      <vt:lpstr>JavaScript Built-in Objects</vt:lpstr>
      <vt:lpstr>JavaScript String Object</vt:lpstr>
      <vt:lpstr>Character access</vt:lpstr>
      <vt:lpstr>String object - properties and methods</vt:lpstr>
      <vt:lpstr>JS String object - property</vt:lpstr>
      <vt:lpstr>JS String object - methods</vt:lpstr>
      <vt:lpstr>JS String object - methods</vt:lpstr>
      <vt:lpstr>About Unicode</vt:lpstr>
      <vt:lpstr>JS String object - methods</vt:lpstr>
      <vt:lpstr>JS String object - methods</vt:lpstr>
      <vt:lpstr>indexOf(“subStr",[optional]) method</vt:lpstr>
      <vt:lpstr>JS String object - methods</vt:lpstr>
      <vt:lpstr>lastIndexOf("x",[optional]) method</vt:lpstr>
      <vt:lpstr>JS String object - methods</vt:lpstr>
      <vt:lpstr>split(x)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JavaScript RegExp Object</vt:lpstr>
      <vt:lpstr>Creating RegExp Object</vt:lpstr>
      <vt:lpstr>String Method – match(RegExp)</vt:lpstr>
      <vt:lpstr>String Method – match(RegExp)</vt:lpstr>
      <vt:lpstr>String Method – match(RegExp)</vt:lpstr>
      <vt:lpstr>String Method – replace(RegExp, replacement)</vt:lpstr>
      <vt:lpstr>String Method – search(RegExp)</vt:lpstr>
      <vt:lpstr>String Method – split(RegExp)</vt:lpstr>
      <vt:lpstr>RegExp Method – test(str)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splice()</vt:lpstr>
      <vt:lpstr>JavaScript - array for and for in loop 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124</cp:revision>
  <cp:lastPrinted>2001-07-23T19:37:02Z</cp:lastPrinted>
  <dcterms:created xsi:type="dcterms:W3CDTF">2001-03-26T00:24:34Z</dcterms:created>
  <dcterms:modified xsi:type="dcterms:W3CDTF">2014-07-11T11:53:29Z</dcterms:modified>
</cp:coreProperties>
</file>