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266" r:id="rId2"/>
    <p:sldId id="271" r:id="rId3"/>
    <p:sldId id="329" r:id="rId4"/>
    <p:sldId id="294" r:id="rId5"/>
    <p:sldId id="296" r:id="rId6"/>
    <p:sldId id="298" r:id="rId7"/>
    <p:sldId id="299" r:id="rId8"/>
    <p:sldId id="300" r:id="rId9"/>
    <p:sldId id="301" r:id="rId10"/>
    <p:sldId id="302" r:id="rId11"/>
    <p:sldId id="330" r:id="rId12"/>
    <p:sldId id="303" r:id="rId13"/>
    <p:sldId id="307" r:id="rId14"/>
    <p:sldId id="308" r:id="rId15"/>
    <p:sldId id="309" r:id="rId16"/>
    <p:sldId id="310" r:id="rId17"/>
    <p:sldId id="311" r:id="rId18"/>
    <p:sldId id="312" r:id="rId19"/>
    <p:sldId id="304" r:id="rId20"/>
    <p:sldId id="305" r:id="rId21"/>
    <p:sldId id="306" r:id="rId22"/>
    <p:sldId id="331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2" r:id="rId36"/>
    <p:sldId id="333" r:id="rId37"/>
    <p:sldId id="328" r:id="rId38"/>
    <p:sldId id="277" r:id="rId3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1" autoAdjust="0"/>
    <p:restoredTop sz="94660" autoAdjust="0"/>
  </p:normalViewPr>
  <p:slideViewPr>
    <p:cSldViewPr>
      <p:cViewPr>
        <p:scale>
          <a:sx n="70" d="100"/>
          <a:sy n="70" d="100"/>
        </p:scale>
        <p:origin x="-470" y="-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jac444/workshops/Calculator.zi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platform/rmi/spec/rmi-arch2.html" TargetMode="External"/><Relationship Id="rId2" Type="http://schemas.openxmlformats.org/officeDocument/2006/relationships/hyperlink" Target="http://java.sun.com/docs/books/tutorial/rmi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se.disco.unimib.it/ds/extra/rmiTutorial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JAC444 - Introduction to Java for C++ Programmers</a:t>
            </a:r>
            <a:endParaRPr lang="en-CA" altLang="en-US" sz="44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Lesson 10: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(RMI)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interface: </a:t>
            </a:r>
            <a:r>
              <a:rPr lang="en-CA" altLang="en-US" dirty="0" smtClean="0"/>
              <a:t>Product.java</a:t>
            </a:r>
            <a:endParaRPr lang="en-CA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implementation: ProductImpl.java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server application: ProductServer.java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client application: </a:t>
            </a:r>
            <a:r>
              <a:rPr lang="en-CA" altLang="en-US" dirty="0" smtClean="0"/>
              <a:t>ProductClient.java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7536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F0C25-4FB3-48D3-9F47-3D0623F7D94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Heart of RMI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RMI allows the code that defines the behavior and the code that implements the behavior to remain separate and to run on separate JVMs.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pic>
        <p:nvPicPr>
          <p:cNvPr id="65540" name="Picture 4" descr="RMIInter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90" y="3356992"/>
            <a:ext cx="6111146" cy="24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2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RMI Programming Concept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55576" y="1484784"/>
            <a:ext cx="705770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CA" altLang="en-US" sz="3200" u="none" dirty="0"/>
              <a:t>remote service </a:t>
            </a:r>
          </a:p>
          <a:p>
            <a:pPr algn="l"/>
            <a:r>
              <a:rPr lang="en-CA" altLang="en-US" sz="3200" u="none" dirty="0"/>
              <a:t>	</a:t>
            </a:r>
            <a:r>
              <a:rPr lang="en-CA" altLang="en-US" sz="3200" u="none" dirty="0" smtClean="0"/>
              <a:t>   = </a:t>
            </a:r>
            <a:r>
              <a:rPr lang="en-CA" altLang="en-US" sz="3200" u="none" dirty="0"/>
              <a:t>a remote interface +</a:t>
            </a:r>
          </a:p>
          <a:p>
            <a:pPr algn="l"/>
            <a:r>
              <a:rPr lang="en-CA" altLang="en-US" sz="3200" u="none" dirty="0"/>
              <a:t>	   </a:t>
            </a:r>
            <a:r>
              <a:rPr lang="en-CA" altLang="en-US" sz="3200" u="none" dirty="0" smtClean="0"/>
              <a:t>   </a:t>
            </a:r>
            <a:r>
              <a:rPr lang="en-CA" altLang="en-US" sz="3200" u="none" dirty="0"/>
              <a:t>an implementation</a:t>
            </a:r>
          </a:p>
          <a:p>
            <a:pPr algn="l"/>
            <a:endParaRPr lang="en-CA" altLang="en-US" sz="3200" u="none" dirty="0"/>
          </a:p>
          <a:p>
            <a:pPr lvl="1" algn="l">
              <a:buFontTx/>
              <a:buChar char="-"/>
            </a:pPr>
            <a:r>
              <a:rPr lang="en-CA" altLang="en-US" sz="2400" u="none" dirty="0"/>
              <a:t> a client object uses a remote interface	</a:t>
            </a:r>
          </a:p>
          <a:p>
            <a:pPr lvl="1" algn="l">
              <a:buFontTx/>
              <a:buChar char="-"/>
            </a:pPr>
            <a:r>
              <a:rPr lang="en-CA" altLang="en-US" sz="2400" u="none" dirty="0"/>
              <a:t> a server (JVM) runs the implementation</a:t>
            </a:r>
          </a:p>
          <a:p>
            <a:pPr algn="l"/>
            <a:r>
              <a:rPr lang="en-CA" altLang="en-US" sz="2400" u="none" dirty="0"/>
              <a:t>       ( i.e. provides the remote service)</a:t>
            </a:r>
          </a:p>
          <a:p>
            <a:pPr algn="l"/>
            <a:r>
              <a:rPr lang="en-CA" altLang="en-US" sz="2400" u="none" dirty="0"/>
              <a:t>     - a </a:t>
            </a:r>
            <a:r>
              <a:rPr lang="en-CA" alt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stub class</a:t>
            </a:r>
            <a:r>
              <a:rPr lang="en-CA" altLang="en-US" sz="2400" u="none" dirty="0"/>
              <a:t>: a proxy for the remote service </a:t>
            </a:r>
          </a:p>
          <a:p>
            <a:pPr algn="l"/>
            <a:r>
              <a:rPr lang="en-CA" altLang="en-US" sz="2400" u="none" dirty="0"/>
              <a:t>       and runs on the client (JVM)</a:t>
            </a:r>
          </a:p>
        </p:txBody>
      </p:sp>
    </p:spTree>
    <p:extLst>
      <p:ext uri="{BB962C8B-B14F-4D97-AF65-F5344CB8AC3E}">
        <p14:creationId xmlns:p14="http://schemas.microsoft.com/office/powerpoint/2010/main" val="284688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RMI </a:t>
            </a:r>
            <a:r>
              <a:rPr lang="en-CA" alt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Developing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Remote Interface</a:t>
            </a:r>
            <a:endParaRPr lang="en-CA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 smtClean="0"/>
              <a:t>a </a:t>
            </a:r>
            <a:r>
              <a:rPr lang="en-CA" altLang="en-US" dirty="0"/>
              <a:t>declaration of remote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/>
              <a:t>the Remote interface: a tagging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/>
              <a:t>the method arguments and the </a:t>
            </a:r>
            <a:r>
              <a:rPr lang="en-CA" altLang="en-US" dirty="0" smtClean="0"/>
              <a:t>return values </a:t>
            </a:r>
            <a:r>
              <a:rPr lang="en-CA" altLang="en-US" dirty="0"/>
              <a:t>must be “</a:t>
            </a:r>
            <a:r>
              <a:rPr lang="en-CA" altLang="en-US" dirty="0" err="1"/>
              <a:t>serializable</a:t>
            </a:r>
            <a:r>
              <a:rPr lang="en-CA" altLang="en-US" dirty="0"/>
              <a:t>”					- checked at run time </a:t>
            </a:r>
            <a:endParaRPr lang="en-CA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CA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CA" altLang="en-US" dirty="0" smtClean="0"/>
              <a:t>Interface</a:t>
            </a:r>
            <a:r>
              <a:rPr lang="en-CA" altLang="en-US" dirty="0"/>
              <a:t>: </a:t>
            </a:r>
            <a:r>
              <a:rPr lang="en-CA" altLang="en-US" dirty="0" smtClean="0"/>
              <a:t>Product.java</a:t>
            </a:r>
            <a:endParaRPr lang="en-CA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0971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RMI Applications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Remote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Implementation</a:t>
            </a:r>
            <a:endParaRPr lang="en-CA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 smtClean="0"/>
              <a:t>a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</a:t>
            </a:r>
            <a:r>
              <a:rPr lang="en-CA" altLang="en-US" dirty="0"/>
              <a:t>of </a:t>
            </a:r>
            <a:r>
              <a:rPr lang="en-CA" altLang="en-US" dirty="0" err="1" smtClean="0"/>
              <a:t>UnicastRemoteObject</a:t>
            </a:r>
            <a:endParaRPr lang="en-CA" alt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dirty="0" smtClean="0"/>
              <a:t>an </a:t>
            </a:r>
            <a:r>
              <a:rPr lang="en-CA" altLang="en-US" dirty="0"/>
              <a:t>abstraction of communication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/>
              <a:t>an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lang="en-CA" altLang="en-US" dirty="0"/>
              <a:t> of a “remote” </a:t>
            </a:r>
            <a:r>
              <a:rPr lang="en-CA" altLang="en-US" dirty="0" smtClean="0"/>
              <a:t>interface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dirty="0" smtClean="0"/>
              <a:t>Product</a:t>
            </a:r>
            <a:endParaRPr lang="en-CA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/>
              <a:t>the constructor “exports” a remote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/>
              <a:t>the </a:t>
            </a:r>
            <a:r>
              <a:rPr lang="en-CA" altLang="en-US" dirty="0" err="1" smtClean="0"/>
              <a:t>RemoteException</a:t>
            </a:r>
            <a:endParaRPr lang="en-CA" alt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dirty="0" smtClean="0"/>
              <a:t>a </a:t>
            </a:r>
            <a:r>
              <a:rPr lang="en-CA" altLang="en-US" dirty="0"/>
              <a:t>superclass of all exceptions that </a:t>
            </a:r>
            <a:r>
              <a:rPr lang="en-CA" altLang="en-US" dirty="0" smtClean="0"/>
              <a:t>can occur </a:t>
            </a:r>
            <a:r>
              <a:rPr lang="en-CA" altLang="en-US" dirty="0"/>
              <a:t>in the RMI run </a:t>
            </a:r>
            <a:r>
              <a:rPr lang="en-CA" altLang="en-US" dirty="0" smtClean="0"/>
              <a:t>time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altLang="en-US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CA" altLang="en-US" dirty="0" smtClean="0"/>
              <a:t>Implementation</a:t>
            </a:r>
            <a:r>
              <a:rPr lang="en-CA" altLang="en-US" dirty="0"/>
              <a:t>: ProductImpl.java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2884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Locating/Naming Remote 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19665" cy="51122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Question: </a:t>
            </a:r>
            <a:r>
              <a:rPr lang="en-CA" altLang="en-US" sz="2400" dirty="0"/>
              <a:t>How does a client object locate an RMI			  remote object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Answer: </a:t>
            </a:r>
            <a:r>
              <a:rPr lang="en-CA" altLang="en-US" sz="2400" dirty="0"/>
              <a:t>Use a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or directory service </a:t>
            </a:r>
            <a:r>
              <a:rPr lang="en-CA" altLang="en-US" sz="2400" dirty="0"/>
              <a:t>that 		          runs on a host (i.e. server machine) and 		          a port number (default: 1099).</a:t>
            </a:r>
            <a:endParaRPr lang="en-CA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the RMI registry						</a:t>
            </a:r>
            <a:r>
              <a:rPr lang="en-CA" altLang="en-US" sz="2400" dirty="0"/>
              <a:t>- an RMI naming service					- a remote object that serves as a 	     		  directory service for the client objects			- </a:t>
            </a:r>
            <a:r>
              <a:rPr lang="en-CA" altLang="en-US" sz="2400" dirty="0" err="1"/>
              <a:t>java.rmi.registry.Registry</a:t>
            </a: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978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RMI Applications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develop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server application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</a:t>
            </a:r>
            <a:r>
              <a:rPr lang="en-CA" altLang="en-US" sz="2400" dirty="0" err="1"/>
              <a:t>java.rmi.Naming</a:t>
            </a:r>
            <a:r>
              <a:rPr lang="en-CA" altLang="en-US" sz="2400" dirty="0"/>
              <a:t>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sz="2400" dirty="0"/>
              <a:t>the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en-CA" altLang="en-US" sz="2400" dirty="0"/>
              <a:t>side	</a:t>
            </a:r>
            <a:endParaRPr lang="en-CA" altLang="en-US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dirty="0" smtClean="0"/>
              <a:t>create </a:t>
            </a:r>
            <a:r>
              <a:rPr lang="en-CA" altLang="en-US" dirty="0"/>
              <a:t>a local object that implements </a:t>
            </a:r>
            <a:r>
              <a:rPr lang="en-CA" altLang="en-US" dirty="0" smtClean="0"/>
              <a:t>a remote service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dirty="0" smtClean="0"/>
              <a:t>register </a:t>
            </a:r>
            <a:r>
              <a:rPr lang="en-CA" altLang="en-US" dirty="0"/>
              <a:t>the object with the </a:t>
            </a:r>
            <a:r>
              <a:rPr lang="en-CA" altLang="en-US" dirty="0" smtClean="0"/>
              <a:t> registry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dirty="0" smtClean="0"/>
              <a:t>rebind</a:t>
            </a:r>
            <a:r>
              <a:rPr lang="en-CA" altLang="en-US" dirty="0"/>
              <a:t>( ) *</a:t>
            </a:r>
          </a:p>
          <a:p>
            <a:pPr lvl="2">
              <a:buFont typeface="Wingdings" pitchFamily="2" charset="2"/>
              <a:buNone/>
            </a:pPr>
            <a:r>
              <a:rPr lang="en-CA" altLang="en-US" dirty="0"/>
              <a:t>		</a:t>
            </a:r>
            <a:r>
              <a:rPr lang="en-CA" altLang="en-US" dirty="0" smtClean="0"/>
              <a:t>* </a:t>
            </a:r>
            <a:r>
              <a:rPr lang="en-CA" altLang="en-US" dirty="0"/>
              <a:t>a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CA" altLang="en-US" dirty="0"/>
              <a:t> is </a:t>
            </a:r>
            <a:r>
              <a:rPr lang="en-CA" altLang="en-US" sz="2000" dirty="0"/>
              <a:t>started to </a:t>
            </a:r>
            <a:r>
              <a:rPr lang="en-CA" altLang="en-US" sz="2000" dirty="0" smtClean="0"/>
              <a:t>listen for </a:t>
            </a:r>
            <a:r>
              <a:rPr lang="en-CA" altLang="en-US" sz="2000" dirty="0"/>
              <a:t>a client </a:t>
            </a:r>
            <a:r>
              <a:rPr lang="en-CA" altLang="en-US" sz="2000" dirty="0" smtClean="0"/>
              <a:t>request</a:t>
            </a:r>
          </a:p>
          <a:p>
            <a:pPr lvl="1">
              <a:buFont typeface="Wingdings" pitchFamily="2" charset="2"/>
              <a:buNone/>
            </a:pPr>
            <a:endParaRPr lang="en-CA" alt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CA" altLang="en-US" dirty="0" smtClean="0"/>
              <a:t>Server </a:t>
            </a:r>
            <a:r>
              <a:rPr lang="en-CA" altLang="en-US" dirty="0"/>
              <a:t>application: ProductServer.java</a:t>
            </a:r>
          </a:p>
          <a:p>
            <a:pPr lvl="1">
              <a:buFont typeface="Wingdings" pitchFamily="2" charset="2"/>
              <a:buNone/>
            </a:pPr>
            <a:endParaRPr lang="en-CA" altLang="en-US" sz="2400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009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RMI Applications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an RMI object URL</a:t>
            </a:r>
            <a:r>
              <a:rPr lang="en-CA" altLang="en-US" dirty="0"/>
              <a:t>			</a:t>
            </a:r>
            <a:r>
              <a:rPr lang="en-CA" altLang="en-US" dirty="0">
                <a:latin typeface="Courier New" pitchFamily="49" charset="0"/>
              </a:rPr>
              <a:t>rmi://&lt;host_name&gt;					  [:&lt;</a:t>
            </a:r>
            <a:r>
              <a:rPr lang="en-CA" altLang="en-US" dirty="0" err="1">
                <a:latin typeface="Courier New" pitchFamily="49" charset="0"/>
              </a:rPr>
              <a:t>service_port_number</a:t>
            </a:r>
            <a:r>
              <a:rPr lang="en-CA" altLang="en-US" dirty="0">
                <a:latin typeface="Courier New" pitchFamily="49" charset="0"/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en-CA" altLang="en-US" dirty="0">
                <a:latin typeface="Courier New" pitchFamily="49" charset="0"/>
              </a:rPr>
              <a:t>        /&lt;</a:t>
            </a:r>
            <a:r>
              <a:rPr lang="en-CA" altLang="en-US" dirty="0" err="1">
                <a:latin typeface="Courier New" pitchFamily="49" charset="0"/>
              </a:rPr>
              <a:t>remote_service_name</a:t>
            </a:r>
            <a:r>
              <a:rPr lang="en-CA" altLang="en-US" dirty="0">
                <a:latin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CA" altLang="en-US" dirty="0">
                <a:latin typeface="Courier New" pitchFamily="49" charset="0"/>
              </a:rPr>
              <a:t>	e.g. </a:t>
            </a:r>
            <a:r>
              <a:rPr lang="en-CA" altLang="en-US" sz="2000" dirty="0" smtClean="0">
                <a:latin typeface="Courier New" pitchFamily="49" charset="0"/>
              </a:rPr>
              <a:t>"</a:t>
            </a:r>
            <a:r>
              <a:rPr lang="en-CA" altLang="en-US" sz="2000" dirty="0">
                <a:latin typeface="Courier New" pitchFamily="49" charset="0"/>
              </a:rPr>
              <a:t>rmi://localhost:6666/toaster</a:t>
            </a:r>
            <a:r>
              <a:rPr lang="en-CA" altLang="en-US" sz="2000" dirty="0" smtClean="0">
                <a:latin typeface="Courier New" pitchFamily="49" charset="0"/>
              </a:rPr>
              <a:t>"</a:t>
            </a:r>
            <a:endParaRPr lang="en-CA" altLang="en-US" sz="2000" dirty="0">
              <a:latin typeface="Courier New" pitchFamily="49" charset="0"/>
            </a:endParaRPr>
          </a:p>
          <a:p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38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RMI Applications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3" y="1556792"/>
            <a:ext cx="8136904" cy="4680520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4. develop a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en-CA" altLang="en-US" dirty="0" smtClean="0"/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sz="3200" dirty="0" smtClean="0"/>
              <a:t>the </a:t>
            </a:r>
            <a:r>
              <a:rPr lang="en-CA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client</a:t>
            </a:r>
            <a:r>
              <a:rPr lang="en-CA" altLang="en-US" sz="3200" dirty="0"/>
              <a:t> </a:t>
            </a:r>
            <a:r>
              <a:rPr lang="en-CA" altLang="en-US" sz="3200" dirty="0" smtClean="0"/>
              <a:t>side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altLang="en-US" sz="2800" dirty="0" smtClean="0"/>
              <a:t>use </a:t>
            </a:r>
            <a:r>
              <a:rPr lang="en-CA" altLang="en-US" sz="2800" dirty="0"/>
              <a:t>an URL to access the RMI registry </a:t>
            </a:r>
            <a:r>
              <a:rPr lang="en-CA" altLang="en-US" sz="2800" dirty="0" smtClean="0"/>
              <a:t>on </a:t>
            </a:r>
            <a:r>
              <a:rPr lang="en-CA" altLang="en-US" sz="2800" dirty="0"/>
              <a:t>a </a:t>
            </a:r>
            <a:r>
              <a:rPr lang="en-CA" altLang="en-US" sz="2800" dirty="0" smtClean="0"/>
              <a:t>host and </a:t>
            </a:r>
            <a:r>
              <a:rPr lang="en-CA" altLang="en-US" sz="2800" dirty="0"/>
              <a:t>obtain a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remote  reference </a:t>
            </a:r>
            <a:r>
              <a:rPr lang="en-CA" altLang="en-US" sz="2800" dirty="0" smtClean="0"/>
              <a:t>to </a:t>
            </a:r>
            <a:r>
              <a:rPr lang="en-CA" altLang="en-US" sz="2800" dirty="0"/>
              <a:t>a remote object						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lookup( )</a:t>
            </a:r>
            <a:r>
              <a:rPr lang="en-CA" altLang="en-US" sz="2800" dirty="0"/>
              <a:t>		</a:t>
            </a:r>
            <a:r>
              <a:rPr lang="en-CA" altLang="en-US" dirty="0"/>
              <a:t>				</a:t>
            </a:r>
            <a:endParaRPr lang="en-CA" alt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CA" altLang="en-US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CA" altLang="en-US" dirty="0" smtClean="0"/>
              <a:t>Client </a:t>
            </a:r>
            <a:r>
              <a:rPr lang="en-CA" altLang="en-US" dirty="0"/>
              <a:t>application: ProductClient.java</a:t>
            </a:r>
          </a:p>
          <a:p>
            <a:pPr marL="457200" lvl="1" indent="0">
              <a:buNone/>
            </a:pPr>
            <a:endParaRPr lang="en-CA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6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CA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an RMI Application: 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</a:t>
            </a:r>
            <a:endParaRPr lang="en-CA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280920" cy="475252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compile </a:t>
            </a:r>
            <a:r>
              <a:rPr lang="en-CA" altLang="en-US" sz="2400" dirty="0"/>
              <a:t>the remote object implementation		</a:t>
            </a:r>
            <a:endParaRPr lang="en-CA" altLang="en-US" sz="2400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/>
              <a:t> </a:t>
            </a:r>
            <a:r>
              <a:rPr lang="en-CA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javac</a:t>
            </a:r>
            <a:r>
              <a:rPr lang="en-CA" altLang="en-US" sz="2400" b="1" dirty="0" smtClean="0">
                <a:latin typeface="Courier New" pitchFamily="49" charset="0"/>
              </a:rPr>
              <a:t>   ProductImpl.java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altLang="en-US" sz="2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CA" altLang="en-US" sz="2200" dirty="0" smtClean="0"/>
              <a:t>RMI compile: generate </a:t>
            </a:r>
            <a:r>
              <a:rPr lang="en-CA" altLang="en-US" sz="2200" dirty="0"/>
              <a:t>the </a:t>
            </a:r>
            <a:r>
              <a:rPr lang="en-CA" alt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stub class </a:t>
            </a:r>
            <a:r>
              <a:rPr lang="en-CA" altLang="en-US" sz="2200" dirty="0"/>
              <a:t>(v 1.2 and above)		</a:t>
            </a:r>
            <a:endParaRPr lang="en-CA" altLang="en-US" sz="2200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CA" altLang="en-US" sz="2400" dirty="0"/>
              <a:t>	</a:t>
            </a:r>
            <a:r>
              <a:rPr lang="en-CA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rmic</a:t>
            </a:r>
            <a:r>
              <a:rPr lang="en-CA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</a:t>
            </a:r>
            <a:r>
              <a:rPr lang="en-CA" altLang="en-US" sz="2400" b="1" dirty="0">
                <a:latin typeface="Courier New" pitchFamily="49" charset="0"/>
              </a:rPr>
              <a:t>-v1.2	  </a:t>
            </a:r>
            <a:r>
              <a:rPr lang="en-CA" altLang="en-US" sz="2400" b="1" dirty="0" err="1" smtClean="0">
                <a:latin typeface="Courier New" pitchFamily="49" charset="0"/>
              </a:rPr>
              <a:t>ProductImpl</a:t>
            </a:r>
            <a:endParaRPr lang="en-CA" altLang="en-US" sz="24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altLang="en-US" sz="2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CA" altLang="en-US" sz="2200" dirty="0"/>
              <a:t>compile the Java application that registers </a:t>
            </a:r>
            <a:r>
              <a:rPr lang="en-CA" altLang="en-US" sz="2200" dirty="0" smtClean="0"/>
              <a:t>a </a:t>
            </a:r>
            <a:r>
              <a:rPr lang="en-CA" altLang="en-US" sz="2200" dirty="0"/>
              <a:t>remote object</a:t>
            </a:r>
            <a:r>
              <a:rPr lang="en-CA" altLang="en-US" sz="2400" dirty="0"/>
              <a:t>	</a:t>
            </a:r>
            <a:endParaRPr lang="en-CA" alt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CA" altLang="en-US" sz="2400" b="1" dirty="0">
                <a:latin typeface="Courier New" pitchFamily="49" charset="0"/>
              </a:rPr>
              <a:t> </a:t>
            </a:r>
            <a:r>
              <a:rPr lang="en-CA" altLang="en-US" sz="2400" b="1" dirty="0" smtClean="0">
                <a:latin typeface="Courier New" pitchFamily="49" charset="0"/>
              </a:rPr>
              <a:t>  </a:t>
            </a:r>
            <a:r>
              <a:rPr lang="en-CA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javac</a:t>
            </a:r>
            <a:r>
              <a:rPr lang="en-CA" altLang="en-US" sz="2400" b="1" dirty="0" smtClean="0">
                <a:latin typeface="Courier New" pitchFamily="49" charset="0"/>
              </a:rPr>
              <a:t>    </a:t>
            </a:r>
            <a:r>
              <a:rPr lang="en-CA" altLang="en-US" sz="2400" b="1" dirty="0">
                <a:latin typeface="Courier New" pitchFamily="49" charset="0"/>
              </a:rPr>
              <a:t>ProductServer.java</a:t>
            </a:r>
            <a:r>
              <a:rPr lang="en-CA" altLang="en-US" sz="2400" dirty="0"/>
              <a:t>	</a:t>
            </a:r>
            <a:r>
              <a:rPr lang="en-CA" altLang="en-US" sz="2000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19460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effectLst/>
              </a:rPr>
              <a:t>Introduction to RMI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ffectLst/>
              </a:rPr>
              <a:t>Building RMI </a:t>
            </a:r>
            <a:r>
              <a:rPr lang="en-CA" altLang="en-US" dirty="0" smtClean="0">
                <a:effectLst/>
              </a:rPr>
              <a:t>Applications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ffectLst/>
              </a:rPr>
              <a:t>Running </a:t>
            </a:r>
            <a:r>
              <a:rPr lang="en-CA" altLang="en-US" dirty="0" smtClean="0">
                <a:effectLst/>
              </a:rPr>
              <a:t>RMI Applications</a:t>
            </a:r>
            <a:endParaRPr lang="en-CA" altLang="en-US" dirty="0" smtClean="0"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RMI Architecture </a:t>
            </a:r>
            <a:r>
              <a:rPr lang="en-CA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Layers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effectLst/>
              </a:rPr>
              <a:t>Workshop 9</a:t>
            </a:r>
            <a:endParaRPr lang="en-CA" alt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3999" cy="1143000"/>
          </a:xfrm>
        </p:spPr>
        <p:txBody>
          <a:bodyPr/>
          <a:lstStyle/>
          <a:p>
            <a:r>
              <a:rPr lang="en-CA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an RMI Application: </a:t>
            </a:r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</a:t>
            </a:r>
            <a:endParaRPr lang="en-CA" altLang="en-US" sz="2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  <a:p>
            <a:pPr lvl="1"/>
            <a:r>
              <a:rPr lang="en-CA" altLang="en-US" sz="3200" dirty="0" smtClean="0"/>
              <a:t>start </a:t>
            </a:r>
            <a:r>
              <a:rPr lang="en-CA" altLang="en-US" sz="3200" dirty="0"/>
              <a:t>the </a:t>
            </a:r>
            <a:r>
              <a:rPr lang="en-CA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RMI registry</a:t>
            </a:r>
            <a:r>
              <a:rPr lang="en-CA" altLang="en-US" sz="3200" dirty="0"/>
              <a:t>	 **			</a:t>
            </a:r>
            <a:r>
              <a:rPr lang="en-CA" altLang="en-US" sz="1200" dirty="0"/>
              <a:t>	</a:t>
            </a:r>
            <a:r>
              <a:rPr lang="en-CA" altLang="en-US" sz="1050" dirty="0" smtClean="0"/>
              <a:t>		</a:t>
            </a:r>
            <a:r>
              <a:rPr lang="en-CA" altLang="en-US" sz="1800" dirty="0" smtClean="0"/>
              <a:t>						</a:t>
            </a:r>
            <a:r>
              <a:rPr lang="en-CA" altLang="en-US" sz="2400" dirty="0" smtClean="0"/>
              <a:t>	</a:t>
            </a:r>
            <a:r>
              <a:rPr lang="en-CA" altLang="en-US" sz="3200" dirty="0"/>
              <a:t>	</a:t>
            </a:r>
            <a:r>
              <a:rPr lang="en-CA" altLang="en-US" sz="3200" b="1" dirty="0" err="1">
                <a:latin typeface="Courier New" pitchFamily="49" charset="0"/>
              </a:rPr>
              <a:t>rmiregistry</a:t>
            </a:r>
            <a:r>
              <a:rPr lang="en-CA" altLang="en-US" sz="3200" b="1" dirty="0">
                <a:latin typeface="Courier New" pitchFamily="49" charset="0"/>
              </a:rPr>
              <a:t>	</a:t>
            </a:r>
            <a:r>
              <a:rPr lang="en-CA" altLang="en-US" sz="3200" b="1" dirty="0" smtClean="0">
                <a:latin typeface="Courier New" pitchFamily="49" charset="0"/>
              </a:rPr>
              <a:t> 6666</a:t>
            </a:r>
            <a:r>
              <a:rPr lang="en-CA" altLang="en-US" sz="3200" dirty="0">
                <a:latin typeface="Courier New" pitchFamily="49" charset="0"/>
              </a:rPr>
              <a:t>	</a:t>
            </a:r>
            <a:r>
              <a:rPr lang="en-CA" altLang="en-US" sz="3200" dirty="0"/>
              <a:t>		</a:t>
            </a:r>
            <a:r>
              <a:rPr lang="en-CA" altLang="en-US" sz="3600" dirty="0"/>
              <a:t>	</a:t>
            </a:r>
            <a:r>
              <a:rPr lang="en-CA" altLang="en-US" sz="2000" dirty="0"/>
              <a:t>** </a:t>
            </a:r>
            <a:r>
              <a:rPr lang="en-US" altLang="en-US" sz="2000" dirty="0"/>
              <a:t>Run the command in the directory that contains the 		    </a:t>
            </a:r>
            <a:r>
              <a:rPr lang="en-US" altLang="en-US" sz="2000" dirty="0" smtClean="0"/>
              <a:t>    </a:t>
            </a:r>
          </a:p>
          <a:p>
            <a:pPr marL="400050" lvl="1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class </a:t>
            </a:r>
            <a:r>
              <a:rPr lang="en-US" altLang="en-US" sz="2000" dirty="0"/>
              <a:t>files. The default port number is 1099.</a:t>
            </a:r>
            <a:endParaRPr lang="en-CA" altLang="en-US" sz="2000" dirty="0"/>
          </a:p>
          <a:p>
            <a:pPr lvl="1"/>
            <a:r>
              <a:rPr lang="en-CA" altLang="en-US" sz="3200" dirty="0"/>
              <a:t>run the Java application				</a:t>
            </a:r>
            <a:r>
              <a:rPr lang="en-CA" altLang="en-US" sz="2000" dirty="0"/>
              <a:t>		</a:t>
            </a:r>
            <a:r>
              <a:rPr lang="en-CA" altLang="en-US" sz="1400" dirty="0"/>
              <a:t>							</a:t>
            </a:r>
            <a:r>
              <a:rPr lang="en-CA" altLang="en-US" sz="3200" dirty="0"/>
              <a:t>	</a:t>
            </a:r>
            <a:r>
              <a:rPr lang="en-CA" altLang="en-US" sz="3200" dirty="0" smtClean="0"/>
              <a:t>      </a:t>
            </a:r>
            <a:r>
              <a:rPr lang="en-CA" altLang="en-US" sz="3200" b="1" dirty="0" smtClean="0">
                <a:latin typeface="Courier New" pitchFamily="49" charset="0"/>
              </a:rPr>
              <a:t>java </a:t>
            </a:r>
            <a:r>
              <a:rPr lang="en-CA" altLang="en-US" sz="3200" b="1" dirty="0" err="1">
                <a:latin typeface="Courier New" pitchFamily="49" charset="0"/>
              </a:rPr>
              <a:t>ProudctServer</a:t>
            </a:r>
            <a:endParaRPr lang="en-CA" altLang="en-US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2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CA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an RMI Application: 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side</a:t>
            </a:r>
            <a:endParaRPr lang="en-CA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compile the client application												</a:t>
            </a:r>
            <a:endParaRPr lang="en-CA" altLang="en-US" sz="2400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CA" altLang="en-US" sz="2400" b="1" dirty="0" err="1" smtClean="0">
                <a:latin typeface="Courier New" pitchFamily="49" charset="0"/>
              </a:rPr>
              <a:t>javac</a:t>
            </a:r>
            <a:r>
              <a:rPr lang="en-CA" altLang="en-US" sz="2400" b="1" dirty="0" smtClean="0">
                <a:latin typeface="Courier New" pitchFamily="49" charset="0"/>
              </a:rPr>
              <a:t>    </a:t>
            </a:r>
            <a:r>
              <a:rPr lang="en-CA" altLang="en-US" sz="2400" b="1" dirty="0">
                <a:latin typeface="Courier New" pitchFamily="49" charset="0"/>
              </a:rPr>
              <a:t>ProductClient.java</a:t>
            </a:r>
            <a:r>
              <a:rPr lang="en-CA" altLang="en-US" sz="2000" dirty="0"/>
              <a:t>		</a:t>
            </a:r>
            <a:endParaRPr lang="en-CA" altLang="en-US" sz="2000" dirty="0" smtClean="0"/>
          </a:p>
          <a:p>
            <a:pPr>
              <a:lnSpc>
                <a:spcPct val="90000"/>
              </a:lnSpc>
            </a:pPr>
            <a:endParaRPr lang="en-CA" alt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run </a:t>
            </a:r>
            <a:r>
              <a:rPr lang="en-CA" altLang="en-US" sz="2400" dirty="0"/>
              <a:t>the client application *													</a:t>
            </a:r>
            <a:endParaRPr lang="en-CA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CA" altLang="en-US" sz="2400" b="1" dirty="0" smtClean="0">
                <a:latin typeface="Courier New" pitchFamily="49" charset="0"/>
              </a:rPr>
              <a:t>   java    </a:t>
            </a:r>
            <a:r>
              <a:rPr lang="en-CA" altLang="en-US" sz="2400" b="1" dirty="0" err="1" smtClean="0">
                <a:latin typeface="Courier New" pitchFamily="49" charset="0"/>
              </a:rPr>
              <a:t>ProductClient</a:t>
            </a:r>
            <a:r>
              <a:rPr lang="en-CA" altLang="en-US" sz="2400" dirty="0"/>
              <a:t>												</a:t>
            </a:r>
            <a:endParaRPr lang="en-CA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CA" altLang="en-US" sz="2400" dirty="0" smtClean="0"/>
              <a:t>  * </a:t>
            </a:r>
            <a:r>
              <a:rPr lang="en-CA" altLang="en-US" sz="2400" dirty="0"/>
              <a:t>the stub class must be available </a:t>
            </a:r>
            <a:r>
              <a:rPr lang="en-CA" altLang="en-US" sz="2400" dirty="0" smtClean="0"/>
              <a:t>locally or </a:t>
            </a:r>
            <a:r>
              <a:rPr lang="en-CA" altLang="en-US" sz="2400" dirty="0"/>
              <a:t>loaded remotely		</a:t>
            </a:r>
          </a:p>
        </p:txBody>
      </p:sp>
    </p:spTree>
    <p:extLst>
      <p:ext uri="{BB962C8B-B14F-4D97-AF65-F5344CB8AC3E}">
        <p14:creationId xmlns:p14="http://schemas.microsoft.com/office/powerpoint/2010/main" val="151155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Calculator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RMI Calculator</a:t>
            </a:r>
          </a:p>
          <a:p>
            <a:pPr marL="400050" lvl="1" indent="0">
              <a:buNone/>
            </a:pPr>
            <a:r>
              <a:rPr lang="en-CA" sz="2000" dirty="0">
                <a:hlinkClick r:id="rId2"/>
              </a:rPr>
              <a:t>https://scs.senecac.on.ca/~</a:t>
            </a:r>
            <a:r>
              <a:rPr lang="en-CA" sz="2000" dirty="0" smtClean="0">
                <a:hlinkClick r:id="rId2"/>
              </a:rPr>
              <a:t>wei.song/jac444/workshops/Calculator.zip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Compile:</a:t>
            </a:r>
          </a:p>
          <a:p>
            <a:pPr marL="457200" lvl="1" indent="0">
              <a:buNone/>
            </a:pPr>
            <a:r>
              <a:rPr lang="en-CA" sz="2400" dirty="0" err="1"/>
              <a:t>j</a:t>
            </a:r>
            <a:r>
              <a:rPr lang="en-CA" sz="2400" dirty="0" err="1" smtClean="0"/>
              <a:t>avac</a:t>
            </a:r>
            <a:r>
              <a:rPr lang="en-CA" sz="2400" dirty="0" smtClean="0"/>
              <a:t> *.java</a:t>
            </a:r>
          </a:p>
          <a:p>
            <a:pPr marL="457200" lvl="1" indent="0">
              <a:buNone/>
            </a:pPr>
            <a:r>
              <a:rPr lang="en-CA" sz="2400" dirty="0" err="1" smtClean="0"/>
              <a:t>rmic</a:t>
            </a:r>
            <a:r>
              <a:rPr lang="en-CA" sz="2400" dirty="0" smtClean="0"/>
              <a:t> </a:t>
            </a:r>
            <a:r>
              <a:rPr lang="en-CA" sz="2400" dirty="0" err="1" smtClean="0"/>
              <a:t>CalculatorImpl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Run</a:t>
            </a:r>
          </a:p>
          <a:p>
            <a:pPr marL="400050" lvl="1" indent="0">
              <a:buNone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tart </a:t>
            </a:r>
            <a:r>
              <a:rPr lang="en-CA" sz="2400" dirty="0" err="1" smtClean="0"/>
              <a:t>rmiregistry</a:t>
            </a:r>
            <a:r>
              <a:rPr lang="en-CA" sz="2400" dirty="0" smtClean="0"/>
              <a:t> 5566</a:t>
            </a:r>
          </a:p>
          <a:p>
            <a:pPr marL="400050" lvl="1" indent="0">
              <a:buNone/>
            </a:pPr>
            <a:r>
              <a:rPr lang="en-CA" sz="2400" dirty="0"/>
              <a:t>j</a:t>
            </a:r>
            <a:r>
              <a:rPr lang="en-CA" sz="2400" dirty="0" smtClean="0"/>
              <a:t>ava </a:t>
            </a:r>
            <a:r>
              <a:rPr lang="en-CA" sz="2400" dirty="0" err="1" smtClean="0"/>
              <a:t>CalculatorServer</a:t>
            </a:r>
            <a:endParaRPr lang="en-CA" sz="2400" dirty="0" smtClean="0"/>
          </a:p>
          <a:p>
            <a:pPr marL="400050" lvl="1" indent="0">
              <a:buNone/>
            </a:pPr>
            <a:r>
              <a:rPr lang="en-CA" sz="2400" dirty="0"/>
              <a:t>j</a:t>
            </a:r>
            <a:r>
              <a:rPr lang="en-CA" sz="2400" dirty="0" smtClean="0"/>
              <a:t>ava </a:t>
            </a:r>
            <a:r>
              <a:rPr lang="en-CA" sz="2400" dirty="0" err="1" smtClean="0"/>
              <a:t>CalculatorClient</a:t>
            </a:r>
            <a:endParaRPr lang="en-CA" sz="2400" dirty="0" smtClean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2054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RMI Architecture Layers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the “invisible parts” of RMI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3 abstraction layers</a:t>
            </a:r>
          </a:p>
          <a:p>
            <a:pPr>
              <a:buFont typeface="Wingdings" pitchFamily="2" charset="2"/>
              <a:buNone/>
            </a:pPr>
            <a:r>
              <a:rPr lang="en-CA" altLang="en-US" dirty="0"/>
              <a:t>		- the Stub and Skeleton layer</a:t>
            </a:r>
          </a:p>
          <a:p>
            <a:pPr>
              <a:buFont typeface="Wingdings" pitchFamily="2" charset="2"/>
              <a:buNone/>
            </a:pPr>
            <a:r>
              <a:rPr lang="en-CA" altLang="en-US" dirty="0"/>
              <a:t>		- the Remote Reference layer			- the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18688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RMI Architecture Layers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68401" y="1931123"/>
            <a:ext cx="1728787" cy="792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b="1" u="none" dirty="0"/>
              <a:t>Client Object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137276" y="1931123"/>
            <a:ext cx="1873250" cy="7921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b="1" u="none" dirty="0"/>
              <a:t>Server </a:t>
            </a:r>
            <a:r>
              <a:rPr lang="en-CA" altLang="en-US" b="1" u="none" dirty="0" smtClean="0"/>
              <a:t>Object</a:t>
            </a:r>
            <a:endParaRPr lang="en-CA" altLang="en-US" b="1" u="none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023938" y="3444011"/>
            <a:ext cx="2449513" cy="50482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b="1" u="none"/>
              <a:t>Stubs / Proxies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023938" y="4596536"/>
            <a:ext cx="2449513" cy="5048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sz="1600" b="1" u="none"/>
              <a:t>Remote Reference </a:t>
            </a:r>
          </a:p>
          <a:p>
            <a:r>
              <a:rPr lang="en-CA" altLang="en-US" sz="1600" b="1" u="none"/>
              <a:t>Layer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952501" y="5604598"/>
            <a:ext cx="2449512" cy="5048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b="1" u="none"/>
              <a:t>Transport Layer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776913" y="5604598"/>
            <a:ext cx="2449513" cy="5048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b="1" u="none"/>
              <a:t>Transport Layer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705476" y="4596536"/>
            <a:ext cx="2449512" cy="5048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sz="1600" b="1" u="none"/>
              <a:t>Remote Reference </a:t>
            </a:r>
          </a:p>
          <a:p>
            <a:r>
              <a:rPr lang="en-CA" altLang="en-US" sz="1600" b="1" u="none"/>
              <a:t>Layer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705476" y="3444011"/>
            <a:ext cx="2449512" cy="50482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altLang="en-US" b="1" u="none" dirty="0"/>
              <a:t>Stubs &amp; Skeletons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1816101" y="2867748"/>
            <a:ext cx="485775" cy="36036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CA"/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1816101" y="4091711"/>
            <a:ext cx="485775" cy="3603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CA"/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1816101" y="5172798"/>
            <a:ext cx="485775" cy="36036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CA"/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856413" y="2867748"/>
            <a:ext cx="485775" cy="36036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CA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6856413" y="4091711"/>
            <a:ext cx="485775" cy="3603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CA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6856413" y="5172798"/>
            <a:ext cx="485775" cy="36036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CA"/>
          </a:p>
        </p:txBody>
      </p: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3544888" y="5604598"/>
            <a:ext cx="1944688" cy="485775"/>
          </a:xfrm>
          <a:prstGeom prst="leftRightArrow">
            <a:avLst>
              <a:gd name="adj1" fmla="val 50000"/>
              <a:gd name="adj2" fmla="val 80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67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Stub and Skeleton Layer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the interface between an RMI application and the RMI system: </a:t>
            </a:r>
          </a:p>
          <a:p>
            <a:pPr lvl="1">
              <a:buFontTx/>
              <a:buNone/>
            </a:pPr>
            <a:r>
              <a:rPr lang="en-CA" altLang="en-US" sz="2400" dirty="0"/>
              <a:t>	            RMI client </a:t>
            </a:r>
            <a:r>
              <a:rPr lang="en-CA" altLang="en-US" sz="2400" dirty="0">
                <a:sym typeface="Wingdings" pitchFamily="2" charset="2"/>
              </a:rPr>
              <a:t>                       RMI server</a:t>
            </a:r>
          </a:p>
          <a:p>
            <a:pPr lvl="1">
              <a:buFontTx/>
              <a:buNone/>
            </a:pPr>
            <a:endParaRPr lang="en-CA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the stub: a client-side proxy (i.e. an object that acts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behalf of  </a:t>
            </a:r>
            <a:r>
              <a:rPr lang="en-CA" altLang="en-US" sz="2800" dirty="0"/>
              <a:t>the remote server object)</a:t>
            </a:r>
          </a:p>
          <a:p>
            <a:pPr lvl="1"/>
            <a:r>
              <a:rPr lang="en-CA" altLang="en-US" sz="2400" dirty="0"/>
              <a:t>intercept remote method calls made by a client</a:t>
            </a:r>
          </a:p>
          <a:p>
            <a:pPr lvl="1"/>
            <a:r>
              <a:rPr lang="en-CA" altLang="en-US" sz="2400" dirty="0"/>
              <a:t>redirect the calls to a remote RMI service (via the Remote Reference layer)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4283968" y="2564904"/>
            <a:ext cx="1101725" cy="439737"/>
          </a:xfrm>
          <a:prstGeom prst="leftRightArrow">
            <a:avLst>
              <a:gd name="adj1" fmla="val 50000"/>
              <a:gd name="adj2" fmla="val 501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0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Stub and Skeleton Layer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80920" cy="496855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the stub</a:t>
            </a:r>
          </a:p>
          <a:p>
            <a:pPr lvl="1">
              <a:lnSpc>
                <a:spcPct val="90000"/>
              </a:lnSpc>
            </a:pPr>
            <a:r>
              <a:rPr lang="en-CA" altLang="en-US" dirty="0" err="1"/>
              <a:t>marshall</a:t>
            </a:r>
            <a:r>
              <a:rPr lang="en-CA" altLang="en-US" dirty="0"/>
              <a:t> remote method arguments</a:t>
            </a:r>
          </a:p>
          <a:p>
            <a:pPr lvl="1">
              <a:lnSpc>
                <a:spcPct val="90000"/>
              </a:lnSpc>
            </a:pPr>
            <a:r>
              <a:rPr lang="en-CA" altLang="en-US" dirty="0" err="1"/>
              <a:t>unmarshall</a:t>
            </a:r>
            <a:r>
              <a:rPr lang="en-CA" altLang="en-US" dirty="0"/>
              <a:t> return values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the skeleton (a mirror image of the stub): a server-side proxy</a:t>
            </a:r>
          </a:p>
          <a:p>
            <a:pPr lvl="1">
              <a:lnSpc>
                <a:spcPct val="90000"/>
              </a:lnSpc>
            </a:pP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unmarshall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/>
              <a:t>remote method arguments</a:t>
            </a:r>
          </a:p>
          <a:p>
            <a:pPr lvl="1">
              <a:lnSpc>
                <a:spcPct val="90000"/>
              </a:lnSpc>
            </a:pPr>
            <a:r>
              <a:rPr lang="en-CA" altLang="en-US" dirty="0"/>
              <a:t>direct the method calls to the actual server objects</a:t>
            </a:r>
          </a:p>
          <a:p>
            <a:pPr lvl="1">
              <a:lnSpc>
                <a:spcPct val="90000"/>
              </a:lnSpc>
            </a:pPr>
            <a:r>
              <a:rPr lang="en-CA" altLang="en-US" dirty="0" err="1"/>
              <a:t>marshall</a:t>
            </a:r>
            <a:r>
              <a:rPr lang="en-CA" altLang="en-US" dirty="0"/>
              <a:t> return values and exceptions back to the client-side stub (via the Remote Reference layer)</a:t>
            </a:r>
          </a:p>
          <a:p>
            <a:pPr lvl="1">
              <a:lnSpc>
                <a:spcPct val="90000"/>
              </a:lnSpc>
            </a:pPr>
            <a:endParaRPr lang="en-CA" altLang="en-US" sz="2000" dirty="0"/>
          </a:p>
          <a:p>
            <a:pPr>
              <a:lnSpc>
                <a:spcPct val="90000"/>
              </a:lnSpc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549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Remote Reference Layer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connect client objects to remote objects by a one-to-one connection link					</a:t>
            </a:r>
            <a:r>
              <a:rPr lang="en-CA" altLang="en-US" sz="2000" dirty="0"/>
              <a:t>- </a:t>
            </a:r>
            <a:r>
              <a:rPr lang="en-CA" altLang="en-US" sz="2000" dirty="0" smtClean="0"/>
              <a:t>Java </a:t>
            </a:r>
            <a:r>
              <a:rPr lang="en-CA" altLang="en-US" sz="2000" dirty="0"/>
              <a:t>supports Remote Object Activation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support the invocation semantics of the RMI connection</a:t>
            </a:r>
          </a:p>
        </p:txBody>
      </p:sp>
    </p:spTree>
    <p:extLst>
      <p:ext uri="{BB962C8B-B14F-4D97-AF65-F5344CB8AC3E}">
        <p14:creationId xmlns:p14="http://schemas.microsoft.com/office/powerpoint/2010/main" val="35456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Transport Layer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make stream-based network connections over TCP/IP between the client-side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 </a:t>
            </a:r>
            <a:r>
              <a:rPr lang="en-CA" altLang="en-US" dirty="0"/>
              <a:t>and the server-side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026207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RMI Method Invocation Mechanism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CA" altLang="en-US" sz="2800" dirty="0"/>
              <a:t>The RMI server object is registered with an </a:t>
            </a:r>
            <a:r>
              <a:rPr lang="en-CA" altLang="en-US" sz="2800" dirty="0" err="1"/>
              <a:t>RMIRegistry</a:t>
            </a:r>
            <a:r>
              <a:rPr lang="en-CA" altLang="en-US" sz="2800" dirty="0"/>
              <a:t> server (that operates at the transport layer).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CA" altLang="en-US" sz="2800" dirty="0"/>
              <a:t>The RMI client finds the remote server object through the </a:t>
            </a:r>
            <a:r>
              <a:rPr lang="en-CA" altLang="en-US" sz="2800" dirty="0" err="1"/>
              <a:t>RMIRegistry</a:t>
            </a:r>
            <a:r>
              <a:rPr lang="en-CA" altLang="en-US" sz="2800" dirty="0"/>
              <a:t> (at the remote reference layer) and receives a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stub object </a:t>
            </a:r>
            <a:r>
              <a:rPr lang="en-CA" altLang="en-US" sz="2800" dirty="0"/>
              <a:t>(on behalf of the remote object).</a:t>
            </a:r>
          </a:p>
        </p:txBody>
      </p:sp>
    </p:spTree>
    <p:extLst>
      <p:ext uri="{BB962C8B-B14F-4D97-AF65-F5344CB8AC3E}">
        <p14:creationId xmlns:p14="http://schemas.microsoft.com/office/powerpoint/2010/main" val="32257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CA" altLang="en-US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Introduction to </a:t>
            </a:r>
            <a:r>
              <a:rPr lang="en-CA" altLang="en-US" sz="4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RMI</a:t>
            </a:r>
            <a:endParaRPr lang="en-C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662863" cy="461439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CA" sz="2400" dirty="0" smtClean="0"/>
              <a:t>RMI (Remote Method Invocation) is a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</a:t>
            </a:r>
            <a:r>
              <a:rPr lang="en-CA" sz="2400" dirty="0" smtClean="0"/>
              <a:t>for </a:t>
            </a:r>
            <a:r>
              <a:rPr lang="en-CA" sz="2400" dirty="0"/>
              <a:t>building </a:t>
            </a:r>
            <a:r>
              <a:rPr lang="en-CA" sz="2400" dirty="0" smtClean="0"/>
              <a:t>distributed Java systems</a:t>
            </a:r>
            <a:r>
              <a:rPr lang="en-CA" sz="2400" dirty="0"/>
              <a:t>. </a:t>
            </a:r>
            <a:endParaRPr lang="en-CA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 smtClean="0"/>
              <a:t>The RMI </a:t>
            </a:r>
            <a:r>
              <a:rPr lang="en-CA" sz="2400" dirty="0"/>
              <a:t>system allows an object running in one Java virtual machine to invoke methods on an object running in another Java virtual machine</a:t>
            </a:r>
            <a:r>
              <a:rPr lang="en-CA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 smtClean="0"/>
              <a:t>What is a distributed system/application?</a:t>
            </a:r>
          </a:p>
          <a:p>
            <a:pPr lvl="2"/>
            <a:r>
              <a:rPr lang="en-CA" sz="2000" dirty="0" smtClean="0"/>
              <a:t>A collection of cooperative remote Java objects reside on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en-CA" sz="2000" dirty="0" smtClean="0"/>
              <a:t>computers connected by the Internet.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altLang="en-US" sz="2400" dirty="0"/>
              <a:t>application development </a:t>
            </a:r>
            <a:r>
              <a:rPr lang="en-CA" altLang="en-US" sz="2400" dirty="0" smtClean="0"/>
              <a:t>questions</a:t>
            </a:r>
          </a:p>
          <a:p>
            <a:pPr lvl="2"/>
            <a:r>
              <a:rPr lang="en-CA" altLang="en-US" sz="1800" dirty="0" smtClean="0"/>
              <a:t>how </a:t>
            </a:r>
            <a:r>
              <a:rPr lang="en-CA" altLang="en-US" sz="1800" dirty="0"/>
              <a:t>to </a:t>
            </a:r>
            <a:r>
              <a:rPr lang="en-CA" altLang="en-US" sz="1800" u="sng" dirty="0"/>
              <a:t>use</a:t>
            </a:r>
            <a:r>
              <a:rPr lang="en-CA" altLang="en-US" sz="1800" dirty="0"/>
              <a:t> these </a:t>
            </a:r>
            <a:r>
              <a:rPr lang="en-CA" altLang="en-US" sz="1800" u="sng" dirty="0"/>
              <a:t>remote</a:t>
            </a:r>
            <a:r>
              <a:rPr lang="en-CA" altLang="en-US" sz="1800" dirty="0"/>
              <a:t> </a:t>
            </a:r>
            <a:r>
              <a:rPr lang="en-CA" altLang="en-US" sz="1800" u="sng" dirty="0"/>
              <a:t>objects</a:t>
            </a:r>
            <a:r>
              <a:rPr lang="en-CA" altLang="en-US" sz="1800" dirty="0" smtClean="0"/>
              <a:t>? how </a:t>
            </a:r>
            <a:r>
              <a:rPr lang="en-CA" altLang="en-US" sz="1800" dirty="0"/>
              <a:t>to </a:t>
            </a:r>
            <a:r>
              <a:rPr lang="en-CA" altLang="en-US" sz="1800" u="sng" dirty="0"/>
              <a:t>create</a:t>
            </a:r>
            <a:r>
              <a:rPr lang="en-CA" altLang="en-US" sz="1800" dirty="0"/>
              <a:t> the remote objects</a:t>
            </a:r>
            <a:r>
              <a:rPr lang="en-CA" altLang="en-US" sz="1800" dirty="0" smtClean="0"/>
              <a:t>?</a:t>
            </a:r>
          </a:p>
          <a:p>
            <a:pPr lvl="2"/>
            <a:r>
              <a:rPr lang="en-CA" altLang="en-US" sz="1800" dirty="0" smtClean="0"/>
              <a:t>Solutions</a:t>
            </a:r>
          </a:p>
          <a:p>
            <a:pPr lvl="3"/>
            <a:r>
              <a:rPr lang="en-CA" altLang="en-US" sz="1600" dirty="0" smtClean="0"/>
              <a:t>use </a:t>
            </a:r>
            <a:r>
              <a:rPr lang="en-CA" altLang="en-US" sz="1600" dirty="0"/>
              <a:t>of socket-based </a:t>
            </a:r>
            <a:r>
              <a:rPr lang="en-CA" altLang="en-US" sz="1600" dirty="0" smtClean="0"/>
              <a:t>client/server programming model</a:t>
            </a:r>
          </a:p>
          <a:p>
            <a:pPr lvl="3"/>
            <a:r>
              <a:rPr lang="en-CA" altLang="en-US" sz="1600" dirty="0" smtClean="0"/>
              <a:t>use </a:t>
            </a:r>
            <a:r>
              <a:rPr lang="en-CA" altLang="en-US" sz="1600" dirty="0"/>
              <a:t>of RMI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5276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RMI Method Invocation Mechanism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>
              <a:buFont typeface="Wingdings" pitchFamily="2" charset="2"/>
              <a:buAutoNum type="arabicPeriod" startAt="3"/>
            </a:pPr>
            <a:r>
              <a:rPr lang="en-CA" altLang="en-US" sz="2800" dirty="0"/>
              <a:t>The RMI client invokes methods on a remote object. These invocations are handled by the stub object.</a:t>
            </a:r>
          </a:p>
          <a:p>
            <a:pPr marL="577850" indent="-577850">
              <a:buFont typeface="Wingdings" pitchFamily="2" charset="2"/>
              <a:buAutoNum type="arabicPeriod" startAt="3"/>
            </a:pPr>
            <a:r>
              <a:rPr lang="en-CA" altLang="en-US" sz="2800" dirty="0"/>
              <a:t>The remote method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 </a:t>
            </a:r>
            <a:r>
              <a:rPr lang="en-CA" altLang="en-US" sz="2800" dirty="0"/>
              <a:t>are marshalled and sent across the network.</a:t>
            </a:r>
          </a:p>
          <a:p>
            <a:pPr marL="577850" indent="-577850">
              <a:buFont typeface="Wingdings" pitchFamily="2" charset="2"/>
              <a:buAutoNum type="arabicPeriod" startAt="3"/>
            </a:pPr>
            <a:r>
              <a:rPr lang="en-CA" altLang="en-US" sz="2800" dirty="0"/>
              <a:t>The remote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 </a:t>
            </a:r>
            <a:r>
              <a:rPr lang="en-CA" altLang="en-US" sz="2800" dirty="0"/>
              <a:t>is initiated through the stub object.</a:t>
            </a:r>
          </a:p>
          <a:p>
            <a:pPr marL="577850" indent="-577850">
              <a:buFont typeface="Wingdings" pitchFamily="2" charset="2"/>
              <a:buAutoNum type="arabicPeriod" startAt="3"/>
            </a:pPr>
            <a:r>
              <a:rPr lang="en-CA" altLang="en-US" sz="2800" dirty="0"/>
              <a:t>The remote method call is dispatched to the server-side skeleton object.</a:t>
            </a:r>
          </a:p>
        </p:txBody>
      </p:sp>
    </p:spTree>
    <p:extLst>
      <p:ext uri="{BB962C8B-B14F-4D97-AF65-F5344CB8AC3E}">
        <p14:creationId xmlns:p14="http://schemas.microsoft.com/office/powerpoint/2010/main" val="1076572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RMI Method Invocation Mechanism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CA" altLang="en-US" sz="2800" dirty="0"/>
              <a:t>The remote method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 </a:t>
            </a:r>
            <a:r>
              <a:rPr lang="en-CA" altLang="en-US" sz="2800" dirty="0"/>
              <a:t>are </a:t>
            </a:r>
            <a:r>
              <a:rPr lang="en-CA" altLang="en-US" sz="2800" dirty="0" err="1"/>
              <a:t>unmarshalled</a:t>
            </a:r>
            <a:r>
              <a:rPr lang="en-CA" altLang="en-US" sz="2800" dirty="0"/>
              <a:t> on the server side.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CA" altLang="en-US" sz="2800" dirty="0"/>
              <a:t>The remote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 </a:t>
            </a:r>
            <a:r>
              <a:rPr lang="en-CA" altLang="en-US" sz="2800" dirty="0"/>
              <a:t>is invoked on the actual server-side object.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values </a:t>
            </a:r>
            <a:r>
              <a:rPr lang="en-CA" altLang="en-US" sz="2800" dirty="0"/>
              <a:t>are marshalled by the server-side skeleton object.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CA" altLang="en-US" sz="2800" dirty="0"/>
              <a:t>Return values are sent to the client-side stub object.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7"/>
            </a:pPr>
            <a:r>
              <a:rPr lang="en-CA" altLang="en-US" sz="2800" dirty="0"/>
              <a:t>Return values are </a:t>
            </a:r>
            <a:r>
              <a:rPr lang="en-CA" altLang="en-US" sz="2800" dirty="0" err="1"/>
              <a:t>unmarshalled</a:t>
            </a:r>
            <a:r>
              <a:rPr lang="en-CA" altLang="en-US" sz="2800" dirty="0"/>
              <a:t> by the client-side stub object and passed upward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3537829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in RMI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Question: 	</a:t>
            </a:r>
          </a:p>
          <a:p>
            <a:pPr>
              <a:buFont typeface="Wingdings" pitchFamily="2" charset="2"/>
              <a:buNone/>
            </a:pPr>
            <a:r>
              <a:rPr lang="en-CA" altLang="en-US" sz="2800" dirty="0"/>
              <a:t>    How does RMI transfer parameters (and return values) between the client JVM and the server JVM?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Answer: Use object serialization! </a:t>
            </a:r>
            <a:r>
              <a:rPr lang="en-CA" altLang="en-US" sz="2800" dirty="0" smtClean="0"/>
              <a:t>**</a:t>
            </a:r>
          </a:p>
          <a:p>
            <a:pPr marL="0" indent="0">
              <a:buNone/>
            </a:pPr>
            <a:endParaRPr lang="en-CA" altLang="en-US" sz="400" dirty="0" smtClean="0"/>
          </a:p>
          <a:p>
            <a:pPr marL="0" indent="0">
              <a:buNone/>
            </a:pPr>
            <a:r>
              <a:rPr lang="en-CA" altLang="en-US" sz="2800" dirty="0" smtClean="0"/>
              <a:t>   </a:t>
            </a:r>
            <a:r>
              <a:rPr lang="en-CA" altLang="en-US" sz="2400" dirty="0" smtClean="0"/>
              <a:t>** for a Remote object							- a remote reference for the object is generated,			  marshalled and sent over the network 				  (i.e. a stub object)						-  the actual Remote object is NOT copied</a:t>
            </a: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960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7" y="1628801"/>
            <a:ext cx="8208911" cy="432048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CA" altLang="en-US" sz="2400" dirty="0"/>
              <a:t>Q: Can we find out all the service names that have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CA" altLang="en-US" sz="2400" dirty="0"/>
              <a:t>           been registered with the RMI Registry?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CA" altLang="en-US" sz="2400" dirty="0"/>
              <a:t>      A:	Yes. </a:t>
            </a:r>
            <a:r>
              <a:rPr lang="en-CA" altLang="en-US" sz="2000" dirty="0" err="1"/>
              <a:t>java.rmi.Naming.list</a:t>
            </a:r>
            <a:r>
              <a:rPr lang="en-CA" altLang="en-US" sz="2000" dirty="0"/>
              <a:t>(  “odin.senecac.on.ca” )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r>
              <a:rPr lang="en-CA" altLang="en-US" sz="2400" dirty="0"/>
              <a:t>Q: Does RMI have built-in synchronization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CA" altLang="en-US" sz="2400" dirty="0"/>
              <a:t>           mechanism for remote method calls?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CA" altLang="en-US" sz="2400" dirty="0"/>
              <a:t>	A: No. </a:t>
            </a:r>
            <a:r>
              <a:rPr lang="en-CA" altLang="en-US" sz="2000" dirty="0"/>
              <a:t>One has to declare those methods as  synchronized.</a:t>
            </a:r>
          </a:p>
        </p:txBody>
      </p:sp>
    </p:spTree>
    <p:extLst>
      <p:ext uri="{BB962C8B-B14F-4D97-AF65-F5344CB8AC3E}">
        <p14:creationId xmlns:p14="http://schemas.microsoft.com/office/powerpoint/2010/main" val="3612767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FAQ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 startAt="3"/>
            </a:pPr>
            <a:r>
              <a:rPr lang="en-CA" altLang="en-US" sz="2400" dirty="0"/>
              <a:t>Q: Can we use one RMI Registry to run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CA" altLang="en-US" sz="2400" dirty="0"/>
              <a:t>		  two RMI servers?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CA" altLang="en-US" sz="2400" dirty="0"/>
              <a:t>	A: Yes.  Put all the server code in one subdirectory.</a:t>
            </a:r>
          </a:p>
        </p:txBody>
      </p:sp>
    </p:spTree>
    <p:extLst>
      <p:ext uri="{BB962C8B-B14F-4D97-AF65-F5344CB8AC3E}">
        <p14:creationId xmlns:p14="http://schemas.microsoft.com/office/powerpoint/2010/main" val="319111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/>
              </a:rPr>
              <a:t>About Workshop 7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How to create a runnable jar file, e.g.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ws7server.jar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>
                <a:effectLst/>
              </a:rPr>
              <a:t>Create text file manifest.txt with the content:</a:t>
            </a:r>
          </a:p>
          <a:p>
            <a:pPr marL="857250" lvl="2" indent="0"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Main-Class: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SocketServer</a:t>
            </a:r>
            <a:endParaRPr lang="en-CA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sz="1800" dirty="0" smtClean="0">
                <a:effectLst/>
              </a:rPr>
              <a:t>(followed by a new line)</a:t>
            </a:r>
            <a:endParaRPr lang="en-CA" sz="1800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>
                <a:effectLst/>
              </a:rPr>
              <a:t>Compile SocketServer.java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>
                <a:effectLst/>
              </a:rPr>
              <a:t>Compress to jar file</a:t>
            </a:r>
          </a:p>
          <a:p>
            <a:pPr marL="1314450" lvl="3" indent="0"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cvfm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ws7server.jar manifest.txt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SocketServer.class</a:t>
            </a:r>
            <a:endParaRPr lang="en-CA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dirty="0" smtClean="0">
                <a:effectLst/>
              </a:rPr>
              <a:t>Or </a:t>
            </a:r>
          </a:p>
          <a:p>
            <a:pPr marL="1314450" lvl="3" indent="0"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cvfm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ws7server.jar manifest.txt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*.class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CA" sz="2400" dirty="0" smtClean="0">
                <a:effectLst/>
              </a:rPr>
              <a:t>Run:</a:t>
            </a:r>
          </a:p>
          <a:p>
            <a:pPr marL="1314450" lvl="3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 –jar ws7server.jar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14450" lvl="3" indent="0">
              <a:buNone/>
            </a:pP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533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Workshop for This Week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Workshop 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9618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>
                <a:hlinkClick r:id="rId2"/>
              </a:rPr>
              <a:t>Java Tutorial on RMI</a:t>
            </a:r>
            <a:endParaRPr lang="en-CA" alt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CA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RMI System </a:t>
            </a:r>
            <a:r>
              <a:rPr lang="en-US" altLang="en-US" sz="2400" dirty="0" smtClean="0"/>
              <a:t>Overview</a:t>
            </a:r>
            <a:endParaRPr lang="en-US" altLang="en-US" sz="2000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2000" dirty="0">
                <a:hlinkClick r:id="rId3"/>
              </a:rPr>
              <a:t>http://docs.oracle.com/javase/6/docs/platform/rmi/spec/rmi-arch2.html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Tutorials </a:t>
            </a:r>
            <a:r>
              <a:rPr lang="en-US" altLang="en-US" sz="2400" dirty="0"/>
              <a:t>&amp; Code Camps (Sun Developer Network - SDN)</a:t>
            </a:r>
            <a:br>
              <a:rPr lang="en-US" altLang="en-US" sz="2400" dirty="0"/>
            </a:br>
            <a:r>
              <a:rPr lang="en-US" altLang="en-US" sz="2400" dirty="0" err="1"/>
              <a:t>jGuru</a:t>
            </a:r>
            <a:r>
              <a:rPr lang="en-US" altLang="en-US" sz="2400" dirty="0"/>
              <a:t>: Remote Method Invocation (RMI)</a:t>
            </a:r>
            <a:br>
              <a:rPr lang="en-US" altLang="en-US" sz="2400" dirty="0"/>
            </a:br>
            <a:r>
              <a:rPr lang="en-US" altLang="en-US" sz="2000" dirty="0">
                <a:hlinkClick r:id="rId4"/>
              </a:rPr>
              <a:t>http://www.dse.disco.unimib.it/ds/extra/rmiTutorial.pdf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2930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Stand-alone vs Distributed Application</a:t>
            </a:r>
            <a:endParaRPr lang="en-CA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497639" cy="44576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a stand-alone Java </a:t>
            </a:r>
            <a:r>
              <a:rPr lang="en-CA" altLang="en-US" sz="2800" dirty="0" smtClean="0"/>
              <a:t>application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all </a:t>
            </a:r>
            <a:r>
              <a:rPr lang="en-CA" altLang="en-US" sz="2400" dirty="0"/>
              <a:t>Java objects reside on ONE </a:t>
            </a:r>
            <a:r>
              <a:rPr lang="en-CA" altLang="en-US" sz="2400" dirty="0" smtClean="0"/>
              <a:t>computer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example</a:t>
            </a:r>
            <a:r>
              <a:rPr lang="en-CA" altLang="en-US" sz="2400" dirty="0"/>
              <a:t>: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CA" altLang="en-US" sz="2000" dirty="0" smtClean="0"/>
              <a:t>ProductApplication.java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CA" altLang="en-US" sz="1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a distributed </a:t>
            </a:r>
            <a:r>
              <a:rPr lang="en-CA" altLang="en-US" sz="2800" dirty="0" smtClean="0"/>
              <a:t>application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What </a:t>
            </a:r>
            <a:r>
              <a:rPr lang="en-CA" altLang="en-US" sz="2400" dirty="0"/>
              <a:t>if the Java objects are </a:t>
            </a:r>
            <a:r>
              <a:rPr lang="en-CA" altLang="en-US" sz="2400" dirty="0" smtClean="0"/>
              <a:t>created on </a:t>
            </a:r>
            <a:r>
              <a:rPr lang="en-CA" altLang="en-US" sz="2400" dirty="0"/>
              <a:t>another computer</a:t>
            </a:r>
            <a:r>
              <a:rPr lang="en-CA" altLang="en-US" sz="24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How </a:t>
            </a:r>
            <a:r>
              <a:rPr lang="en-CA" altLang="en-US" sz="2400" dirty="0"/>
              <a:t>can a Java program running on </a:t>
            </a:r>
            <a:r>
              <a:rPr lang="en-CA" altLang="en-US" sz="2400" dirty="0" smtClean="0"/>
              <a:t>a different </a:t>
            </a:r>
            <a:r>
              <a:rPr lang="en-CA" altLang="en-US" sz="2400" dirty="0"/>
              <a:t>computer use these </a:t>
            </a:r>
            <a:r>
              <a:rPr lang="en-CA" altLang="en-US" sz="2400" dirty="0" smtClean="0"/>
              <a:t>Java objects</a:t>
            </a:r>
            <a:r>
              <a:rPr lang="en-CA" altLang="en-US" sz="2400" dirty="0"/>
              <a:t>?</a:t>
            </a:r>
            <a:r>
              <a:rPr lang="en-CA" alt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630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Socket-based vs RMI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The Limitation of Using Java </a:t>
            </a:r>
            <a:r>
              <a:rPr lang="en-CA" altLang="en-US" sz="2800" dirty="0" smtClean="0">
                <a:effectLst/>
              </a:rPr>
              <a:t>Sockets</a:t>
            </a:r>
          </a:p>
          <a:p>
            <a:pPr lvl="1"/>
            <a:r>
              <a:rPr lang="en-CA" altLang="en-US" sz="2400" dirty="0" smtClean="0">
                <a:effectLst/>
              </a:rPr>
              <a:t>the </a:t>
            </a:r>
            <a:r>
              <a:rPr lang="en-CA" altLang="en-US" sz="2400" dirty="0">
                <a:effectLst/>
              </a:rPr>
              <a:t>complexity of coding application-level </a:t>
            </a:r>
            <a:r>
              <a:rPr lang="en-CA" altLang="en-US" sz="2400" dirty="0" smtClean="0"/>
              <a:t>protocols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developers have to deal with </a:t>
            </a:r>
            <a:r>
              <a:rPr lang="en-CA" altLang="en-US" sz="2000" dirty="0"/>
              <a:t>encoding and decoding messages for </a:t>
            </a:r>
            <a:r>
              <a:rPr lang="en-CA" altLang="en-US" sz="2000" dirty="0" smtClean="0"/>
              <a:t>exchange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time-consuming and error-prone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Java-to-Java </a:t>
            </a:r>
            <a:r>
              <a:rPr lang="en-CA" altLang="en-US" sz="2800" dirty="0"/>
              <a:t>Distributed </a:t>
            </a:r>
            <a:r>
              <a:rPr lang="en-CA" altLang="en-US" sz="2800" dirty="0" smtClean="0"/>
              <a:t>Applications</a:t>
            </a:r>
          </a:p>
          <a:p>
            <a:pPr lvl="1"/>
            <a:r>
              <a:rPr lang="en-CA" altLang="en-US" sz="2400" dirty="0"/>
              <a:t>a distributed application is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en-CA" altLang="en-US" sz="2400" dirty="0"/>
              <a:t> across the client and the server</a:t>
            </a:r>
          </a:p>
          <a:p>
            <a:pPr lvl="1"/>
            <a:r>
              <a:rPr lang="en-CA" altLang="en-US" sz="2400" dirty="0"/>
              <a:t>RMI: Java support for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distributing objects </a:t>
            </a:r>
            <a:r>
              <a:rPr lang="en-CA" altLang="en-US" sz="2400" dirty="0"/>
              <a:t>across multiple computers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altLang="en-US" sz="2000" dirty="0"/>
              <a:t>Java </a:t>
            </a:r>
            <a:r>
              <a:rPr lang="en-CA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altLang="en-US" sz="2000" dirty="0"/>
              <a:t> run on different computers over the Internet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altLang="en-US" sz="2000" dirty="0"/>
              <a:t>Java objects </a:t>
            </a:r>
            <a:r>
              <a:rPr lang="en-CA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communicate </a:t>
            </a:r>
            <a:r>
              <a:rPr lang="en-CA" altLang="en-US" sz="2000" dirty="0"/>
              <a:t>with one another via </a:t>
            </a:r>
            <a:r>
              <a:rPr lang="en-CA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 calls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166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 Invocation (RMI)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86527" cy="3594646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CA" altLang="en-US" sz="1400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a Java-based distributed programming model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CA" alt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CA" altLang="en-US" sz="2000" dirty="0"/>
              <a:t>       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“making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methods calls  across the 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network”</a:t>
            </a:r>
            <a:endParaRPr lang="en-CA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CA" altLang="en-US" sz="2400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a technology for creating and using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en-CA" altLang="en-US" sz="2800" dirty="0"/>
              <a:t> Java</a:t>
            </a:r>
            <a:r>
              <a:rPr lang="en-CA" altLang="en-US" sz="2000" dirty="0"/>
              <a:t>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altLang="en-US" sz="2800" dirty="0"/>
              <a:t> (i.e. Java objects that are spread over the network)</a:t>
            </a: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n-CA" altLang="en-US" sz="2800" dirty="0"/>
              <a:t>invocation of Java methods on remote objects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085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 Invocation (RMI)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an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  <a:r>
              <a:rPr lang="en-CA" altLang="en-US" sz="2800" dirty="0"/>
              <a:t> of network </a:t>
            </a:r>
            <a:r>
              <a:rPr lang="en-CA" altLang="en-US" sz="2800" dirty="0" smtClean="0"/>
              <a:t>communication</a:t>
            </a:r>
          </a:p>
          <a:p>
            <a:pPr lvl="1"/>
            <a:endParaRPr lang="en-CA" altLang="en-US" sz="2400" dirty="0" smtClean="0"/>
          </a:p>
          <a:p>
            <a:pPr lvl="1"/>
            <a:r>
              <a:rPr lang="en-CA" altLang="en-US" sz="2400" dirty="0" smtClean="0"/>
              <a:t>network </a:t>
            </a:r>
            <a:r>
              <a:rPr lang="en-CA" altLang="en-US" sz="2400" dirty="0"/>
              <a:t>communication is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transparent</a:t>
            </a:r>
            <a:r>
              <a:rPr lang="en-CA" altLang="en-US" sz="2400" dirty="0"/>
              <a:t> </a:t>
            </a:r>
            <a:r>
              <a:rPr lang="en-CA" altLang="en-US" sz="2400" dirty="0" smtClean="0"/>
              <a:t>to </a:t>
            </a:r>
            <a:r>
              <a:rPr lang="en-CA" altLang="en-US" sz="2400" dirty="0"/>
              <a:t>a Java </a:t>
            </a:r>
            <a:r>
              <a:rPr lang="en-CA" altLang="en-US" sz="2400" dirty="0" smtClean="0"/>
              <a:t>programmer</a:t>
            </a:r>
          </a:p>
          <a:p>
            <a:pPr lvl="1"/>
            <a:endParaRPr lang="en-CA" altLang="en-US" sz="2400" dirty="0" smtClean="0"/>
          </a:p>
          <a:p>
            <a:pPr lvl="1"/>
            <a:r>
              <a:rPr lang="en-CA" altLang="en-US" sz="2400" dirty="0" smtClean="0"/>
              <a:t>a </a:t>
            </a:r>
            <a:r>
              <a:rPr lang="en-CA" altLang="en-US" sz="2400" dirty="0"/>
              <a:t>Java programmer does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CA" altLang="en-US" sz="2400" dirty="0"/>
              <a:t> write </a:t>
            </a:r>
            <a:r>
              <a:rPr lang="en-CA" altLang="en-US" sz="2400" dirty="0" smtClean="0"/>
              <a:t>any code </a:t>
            </a:r>
            <a:r>
              <a:rPr lang="en-CA" altLang="en-US" sz="2400" dirty="0"/>
              <a:t>to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</a:t>
            </a:r>
            <a:r>
              <a:rPr lang="en-CA" altLang="en-US" sz="2400" dirty="0"/>
              <a:t> remote method calls </a:t>
            </a:r>
            <a:r>
              <a:rPr lang="en-CA" altLang="en-US" sz="2400" dirty="0" smtClean="0"/>
              <a:t>and data communication</a:t>
            </a:r>
            <a:endParaRPr lang="en-CA" altLang="en-US" sz="2400" dirty="0"/>
          </a:p>
          <a:p>
            <a:pPr>
              <a:buFont typeface="Wingdings" pitchFamily="2" charset="2"/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17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 Invocation (RMI)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a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en-CA" altLang="en-US" sz="2800" dirty="0"/>
              <a:t>object / a server object is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</a:t>
            </a:r>
            <a:r>
              <a:rPr lang="en-CA" altLang="en-US" sz="2800" dirty="0"/>
              <a:t> and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</a:t>
            </a:r>
            <a:r>
              <a:rPr lang="en-CA" altLang="en-US" sz="2800" dirty="0"/>
              <a:t> on a </a:t>
            </a:r>
            <a:r>
              <a:rPr lang="en-CA" altLang="en-US" sz="2800" dirty="0" smtClean="0"/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a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en-CA" altLang="en-US" sz="2800" dirty="0"/>
              <a:t>object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en-CA" altLang="en-US" sz="2800" dirty="0"/>
              <a:t> a remote object by obtaining a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reference </a:t>
            </a:r>
            <a:r>
              <a:rPr lang="en-CA" altLang="en-US" sz="2800" dirty="0"/>
              <a:t>to the object and making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</a:t>
            </a:r>
            <a:r>
              <a:rPr lang="en-CA" altLang="en-US" sz="2800" u="sng" dirty="0"/>
              <a:t>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4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seamless</a:t>
            </a:r>
            <a:r>
              <a:rPr lang="en-CA" altLang="en-US" sz="2800" dirty="0"/>
              <a:t> integration: same Java syntax and semantics as in non-distributed Java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6007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RMI 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352606" cy="46016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altLang="en-US" sz="2400" dirty="0" smtClean="0"/>
              <a:t>develop </a:t>
            </a:r>
            <a:r>
              <a:rPr lang="en-CA" altLang="en-US" sz="2400" dirty="0"/>
              <a:t>the “Remote”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n-CA" altLang="en-US" sz="2400" dirty="0"/>
              <a:t> of a remote object (i.e. declarations of remote methods</a:t>
            </a:r>
            <a:r>
              <a:rPr lang="en-CA" altLang="en-US" sz="2400" dirty="0" smtClean="0"/>
              <a:t>)</a:t>
            </a:r>
          </a:p>
          <a:p>
            <a:pPr lvl="1"/>
            <a:r>
              <a:rPr lang="en-CA" altLang="en-US" sz="2000" dirty="0"/>
              <a:t>t</a:t>
            </a:r>
            <a:r>
              <a:rPr lang="en-CA" altLang="en-US" sz="2000" dirty="0" smtClean="0"/>
              <a:t>he interface shared </a:t>
            </a:r>
            <a:r>
              <a:rPr lang="en-CA" altLang="en-US" sz="2000" dirty="0"/>
              <a:t>by the client and the server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r>
              <a:rPr lang="en-CA" altLang="en-US" sz="2400" dirty="0"/>
              <a:t>develop the remote object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lang="en-CA" altLang="en-US" sz="2400" dirty="0"/>
              <a:t> of the “Remote” interface </a:t>
            </a:r>
            <a:endParaRPr lang="en-CA" altLang="en-US" sz="2400" dirty="0" smtClean="0"/>
          </a:p>
          <a:p>
            <a:pPr lvl="1"/>
            <a:r>
              <a:rPr lang="en-CA" altLang="en-US" sz="2000" dirty="0" smtClean="0"/>
              <a:t>server-side programming</a:t>
            </a:r>
            <a:endParaRPr lang="en-CA" altLang="en-US" sz="2000" dirty="0"/>
          </a:p>
          <a:p>
            <a:pPr marL="533400" indent="-533400">
              <a:buFont typeface="Wingdings" pitchFamily="2" charset="2"/>
              <a:buAutoNum type="arabicPeriod" startAt="2"/>
            </a:pPr>
            <a:r>
              <a:rPr lang="en-CA" altLang="en-US" sz="2400" dirty="0"/>
              <a:t>develop a </a:t>
            </a:r>
            <a:r>
              <a:rPr lang="en-CA" altLang="en-US" sz="2400" dirty="0" smtClean="0"/>
              <a:t>server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en-CA" altLang="en-US" sz="2400" dirty="0"/>
              <a:t> to </a:t>
            </a:r>
            <a:r>
              <a:rPr lang="en-CA" altLang="en-US" sz="2400" u="sng" dirty="0"/>
              <a:t>bind</a:t>
            </a:r>
            <a:r>
              <a:rPr lang="en-CA" altLang="en-US" sz="2400" dirty="0"/>
              <a:t> the remote object to the RMI </a:t>
            </a:r>
            <a:r>
              <a:rPr lang="en-CA" altLang="en-US" sz="2400" dirty="0" smtClean="0"/>
              <a:t>registry</a:t>
            </a:r>
          </a:p>
          <a:p>
            <a:pPr lvl="1"/>
            <a:r>
              <a:rPr lang="en-CA" altLang="en-US" sz="2000" dirty="0" smtClean="0"/>
              <a:t>server-side programming</a:t>
            </a:r>
            <a:endParaRPr lang="en-CA" altLang="en-US" sz="2000" dirty="0"/>
          </a:p>
          <a:p>
            <a:pPr marL="533400" indent="-533400">
              <a:buFont typeface="Wingdings" pitchFamily="2" charset="2"/>
              <a:buAutoNum type="arabicPeriod" startAt="2"/>
            </a:pPr>
            <a:r>
              <a:rPr lang="en-CA" altLang="en-US" sz="2400" dirty="0"/>
              <a:t>develop a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CA" altLang="en-US" sz="2400" dirty="0"/>
              <a:t> application that uses remote </a:t>
            </a:r>
            <a:r>
              <a:rPr lang="en-CA" altLang="en-US" sz="2400" dirty="0" smtClean="0"/>
              <a:t>objects</a:t>
            </a:r>
          </a:p>
          <a:p>
            <a:pPr marL="742950" lvl="2" indent="-342900"/>
            <a:r>
              <a:rPr lang="en-CA" altLang="en-US" sz="2000" dirty="0" smtClean="0"/>
              <a:t>client-side </a:t>
            </a:r>
            <a:r>
              <a:rPr lang="en-CA" altLang="en-US" sz="2000" dirty="0"/>
              <a:t>programming</a:t>
            </a:r>
          </a:p>
          <a:p>
            <a:endParaRPr lang="en-CA" altLang="en-US" sz="2400" dirty="0"/>
          </a:p>
          <a:p>
            <a:pPr marL="533400" indent="-533400">
              <a:buFont typeface="Wingdings" pitchFamily="2" charset="2"/>
              <a:buAutoNum type="arabicPeriod"/>
            </a:pPr>
            <a:endParaRPr lang="en-CA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1803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1165</Words>
  <Application>Microsoft Office PowerPoint</Application>
  <PresentationFormat>On-screen Show (4:3)</PresentationFormat>
  <Paragraphs>254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Compass</vt:lpstr>
      <vt:lpstr>JAC444 - Introduction to Java for C++ Programmers</vt:lpstr>
      <vt:lpstr>Agenda</vt:lpstr>
      <vt:lpstr>Introduction to RMI</vt:lpstr>
      <vt:lpstr>Stand-alone vs Distributed Application</vt:lpstr>
      <vt:lpstr>Socket-based vs RMI</vt:lpstr>
      <vt:lpstr>Remote Method Invocation (RMI)</vt:lpstr>
      <vt:lpstr>Remote Method Invocation (RMI)</vt:lpstr>
      <vt:lpstr>Remote Method Invocation (RMI)</vt:lpstr>
      <vt:lpstr>Building RMI Applications</vt:lpstr>
      <vt:lpstr>Example 1</vt:lpstr>
      <vt:lpstr>The Heart of RMI</vt:lpstr>
      <vt:lpstr>Key RMI Programming Concept</vt:lpstr>
      <vt:lpstr>Building RMI Applications</vt:lpstr>
      <vt:lpstr>Building RMI Applications</vt:lpstr>
      <vt:lpstr>Locating/Naming Remote Objects</vt:lpstr>
      <vt:lpstr>Building RMI Applications</vt:lpstr>
      <vt:lpstr>Building RMI Applications</vt:lpstr>
      <vt:lpstr>Building RMI Applications</vt:lpstr>
      <vt:lpstr>Running an RMI Application: the server side</vt:lpstr>
      <vt:lpstr>Running an RMI Application: the server side</vt:lpstr>
      <vt:lpstr>Running an RMI Application: the client side</vt:lpstr>
      <vt:lpstr>Example - Calculator</vt:lpstr>
      <vt:lpstr>RMI Architecture Layers</vt:lpstr>
      <vt:lpstr>RMI Architecture Layers</vt:lpstr>
      <vt:lpstr>The Stub and Skeleton Layer</vt:lpstr>
      <vt:lpstr>The Stub and Skeleton Layer</vt:lpstr>
      <vt:lpstr>The Remote Reference Layer</vt:lpstr>
      <vt:lpstr>The Transport Layer</vt:lpstr>
      <vt:lpstr>The RMI Method Invocation Mechanism</vt:lpstr>
      <vt:lpstr>The RMI Method Invocation Mechanism</vt:lpstr>
      <vt:lpstr>The RMI Method Invocation Mechanism</vt:lpstr>
      <vt:lpstr>Parameters in RMI</vt:lpstr>
      <vt:lpstr>FAQ</vt:lpstr>
      <vt:lpstr>FAQ</vt:lpstr>
      <vt:lpstr>About Workshop 7</vt:lpstr>
      <vt:lpstr>Workshop for This Week</vt:lpstr>
      <vt:lpstr>Resourceful Link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119</cp:revision>
  <cp:lastPrinted>2001-07-23T19:37:02Z</cp:lastPrinted>
  <dcterms:created xsi:type="dcterms:W3CDTF">2001-03-26T00:24:34Z</dcterms:created>
  <dcterms:modified xsi:type="dcterms:W3CDTF">2014-07-15T06:09:34Z</dcterms:modified>
</cp:coreProperties>
</file>