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88" r:id="rId15"/>
    <p:sldId id="270" r:id="rId16"/>
    <p:sldId id="264" r:id="rId17"/>
    <p:sldId id="272" r:id="rId18"/>
    <p:sldId id="273" r:id="rId19"/>
    <p:sldId id="274" r:id="rId20"/>
    <p:sldId id="276" r:id="rId21"/>
    <p:sldId id="275" r:id="rId22"/>
    <p:sldId id="277" r:id="rId23"/>
    <p:sldId id="292" r:id="rId24"/>
    <p:sldId id="278" r:id="rId25"/>
    <p:sldId id="279" r:id="rId26"/>
    <p:sldId id="280" r:id="rId27"/>
    <p:sldId id="291" r:id="rId28"/>
    <p:sldId id="289" r:id="rId29"/>
    <p:sldId id="290" r:id="rId30"/>
    <p:sldId id="281" r:id="rId31"/>
    <p:sldId id="285" r:id="rId32"/>
    <p:sldId id="287" r:id="rId33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4" autoAdjust="0"/>
    <p:restoredTop sz="94660"/>
  </p:normalViewPr>
  <p:slideViewPr>
    <p:cSldViewPr>
      <p:cViewPr>
        <p:scale>
          <a:sx n="70" d="100"/>
          <a:sy n="70" d="100"/>
        </p:scale>
        <p:origin x="-144" y="-4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CA" altLang="en-US" sz="2400" dirty="0" smtClean="0"/>
              <a:t>Built-in objects: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 smtClean="0"/>
              <a:t>String Object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 smtClean="0"/>
              <a:t>Array Object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 smtClean="0"/>
              <a:t>Date Object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 smtClean="0"/>
              <a:t>Math Object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 smtClean="0"/>
              <a:t>Number Object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CA" altLang="en-US" sz="2400" dirty="0" smtClean="0"/>
              <a:t>Regular Expression Object</a:t>
            </a:r>
            <a:endParaRPr lang="en-CA" altLang="en-US" sz="2000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656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6A779A-0F05-4F68-8C27-A9C1EFA79C7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l-G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6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 smtClean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 smtClean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wnloads/connector/j/5.1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publib.boulder.ibm.com/infocenter/wsdoc400/v6r0/index.jsp?topic=/com.ibm.websphere.iseries.doc/info/ae/ae/ccws_toolbox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info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essential/environment/properties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tutorial/jdbc/basics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racle.com/technetwork/java/javase/jdbc/index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768475"/>
            <a:ext cx="8064896" cy="1736725"/>
          </a:xfrm>
        </p:spPr>
        <p:txBody>
          <a:bodyPr/>
          <a:lstStyle/>
          <a:p>
            <a:r>
              <a:rPr lang="en-CA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JAC444 </a:t>
            </a:r>
            <a:r>
              <a:rPr lang="en-CA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en-CA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</a:t>
            </a:r>
            <a:r>
              <a:rPr lang="en-CA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</a:t>
            </a:r>
            <a:r>
              <a:rPr lang="en-CA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CA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CA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en-CA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 Programmers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Lesson 11: </a:t>
            </a:r>
            <a:r>
              <a:rPr lang="en-CA" sz="2800" dirty="0"/>
              <a:t>JDBC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74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JDBC Drivers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2776"/>
            <a:ext cx="8229600" cy="468322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JDBC Driver types</a:t>
            </a:r>
            <a:endParaRPr lang="en-US" alt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400" dirty="0" smtClean="0">
                <a:effectLst/>
              </a:rPr>
              <a:t>type </a:t>
            </a:r>
            <a:r>
              <a:rPr lang="en-US" altLang="en-US" sz="2400" dirty="0">
                <a:effectLst/>
              </a:rPr>
              <a:t>1: JDBC/ODBC bridge (JDK)</a:t>
            </a:r>
            <a:r>
              <a:rPr lang="en-US" altLang="en-US" dirty="0">
                <a:effectLst/>
              </a:rPr>
              <a:t>		</a:t>
            </a:r>
            <a:endParaRPr lang="en-US" altLang="en-US" sz="1800" dirty="0" smtClean="0">
              <a:effectLst/>
            </a:endParaRPr>
          </a:p>
          <a:p>
            <a:pPr lvl="2"/>
            <a:r>
              <a:rPr lang="en-US" altLang="en-US" sz="1800" dirty="0" smtClean="0">
                <a:effectLst/>
              </a:rPr>
              <a:t>for </a:t>
            </a:r>
            <a:r>
              <a:rPr lang="en-US" altLang="en-US" sz="1800" dirty="0">
                <a:effectLst/>
              </a:rPr>
              <a:t>connection to any ODBC </a:t>
            </a:r>
            <a:r>
              <a:rPr lang="en-US" altLang="en-US" sz="1800" dirty="0" smtClean="0">
                <a:effectLst/>
              </a:rPr>
              <a:t>driver</a:t>
            </a:r>
          </a:p>
          <a:p>
            <a:pPr lvl="2"/>
            <a:r>
              <a:rPr lang="en-US" altLang="en-US" sz="1800" dirty="0" smtClean="0">
                <a:effectLst/>
              </a:rPr>
              <a:t>In Sun’s JDK package</a:t>
            </a:r>
            <a:endParaRPr lang="en-US" altLang="en-US" sz="2800" dirty="0">
              <a:effectLst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400" dirty="0">
                <a:effectLst/>
              </a:rPr>
              <a:t>type 2: JDBC native drivers (vendor-supplied</a:t>
            </a:r>
            <a:r>
              <a:rPr lang="en-US" altLang="en-US" sz="1800" dirty="0" smtClean="0">
                <a:effectLst/>
              </a:rPr>
              <a:t>)</a:t>
            </a:r>
          </a:p>
          <a:p>
            <a:pPr lvl="2"/>
            <a:r>
              <a:rPr lang="en-US" altLang="en-US" sz="1800" dirty="0">
                <a:effectLst/>
              </a:rPr>
              <a:t>the driver and the database must run on the same </a:t>
            </a:r>
            <a:r>
              <a:rPr lang="en-US" altLang="en-US" sz="1800" dirty="0" smtClean="0">
                <a:effectLst/>
              </a:rPr>
              <a:t>system</a:t>
            </a:r>
          </a:p>
          <a:p>
            <a:pPr lvl="2"/>
            <a:r>
              <a:rPr lang="en-CA" altLang="en-US" sz="1800" dirty="0">
                <a:effectLst/>
              </a:rPr>
              <a:t>Java code that calls native </a:t>
            </a:r>
            <a:r>
              <a:rPr lang="en-CA" altLang="en-US" sz="1800" dirty="0" smtClean="0">
                <a:effectLst/>
              </a:rPr>
              <a:t>C </a:t>
            </a:r>
            <a:r>
              <a:rPr lang="en-CA" altLang="en-US" sz="1800" dirty="0">
                <a:effectLst/>
              </a:rPr>
              <a:t>or C++ methods</a:t>
            </a:r>
            <a:endParaRPr lang="en-US" altLang="en-US" sz="1800" dirty="0">
              <a:effectLst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400" dirty="0">
                <a:effectLst/>
              </a:rPr>
              <a:t>type 3: JDBC net drivers (vendor- supplied)	</a:t>
            </a:r>
            <a:endParaRPr lang="en-US" altLang="en-US" dirty="0" smtClean="0">
              <a:effectLst/>
            </a:endParaRPr>
          </a:p>
          <a:p>
            <a:pPr lvl="2"/>
            <a:r>
              <a:rPr lang="en-US" altLang="en-US" sz="1800" dirty="0" smtClean="0">
                <a:effectLst/>
              </a:rPr>
              <a:t>Pure Java, for </a:t>
            </a:r>
            <a:r>
              <a:rPr lang="en-US" altLang="en-US" sz="1800" dirty="0">
                <a:effectLst/>
              </a:rPr>
              <a:t>remote database access			</a:t>
            </a:r>
          </a:p>
          <a:p>
            <a:pPr lvl="2"/>
            <a:r>
              <a:rPr lang="en-US" altLang="en-US" sz="1800" dirty="0">
                <a:effectLst/>
              </a:rPr>
              <a:t>use of a generic network API (i.e. database-independent)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400" dirty="0">
                <a:effectLst/>
              </a:rPr>
              <a:t>type 4: JDBC thin drivers (vendor-supplied)	</a:t>
            </a:r>
            <a:endParaRPr lang="en-US" altLang="en-US" dirty="0" smtClean="0">
              <a:effectLst/>
            </a:endParaRPr>
          </a:p>
          <a:p>
            <a:pPr lvl="2"/>
            <a:r>
              <a:rPr lang="en-US" altLang="en-US" sz="1800" dirty="0" smtClean="0">
                <a:effectLst/>
              </a:rPr>
              <a:t>Pure </a:t>
            </a:r>
            <a:r>
              <a:rPr lang="en-US" altLang="en-US" sz="1800" dirty="0" smtClean="0">
                <a:effectLst/>
              </a:rPr>
              <a:t>Java, </a:t>
            </a:r>
            <a:r>
              <a:rPr lang="en-US" altLang="en-US" sz="1800" dirty="0" smtClean="0">
                <a:effectLst/>
              </a:rPr>
              <a:t>for </a:t>
            </a:r>
            <a:r>
              <a:rPr lang="en-US" altLang="en-US" sz="1800" dirty="0">
                <a:effectLst/>
              </a:rPr>
              <a:t>remote database access</a:t>
            </a:r>
          </a:p>
          <a:p>
            <a:pPr lvl="2"/>
            <a:r>
              <a:rPr lang="en-US" altLang="en-US" sz="1800" dirty="0">
                <a:effectLst/>
              </a:rPr>
              <a:t>the network protocols are part of the database engine</a:t>
            </a:r>
          </a:p>
        </p:txBody>
      </p:sp>
    </p:spTree>
    <p:extLst>
      <p:ext uri="{BB962C8B-B14F-4D97-AF65-F5344CB8AC3E}">
        <p14:creationId xmlns:p14="http://schemas.microsoft.com/office/powerpoint/2010/main" val="2770660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>
            <a:noAutofit/>
          </a:bodyPr>
          <a:lstStyle/>
          <a:p>
            <a:r>
              <a:rPr lang="nn-NO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JDBC Driver for Microsoft </a:t>
            </a:r>
            <a:r>
              <a:rPr lang="nn-NO" sz="3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ODBC </a:t>
            </a:r>
            <a:r>
              <a:rPr lang="nn-NO" sz="3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Source</a:t>
            </a:r>
            <a:endParaRPr lang="en-CA" sz="3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1 JDBC driver</a:t>
            </a:r>
          </a:p>
          <a:p>
            <a:pPr lvl="1"/>
            <a:r>
              <a:rPr lang="en-C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sun.jdbc.odbc.JdbcOdbcDriver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54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JDBC Driver for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JDBC driver</a:t>
            </a:r>
          </a:p>
          <a:p>
            <a:pPr lvl="1"/>
            <a:r>
              <a:rPr lang="en-C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com.mysql.jdbc.Driver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URL: “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jdbc:mysql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&lt;other stuff&gt;”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 JDBC driver </a:t>
            </a:r>
          </a:p>
          <a:p>
            <a:pPr lvl="1"/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Called: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Connector/J </a:t>
            </a:r>
            <a:endParaRPr lang="en-CA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e.g.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mysql-connector-java-5.1.30-bin.jar</a:t>
            </a:r>
            <a:endParaRPr lang="en-CA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Download: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http://dev.mysql.com/downloads/connector/j/5.1.html</a:t>
            </a:r>
            <a:endParaRPr lang="en-CA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434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JDBC Drivers for  IBM DB2/400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1200"/>
            <a:ext cx="8447087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effectLst/>
                <a:latin typeface="Tahoma" pitchFamily="34" charset="0"/>
              </a:rPr>
              <a:t>type 2: JDBC </a:t>
            </a:r>
            <a:r>
              <a:rPr lang="en-US" altLang="en-US" sz="2800" u="sng" dirty="0">
                <a:effectLst/>
                <a:latin typeface="Tahoma" pitchFamily="34" charset="0"/>
              </a:rPr>
              <a:t>native</a:t>
            </a:r>
            <a:r>
              <a:rPr lang="en-US" altLang="en-US" sz="2800" dirty="0">
                <a:effectLst/>
                <a:latin typeface="Tahoma" pitchFamily="34" charset="0"/>
              </a:rPr>
              <a:t> driver (vendor-supplied)	- </a:t>
            </a:r>
            <a:r>
              <a:rPr lang="en-US" altLang="en-US" sz="2400" b="1" dirty="0">
                <a:effectLst/>
                <a:latin typeface="Tahoma" pitchFamily="34" charset="0"/>
              </a:rPr>
              <a:t>com.ibm.db2.jdbc.app.DB2Driver</a:t>
            </a:r>
            <a:r>
              <a:rPr lang="en-US" altLang="en-US" sz="2800" dirty="0">
                <a:effectLst/>
                <a:latin typeface="Tahoma" pitchFamily="34" charset="0"/>
              </a:rPr>
              <a:t>			</a:t>
            </a:r>
            <a:r>
              <a:rPr lang="en-US" altLang="en-US" sz="2400" dirty="0">
                <a:effectLst/>
                <a:latin typeface="Tahoma" pitchFamily="34" charset="0"/>
              </a:rPr>
              <a:t>- database URL: “jdbc:</a:t>
            </a:r>
            <a:r>
              <a:rPr lang="en-US" altLang="en-US" sz="2400" b="1" dirty="0">
                <a:effectLst/>
                <a:latin typeface="Tahoma" pitchFamily="34" charset="0"/>
              </a:rPr>
              <a:t>db2</a:t>
            </a:r>
            <a:r>
              <a:rPr lang="en-US" altLang="en-US" sz="2400" dirty="0">
                <a:effectLst/>
                <a:latin typeface="Tahoma" pitchFamily="34" charset="0"/>
              </a:rPr>
              <a:t>: &lt;other stuff&gt;”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effectLst/>
                <a:latin typeface="Tahoma" pitchFamily="34" charset="0"/>
              </a:rPr>
              <a:t>		</a:t>
            </a:r>
            <a:endParaRPr lang="en-US" altLang="en-US" sz="2800" dirty="0"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effectLst/>
                <a:latin typeface="Tahoma" pitchFamily="34" charset="0"/>
              </a:rPr>
              <a:t>type 4: JDBC </a:t>
            </a:r>
            <a:r>
              <a:rPr lang="en-US" altLang="en-US" sz="2800" u="sng" dirty="0">
                <a:effectLst/>
                <a:latin typeface="Tahoma" pitchFamily="34" charset="0"/>
              </a:rPr>
              <a:t>thin</a:t>
            </a:r>
            <a:r>
              <a:rPr lang="en-US" altLang="en-US" sz="2800" dirty="0">
                <a:effectLst/>
                <a:latin typeface="Tahoma" pitchFamily="34" charset="0"/>
              </a:rPr>
              <a:t> driver (vendor-supplied)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>
                <a:effectLst/>
                <a:latin typeface="Tahoma" pitchFamily="34" charset="0"/>
              </a:rPr>
              <a:t>	     </a:t>
            </a:r>
            <a:r>
              <a:rPr lang="en-US" altLang="en-US" sz="2400" b="1" dirty="0">
                <a:effectLst/>
                <a:latin typeface="Tahoma" pitchFamily="34" charset="0"/>
              </a:rPr>
              <a:t>- com.ibm.as400.access.AS400JDBCDriver **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effectLst/>
                <a:latin typeface="Tahoma" pitchFamily="34" charset="0"/>
              </a:rPr>
              <a:t>   	         </a:t>
            </a:r>
            <a:r>
              <a:rPr lang="en-US" altLang="en-US" sz="2400" dirty="0">
                <a:effectLst/>
                <a:latin typeface="Tahoma" pitchFamily="34" charset="0"/>
              </a:rPr>
              <a:t>- database URL: “jdbc:</a:t>
            </a:r>
            <a:r>
              <a:rPr lang="en-US" altLang="en-US" sz="2400" b="1" dirty="0">
                <a:effectLst/>
                <a:latin typeface="Tahoma" pitchFamily="34" charset="0"/>
              </a:rPr>
              <a:t>as400</a:t>
            </a:r>
            <a:r>
              <a:rPr lang="en-US" altLang="en-US" sz="2400" dirty="0">
                <a:effectLst/>
                <a:latin typeface="Tahoma" pitchFamily="34" charset="0"/>
              </a:rPr>
              <a:t>: &lt;other stuff&gt;”</a:t>
            </a:r>
            <a:r>
              <a:rPr lang="en-US" altLang="en-US" sz="2800" dirty="0">
                <a:effectLst/>
                <a:latin typeface="Tahoma" pitchFamily="34" charset="0"/>
              </a:rPr>
              <a:t>										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effectLst/>
                <a:latin typeface="Tahoma" pitchFamily="34" charset="0"/>
              </a:rPr>
              <a:t>               ** </a:t>
            </a:r>
            <a:r>
              <a:rPr lang="en-US" altLang="en-US" sz="2400" dirty="0">
                <a:effectLst/>
                <a:latin typeface="Tahoma" pitchFamily="34" charset="0"/>
                <a:hlinkClick r:id="rId2"/>
              </a:rPr>
              <a:t>Toolbox JDBC driver</a:t>
            </a:r>
            <a:endParaRPr lang="en-US" altLang="en-US" sz="2400" b="1" dirty="0"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257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JDBC Drivers for </a:t>
            </a:r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Oracle DB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Oracle </a:t>
            </a:r>
            <a:r>
              <a:rPr lang="en-CA" sz="2800" dirty="0" smtClean="0"/>
              <a:t>OCI Driver</a:t>
            </a:r>
            <a:endParaRPr lang="en-CA" sz="2800" dirty="0" smtClean="0"/>
          </a:p>
          <a:p>
            <a:pPr lvl="1"/>
            <a:r>
              <a:rPr lang="en-CA" sz="2400" dirty="0" smtClean="0"/>
              <a:t>=  Type 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Oracle </a:t>
            </a:r>
            <a:r>
              <a:rPr lang="en-CA" sz="2800" dirty="0" smtClean="0"/>
              <a:t>Thin Driver</a:t>
            </a:r>
            <a:endParaRPr lang="en-CA" sz="2800" dirty="0" smtClean="0"/>
          </a:p>
          <a:p>
            <a:pPr lvl="1"/>
            <a:r>
              <a:rPr lang="en-CA" sz="2400" dirty="0" smtClean="0"/>
              <a:t>=  Type 4</a:t>
            </a: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Oracle Internal </a:t>
            </a:r>
            <a:r>
              <a:rPr lang="en-CA" sz="2800" dirty="0" smtClean="0"/>
              <a:t>Driver</a:t>
            </a:r>
          </a:p>
          <a:p>
            <a:pPr lvl="1"/>
            <a:r>
              <a:rPr lang="en-CA" sz="2400" dirty="0" smtClean="0"/>
              <a:t>Not any type, special to Oracle</a:t>
            </a:r>
          </a:p>
          <a:p>
            <a:pPr lvl="1"/>
            <a:r>
              <a:rPr lang="en-CA" sz="2400" dirty="0"/>
              <a:t>Run inside the oracle’s database JVM called </a:t>
            </a:r>
            <a:r>
              <a:rPr lang="en-CA" sz="2400" dirty="0" err="1"/>
              <a:t>kprb</a:t>
            </a:r>
            <a:r>
              <a:rPr lang="en-CA" sz="2400" dirty="0"/>
              <a:t> driver</a:t>
            </a:r>
            <a:endParaRPr lang="en-CA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Oracle server-side Thin Driver </a:t>
            </a:r>
            <a:endParaRPr lang="en-CA" sz="2800" dirty="0" smtClean="0"/>
          </a:p>
          <a:p>
            <a:pPr lvl="1"/>
            <a:r>
              <a:rPr lang="en-CA" sz="2400" dirty="0"/>
              <a:t>Not any type, special to </a:t>
            </a:r>
            <a:r>
              <a:rPr lang="en-CA" sz="2400" dirty="0" smtClean="0"/>
              <a:t>Oracle</a:t>
            </a:r>
          </a:p>
          <a:p>
            <a:pPr lvl="1"/>
            <a:r>
              <a:rPr lang="en-CA" sz="2400" dirty="0"/>
              <a:t>Used with java code that runs inside </a:t>
            </a:r>
            <a:r>
              <a:rPr lang="en-CA" sz="2400" dirty="0"/>
              <a:t>the oracle </a:t>
            </a:r>
            <a:r>
              <a:rPr lang="en-CA" sz="2400" dirty="0" err="1"/>
              <a:t>db</a:t>
            </a:r>
            <a:r>
              <a:rPr lang="en-CA" sz="2400" dirty="0"/>
              <a:t> JVM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012594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Database Systems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84784"/>
            <a:ext cx="8517632" cy="43308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high-performance commercial databases		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e.g. DB2, Oracle,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MicroSoft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 SQL Server</a:t>
            </a: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desktop databases						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e.g. Access, Paradox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open-source databases					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e.g. MySQL,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PostgresSQL</a:t>
            </a:r>
            <a:endParaRPr lang="en-US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lightweight Java database					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e.g. Cloudscape, </a:t>
            </a:r>
            <a:r>
              <a:rPr lang="en-US" alt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Pointbase</a:t>
            </a:r>
            <a:r>
              <a:rPr lang="en-US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, SQLite</a:t>
            </a:r>
            <a:endParaRPr lang="en-US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01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Simple JDBC Program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Si</a:t>
            </a:r>
            <a:r>
              <a:rPr lang="en-CA" sz="2800" dirty="0" smtClean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mpleJDBC.java</a:t>
            </a: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Using MySQL Database on ZENIT</a:t>
            </a:r>
          </a:p>
          <a:p>
            <a:pPr lvl="1"/>
            <a:r>
              <a:rPr lang="en-CA" sz="2000" dirty="0">
                <a:hlinkClick r:id="rId2"/>
              </a:rPr>
              <a:t>https://zenit.senecac.on.ca/info</a:t>
            </a:r>
            <a:r>
              <a:rPr lang="en-CA" sz="2000" dirty="0" smtClean="0">
                <a:hlinkClick r:id="rId2"/>
              </a:rPr>
              <a:t>/</a:t>
            </a:r>
            <a:r>
              <a:rPr lang="en-CA" sz="2000" dirty="0" smtClean="0"/>
              <a:t> =&gt; MySQL Server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Connecting to MySQL from command line:</a:t>
            </a:r>
          </a:p>
          <a:p>
            <a:pPr lvl="1"/>
            <a:r>
              <a:rPr lang="en-CA" sz="2000" dirty="0"/>
              <a:t>To connect to MySQL account on </a:t>
            </a:r>
            <a:r>
              <a:rPr lang="en-CA" sz="2000" dirty="0" err="1"/>
              <a:t>Zenit</a:t>
            </a:r>
            <a:r>
              <a:rPr lang="en-CA" sz="2000" dirty="0"/>
              <a:t> from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inside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dirty="0"/>
              <a:t>the </a:t>
            </a:r>
            <a:r>
              <a:rPr lang="en-CA" sz="2000" dirty="0" err="1"/>
              <a:t>Zenit</a:t>
            </a:r>
            <a:r>
              <a:rPr lang="en-CA" sz="2000" dirty="0"/>
              <a:t> cluster use the following command</a:t>
            </a:r>
            <a:r>
              <a:rPr lang="en-CA" sz="2000" dirty="0" smtClean="0"/>
              <a:t>:</a:t>
            </a:r>
            <a:endParaRPr lang="en-CA" sz="2000" dirty="0"/>
          </a:p>
          <a:p>
            <a:pPr marL="857250" lvl="2" indent="0">
              <a:buNone/>
            </a:pP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-u username -p -h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db-mysql.zenit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endParaRPr lang="en-CA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sz="2000" dirty="0"/>
              <a:t>To connect to MySQL account on </a:t>
            </a:r>
            <a:r>
              <a:rPr lang="en-CA" sz="2000" dirty="0" err="1"/>
              <a:t>Zenit</a:t>
            </a:r>
            <a:r>
              <a:rPr lang="en-CA" sz="2000" dirty="0"/>
              <a:t> from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outside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dirty="0"/>
              <a:t>the </a:t>
            </a:r>
            <a:r>
              <a:rPr lang="en-CA" sz="2000" dirty="0" err="1"/>
              <a:t>Zenit</a:t>
            </a:r>
            <a:r>
              <a:rPr lang="en-CA" sz="2000" dirty="0"/>
              <a:t> cluster use the following command</a:t>
            </a:r>
            <a:r>
              <a:rPr lang="en-CA" sz="2000" dirty="0" smtClean="0"/>
              <a:t>:</a:t>
            </a:r>
            <a:endParaRPr lang="en-CA" sz="2000" dirty="0"/>
          </a:p>
          <a:p>
            <a:pPr marL="857250" lvl="2" indent="0">
              <a:buNone/>
            </a:pP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-u username -p -h zenit.senecac.on.ca database</a:t>
            </a:r>
            <a:endParaRPr lang="en-CA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75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JDBC Programming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988840"/>
            <a:ext cx="82296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Step 1: Register a JDBC driver.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Step 2: Connect to the database.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Step 3: Prepare SQL statement objects.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Step 4: Execute SQL statement objects.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Step 5: Retrieve information from the Result Sets.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Step 6: Handle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SQLException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 objects.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Step 7: Close the statements, Result Sets and		     connection.</a:t>
            </a:r>
          </a:p>
          <a:p>
            <a:endParaRPr lang="en-US" altLang="en-US" sz="28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060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1. Register DB2 JDBC </a:t>
            </a:r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driver</a:t>
            </a:r>
            <a:endParaRPr lang="en-US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8447856" cy="46112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hard-coded registration	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	</a:t>
            </a:r>
          </a:p>
          <a:p>
            <a:pPr>
              <a:buFontTx/>
              <a:buNone/>
            </a:pPr>
            <a:endParaRPr lang="en-US" alt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    	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DriverManager.registerDriver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(   new				com.ibm.as400.access.AS400JDBCDriver( ) );	</a:t>
            </a:r>
            <a:endParaRPr lang="en-US" alt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dynamic (i.e. run-time) registration	</a:t>
            </a:r>
          </a:p>
          <a:p>
            <a:pPr marL="0" indent="0">
              <a:buNone/>
            </a:pPr>
            <a:endParaRPr lang="en-US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		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Class.forName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(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“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COM.cloudscape.core.JDBCDriver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”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 );											- use of a properties file</a:t>
            </a:r>
          </a:p>
        </p:txBody>
      </p:sp>
    </p:spTree>
    <p:extLst>
      <p:ext uri="{BB962C8B-B14F-4D97-AF65-F5344CB8AC3E}">
        <p14:creationId xmlns:p14="http://schemas.microsoft.com/office/powerpoint/2010/main" val="2896967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Register </a:t>
            </a:r>
            <a:r>
              <a:rPr lang="en-US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MySQL</a:t>
            </a:r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 JDBC Driver</a:t>
            </a:r>
            <a:endParaRPr lang="en-CA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3435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Class.forName</a:t>
            </a:r>
            <a:r>
              <a:rPr lang="en-CA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( “</a:t>
            </a:r>
            <a:r>
              <a:rPr lang="en-CA" alt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com.mysql.jdbc.Driver</a:t>
            </a:r>
            <a:r>
              <a:rPr lang="en-CA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” );</a:t>
            </a:r>
          </a:p>
        </p:txBody>
      </p:sp>
    </p:spTree>
    <p:extLst>
      <p:ext uri="{BB962C8B-B14F-4D97-AF65-F5344CB8AC3E}">
        <p14:creationId xmlns:p14="http://schemas.microsoft.com/office/powerpoint/2010/main" val="549599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JDBC?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JDBC </a:t>
            </a:r>
            <a:r>
              <a:rPr lang="en-US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framework</a:t>
            </a:r>
            <a:endParaRPr lang="en-US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JDBC Drivers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JDBC Programming </a:t>
            </a:r>
            <a:endParaRPr lang="en-US" altLang="en-US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846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2. Connect </a:t>
            </a:r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to the </a:t>
            </a:r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database</a:t>
            </a:r>
            <a:endParaRPr lang="en-US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effectLst/>
                <a:latin typeface="Tahoma" pitchFamily="34" charset="0"/>
              </a:rPr>
              <a:t>database URL: “</a:t>
            </a:r>
            <a:r>
              <a:rPr lang="en-US" altLang="en-US" sz="2400" dirty="0" err="1">
                <a:effectLst/>
                <a:latin typeface="Tahoma" pitchFamily="34" charset="0"/>
              </a:rPr>
              <a:t>jdbc</a:t>
            </a:r>
            <a:r>
              <a:rPr lang="en-US" altLang="en-US" sz="2400" dirty="0">
                <a:effectLst/>
                <a:latin typeface="Tahoma" pitchFamily="34" charset="0"/>
              </a:rPr>
              <a:t>:&lt;</a:t>
            </a:r>
            <a:r>
              <a:rPr lang="en-US" altLang="en-US" sz="2400" dirty="0" err="1">
                <a:effectLst/>
                <a:latin typeface="Tahoma" pitchFamily="34" charset="0"/>
              </a:rPr>
              <a:t>subprotocol</a:t>
            </a:r>
            <a:r>
              <a:rPr lang="en-US" altLang="en-US" sz="2400" dirty="0">
                <a:effectLst/>
                <a:latin typeface="Tahoma" pitchFamily="34" charset="0"/>
              </a:rPr>
              <a:t>&gt;:&lt;other stuff&gt;”								</a:t>
            </a:r>
            <a:endParaRPr lang="en-US" altLang="en-US" sz="2400" dirty="0">
              <a:effectLst/>
              <a:latin typeface="Tahoma" pitchFamily="34" charset="0"/>
            </a:endParaRPr>
          </a:p>
          <a:p>
            <a:pPr marL="400050" lvl="1" indent="0">
              <a:buNone/>
            </a:pPr>
            <a:r>
              <a:rPr lang="en-US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 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 =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DriverManager.getConnection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“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jdbc:as400</a:t>
            </a:r>
            <a:r>
              <a:rPr lang="en-US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://zeus.senecac.on.ca/Bookstore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  );</a:t>
            </a:r>
            <a:r>
              <a:rPr lang="en-US" altLang="en-US" sz="1600" dirty="0">
                <a:effectLst/>
                <a:latin typeface="Arial Black" pitchFamily="34" charset="0"/>
              </a:rPr>
              <a:t>																	</a:t>
            </a:r>
            <a:endParaRPr lang="en-US" altLang="en-US" sz="1600" dirty="0" smtClean="0">
              <a:effectLst/>
              <a:latin typeface="Arial Black" pitchFamily="34" charset="0"/>
            </a:endParaRPr>
          </a:p>
          <a:p>
            <a:pPr lvl="1" indent="-342900"/>
            <a:r>
              <a:rPr lang="en-US" altLang="en-US" sz="2400" dirty="0" err="1" smtClean="0">
                <a:effectLst/>
                <a:latin typeface="Tahoma" pitchFamily="34" charset="0"/>
              </a:rPr>
              <a:t>subprotocol</a:t>
            </a:r>
            <a:r>
              <a:rPr lang="en-US" altLang="en-US" sz="2400" dirty="0">
                <a:effectLst/>
                <a:latin typeface="Tahoma" pitchFamily="34" charset="0"/>
              </a:rPr>
              <a:t>: as400</a:t>
            </a:r>
            <a:r>
              <a:rPr lang="en-US" altLang="en-US" sz="1800" dirty="0">
                <a:effectLst/>
                <a:latin typeface="Arial" pitchFamily="34" charset="0"/>
              </a:rPr>
              <a:t>	</a:t>
            </a:r>
            <a:r>
              <a:rPr lang="en-US" altLang="en-US" sz="2400" dirty="0">
                <a:effectLst/>
                <a:latin typeface="Arial" pitchFamily="34" charset="0"/>
              </a:rPr>
              <a:t>				</a:t>
            </a:r>
            <a:r>
              <a:rPr lang="en-US" altLang="en-US" sz="2400" dirty="0">
                <a:effectLst/>
                <a:latin typeface="Tahoma" pitchFamily="34" charset="0"/>
              </a:rPr>
              <a:t>- </a:t>
            </a:r>
            <a:endParaRPr lang="en-US" altLang="en-US" sz="2400" dirty="0" smtClean="0">
              <a:effectLst/>
              <a:latin typeface="Tahoma" pitchFamily="34" charset="0"/>
            </a:endParaRPr>
          </a:p>
          <a:p>
            <a:pPr lvl="1" indent="-342900"/>
            <a:r>
              <a:rPr lang="en-US" altLang="en-US" sz="2400" dirty="0" smtClean="0">
                <a:effectLst/>
                <a:latin typeface="Tahoma" pitchFamily="34" charset="0"/>
              </a:rPr>
              <a:t>database </a:t>
            </a:r>
            <a:r>
              <a:rPr lang="en-US" altLang="en-US" sz="2400" dirty="0">
                <a:effectLst/>
                <a:latin typeface="Tahoma" pitchFamily="34" charset="0"/>
              </a:rPr>
              <a:t>server: </a:t>
            </a:r>
            <a:r>
              <a:rPr lang="en-US" altLang="en-US" sz="2400" dirty="0" smtClean="0">
                <a:effectLst/>
                <a:latin typeface="Tahoma" pitchFamily="34" charset="0"/>
              </a:rPr>
              <a:t>zeus.senecac.on.ca</a:t>
            </a:r>
            <a:r>
              <a:rPr lang="en-US" altLang="en-US" sz="2400" dirty="0">
                <a:effectLst/>
                <a:latin typeface="Tahoma" pitchFamily="34" charset="0"/>
              </a:rPr>
              <a:t>		</a:t>
            </a:r>
            <a:endParaRPr lang="en-US" altLang="en-US" sz="2400" dirty="0" smtClean="0">
              <a:effectLst/>
              <a:latin typeface="Tahoma" pitchFamily="34" charset="0"/>
            </a:endParaRPr>
          </a:p>
          <a:p>
            <a:pPr lvl="1" indent="-342900"/>
            <a:r>
              <a:rPr lang="en-US" altLang="en-US" sz="2400" dirty="0" smtClean="0">
                <a:effectLst/>
                <a:latin typeface="Tahoma" pitchFamily="34" charset="0"/>
              </a:rPr>
              <a:t>database </a:t>
            </a:r>
            <a:r>
              <a:rPr lang="en-US" altLang="en-US" sz="2400" dirty="0">
                <a:effectLst/>
                <a:latin typeface="Tahoma" pitchFamily="34" charset="0"/>
              </a:rPr>
              <a:t>name (collection name): Bookstore</a:t>
            </a:r>
          </a:p>
          <a:p>
            <a:endParaRPr lang="en-US" altLang="en-US" sz="24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829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Connect to the </a:t>
            </a:r>
            <a:r>
              <a:rPr lang="en-US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MySQL</a:t>
            </a:r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 database</a:t>
            </a:r>
            <a:endParaRPr lang="en-CA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3435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smtClean="0">
                <a:effectLst/>
                <a:latin typeface="Tahoma" pitchFamily="34" charset="0"/>
              </a:rPr>
              <a:t>database </a:t>
            </a:r>
            <a:r>
              <a:rPr lang="en-US" altLang="en-US" sz="2400" dirty="0">
                <a:effectLst/>
                <a:latin typeface="Tahoma" pitchFamily="34" charset="0"/>
              </a:rPr>
              <a:t>URL: “</a:t>
            </a:r>
            <a:r>
              <a:rPr lang="en-US" altLang="en-US" sz="2400" dirty="0" err="1">
                <a:effectLst/>
                <a:latin typeface="Tahoma" pitchFamily="34" charset="0"/>
              </a:rPr>
              <a:t>jdbc</a:t>
            </a:r>
            <a:r>
              <a:rPr lang="en-US" altLang="en-US" sz="2400" dirty="0">
                <a:effectLst/>
                <a:latin typeface="Tahoma" pitchFamily="34" charset="0"/>
              </a:rPr>
              <a:t>:&lt;</a:t>
            </a:r>
            <a:r>
              <a:rPr lang="en-US" altLang="en-US" sz="2400" dirty="0" err="1">
                <a:effectLst/>
                <a:latin typeface="Tahoma" pitchFamily="34" charset="0"/>
              </a:rPr>
              <a:t>subprotocol</a:t>
            </a:r>
            <a:r>
              <a:rPr lang="en-US" altLang="en-US" sz="2400" dirty="0">
                <a:effectLst/>
                <a:latin typeface="Tahoma" pitchFamily="34" charset="0"/>
              </a:rPr>
              <a:t>&gt;:&lt;other stuff&gt;”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effectLst/>
                <a:latin typeface="Arial Black" pitchFamily="34" charset="0"/>
              </a:rPr>
              <a:t>      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 conn =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DriverManager.getConnection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									 “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jdbc:</a:t>
            </a:r>
            <a:r>
              <a:rPr lang="en-US" altLang="en-US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://</a:t>
            </a:r>
            <a:r>
              <a:rPr lang="en-US" alt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localhost</a:t>
            </a:r>
            <a:r>
              <a:rPr lang="en-US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/accounts”   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	</a:t>
            </a:r>
            <a:r>
              <a:rPr lang="en-US" altLang="en-US" sz="2000" dirty="0">
                <a:effectLst/>
                <a:latin typeface="Arial Black" pitchFamily="34" charset="0"/>
              </a:rPr>
              <a:t>																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err="1" smtClean="0">
                <a:effectLst/>
                <a:latin typeface="Tahoma" pitchFamily="34" charset="0"/>
              </a:rPr>
              <a:t>subprotocol</a:t>
            </a:r>
            <a:r>
              <a:rPr lang="en-US" altLang="en-US" sz="2400" dirty="0">
                <a:effectLst/>
                <a:latin typeface="Tahoma" pitchFamily="34" charset="0"/>
              </a:rPr>
              <a:t>: </a:t>
            </a:r>
            <a:r>
              <a:rPr lang="en-US" altLang="en-US" sz="2400" dirty="0" err="1" smtClean="0">
                <a:effectLst/>
                <a:latin typeface="Tahoma" pitchFamily="34" charset="0"/>
              </a:rPr>
              <a:t>mysql</a:t>
            </a:r>
            <a:endParaRPr lang="en-US" altLang="en-US" sz="2400" dirty="0" smtClean="0">
              <a:effectLst/>
              <a:latin typeface="Tahoma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effectLst/>
                <a:latin typeface="Tahoma" pitchFamily="34" charset="0"/>
              </a:rPr>
              <a:t>database </a:t>
            </a:r>
            <a:r>
              <a:rPr lang="en-US" altLang="en-US" sz="2400" dirty="0">
                <a:effectLst/>
                <a:latin typeface="Tahoma" pitchFamily="34" charset="0"/>
              </a:rPr>
              <a:t>server: </a:t>
            </a:r>
            <a:r>
              <a:rPr lang="en-US" altLang="en-US" sz="2400" dirty="0" err="1">
                <a:effectLst/>
                <a:latin typeface="Tahoma" pitchFamily="34" charset="0"/>
              </a:rPr>
              <a:t>localhost</a:t>
            </a:r>
            <a:r>
              <a:rPr lang="en-US" altLang="en-US" sz="2400" dirty="0">
                <a:effectLst/>
                <a:latin typeface="Tahoma" pitchFamily="34" charset="0"/>
              </a:rPr>
              <a:t>			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effectLst/>
                <a:latin typeface="Tahoma" pitchFamily="34" charset="0"/>
              </a:rPr>
              <a:t>database </a:t>
            </a:r>
            <a:r>
              <a:rPr lang="en-US" altLang="en-US" sz="2400" dirty="0">
                <a:effectLst/>
                <a:latin typeface="Tahoma" pitchFamily="34" charset="0"/>
              </a:rPr>
              <a:t>name: accounts</a:t>
            </a:r>
            <a:r>
              <a:rPr lang="en-US" altLang="en-US" sz="2000" dirty="0">
                <a:latin typeface="Tahoma" pitchFamily="34" charset="0"/>
              </a:rPr>
              <a:t>	</a:t>
            </a:r>
            <a:endParaRPr lang="en-CA" altLang="en-US" sz="2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108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04664"/>
            <a:ext cx="7848600" cy="1143000"/>
          </a:xfrm>
        </p:spPr>
        <p:txBody>
          <a:bodyPr>
            <a:normAutofit/>
          </a:bodyPr>
          <a:lstStyle/>
          <a:p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3. Prepare </a:t>
            </a:r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SQL statement objects</a:t>
            </a:r>
            <a:endParaRPr lang="en-US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plain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 SQL Statements														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Statement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stmt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 =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conn.createStatement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( );									    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Prepared Statements 						- the </a:t>
            </a:r>
            <a:r>
              <a:rPr lang="en-US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query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 plan is built only once				-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prepareStatement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( )				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Callable Statements 						- </a:t>
            </a:r>
            <a:r>
              <a:rPr lang="en-US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stored procedures 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precompiled in the database	-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prepareCall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1222086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Prepared Statement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The </a:t>
            </a:r>
            <a:r>
              <a:rPr lang="en-CA" sz="2400" dirty="0" err="1" smtClean="0">
                <a:solidFill>
                  <a:srgbClr val="0000CC"/>
                </a:solidFill>
              </a:rPr>
              <a:t>PreparedStatement</a:t>
            </a:r>
            <a:r>
              <a:rPr lang="en-CA" sz="2400" dirty="0" smtClean="0">
                <a:solidFill>
                  <a:srgbClr val="0000CC"/>
                </a:solidFill>
              </a:rPr>
              <a:t> </a:t>
            </a:r>
            <a:r>
              <a:rPr lang="en-CA" sz="2400" dirty="0" smtClean="0"/>
              <a:t>class </a:t>
            </a:r>
            <a:r>
              <a:rPr lang="en-CA" sz="2400" dirty="0"/>
              <a:t>is derived from the more general class, </a:t>
            </a:r>
            <a:r>
              <a:rPr lang="en-CA" sz="2400" dirty="0" smtClean="0">
                <a:solidFill>
                  <a:srgbClr val="0000CC"/>
                </a:solidFill>
              </a:rPr>
              <a:t>Statement</a:t>
            </a:r>
            <a:r>
              <a:rPr lang="en-CA" sz="2400" dirty="0" smtClean="0"/>
              <a:t>.</a:t>
            </a: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If you want to execute a Statement object many times, it usually reduces execution time to use a </a:t>
            </a:r>
            <a:r>
              <a:rPr lang="en-CA" sz="2400" dirty="0" err="1"/>
              <a:t>PreparedStatement</a:t>
            </a:r>
            <a:r>
              <a:rPr lang="en-CA" sz="2400" dirty="0"/>
              <a:t> object instead.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main feature of a </a:t>
            </a:r>
            <a:r>
              <a:rPr lang="en-CA" sz="2400" dirty="0" err="1"/>
              <a:t>PreparedStatement</a:t>
            </a:r>
            <a:r>
              <a:rPr lang="en-CA" sz="2400" dirty="0"/>
              <a:t> object is that</a:t>
            </a:r>
            <a:r>
              <a:rPr lang="en-CA" sz="2400" dirty="0" smtClean="0"/>
              <a:t>,</a:t>
            </a:r>
          </a:p>
          <a:p>
            <a:pPr lvl="1"/>
            <a:r>
              <a:rPr lang="en-CA" sz="1800" dirty="0" smtClean="0"/>
              <a:t>A</a:t>
            </a:r>
            <a:r>
              <a:rPr lang="en-CA" sz="2000" dirty="0" smtClean="0"/>
              <a:t> Statement object send an SQL </a:t>
            </a:r>
            <a:r>
              <a:rPr lang="en-CA" sz="2000" dirty="0"/>
              <a:t>statement </a:t>
            </a:r>
            <a:r>
              <a:rPr lang="en-CA" sz="2000" dirty="0" smtClean="0"/>
              <a:t>to </a:t>
            </a:r>
            <a:r>
              <a:rPr lang="en-CA" sz="2000" dirty="0"/>
              <a:t>the </a:t>
            </a:r>
            <a:r>
              <a:rPr lang="en-CA" sz="2000" dirty="0" smtClean="0"/>
              <a:t>DBMS, </a:t>
            </a:r>
            <a:r>
              <a:rPr lang="en-CA" sz="2000" dirty="0"/>
              <a:t>where it is </a:t>
            </a:r>
            <a:r>
              <a:rPr lang="en-CA" sz="2000" dirty="0" smtClean="0"/>
              <a:t>compiled each time. </a:t>
            </a:r>
          </a:p>
          <a:p>
            <a:pPr lvl="1"/>
            <a:r>
              <a:rPr lang="en-CA" sz="2000" dirty="0" smtClean="0"/>
              <a:t>A </a:t>
            </a:r>
            <a:r>
              <a:rPr lang="en-CA" sz="2000" dirty="0" err="1"/>
              <a:t>PreparedStatement</a:t>
            </a:r>
            <a:r>
              <a:rPr lang="en-CA" sz="2000" dirty="0"/>
              <a:t> object </a:t>
            </a:r>
            <a:r>
              <a:rPr lang="en-CA" sz="2000" dirty="0" smtClean="0"/>
              <a:t>makes </a:t>
            </a:r>
            <a:r>
              <a:rPr lang="en-CA" sz="2000" dirty="0"/>
              <a:t>a SQL statement that </a:t>
            </a:r>
            <a:r>
              <a:rPr lang="en-CA" sz="2000" dirty="0" smtClean="0"/>
              <a:t>precompiled. </a:t>
            </a:r>
            <a:r>
              <a:rPr lang="en-CA" sz="2000" dirty="0"/>
              <a:t>This means that when the </a:t>
            </a:r>
            <a:r>
              <a:rPr lang="en-CA" sz="2000" dirty="0" err="1"/>
              <a:t>PreparedStatement</a:t>
            </a:r>
            <a:r>
              <a:rPr lang="en-CA" sz="2000" dirty="0"/>
              <a:t> is executed, the DBMS can just run the </a:t>
            </a:r>
            <a:r>
              <a:rPr lang="en-CA" sz="2000" dirty="0" err="1"/>
              <a:t>PreparedStatement</a:t>
            </a:r>
            <a:r>
              <a:rPr lang="en-CA" sz="2000" dirty="0"/>
              <a:t> SQL statement without having to compile it first.</a:t>
            </a:r>
          </a:p>
          <a:p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71244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76672"/>
            <a:ext cx="7848600" cy="1143000"/>
          </a:xfrm>
        </p:spPr>
        <p:txBody>
          <a:bodyPr>
            <a:normAutofit/>
          </a:bodyPr>
          <a:lstStyle/>
          <a:p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4. Execute </a:t>
            </a:r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SQL statement </a:t>
            </a:r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objects</a:t>
            </a:r>
            <a:endParaRPr lang="en-US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boolean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     execute ( String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sql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 )				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- any SQL statement ( e.g. CREATE )				- </a:t>
            </a:r>
            <a:r>
              <a:rPr lang="en-US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true is returned if  a </a:t>
            </a:r>
            <a:r>
              <a:rPr lang="en-US" altLang="en-US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ResultSet</a:t>
            </a:r>
            <a:r>
              <a:rPr lang="en-US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 is produced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			- multiple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ResultSets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 may be produced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ResultSet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   execute Query ( String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sql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 )			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- a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ResultSet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 is produced by the SQL statement			- a single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ResultSet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 object is returned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int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            execute Update ( String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sql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 )			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-  executes an SQL  INSERT, UPDATE or DELETE	   statement</a:t>
            </a:r>
            <a:r>
              <a:rPr lang="en-US" altLang="en-US" sz="2000" dirty="0">
                <a:latin typeface="Tahoma" pitchFamily="34" charset="0"/>
              </a:rPr>
              <a:t>						</a:t>
            </a:r>
            <a:r>
              <a:rPr lang="en-US" altLang="en-US" sz="2400" dirty="0">
                <a:latin typeface="Tahoma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87189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548680"/>
            <a:ext cx="8352928" cy="1143000"/>
          </a:xfrm>
        </p:spPr>
        <p:txBody>
          <a:bodyPr/>
          <a:lstStyle/>
          <a:p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5. Analyze/Navigate </a:t>
            </a:r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the Result Set</a:t>
            </a:r>
            <a: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 </a:t>
            </a:r>
            <a:endParaRPr lang="en-US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471988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effectLst/>
                <a:latin typeface="Tahoma" pitchFamily="34" charset="0"/>
              </a:rPr>
              <a:t>next (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effectLst/>
                <a:latin typeface="Tahoma" pitchFamily="34" charset="0"/>
              </a:rPr>
              <a:t>the getters: SQL types =&gt; Java </a:t>
            </a:r>
            <a:r>
              <a:rPr lang="en-US" altLang="en-US" sz="2800" dirty="0" smtClean="0">
                <a:effectLst/>
                <a:latin typeface="Tahoma" pitchFamily="34" charset="0"/>
              </a:rPr>
              <a:t>types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400" dirty="0" err="1" smtClean="0">
                <a:effectLst/>
                <a:latin typeface="Tahoma" pitchFamily="34" charset="0"/>
              </a:rPr>
              <a:t>getString</a:t>
            </a:r>
            <a:r>
              <a:rPr lang="en-US" altLang="en-US" sz="2400" dirty="0" smtClean="0">
                <a:effectLst/>
                <a:latin typeface="Tahoma" pitchFamily="34" charset="0"/>
              </a:rPr>
              <a:t> </a:t>
            </a:r>
            <a:r>
              <a:rPr lang="en-US" altLang="en-US" sz="2400" dirty="0">
                <a:effectLst/>
                <a:latin typeface="Tahoma" pitchFamily="34" charset="0"/>
              </a:rPr>
              <a:t>( </a:t>
            </a:r>
            <a:r>
              <a:rPr lang="en-US" altLang="en-US" sz="2400" dirty="0" smtClean="0">
                <a:effectLst/>
                <a:latin typeface="Tahoma" pitchFamily="34" charset="0"/>
              </a:rPr>
              <a:t>)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400" dirty="0" err="1" smtClean="0">
                <a:effectLst/>
                <a:latin typeface="Tahoma" pitchFamily="34" charset="0"/>
              </a:rPr>
              <a:t>getBigDecimal</a:t>
            </a:r>
            <a:r>
              <a:rPr lang="en-US" altLang="en-US" sz="2400" dirty="0" smtClean="0">
                <a:effectLst/>
                <a:latin typeface="Tahoma" pitchFamily="34" charset="0"/>
              </a:rPr>
              <a:t> </a:t>
            </a:r>
            <a:r>
              <a:rPr lang="en-US" altLang="en-US" sz="2400" dirty="0">
                <a:effectLst/>
                <a:latin typeface="Tahoma" pitchFamily="34" charset="0"/>
              </a:rPr>
              <a:t>( </a:t>
            </a:r>
            <a:r>
              <a:rPr lang="en-US" altLang="en-US" sz="2400" dirty="0" smtClean="0">
                <a:effectLst/>
                <a:latin typeface="Tahoma" pitchFamily="34" charset="0"/>
              </a:rPr>
              <a:t>)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400" dirty="0" err="1" smtClean="0">
                <a:effectLst/>
                <a:latin typeface="Tahoma" pitchFamily="34" charset="0"/>
              </a:rPr>
              <a:t>getInt</a:t>
            </a:r>
            <a:r>
              <a:rPr lang="en-US" altLang="en-US" sz="2400" dirty="0" smtClean="0">
                <a:effectLst/>
                <a:latin typeface="Tahoma" pitchFamily="34" charset="0"/>
              </a:rPr>
              <a:t> </a:t>
            </a:r>
            <a:r>
              <a:rPr lang="en-US" altLang="en-US" sz="2400" dirty="0">
                <a:effectLst/>
                <a:latin typeface="Tahoma" pitchFamily="34" charset="0"/>
              </a:rPr>
              <a:t>( )	</a:t>
            </a:r>
            <a:endParaRPr lang="en-US" altLang="en-US" sz="2400" dirty="0" smtClean="0">
              <a:effectLst/>
              <a:latin typeface="Tahoma" pitchFamily="34" charset="0"/>
            </a:endParaRP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400" dirty="0" err="1" smtClean="0">
                <a:effectLst/>
                <a:latin typeface="Tahoma" pitchFamily="34" charset="0"/>
              </a:rPr>
              <a:t>getDouble</a:t>
            </a:r>
            <a:r>
              <a:rPr lang="en-US" altLang="en-US" sz="2400" dirty="0" smtClean="0">
                <a:effectLst/>
                <a:latin typeface="Tahoma" pitchFamily="34" charset="0"/>
              </a:rPr>
              <a:t> </a:t>
            </a:r>
            <a:r>
              <a:rPr lang="en-US" altLang="en-US" sz="2400" dirty="0">
                <a:effectLst/>
                <a:latin typeface="Tahoma" pitchFamily="34" charset="0"/>
              </a:rPr>
              <a:t>( </a:t>
            </a:r>
            <a:r>
              <a:rPr lang="en-US" altLang="en-US" sz="2400" dirty="0" smtClean="0">
                <a:effectLst/>
                <a:latin typeface="Tahoma" pitchFamily="34" charset="0"/>
              </a:rPr>
              <a:t>)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400" dirty="0" err="1" smtClean="0">
                <a:effectLst/>
                <a:latin typeface="Tahoma" pitchFamily="34" charset="0"/>
              </a:rPr>
              <a:t>getDate</a:t>
            </a:r>
            <a:r>
              <a:rPr lang="en-US" altLang="en-US" sz="2400" dirty="0" smtClean="0">
                <a:effectLst/>
                <a:latin typeface="Tahoma" pitchFamily="34" charset="0"/>
              </a:rPr>
              <a:t> </a:t>
            </a:r>
            <a:r>
              <a:rPr lang="en-US" altLang="en-US" sz="2400" dirty="0">
                <a:effectLst/>
                <a:latin typeface="Tahoma" pitchFamily="34" charset="0"/>
              </a:rPr>
              <a:t>( </a:t>
            </a:r>
            <a:r>
              <a:rPr lang="en-US" altLang="en-US" sz="2400" dirty="0" smtClean="0">
                <a:effectLst/>
                <a:latin typeface="Tahoma" pitchFamily="34" charset="0"/>
              </a:rPr>
              <a:t>)</a:t>
            </a:r>
          </a:p>
          <a:p>
            <a:pPr lvl="1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400" dirty="0" err="1" smtClean="0">
                <a:effectLst/>
                <a:latin typeface="Tahoma" pitchFamily="34" charset="0"/>
              </a:rPr>
              <a:t>getTime</a:t>
            </a:r>
            <a:r>
              <a:rPr lang="en-US" altLang="en-US" sz="2400" dirty="0" smtClean="0">
                <a:effectLst/>
                <a:latin typeface="Tahoma" pitchFamily="34" charset="0"/>
              </a:rPr>
              <a:t> </a:t>
            </a:r>
            <a:r>
              <a:rPr lang="en-US" altLang="en-US" sz="2400" dirty="0">
                <a:effectLst/>
                <a:latin typeface="Tahoma" pitchFamily="34" charset="0"/>
              </a:rPr>
              <a:t>( )							...		</a:t>
            </a:r>
            <a:r>
              <a:rPr lang="en-US" altLang="en-US" sz="2400" dirty="0" smtClean="0">
                <a:effectLst/>
                <a:latin typeface="Tahoma" pitchFamily="34" charset="0"/>
              </a:rPr>
              <a:t> </a:t>
            </a:r>
            <a:r>
              <a:rPr lang="en-US" altLang="en-US" sz="2400" dirty="0">
                <a:effectLst/>
                <a:latin typeface="Tahoma" pitchFamily="34" charset="0"/>
              </a:rPr>
              <a:t>[ Tables 13.9, 13.10 ]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2800" dirty="0">
                <a:effectLst/>
                <a:latin typeface="Tahoma" pitchFamily="34" charset="0"/>
              </a:rPr>
              <a:t>JDBC Tutorial: Basics </a:t>
            </a:r>
            <a:r>
              <a:rPr lang="en-US" altLang="en-US" sz="2400" dirty="0">
                <a:effectLst/>
                <a:latin typeface="Tahoma" pitchFamily="34" charset="0"/>
              </a:rPr>
              <a:t>(http://java.sun.com/products/jdbc)</a:t>
            </a:r>
            <a:r>
              <a:rPr lang="en-US" altLang="en-US" sz="2800" dirty="0">
                <a:effectLst/>
                <a:latin typeface="Tahoma" pitchFamily="34" charset="0"/>
              </a:rPr>
              <a:t>	</a:t>
            </a:r>
            <a:r>
              <a:rPr lang="en-US" altLang="en-US" sz="2800" dirty="0">
                <a:latin typeface="Tahoma" pitchFamily="34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9785002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09600"/>
            <a:ext cx="7850832" cy="1143000"/>
          </a:xfrm>
        </p:spPr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The Metadata of a Result Set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effectLst/>
                <a:latin typeface="Tahoma" pitchFamily="34" charset="0"/>
              </a:rPr>
              <a:t>the </a:t>
            </a:r>
            <a:r>
              <a:rPr lang="en-US" altLang="en-US" sz="2800" dirty="0" err="1">
                <a:effectLst/>
                <a:latin typeface="Tahoma" pitchFamily="34" charset="0"/>
              </a:rPr>
              <a:t>ResultSet</a:t>
            </a:r>
            <a:r>
              <a:rPr lang="en-US" altLang="en-US" sz="2800" dirty="0">
                <a:effectLst/>
                <a:latin typeface="Tahoma" pitchFamily="34" charset="0"/>
              </a:rPr>
              <a:t> </a:t>
            </a:r>
            <a:r>
              <a:rPr lang="en-US" altLang="en-US" sz="2800" dirty="0" err="1">
                <a:effectLst/>
                <a:latin typeface="Tahoma" pitchFamily="34" charset="0"/>
              </a:rPr>
              <a:t>MetaData</a:t>
            </a:r>
            <a:r>
              <a:rPr lang="en-US" altLang="en-US" sz="2800" dirty="0">
                <a:effectLst/>
                <a:latin typeface="Tahoma" pitchFamily="34" charset="0"/>
              </a:rPr>
              <a:t> interface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000" dirty="0">
                <a:effectLst/>
                <a:latin typeface="Tahoma" pitchFamily="34" charset="0"/>
              </a:rPr>
              <a:t>get </a:t>
            </a:r>
            <a:r>
              <a:rPr lang="en-US" altLang="en-US" sz="2000" dirty="0" err="1">
                <a:effectLst/>
                <a:latin typeface="Tahoma" pitchFamily="34" charset="0"/>
              </a:rPr>
              <a:t>MetaData</a:t>
            </a:r>
            <a:r>
              <a:rPr lang="en-US" altLang="en-US" sz="2000" dirty="0">
                <a:effectLst/>
                <a:latin typeface="Tahoma" pitchFamily="34" charset="0"/>
              </a:rPr>
              <a:t> ( 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000" dirty="0">
                <a:effectLst/>
                <a:latin typeface="Tahoma" pitchFamily="34" charset="0"/>
              </a:rPr>
              <a:t>get </a:t>
            </a:r>
            <a:r>
              <a:rPr lang="en-US" altLang="en-US" sz="2000" dirty="0" err="1">
                <a:effectLst/>
                <a:latin typeface="Tahoma" pitchFamily="34" charset="0"/>
              </a:rPr>
              <a:t>ColumnCount</a:t>
            </a:r>
            <a:r>
              <a:rPr lang="en-US" altLang="en-US" sz="2000" dirty="0">
                <a:effectLst/>
                <a:latin typeface="Tahoma" pitchFamily="34" charset="0"/>
              </a:rPr>
              <a:t> ( 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000" dirty="0">
                <a:effectLst/>
                <a:latin typeface="Tahoma" pitchFamily="34" charset="0"/>
              </a:rPr>
              <a:t>get </a:t>
            </a:r>
            <a:r>
              <a:rPr lang="en-US" altLang="en-US" sz="2000" dirty="0" err="1">
                <a:effectLst/>
                <a:latin typeface="Tahoma" pitchFamily="34" charset="0"/>
              </a:rPr>
              <a:t>ColumnLabel</a:t>
            </a:r>
            <a:r>
              <a:rPr lang="en-US" altLang="en-US" sz="2000" dirty="0">
                <a:effectLst/>
                <a:latin typeface="Tahoma" pitchFamily="34" charset="0"/>
              </a:rPr>
              <a:t> ( 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000" dirty="0" err="1">
                <a:effectLst/>
                <a:latin typeface="Tahoma" pitchFamily="34" charset="0"/>
              </a:rPr>
              <a:t>getr</a:t>
            </a:r>
            <a:r>
              <a:rPr lang="en-US" altLang="en-US" sz="2000" dirty="0">
                <a:effectLst/>
                <a:latin typeface="Tahoma" pitchFamily="34" charset="0"/>
              </a:rPr>
              <a:t> </a:t>
            </a:r>
            <a:r>
              <a:rPr lang="en-US" altLang="en-US" sz="2000" dirty="0" err="1">
                <a:effectLst/>
                <a:latin typeface="Tahoma" pitchFamily="34" charset="0"/>
              </a:rPr>
              <a:t>CoumnTypeName</a:t>
            </a:r>
            <a:r>
              <a:rPr lang="en-US" altLang="en-US" sz="2000" dirty="0">
                <a:effectLst/>
                <a:latin typeface="Tahoma" pitchFamily="34" charset="0"/>
              </a:rPr>
              <a:t> ( 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en-US" sz="2000" dirty="0">
                <a:effectLst/>
                <a:latin typeface="Tahoma" pitchFamily="34" charset="0"/>
              </a:rPr>
              <a:t>get Object ( )	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							</a:t>
            </a:r>
            <a:r>
              <a:rPr lang="en-US" altLang="en-US" sz="2000" dirty="0">
                <a:latin typeface="Tahoma" pitchFamily="34" charset="0"/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1476174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Handle 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SQLException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objects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JDBC API throws </a:t>
            </a:r>
            <a:r>
              <a:rPr lang="en-US" alt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SQLException</a:t>
            </a: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 exceptions.</a:t>
            </a:r>
            <a:endParaRPr lang="en-US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1819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 JDBC Example-2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Java program that use JDBC to create database table – Account:</a:t>
            </a:r>
          </a:p>
          <a:p>
            <a:pPr lvl="1"/>
            <a:r>
              <a:rPr lang="en-CA" sz="2000" dirty="0" smtClean="0"/>
              <a:t>CreateDB.java</a:t>
            </a:r>
          </a:p>
          <a:p>
            <a:pPr lvl="1"/>
            <a:r>
              <a:rPr lang="en-CA" sz="2000" dirty="0" smtClean="0"/>
              <a:t>DBConnection.java</a:t>
            </a:r>
          </a:p>
          <a:p>
            <a:pPr lvl="1"/>
            <a:r>
              <a:rPr lang="en-CA" sz="2000" dirty="0" err="1" smtClean="0"/>
              <a:t>Account.sql</a:t>
            </a:r>
            <a:endParaRPr lang="en-CA" sz="2000" dirty="0" smtClean="0"/>
          </a:p>
          <a:p>
            <a:pPr lvl="1"/>
            <a:r>
              <a:rPr lang="en-CA" sz="2000" dirty="0" err="1" smtClean="0"/>
              <a:t>database.properties</a:t>
            </a:r>
            <a:endParaRPr lang="en-CA" sz="20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1800" dirty="0" smtClean="0"/>
              <a:t>Need to use the </a:t>
            </a:r>
            <a:r>
              <a:rPr lang="en-CA" sz="1800" dirty="0" smtClean="0">
                <a:hlinkClick r:id="rId2"/>
              </a:rPr>
              <a:t>Properties class </a:t>
            </a:r>
            <a:r>
              <a:rPr lang="en-CA" sz="1800" dirty="0" smtClean="0"/>
              <a:t>to read entries from </a:t>
            </a:r>
            <a:r>
              <a:rPr lang="en-CA" sz="1800" dirty="0" err="1" smtClean="0"/>
              <a:t>database.properties</a:t>
            </a:r>
            <a:r>
              <a:rPr lang="en-CA" sz="18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>
                <a:effectLst/>
              </a:rPr>
              <a:t>Using</a:t>
            </a:r>
            <a:r>
              <a:rPr lang="en-CA" sz="2400" b="1" dirty="0" smtClean="0"/>
              <a:t> </a:t>
            </a:r>
            <a:r>
              <a:rPr lang="en-CA" sz="24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CA" sz="24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en-CA" sz="2400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stat.execute</a:t>
            </a:r>
            <a:r>
              <a:rPr lang="en-CA" sz="24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en-CA" sz="2400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sqlLine</a:t>
            </a:r>
            <a:r>
              <a:rPr lang="en-CA" sz="24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 </a:t>
            </a:r>
            <a:r>
              <a:rPr lang="en-CA" sz="24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CA" sz="2400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showResultSet</a:t>
            </a:r>
            <a:r>
              <a:rPr lang="en-CA" sz="24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stat </a:t>
            </a:r>
            <a:r>
              <a:rPr lang="en-CA" sz="2400" i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 </a:t>
            </a:r>
            <a:r>
              <a:rPr lang="en-CA" sz="2400" dirty="0" smtClean="0"/>
              <a:t>to execute each line of the </a:t>
            </a:r>
            <a:r>
              <a:rPr lang="en-CA" sz="2400" dirty="0" err="1" smtClean="0"/>
              <a:t>Account.sql</a:t>
            </a:r>
            <a:r>
              <a:rPr lang="en-CA" sz="2400" dirty="0" smtClean="0"/>
              <a:t> file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 err="1"/>
              <a:t>b</a:t>
            </a:r>
            <a:r>
              <a:rPr lang="en-CA" sz="2000" dirty="0" err="1" smtClean="0"/>
              <a:t>oolean</a:t>
            </a:r>
            <a:r>
              <a:rPr lang="en-CA" sz="2000" dirty="0" smtClean="0"/>
              <a:t> </a:t>
            </a:r>
            <a:r>
              <a:rPr lang="en-CA" sz="2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</a:t>
            </a:r>
            <a:r>
              <a:rPr lang="en-CA" sz="2000" dirty="0" smtClean="0"/>
              <a:t>(String </a:t>
            </a:r>
            <a:r>
              <a:rPr lang="en-CA" sz="2000" dirty="0" err="1" smtClean="0"/>
              <a:t>sqlLine</a:t>
            </a:r>
            <a:r>
              <a:rPr lang="en-CA" sz="2000" dirty="0" smtClean="0"/>
              <a:t>) method will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CA" sz="2000" dirty="0" smtClean="0"/>
              <a:t>return false for non-query </a:t>
            </a:r>
            <a:r>
              <a:rPr lang="en-CA" sz="2000" dirty="0" err="1" smtClean="0"/>
              <a:t>sql</a:t>
            </a:r>
            <a:r>
              <a:rPr lang="en-CA" sz="2000" dirty="0" smtClean="0"/>
              <a:t> statement;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CA" sz="2000" dirty="0"/>
              <a:t>r</a:t>
            </a:r>
            <a:r>
              <a:rPr lang="en-CA" sz="2000" dirty="0" smtClean="0"/>
              <a:t>eturn true for </a:t>
            </a:r>
            <a:r>
              <a:rPr lang="en-CA" sz="2000" dirty="0" err="1" smtClean="0"/>
              <a:t>sql</a:t>
            </a:r>
            <a:r>
              <a:rPr lang="en-CA" sz="2000" dirty="0" smtClean="0"/>
              <a:t> query statement; then process the </a:t>
            </a:r>
            <a:r>
              <a:rPr lang="en-CA" sz="2000" dirty="0" err="1" smtClean="0"/>
              <a:t>ResultSet</a:t>
            </a:r>
            <a:r>
              <a:rPr lang="en-CA" sz="2000" dirty="0" smtClean="0"/>
              <a:t>.</a:t>
            </a: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370242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 JDBC </a:t>
            </a:r>
            <a:r>
              <a:rPr lang="en-CA" sz="4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Example-3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Java program that use JDBC to </a:t>
            </a:r>
            <a:r>
              <a:rPr lang="en-CA" sz="2800" dirty="0" smtClean="0"/>
              <a:t>query the created </a:t>
            </a:r>
            <a:r>
              <a:rPr lang="en-CA" sz="2800" dirty="0"/>
              <a:t>database </a:t>
            </a:r>
            <a:r>
              <a:rPr lang="en-CA" sz="2800" dirty="0" smtClean="0"/>
              <a:t>table - Account:</a:t>
            </a:r>
          </a:p>
          <a:p>
            <a:pPr lvl="1"/>
            <a:r>
              <a:rPr lang="en-CA" sz="2400" dirty="0" smtClean="0"/>
              <a:t>QueryDB.java</a:t>
            </a:r>
          </a:p>
          <a:p>
            <a:pPr lvl="1"/>
            <a:r>
              <a:rPr lang="en-CA" sz="2400" dirty="0" smtClean="0"/>
              <a:t>DBConnection.java</a:t>
            </a:r>
          </a:p>
          <a:p>
            <a:pPr lvl="1"/>
            <a:r>
              <a:rPr lang="en-CA" sz="2400" dirty="0" err="1" smtClean="0"/>
              <a:t>database.properties</a:t>
            </a:r>
            <a:endParaRPr lang="en-CA" sz="2400" dirty="0" smtClean="0"/>
          </a:p>
          <a:p>
            <a:pPr lvl="1"/>
            <a:endParaRPr lang="en-CA" sz="14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800" dirty="0" err="1"/>
              <a:t>int</a:t>
            </a:r>
            <a:r>
              <a:rPr lang="en-US" altLang="en-US" sz="2800" dirty="0"/>
              <a:t> </a:t>
            </a:r>
            <a:r>
              <a:rPr lang="en-US" altLang="en-US" sz="28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executeUpdate</a:t>
            </a:r>
            <a:r>
              <a:rPr lang="en-US" altLang="en-US" sz="2800" dirty="0"/>
              <a:t> </a:t>
            </a:r>
            <a:r>
              <a:rPr lang="en-US" altLang="en-US" sz="2800" dirty="0"/>
              <a:t>( String </a:t>
            </a:r>
            <a:r>
              <a:rPr lang="en-US" altLang="en-US" sz="2800" dirty="0" err="1"/>
              <a:t>sql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400" dirty="0" smtClean="0"/>
              <a:t>Used for SQL statement of insert, update and delete.</a:t>
            </a:r>
            <a:endParaRPr lang="en-US" altLang="en-US" sz="24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400" dirty="0" smtClean="0"/>
              <a:t>when returned integer is greater than or equal to 0, it indicates the number of rows which have been affected.</a:t>
            </a: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5071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JDBC?</a:t>
            </a: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JDBC is the Java </a:t>
            </a:r>
            <a:r>
              <a:rPr lang="en-CA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accessing relational database.</a:t>
            </a:r>
          </a:p>
          <a:p>
            <a:pPr lvl="1"/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JDBC is the trademark name instead of an acronym.</a:t>
            </a:r>
          </a:p>
          <a:p>
            <a:pPr lvl="1"/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JDBC is often thought to stand for </a:t>
            </a:r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Connectivity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en-CA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JDBC API defines classes to represent constructs such as database connections, SQL statements, result sets, and database metadata.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JDBC allows a Java program to issue SQL statements and process the results.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48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848600" cy="1143000"/>
          </a:xfrm>
        </p:spPr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 JDBC </a:t>
            </a:r>
            <a:r>
              <a:rPr lang="en-CA" sz="4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Example-4,5</a:t>
            </a:r>
            <a:endParaRPr lang="en-US" altLang="en-US" dirty="0">
              <a:latin typeface="Tahoma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3600" dirty="0" smtClean="0">
                <a:latin typeface="Tahoma" pitchFamily="34" charset="0"/>
              </a:rPr>
              <a:t>Java Program connect MySQL </a:t>
            </a:r>
            <a:endParaRPr lang="en-US" altLang="en-US" sz="3600" dirty="0">
              <a:latin typeface="Tahoma" pitchFamily="34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Tahoma" pitchFamily="34" charset="0"/>
              </a:rPr>
              <a:t>		</a:t>
            </a:r>
            <a:r>
              <a:rPr lang="en-US" altLang="en-US" b="1" dirty="0">
                <a:latin typeface="Tahoma" pitchFamily="34" charset="0"/>
              </a:rPr>
              <a:t>- </a:t>
            </a:r>
            <a:r>
              <a:rPr lang="en-US" altLang="en-US" b="1" dirty="0" smtClean="0">
                <a:latin typeface="Arial" pitchFamily="34" charset="0"/>
              </a:rPr>
              <a:t>TestJDBC_mysql.java</a:t>
            </a:r>
          </a:p>
          <a:p>
            <a:pPr>
              <a:buFontTx/>
              <a:buNone/>
            </a:pPr>
            <a:endParaRPr lang="en-US" altLang="en-US" b="1" dirty="0">
              <a:latin typeface="Arial" pitchFamily="34" charset="0"/>
            </a:endParaRPr>
          </a:p>
          <a:p>
            <a:pPr>
              <a:buNone/>
            </a:pPr>
            <a:r>
              <a:rPr lang="en-US" altLang="en-US" dirty="0">
                <a:latin typeface="Tahoma" pitchFamily="34" charset="0"/>
              </a:rPr>
              <a:t>Java Program connect </a:t>
            </a:r>
            <a:r>
              <a:rPr lang="en-US" altLang="en-US" dirty="0" smtClean="0">
                <a:latin typeface="Tahoma" pitchFamily="34" charset="0"/>
              </a:rPr>
              <a:t>IBM System </a:t>
            </a:r>
            <a:r>
              <a:rPr lang="en-US" altLang="en-US" dirty="0" err="1" smtClean="0">
                <a:latin typeface="Tahoma" pitchFamily="34" charset="0"/>
              </a:rPr>
              <a:t>i</a:t>
            </a:r>
            <a:endParaRPr lang="en-US" altLang="en-US" b="1" dirty="0">
              <a:latin typeface="Arial" pitchFamily="34" charset="0"/>
            </a:endParaRPr>
          </a:p>
          <a:p>
            <a:pPr>
              <a:buFontTx/>
              <a:buNone/>
            </a:pPr>
            <a:r>
              <a:rPr lang="en-US" altLang="en-US" dirty="0">
                <a:latin typeface="Tahoma" pitchFamily="34" charset="0"/>
              </a:rPr>
              <a:t>		- </a:t>
            </a:r>
            <a:r>
              <a:rPr lang="en-US" altLang="en-US" dirty="0" smtClean="0">
                <a:latin typeface="Arial" pitchFamily="34" charset="0"/>
              </a:rPr>
              <a:t>TestJDBC_i.java</a:t>
            </a:r>
            <a:r>
              <a:rPr lang="en-US" altLang="en-US" dirty="0">
                <a:latin typeface="Tahoma" pitchFamily="34" charset="0"/>
              </a:rPr>
              <a:t>							</a:t>
            </a:r>
          </a:p>
        </p:txBody>
      </p:sp>
    </p:spTree>
    <p:extLst>
      <p:ext uri="{BB962C8B-B14F-4D97-AF65-F5344CB8AC3E}">
        <p14:creationId xmlns:p14="http://schemas.microsoft.com/office/powerpoint/2010/main" val="1744391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600" dirty="0"/>
              <a:t>The Java™ Tutorials: JDBC(TM) Database Access</a:t>
            </a:r>
          </a:p>
          <a:p>
            <a:pPr marL="400050" lvl="1" indent="0">
              <a:buNone/>
            </a:pPr>
            <a:r>
              <a:rPr lang="en-US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hlinkClick r:id="rId3"/>
              </a:rPr>
              <a:t>http://docs.oracle.com/javase/tutorial/jdbc/basics/index.html</a:t>
            </a:r>
            <a:endParaRPr lang="en-US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  <a:p>
            <a:endParaRPr lang="en-US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600" dirty="0"/>
              <a:t>Java SE Technologies - Database</a:t>
            </a:r>
            <a:endParaRPr lang="en-US" alt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hlinkClick r:id="rId4"/>
            </a:endParaRPr>
          </a:p>
          <a:p>
            <a:pPr marL="400050" lvl="1" indent="0">
              <a:buNone/>
            </a:pPr>
            <a:r>
              <a:rPr lang="en-US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hlinkClick r:id="rId4"/>
              </a:rPr>
              <a:t>http://www.oracle.com/technetwork/java/javase/jdbc/index.html</a:t>
            </a:r>
            <a:endParaRPr lang="en-US" alt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  <a:p>
            <a:endParaRPr lang="en-CA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600" dirty="0"/>
              <a:t>JDBC Tutorial: Basics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hlinkClick r:id="rId3"/>
              </a:rPr>
              <a:t>http://docs.oracle.com/javase/tutorial/jdbc/basics/index.html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62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5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Connection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Pre-ODBC</a:t>
            </a:r>
          </a:p>
          <a:p>
            <a:pPr lvl="1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SQL embedded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inside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language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such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Cobal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ect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ODBC</a:t>
            </a:r>
          </a:p>
          <a:p>
            <a:pPr lvl="1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Call-level interface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statements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dynamically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passed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JDBC</a:t>
            </a:r>
          </a:p>
          <a:p>
            <a:pPr lvl="1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independence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 lvl="1"/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Innovation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within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specification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3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JDBC ?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1"/>
            <a:ext cx="8540750" cy="4205064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JDBC:</a:t>
            </a:r>
          </a:p>
          <a:p>
            <a:pPr lvl="1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DBMS uses slightly different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versions of SQL’s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 lvl="1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DBMS uses different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types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en-CA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CA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goals:</a:t>
            </a:r>
          </a:p>
          <a:p>
            <a:pPr lvl="1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provide Java programmers with a uniform, simple interface to a wide range of relational databases DB independence. </a:t>
            </a:r>
          </a:p>
          <a:p>
            <a:pPr lvl="1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can replace underlying database with minimal code impact. </a:t>
            </a:r>
          </a:p>
          <a:p>
            <a:pPr lvl="1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defines a common base on which higher level tools and interfaces can be built.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7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44B82-4C61-4A2B-8D1F-C54133172FF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2808514" y="1052736"/>
            <a:ext cx="3962400" cy="762000"/>
          </a:xfrm>
          <a:prstGeom prst="rect">
            <a:avLst/>
          </a:prstGeom>
          <a:solidFill>
            <a:srgbClr val="FFCC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152400" dist="127633" dir="5742636" algn="ctr" rotWithShape="0">
              <a:schemeClr val="bg2">
                <a:lumMod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altLang="en-US" sz="2400" b="1" dirty="0">
                <a:solidFill>
                  <a:srgbClr val="0033CC"/>
                </a:solidFill>
              </a:rPr>
              <a:t>Java Application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31224" cy="639762"/>
          </a:xfrm>
        </p:spPr>
        <p:txBody>
          <a:bodyPr>
            <a:noAutofit/>
          </a:bodyPr>
          <a:lstStyle/>
          <a:p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Application Using JDBC</a:t>
            </a:r>
            <a:endParaRPr lang="en-US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732" name="Line 4"/>
          <p:cNvSpPr>
            <a:spLocks noChangeShapeType="1"/>
          </p:cNvSpPr>
          <p:nvPr/>
        </p:nvSpPr>
        <p:spPr bwMode="auto">
          <a:xfrm>
            <a:off x="963613" y="2057400"/>
            <a:ext cx="75438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633" dir="5742636" algn="ctr" rotWithShape="0">
                    <a:srgbClr val="9933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3449960" y="2181183"/>
            <a:ext cx="2819400" cy="609600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152400" dist="127633" dir="5742636" algn="ctr" rotWithShape="0">
              <a:schemeClr val="bg2">
                <a:lumMod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altLang="en-US" sz="2400" dirty="0">
                <a:solidFill>
                  <a:srgbClr val="0033CC"/>
                </a:solidFill>
              </a:rPr>
              <a:t>JDBC API</a:t>
            </a: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2438400" y="3031671"/>
            <a:ext cx="4953000" cy="76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152400" dist="127633" dir="5742636" algn="ctr" rotWithShape="0">
              <a:schemeClr val="bg2">
                <a:lumMod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altLang="en-US" sz="2400" dirty="0">
                <a:solidFill>
                  <a:srgbClr val="0033CC"/>
                </a:solidFill>
              </a:rPr>
              <a:t>JDBC Driver Manager</a:t>
            </a: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685800" y="4196443"/>
            <a:ext cx="2133600" cy="38100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152400" dist="127633" dir="5742636" algn="ctr" rotWithShape="0">
              <a:schemeClr val="bg2">
                <a:lumMod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altLang="en-US" sz="2400" dirty="0">
                <a:solidFill>
                  <a:srgbClr val="0033CC"/>
                </a:solidFill>
              </a:rPr>
              <a:t>JDBC ODBC</a:t>
            </a:r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685800" y="4724400"/>
            <a:ext cx="2133600" cy="381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152400" dist="127633" dir="5742636" algn="ctr" rotWithShape="0">
              <a:schemeClr val="bg2">
                <a:lumMod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altLang="en-US" sz="2400" dirty="0">
                <a:solidFill>
                  <a:srgbClr val="0033CC"/>
                </a:solidFill>
              </a:rPr>
              <a:t> ODBC Driver</a:t>
            </a:r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3581400" y="4196443"/>
            <a:ext cx="2133600" cy="38100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152400" dist="127633" dir="5742636" algn="ctr" rotWithShape="0">
              <a:schemeClr val="bg2">
                <a:lumMod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altLang="en-US" sz="2400" dirty="0">
                <a:solidFill>
                  <a:srgbClr val="0033CC"/>
                </a:solidFill>
              </a:rPr>
              <a:t>JDBC Driver</a:t>
            </a:r>
          </a:p>
        </p:txBody>
      </p:sp>
      <p:sp>
        <p:nvSpPr>
          <p:cNvPr id="73738" name="Rectangle 10"/>
          <p:cNvSpPr>
            <a:spLocks noChangeArrowheads="1"/>
          </p:cNvSpPr>
          <p:nvPr/>
        </p:nvSpPr>
        <p:spPr bwMode="auto">
          <a:xfrm>
            <a:off x="6172200" y="4196443"/>
            <a:ext cx="2133600" cy="381000"/>
          </a:xfrm>
          <a:prstGeom prst="rect">
            <a:avLst/>
          </a:prstGeom>
          <a:solidFill>
            <a:schemeClr val="bg2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152400" dist="127633" dir="5742636" algn="ctr" rotWithShape="0">
              <a:schemeClr val="bg2">
                <a:lumMod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altLang="en-US" sz="2400" dirty="0">
                <a:solidFill>
                  <a:srgbClr val="0033CC"/>
                </a:solidFill>
              </a:rPr>
              <a:t>JDBC Driver</a:t>
            </a:r>
          </a:p>
        </p:txBody>
      </p:sp>
      <p:sp>
        <p:nvSpPr>
          <p:cNvPr id="73739" name="AutoShape 11"/>
          <p:cNvSpPr>
            <a:spLocks noChangeArrowheads="1"/>
          </p:cNvSpPr>
          <p:nvPr/>
        </p:nvSpPr>
        <p:spPr bwMode="auto">
          <a:xfrm>
            <a:off x="1371600" y="5339443"/>
            <a:ext cx="914400" cy="1214438"/>
          </a:xfrm>
          <a:prstGeom prst="can">
            <a:avLst>
              <a:gd name="adj" fmla="val 33203"/>
            </a:avLst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152400" dist="127633" dir="5742636" algn="ctr" rotWithShape="0">
              <a:schemeClr val="bg2">
                <a:lumMod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altLang="en-US" sz="2400" dirty="0">
                <a:solidFill>
                  <a:srgbClr val="0033CC"/>
                </a:solidFill>
              </a:rPr>
              <a:t>DB</a:t>
            </a:r>
          </a:p>
        </p:txBody>
      </p:sp>
      <p:sp>
        <p:nvSpPr>
          <p:cNvPr id="73740" name="AutoShape 12"/>
          <p:cNvSpPr>
            <a:spLocks noChangeArrowheads="1"/>
          </p:cNvSpPr>
          <p:nvPr/>
        </p:nvSpPr>
        <p:spPr bwMode="auto">
          <a:xfrm>
            <a:off x="4114800" y="5339443"/>
            <a:ext cx="914400" cy="1214438"/>
          </a:xfrm>
          <a:prstGeom prst="can">
            <a:avLst>
              <a:gd name="adj" fmla="val 33203"/>
            </a:avLst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152400" dist="127633" dir="5742636" algn="ctr" rotWithShape="0">
              <a:schemeClr val="bg2">
                <a:lumMod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altLang="en-US" sz="2400" dirty="0">
                <a:solidFill>
                  <a:srgbClr val="0033CC"/>
                </a:solidFill>
              </a:rPr>
              <a:t>DB</a:t>
            </a:r>
          </a:p>
        </p:txBody>
      </p:sp>
      <p:sp>
        <p:nvSpPr>
          <p:cNvPr id="73741" name="AutoShape 13"/>
          <p:cNvSpPr>
            <a:spLocks noChangeArrowheads="1"/>
          </p:cNvSpPr>
          <p:nvPr/>
        </p:nvSpPr>
        <p:spPr bwMode="auto">
          <a:xfrm>
            <a:off x="6781800" y="5339443"/>
            <a:ext cx="914400" cy="1214438"/>
          </a:xfrm>
          <a:prstGeom prst="can">
            <a:avLst>
              <a:gd name="adj" fmla="val 33203"/>
            </a:avLst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  <a:effectLst>
            <a:outerShdw blurRad="152400" dist="127633" dir="5742636" algn="ctr" rotWithShape="0">
              <a:schemeClr val="bg2">
                <a:lumMod val="50000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altLang="en-US" sz="2400" dirty="0">
                <a:solidFill>
                  <a:srgbClr val="0033CC"/>
                </a:solidFill>
              </a:rPr>
              <a:t>DB</a:t>
            </a:r>
          </a:p>
        </p:txBody>
      </p:sp>
      <p:sp>
        <p:nvSpPr>
          <p:cNvPr id="73742" name="Line 14"/>
          <p:cNvSpPr>
            <a:spLocks noChangeShapeType="1"/>
          </p:cNvSpPr>
          <p:nvPr/>
        </p:nvSpPr>
        <p:spPr bwMode="auto">
          <a:xfrm>
            <a:off x="4572000" y="4653643"/>
            <a:ext cx="0" cy="838200"/>
          </a:xfrm>
          <a:prstGeom prst="line">
            <a:avLst/>
          </a:prstGeom>
          <a:noFill/>
          <a:ln w="76200" cmpd="tri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633" dir="5742636" algn="ctr" rotWithShape="0">
                    <a:srgbClr val="9933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73743" name="Line 15"/>
          <p:cNvSpPr>
            <a:spLocks noChangeShapeType="1"/>
          </p:cNvSpPr>
          <p:nvPr/>
        </p:nvSpPr>
        <p:spPr bwMode="auto">
          <a:xfrm>
            <a:off x="7239000" y="4653643"/>
            <a:ext cx="0" cy="838200"/>
          </a:xfrm>
          <a:prstGeom prst="line">
            <a:avLst/>
          </a:prstGeom>
          <a:noFill/>
          <a:ln w="76200" cmpd="tri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633" dir="5742636" algn="ctr" rotWithShape="0">
                    <a:srgbClr val="9933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73744" name="Line 16"/>
          <p:cNvSpPr>
            <a:spLocks noChangeShapeType="1"/>
          </p:cNvSpPr>
          <p:nvPr/>
        </p:nvSpPr>
        <p:spPr bwMode="auto">
          <a:xfrm>
            <a:off x="1828800" y="5187043"/>
            <a:ext cx="0" cy="381000"/>
          </a:xfrm>
          <a:prstGeom prst="line">
            <a:avLst/>
          </a:prstGeom>
          <a:noFill/>
          <a:ln w="76200" cmpd="tri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633" dir="5742636" algn="ctr" rotWithShape="0">
                    <a:srgbClr val="9933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73745" name="Line 17"/>
          <p:cNvSpPr>
            <a:spLocks noChangeShapeType="1"/>
          </p:cNvSpPr>
          <p:nvPr/>
        </p:nvSpPr>
        <p:spPr bwMode="auto">
          <a:xfrm>
            <a:off x="4800600" y="1752600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633" dir="5742636" algn="ctr" rotWithShape="0">
                    <a:srgbClr val="9933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73746" name="Line 18"/>
          <p:cNvSpPr>
            <a:spLocks noChangeShapeType="1"/>
          </p:cNvSpPr>
          <p:nvPr/>
        </p:nvSpPr>
        <p:spPr bwMode="auto">
          <a:xfrm>
            <a:off x="4789714" y="2841171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633" dir="5742636" algn="ctr" rotWithShape="0">
                    <a:srgbClr val="9933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73747" name="Line 19"/>
          <p:cNvSpPr>
            <a:spLocks noChangeShapeType="1"/>
          </p:cNvSpPr>
          <p:nvPr/>
        </p:nvSpPr>
        <p:spPr bwMode="auto">
          <a:xfrm>
            <a:off x="1524000" y="3967843"/>
            <a:ext cx="6019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633" dir="5742636" algn="ctr" rotWithShape="0">
                    <a:srgbClr val="9933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73748" name="Line 20"/>
          <p:cNvSpPr>
            <a:spLocks noChangeShapeType="1"/>
          </p:cNvSpPr>
          <p:nvPr/>
        </p:nvSpPr>
        <p:spPr bwMode="auto">
          <a:xfrm>
            <a:off x="1524000" y="3967843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633" dir="5742636" algn="ctr" rotWithShape="0">
                    <a:srgbClr val="9933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73749" name="Line 21"/>
          <p:cNvSpPr>
            <a:spLocks noChangeShapeType="1"/>
          </p:cNvSpPr>
          <p:nvPr/>
        </p:nvSpPr>
        <p:spPr bwMode="auto">
          <a:xfrm>
            <a:off x="4572000" y="3793671"/>
            <a:ext cx="0" cy="40277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633" dir="5742636" algn="ctr" rotWithShape="0">
                    <a:srgbClr val="9933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73750" name="Line 22"/>
          <p:cNvSpPr>
            <a:spLocks noChangeShapeType="1"/>
          </p:cNvSpPr>
          <p:nvPr/>
        </p:nvSpPr>
        <p:spPr bwMode="auto">
          <a:xfrm>
            <a:off x="7543800" y="3967843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27633" dir="5742636" algn="ctr" rotWithShape="0">
                    <a:srgbClr val="993300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33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JDBC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JDBC </a:t>
            </a:r>
            <a:r>
              <a:rPr lang="en-CA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 the </a:t>
            </a:r>
            <a:r>
              <a:rPr lang="en-CA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java.sql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package)	</a:t>
            </a:r>
            <a:endParaRPr lang="en-CA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specific details of a database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are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hidden from the developers 				</a:t>
            </a:r>
            <a:endParaRPr lang="en-CA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developers write their code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according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the JDBC interfaces 				 </a:t>
            </a:r>
            <a:endParaRPr lang="en-CA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57250" lvl="2" indent="0">
              <a:buNone/>
            </a:pP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i.e. database vendor-neutral code)	</a:t>
            </a:r>
            <a:endParaRPr lang="en-CA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57250" lvl="2" indent="0">
              <a:buNone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JDBC </a:t>
            </a:r>
            <a:r>
              <a:rPr lang="en-CA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driver manager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 JDBC class)	</a:t>
            </a:r>
            <a:endParaRPr lang="en-CA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java.sql.</a:t>
            </a:r>
            <a:r>
              <a:rPr lang="en-CA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DriverManager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 Java class)		</a:t>
            </a:r>
            <a:endParaRPr lang="en-CA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list of registered JDBC drivers		</a:t>
            </a:r>
            <a:endParaRPr lang="en-CA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database connection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0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JDBC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1"/>
            <a:ext cx="8540750" cy="377301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JDBC </a:t>
            </a:r>
            <a:r>
              <a:rPr lang="en-CA" sz="280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drivers 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(Java classes)		</a:t>
            </a:r>
            <a:endParaRPr lang="en-CA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vendor-supplied Java 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 implement the JDBC 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interfaces</a:t>
            </a:r>
          </a:p>
          <a:p>
            <a:pPr lvl="1"/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.g. </a:t>
            </a: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mysql-connector-java-5.1.30-bin.jar</a:t>
            </a:r>
          </a:p>
          <a:p>
            <a:pPr marL="0" indent="0">
              <a:buNone/>
            </a:pPr>
            <a:endParaRPr lang="en-CA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JDBC-ODBC bridge (Java JDK</a:t>
            </a:r>
            <a:r>
              <a:rPr lang="en-CA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 to any database via a 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vendor’s ODBC driver		</a:t>
            </a:r>
            <a:endParaRPr lang="en-CA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useful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testing purpose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25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JDBC </a:t>
            </a:r>
            <a:r>
              <a:rPr lang="en-US" altLang="en-US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Interfaces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1628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Driver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Connection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Statement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PreparedStatement</a:t>
            </a:r>
            <a:endParaRPr lang="en-US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CallableStatement</a:t>
            </a:r>
            <a:endParaRPr lang="en-US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ResultSet</a:t>
            </a:r>
            <a:endParaRPr lang="en-US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ResultSetMetaData</a:t>
            </a:r>
            <a:endParaRPr lang="en-US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DatabseMetaData</a:t>
            </a:r>
            <a:endParaRPr lang="en-US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4555253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1016</TotalTime>
  <Words>991</Words>
  <Application>Microsoft Office PowerPoint</Application>
  <PresentationFormat>On-screen Show (4:3)</PresentationFormat>
  <Paragraphs>258</Paragraphs>
  <Slides>32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Compass</vt:lpstr>
      <vt:lpstr>JAC444 - Introduction to Java  for C++ Programmers</vt:lpstr>
      <vt:lpstr>Agenda</vt:lpstr>
      <vt:lpstr>What is JDBC?</vt:lpstr>
      <vt:lpstr>Database Connection History</vt:lpstr>
      <vt:lpstr>Why JDBC ?</vt:lpstr>
      <vt:lpstr>Java Application Using JDBC</vt:lpstr>
      <vt:lpstr>The JDBC Framework</vt:lpstr>
      <vt:lpstr>The JDBC Framework</vt:lpstr>
      <vt:lpstr>Some JDBC Interfaces</vt:lpstr>
      <vt:lpstr>JDBC Drivers </vt:lpstr>
      <vt:lpstr>JDBC Driver for Microsoft ODBC Data Source</vt:lpstr>
      <vt:lpstr>JDBC Driver for MySQL</vt:lpstr>
      <vt:lpstr>JDBC Drivers for  IBM DB2/400 </vt:lpstr>
      <vt:lpstr>JDBC Drivers for Oracle DB</vt:lpstr>
      <vt:lpstr>Database Systems </vt:lpstr>
      <vt:lpstr>A Simple JDBC Program</vt:lpstr>
      <vt:lpstr>JDBC Programming </vt:lpstr>
      <vt:lpstr>1. Register DB2 JDBC driver</vt:lpstr>
      <vt:lpstr>Register MySQL JDBC Driver</vt:lpstr>
      <vt:lpstr>2. Connect to the database</vt:lpstr>
      <vt:lpstr>Connect to the MySQL database</vt:lpstr>
      <vt:lpstr>3. Prepare SQL statement objects</vt:lpstr>
      <vt:lpstr>About Prepared Statement</vt:lpstr>
      <vt:lpstr>4. Execute SQL statement objects</vt:lpstr>
      <vt:lpstr>5. Analyze/Navigate the Result Set </vt:lpstr>
      <vt:lpstr>The Metadata of a Result Set </vt:lpstr>
      <vt:lpstr>6. Handle SQLException objects.</vt:lpstr>
      <vt:lpstr>MySQL JDBC Example-2</vt:lpstr>
      <vt:lpstr>MySQL JDBC Example-3</vt:lpstr>
      <vt:lpstr>MySQL JDBC Example-4,5</vt:lpstr>
      <vt:lpstr>Reference</vt:lpstr>
      <vt:lpstr>Thank You!</vt:lpstr>
    </vt:vector>
  </TitlesOfParts>
  <Company>Compaq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12: Serialization</dc:title>
  <dc:creator>Peter Liu</dc:creator>
  <cp:lastModifiedBy>Wei Song</cp:lastModifiedBy>
  <cp:revision>111</cp:revision>
  <cp:lastPrinted>2001-07-23T19:37:02Z</cp:lastPrinted>
  <dcterms:created xsi:type="dcterms:W3CDTF">2001-03-26T00:24:34Z</dcterms:created>
  <dcterms:modified xsi:type="dcterms:W3CDTF">2014-07-22T09:06:51Z</dcterms:modified>
</cp:coreProperties>
</file>