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66" r:id="rId2"/>
    <p:sldId id="271" r:id="rId3"/>
    <p:sldId id="288" r:id="rId4"/>
    <p:sldId id="279" r:id="rId5"/>
    <p:sldId id="280" r:id="rId6"/>
    <p:sldId id="289" r:id="rId7"/>
    <p:sldId id="290" r:id="rId8"/>
    <p:sldId id="282" r:id="rId9"/>
    <p:sldId id="291" r:id="rId10"/>
    <p:sldId id="292" r:id="rId11"/>
    <p:sldId id="283" r:id="rId12"/>
    <p:sldId id="294" r:id="rId13"/>
    <p:sldId id="284" r:id="rId14"/>
    <p:sldId id="295" r:id="rId15"/>
    <p:sldId id="285" r:id="rId16"/>
    <p:sldId id="286" r:id="rId17"/>
    <p:sldId id="287" r:id="rId18"/>
    <p:sldId id="296" r:id="rId19"/>
    <p:sldId id="270" r:id="rId20"/>
    <p:sldId id="277" r:id="rId2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189E1"/>
    <a:srgbClr val="181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34" y="-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a/url?sa=t&amp;rct=j&amp;q=&amp;esrc=s&amp;source=web&amp;cd=4&amp;cad=rja&amp;uact=8&amp;ved=0CDIQFjAD&amp;url=http://javarevisited.blogspot.com/2012/11/difference-between-treeset-hashset-vs-linkedhashset-java.html&amp;ei=lIfWU4WFLM6cyASppoCoBg&amp;usg=AFQjCNEnAYBnc17sY0qwDzuDZP33Iy9leQ&amp;sig2=_7HI5dAp22yCzQoSVRCAR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colle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a/url?sa=t&amp;rct=j&amp;q=&amp;esrc=s&amp;source=web&amp;cd=4&amp;cad=rja&amp;uact=8&amp;ved=0CDIQFjAD&amp;url=http://beginnersbook.com/2013/12/difference-between-arraylist-and-vector-in-java/&amp;ei=xafWU-e1EdCeyASUl4GgBQ&amp;usg=AFQjCNFnwo2a_5jZaXrjLU2eNz4drETjOA&amp;sig2=Erworlkkgx4el16zMC3d3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JAC444 - Introduction to Java for C++ Programmers</a:t>
            </a:r>
            <a:endParaRPr lang="en-CA" altLang="en-US" sz="44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Lesson 12: Java Collections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F349C-106B-4352-A986-1DB9E34F19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Iterator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620000" cy="48006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  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267744" y="1484784"/>
            <a:ext cx="4114800" cy="37338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public interface </a:t>
            </a:r>
            <a:r>
              <a:rPr lang="en-US" altLang="en-US" sz="1600" b="1" dirty="0" err="1">
                <a:latin typeface="Times New Roman" pitchFamily="18" charset="0"/>
              </a:rPr>
              <a:t>ListIterator</a:t>
            </a:r>
            <a:r>
              <a:rPr lang="en-US" altLang="en-US" sz="1600" b="1" dirty="0">
                <a:latin typeface="Times New Roman" pitchFamily="18" charset="0"/>
              </a:rPr>
              <a:t> extends Iterator {</a:t>
            </a: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    </a:t>
            </a:r>
            <a:r>
              <a:rPr lang="en-US" altLang="en-US" sz="1600" b="1" dirty="0" err="1">
                <a:latin typeface="Times New Roman" pitchFamily="18" charset="0"/>
              </a:rPr>
              <a:t>boolean</a:t>
            </a:r>
            <a:r>
              <a:rPr lang="en-US" altLang="en-US" sz="1600" b="1" dirty="0">
                <a:latin typeface="Times New Roman" pitchFamily="18" charset="0"/>
              </a:rPr>
              <a:t> </a:t>
            </a:r>
            <a:r>
              <a:rPr lang="en-US" altLang="en-US" sz="1600" b="1" dirty="0" err="1">
                <a:latin typeface="Times New Roman" pitchFamily="18" charset="0"/>
              </a:rPr>
              <a:t>hasNext</a:t>
            </a:r>
            <a:r>
              <a:rPr lang="en-US" altLang="en-US" sz="16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    Object next();</a:t>
            </a:r>
          </a:p>
          <a:p>
            <a:pPr eaLnBrk="1" hangingPunct="1"/>
            <a:endParaRPr lang="en-US" altLang="en-US" sz="16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    </a:t>
            </a:r>
            <a:r>
              <a:rPr lang="en-US" altLang="en-US" sz="1600" b="1" dirty="0" err="1">
                <a:latin typeface="Times New Roman" pitchFamily="18" charset="0"/>
              </a:rPr>
              <a:t>boolean</a:t>
            </a:r>
            <a:r>
              <a:rPr lang="en-US" altLang="en-US" sz="1600" b="1" dirty="0">
                <a:latin typeface="Times New Roman" pitchFamily="18" charset="0"/>
              </a:rPr>
              <a:t> </a:t>
            </a:r>
            <a:r>
              <a:rPr lang="en-US" altLang="en-US" sz="1600" b="1" dirty="0" err="1">
                <a:latin typeface="Times New Roman" pitchFamily="18" charset="0"/>
              </a:rPr>
              <a:t>hasPrevious</a:t>
            </a:r>
            <a:r>
              <a:rPr lang="en-US" altLang="en-US" sz="16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    Object previous();</a:t>
            </a:r>
          </a:p>
          <a:p>
            <a:pPr eaLnBrk="1" hangingPunct="1"/>
            <a:endParaRPr lang="en-US" altLang="en-US" sz="16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    </a:t>
            </a:r>
            <a:r>
              <a:rPr lang="en-US" altLang="en-US" sz="1600" b="1" dirty="0" err="1">
                <a:latin typeface="Times New Roman" pitchFamily="18" charset="0"/>
              </a:rPr>
              <a:t>int</a:t>
            </a:r>
            <a:r>
              <a:rPr lang="en-US" altLang="en-US" sz="1600" b="1" dirty="0">
                <a:latin typeface="Times New Roman" pitchFamily="18" charset="0"/>
              </a:rPr>
              <a:t> </a:t>
            </a:r>
            <a:r>
              <a:rPr lang="en-US" altLang="en-US" sz="1600" b="1" dirty="0" err="1">
                <a:latin typeface="Times New Roman" pitchFamily="18" charset="0"/>
              </a:rPr>
              <a:t>nextIndex</a:t>
            </a:r>
            <a:r>
              <a:rPr lang="en-US" altLang="en-US" sz="16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    </a:t>
            </a:r>
            <a:r>
              <a:rPr lang="en-US" altLang="en-US" sz="1600" b="1" dirty="0" err="1">
                <a:latin typeface="Times New Roman" pitchFamily="18" charset="0"/>
              </a:rPr>
              <a:t>int</a:t>
            </a:r>
            <a:r>
              <a:rPr lang="en-US" altLang="en-US" sz="1600" b="1" dirty="0">
                <a:latin typeface="Times New Roman" pitchFamily="18" charset="0"/>
              </a:rPr>
              <a:t> </a:t>
            </a:r>
            <a:r>
              <a:rPr lang="en-US" altLang="en-US" sz="1600" b="1" dirty="0" err="1">
                <a:latin typeface="Times New Roman" pitchFamily="18" charset="0"/>
              </a:rPr>
              <a:t>previousIndex</a:t>
            </a:r>
            <a:r>
              <a:rPr lang="en-US" altLang="en-US" sz="1600" b="1" dirty="0">
                <a:latin typeface="Times New Roman" pitchFamily="18" charset="0"/>
              </a:rPr>
              <a:t>();</a:t>
            </a:r>
          </a:p>
          <a:p>
            <a:pPr eaLnBrk="1" hangingPunct="1"/>
            <a:endParaRPr lang="en-US" altLang="en-US" sz="16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    void remove();          // Optional</a:t>
            </a: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    void set(Object o);     // Optional</a:t>
            </a: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    void add(Object o);     // Optional</a:t>
            </a:r>
          </a:p>
          <a:p>
            <a:pPr eaLnBrk="1" hangingPunct="1"/>
            <a:r>
              <a:rPr lang="en-US" altLang="en-US" sz="1600" b="1" dirty="0">
                <a:latin typeface="Times New Roman" pitchFamily="18" charset="0"/>
              </a:rPr>
              <a:t>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5517232"/>
            <a:ext cx="59034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CA" altLang="en-US" sz="2000" dirty="0"/>
              <a:t>e.g. LinkedListDemo.java, </a:t>
            </a:r>
            <a:r>
              <a:rPr lang="en-CA" sz="2000" dirty="0"/>
              <a:t>LinkedListDemo_v5.java</a:t>
            </a:r>
            <a:endParaRPr lang="en-CA" alt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667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 Interface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duplicate elements </a:t>
            </a:r>
            <a:r>
              <a:rPr lang="en-CA" altLang="en-US" dirty="0"/>
              <a:t>are </a:t>
            </a:r>
            <a:r>
              <a:rPr lang="en-CA" altLang="en-US" dirty="0" smtClean="0"/>
              <a:t>allowed in a Set.</a:t>
            </a:r>
            <a:endParaRPr lang="en-CA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implementation classes</a:t>
            </a:r>
          </a:p>
          <a:p>
            <a:pPr lvl="1"/>
            <a:r>
              <a:rPr lang="en-CA" altLang="en-US" dirty="0" err="1" smtClean="0"/>
              <a:t>HashSet</a:t>
            </a:r>
            <a:endParaRPr lang="en-CA" altLang="en-US" dirty="0" smtClean="0"/>
          </a:p>
          <a:p>
            <a:pPr marL="914400" lvl="2" indent="0">
              <a:buNone/>
            </a:pPr>
            <a:r>
              <a:rPr lang="en-CA" altLang="en-US" dirty="0"/>
              <a:t>e.g. </a:t>
            </a:r>
            <a:r>
              <a:rPr lang="en-CA" altLang="en-US" dirty="0" smtClean="0"/>
              <a:t>HashSetDemo.java, (using </a:t>
            </a:r>
            <a:r>
              <a:rPr lang="en-CA" dirty="0" smtClean="0"/>
              <a:t>generics</a:t>
            </a:r>
            <a:r>
              <a:rPr lang="en-CA" altLang="en-US" dirty="0" smtClean="0"/>
              <a:t>)</a:t>
            </a:r>
          </a:p>
          <a:p>
            <a:pPr marL="914400" lvl="2" indent="0">
              <a:buNone/>
            </a:pPr>
            <a:r>
              <a:rPr lang="en-CA" dirty="0"/>
              <a:t> </a:t>
            </a:r>
            <a:r>
              <a:rPr lang="en-CA" dirty="0" smtClean="0"/>
              <a:t>     HashSetDemo_v5.java</a:t>
            </a:r>
            <a:endParaRPr lang="en-CA" altLang="en-US" dirty="0"/>
          </a:p>
          <a:p>
            <a:pPr lvl="1"/>
            <a:r>
              <a:rPr lang="en-CA" altLang="en-US" dirty="0" err="1"/>
              <a:t>TreeSet</a:t>
            </a:r>
            <a:r>
              <a:rPr lang="en-CA" altLang="en-US" dirty="0"/>
              <a:t> (the elements are sorted)</a:t>
            </a:r>
          </a:p>
          <a:p>
            <a:pPr lvl="1"/>
            <a:r>
              <a:rPr lang="en-CA" altLang="en-US" dirty="0" err="1"/>
              <a:t>LinkedHashSet</a:t>
            </a:r>
            <a:r>
              <a:rPr lang="en-CA" altLang="en-US" dirty="0"/>
              <a:t> (the elements are ordered by </a:t>
            </a:r>
            <a:r>
              <a:rPr lang="en-CA" altLang="en-US" dirty="0" smtClean="0"/>
              <a:t>the </a:t>
            </a:r>
            <a:r>
              <a:rPr lang="en-CA" altLang="en-US" dirty="0"/>
              <a:t>way they are inserted</a:t>
            </a:r>
            <a:r>
              <a:rPr lang="en-CA" altLang="en-US" dirty="0" smtClean="0"/>
              <a:t>)</a:t>
            </a:r>
          </a:p>
          <a:p>
            <a:pPr lvl="2"/>
            <a:endParaRPr lang="en-CA" alt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  <a:hlinkClick r:id="rId2"/>
              </a:rPr>
              <a:t>Difference between </a:t>
            </a:r>
            <a:r>
              <a:rPr lang="en-CA" sz="1800" i="1" dirty="0" err="1">
                <a:effectLst/>
                <a:hlinkClick r:id="rId2"/>
              </a:rPr>
              <a:t>TreeSet</a:t>
            </a:r>
            <a:r>
              <a:rPr lang="en-CA" sz="1800" dirty="0">
                <a:effectLst/>
                <a:hlinkClick r:id="rId2"/>
              </a:rPr>
              <a:t>, </a:t>
            </a:r>
            <a:r>
              <a:rPr lang="en-CA" sz="1800" i="1" dirty="0" err="1">
                <a:effectLst/>
                <a:hlinkClick r:id="rId2"/>
              </a:rPr>
              <a:t>LinkedHashSet</a:t>
            </a:r>
            <a:r>
              <a:rPr lang="en-CA" sz="1800" dirty="0">
                <a:effectLst/>
                <a:hlinkClick r:id="rId2"/>
              </a:rPr>
              <a:t> and </a:t>
            </a:r>
            <a:r>
              <a:rPr lang="en-CA" sz="1800" i="1" dirty="0" err="1">
                <a:effectLst/>
                <a:hlinkClick r:id="rId2"/>
              </a:rPr>
              <a:t>HashSet</a:t>
            </a:r>
            <a:endParaRPr lang="en-CA" sz="1800" dirty="0">
              <a:effectLst/>
            </a:endParaRPr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1822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70E7-F997-4EA4-B437-6138F4039AC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 Interface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6629400" y="3505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133600" y="1905000"/>
            <a:ext cx="40386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public interface Set {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Group 1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size();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isEmpty</a:t>
            </a:r>
            <a:r>
              <a:rPr lang="en-US" altLang="en-US" sz="14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contains(Object element);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add(Object element);   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remove(Object element);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Iterator iterator();</a:t>
            </a:r>
          </a:p>
          <a:p>
            <a:pPr eaLnBrk="1" hangingPunct="1"/>
            <a:endParaRPr lang="en-US" altLang="en-US" sz="14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Group 2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containsAll</a:t>
            </a:r>
            <a:r>
              <a:rPr lang="en-US" altLang="en-US" sz="1400" b="1" dirty="0">
                <a:latin typeface="Times New Roman" pitchFamily="18" charset="0"/>
              </a:rPr>
              <a:t>(Collection c);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addAll</a:t>
            </a:r>
            <a:r>
              <a:rPr lang="en-US" altLang="en-US" sz="1400" b="1" dirty="0">
                <a:latin typeface="Times New Roman" pitchFamily="18" charset="0"/>
              </a:rPr>
              <a:t>(Collection c);   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removeAll</a:t>
            </a:r>
            <a:r>
              <a:rPr lang="en-US" altLang="en-US" sz="1400" b="1" dirty="0">
                <a:latin typeface="Times New Roman" pitchFamily="18" charset="0"/>
              </a:rPr>
              <a:t>(Collection c);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retainAll</a:t>
            </a:r>
            <a:r>
              <a:rPr lang="en-US" altLang="en-US" sz="1400" b="1" dirty="0">
                <a:latin typeface="Times New Roman" pitchFamily="18" charset="0"/>
              </a:rPr>
              <a:t>(Collection c);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void clear();                    // Optional        </a:t>
            </a:r>
          </a:p>
          <a:p>
            <a:pPr eaLnBrk="1" hangingPunct="1"/>
            <a:endParaRPr lang="en-US" altLang="en-US" sz="14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Group 3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Object[] </a:t>
            </a:r>
            <a:r>
              <a:rPr lang="en-US" altLang="en-US" sz="1400" b="1" dirty="0" err="1">
                <a:latin typeface="Times New Roman" pitchFamily="18" charset="0"/>
              </a:rPr>
              <a:t>toArray</a:t>
            </a:r>
            <a:r>
              <a:rPr lang="en-US" altLang="en-US" sz="14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Object[] </a:t>
            </a:r>
            <a:r>
              <a:rPr lang="en-US" altLang="en-US" sz="1400" b="1" dirty="0" err="1">
                <a:latin typeface="Times New Roman" pitchFamily="18" charset="0"/>
              </a:rPr>
              <a:t>toArray</a:t>
            </a:r>
            <a:r>
              <a:rPr lang="en-US" altLang="en-US" sz="1400" b="1" dirty="0">
                <a:latin typeface="Times New Roman" pitchFamily="18" charset="0"/>
              </a:rPr>
              <a:t>(Object a[]);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}</a:t>
            </a:r>
          </a:p>
        </p:txBody>
      </p:sp>
      <p:sp>
        <p:nvSpPr>
          <p:cNvPr id="80902" name="AutoShape 6"/>
          <p:cNvSpPr>
            <a:spLocks/>
          </p:cNvSpPr>
          <p:nvPr/>
        </p:nvSpPr>
        <p:spPr bwMode="auto">
          <a:xfrm flipH="1">
            <a:off x="6324600" y="19812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0903" name="AutoShape 7"/>
          <p:cNvSpPr>
            <a:spLocks/>
          </p:cNvSpPr>
          <p:nvPr/>
        </p:nvSpPr>
        <p:spPr bwMode="auto">
          <a:xfrm flipH="1">
            <a:off x="6324600" y="3657600"/>
            <a:ext cx="457200" cy="1219200"/>
          </a:xfrm>
          <a:prstGeom prst="leftBrace">
            <a:avLst>
              <a:gd name="adj1" fmla="val 22222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0904" name="AutoShape 8"/>
          <p:cNvSpPr>
            <a:spLocks/>
          </p:cNvSpPr>
          <p:nvPr/>
        </p:nvSpPr>
        <p:spPr bwMode="auto">
          <a:xfrm flipH="1">
            <a:off x="6324600" y="51816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6629400" y="1828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6705600" y="4876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6553200" y="2133600"/>
            <a:ext cx="227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Basic Operations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629400" y="3810000"/>
            <a:ext cx="218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Bulk Operations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6553200" y="5486400"/>
            <a:ext cx="230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Array Operations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990600" y="43434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TreeSet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957263" y="304800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HashSet</a:t>
            </a:r>
          </a:p>
        </p:txBody>
      </p:sp>
    </p:spTree>
    <p:extLst>
      <p:ext uri="{BB962C8B-B14F-4D97-AF65-F5344CB8AC3E}">
        <p14:creationId xmlns:p14="http://schemas.microsoft.com/office/powerpoint/2010/main" val="32953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Map Interface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A </a:t>
            </a:r>
            <a:r>
              <a:rPr lang="en-CA" altLang="en-US" sz="2800" dirty="0" smtClean="0"/>
              <a:t>Map is </a:t>
            </a:r>
            <a:r>
              <a:rPr lang="en-CA" altLang="en-US" sz="2800" dirty="0"/>
              <a:t>an object that maps </a:t>
            </a:r>
            <a:r>
              <a:rPr lang="en-CA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to </a:t>
            </a:r>
            <a:r>
              <a:rPr lang="en-CA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values/elements</a:t>
            </a:r>
            <a:endParaRPr lang="en-CA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distinct keys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implementation classes</a:t>
            </a:r>
          </a:p>
          <a:p>
            <a:pPr lvl="1"/>
            <a:r>
              <a:rPr lang="en-CA" altLang="en-US" sz="2400" dirty="0" err="1"/>
              <a:t>Hashtable</a:t>
            </a:r>
            <a:r>
              <a:rPr lang="en-CA" altLang="en-US" sz="2400" dirty="0"/>
              <a:t> (prior to JDK 1.2</a:t>
            </a:r>
            <a:r>
              <a:rPr lang="en-CA" altLang="en-US" sz="2400" dirty="0" smtClean="0"/>
              <a:t>)</a:t>
            </a:r>
          </a:p>
          <a:p>
            <a:pPr marL="914400" lvl="2" indent="0">
              <a:buNone/>
            </a:pPr>
            <a:r>
              <a:rPr lang="en-CA" sz="2000" dirty="0"/>
              <a:t>e</a:t>
            </a:r>
            <a:r>
              <a:rPr lang="en-CA" sz="2000" dirty="0" smtClean="0"/>
              <a:t>.g. HashtableDemo2.java</a:t>
            </a:r>
            <a:endParaRPr lang="en-CA" altLang="en-US" sz="2000" dirty="0"/>
          </a:p>
          <a:p>
            <a:pPr lvl="1"/>
            <a:r>
              <a:rPr lang="en-CA" altLang="en-US" sz="2400" dirty="0" err="1"/>
              <a:t>HashMap</a:t>
            </a:r>
            <a:r>
              <a:rPr lang="en-CA" altLang="en-US" sz="2400" dirty="0"/>
              <a:t> (elements are not ordered)</a:t>
            </a:r>
          </a:p>
          <a:p>
            <a:pPr lvl="1"/>
            <a:r>
              <a:rPr lang="en-CA" altLang="en-US" sz="2400" dirty="0" err="1"/>
              <a:t>TreeMap</a:t>
            </a:r>
            <a:r>
              <a:rPr lang="en-CA" altLang="en-US" sz="2400" dirty="0"/>
              <a:t> (keys are sorted)</a:t>
            </a:r>
          </a:p>
          <a:p>
            <a:pPr lvl="1"/>
            <a:r>
              <a:rPr lang="en-CA" altLang="en-US" sz="2400" dirty="0" err="1"/>
              <a:t>LinkedHashMap</a:t>
            </a:r>
            <a:r>
              <a:rPr lang="en-CA" altLang="en-US" sz="2400" dirty="0"/>
              <a:t> (elements are ordered)</a:t>
            </a:r>
          </a:p>
        </p:txBody>
      </p:sp>
    </p:spTree>
    <p:extLst>
      <p:ext uri="{BB962C8B-B14F-4D97-AF65-F5344CB8AC3E}">
        <p14:creationId xmlns:p14="http://schemas.microsoft.com/office/powerpoint/2010/main" val="404878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F41FC-3CDE-4D02-A4C4-49151F467C9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Map Interface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080" y="3733800"/>
            <a:ext cx="3293120" cy="247225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  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6446611" y="3135593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043608" y="1412776"/>
            <a:ext cx="4793403" cy="4580317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public interface Map {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// Basic Operations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Object put(Object key, Object value);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Object get(Object key);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Object remove(Object key);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</a:t>
            </a:r>
            <a:r>
              <a:rPr lang="en-US" altLang="en-US" sz="1000" b="1" dirty="0" err="1">
                <a:latin typeface="Times New Roman" pitchFamily="18" charset="0"/>
              </a:rPr>
              <a:t>boolean</a:t>
            </a:r>
            <a:r>
              <a:rPr lang="en-US" altLang="en-US" sz="1000" b="1" dirty="0">
                <a:latin typeface="Times New Roman" pitchFamily="18" charset="0"/>
              </a:rPr>
              <a:t> </a:t>
            </a:r>
            <a:r>
              <a:rPr lang="en-US" altLang="en-US" sz="1000" b="1" dirty="0" err="1">
                <a:latin typeface="Times New Roman" pitchFamily="18" charset="0"/>
              </a:rPr>
              <a:t>containsKey</a:t>
            </a:r>
            <a:r>
              <a:rPr lang="en-US" altLang="en-US" sz="1000" b="1" dirty="0">
                <a:latin typeface="Times New Roman" pitchFamily="18" charset="0"/>
              </a:rPr>
              <a:t>(Object key);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</a:t>
            </a:r>
            <a:r>
              <a:rPr lang="en-US" altLang="en-US" sz="1000" b="1" dirty="0" err="1">
                <a:latin typeface="Times New Roman" pitchFamily="18" charset="0"/>
              </a:rPr>
              <a:t>boolean</a:t>
            </a:r>
            <a:r>
              <a:rPr lang="en-US" altLang="en-US" sz="1000" b="1" dirty="0">
                <a:latin typeface="Times New Roman" pitchFamily="18" charset="0"/>
              </a:rPr>
              <a:t> </a:t>
            </a:r>
            <a:r>
              <a:rPr lang="en-US" altLang="en-US" sz="1000" b="1" dirty="0" err="1">
                <a:latin typeface="Times New Roman" pitchFamily="18" charset="0"/>
              </a:rPr>
              <a:t>containsValue</a:t>
            </a:r>
            <a:r>
              <a:rPr lang="en-US" altLang="en-US" sz="1000" b="1" dirty="0">
                <a:latin typeface="Times New Roman" pitchFamily="18" charset="0"/>
              </a:rPr>
              <a:t>(Object value);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</a:t>
            </a:r>
            <a:r>
              <a:rPr lang="en-US" altLang="en-US" sz="1000" b="1" dirty="0" err="1">
                <a:latin typeface="Times New Roman" pitchFamily="18" charset="0"/>
              </a:rPr>
              <a:t>int</a:t>
            </a:r>
            <a:r>
              <a:rPr lang="en-US" altLang="en-US" sz="1000" b="1" dirty="0">
                <a:latin typeface="Times New Roman" pitchFamily="18" charset="0"/>
              </a:rPr>
              <a:t> size();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</a:t>
            </a:r>
            <a:r>
              <a:rPr lang="en-US" altLang="en-US" sz="1000" b="1" dirty="0" err="1">
                <a:latin typeface="Times New Roman" pitchFamily="18" charset="0"/>
              </a:rPr>
              <a:t>boolean</a:t>
            </a:r>
            <a:r>
              <a:rPr lang="en-US" altLang="en-US" sz="1000" b="1" dirty="0">
                <a:latin typeface="Times New Roman" pitchFamily="18" charset="0"/>
              </a:rPr>
              <a:t> </a:t>
            </a:r>
            <a:r>
              <a:rPr lang="en-US" altLang="en-US" sz="1000" b="1" dirty="0" err="1">
                <a:latin typeface="Times New Roman" pitchFamily="18" charset="0"/>
              </a:rPr>
              <a:t>isEmpty</a:t>
            </a:r>
            <a:r>
              <a:rPr lang="en-US" altLang="en-US" sz="1000" b="1" dirty="0">
                <a:latin typeface="Times New Roman" pitchFamily="18" charset="0"/>
              </a:rPr>
              <a:t>();</a:t>
            </a:r>
          </a:p>
          <a:p>
            <a:pPr eaLnBrk="1" hangingPunct="1"/>
            <a:endParaRPr lang="en-US" altLang="en-US" sz="10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// Bulk Operations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void </a:t>
            </a:r>
            <a:r>
              <a:rPr lang="en-US" altLang="en-US" sz="1000" b="1" dirty="0" err="1">
                <a:latin typeface="Times New Roman" pitchFamily="18" charset="0"/>
              </a:rPr>
              <a:t>putAll</a:t>
            </a:r>
            <a:r>
              <a:rPr lang="en-US" altLang="en-US" sz="1000" b="1" dirty="0">
                <a:latin typeface="Times New Roman" pitchFamily="18" charset="0"/>
              </a:rPr>
              <a:t>(Map t);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void clear();</a:t>
            </a:r>
          </a:p>
          <a:p>
            <a:pPr eaLnBrk="1" hangingPunct="1"/>
            <a:endParaRPr lang="en-US" altLang="en-US" sz="10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// Collection Views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public Set </a:t>
            </a:r>
            <a:r>
              <a:rPr lang="en-US" altLang="en-US" sz="1000" b="1" dirty="0" err="1">
                <a:latin typeface="Times New Roman" pitchFamily="18" charset="0"/>
              </a:rPr>
              <a:t>keySet</a:t>
            </a:r>
            <a:r>
              <a:rPr lang="en-US" altLang="en-US" sz="10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public Collection values();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public Set </a:t>
            </a:r>
            <a:r>
              <a:rPr lang="en-US" altLang="en-US" sz="1000" b="1" dirty="0" err="1">
                <a:latin typeface="Times New Roman" pitchFamily="18" charset="0"/>
              </a:rPr>
              <a:t>entrySet</a:t>
            </a:r>
            <a:r>
              <a:rPr lang="en-US" altLang="en-US" sz="1000" b="1" dirty="0">
                <a:latin typeface="Times New Roman" pitchFamily="18" charset="0"/>
              </a:rPr>
              <a:t>();</a:t>
            </a:r>
          </a:p>
          <a:p>
            <a:pPr eaLnBrk="1" hangingPunct="1"/>
            <a:endParaRPr lang="en-US" altLang="en-US" sz="10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// Interface for </a:t>
            </a:r>
            <a:r>
              <a:rPr lang="en-US" altLang="en-US" sz="1000" b="1" dirty="0" err="1">
                <a:latin typeface="Times New Roman" pitchFamily="18" charset="0"/>
              </a:rPr>
              <a:t>entrySet</a:t>
            </a:r>
            <a:r>
              <a:rPr lang="en-US" altLang="en-US" sz="1000" b="1" dirty="0">
                <a:latin typeface="Times New Roman" pitchFamily="18" charset="0"/>
              </a:rPr>
              <a:t> elements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public interface Entry {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    Object </a:t>
            </a:r>
            <a:r>
              <a:rPr lang="en-US" altLang="en-US" sz="1000" b="1" dirty="0" err="1">
                <a:latin typeface="Times New Roman" pitchFamily="18" charset="0"/>
              </a:rPr>
              <a:t>getKey</a:t>
            </a:r>
            <a:r>
              <a:rPr lang="en-US" altLang="en-US" sz="10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    Object </a:t>
            </a:r>
            <a:r>
              <a:rPr lang="en-US" altLang="en-US" sz="1000" b="1" dirty="0" err="1">
                <a:latin typeface="Times New Roman" pitchFamily="18" charset="0"/>
              </a:rPr>
              <a:t>getValue</a:t>
            </a:r>
            <a:r>
              <a:rPr lang="en-US" altLang="en-US" sz="10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    Object </a:t>
            </a:r>
            <a:r>
              <a:rPr lang="en-US" altLang="en-US" sz="1000" b="1" dirty="0" err="1">
                <a:latin typeface="Times New Roman" pitchFamily="18" charset="0"/>
              </a:rPr>
              <a:t>setValue</a:t>
            </a:r>
            <a:r>
              <a:rPr lang="en-US" altLang="en-US" sz="1000" b="1" dirty="0">
                <a:latin typeface="Times New Roman" pitchFamily="18" charset="0"/>
              </a:rPr>
              <a:t>(Object value);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    }</a:t>
            </a:r>
          </a:p>
          <a:p>
            <a:pPr eaLnBrk="1" hangingPunct="1"/>
            <a:r>
              <a:rPr lang="en-US" altLang="en-US" sz="1000" b="1" dirty="0">
                <a:latin typeface="Times New Roman" pitchFamily="18" charset="0"/>
              </a:rPr>
              <a:t>         }</a:t>
            </a:r>
          </a:p>
        </p:txBody>
      </p:sp>
      <p:sp>
        <p:nvSpPr>
          <p:cNvPr id="87046" name="AutoShape 6"/>
          <p:cNvSpPr>
            <a:spLocks/>
          </p:cNvSpPr>
          <p:nvPr/>
        </p:nvSpPr>
        <p:spPr bwMode="auto">
          <a:xfrm flipH="1">
            <a:off x="5989411" y="1412776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6446611" y="1869976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1</a:t>
            </a:r>
          </a:p>
        </p:txBody>
      </p:sp>
      <p:sp>
        <p:nvSpPr>
          <p:cNvPr id="87048" name="Oval 8"/>
          <p:cNvSpPr>
            <a:spLocks noChangeArrowheads="1"/>
          </p:cNvSpPr>
          <p:nvPr/>
        </p:nvSpPr>
        <p:spPr bwMode="auto">
          <a:xfrm>
            <a:off x="6446611" y="4164293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903811" y="1793776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Basic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6903811" y="3059393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Bulk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6903811" y="408809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View</a:t>
            </a:r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6446611" y="5002493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6903811" y="4964900"/>
            <a:ext cx="1265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Entry</a:t>
            </a:r>
          </a:p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Interface</a:t>
            </a:r>
          </a:p>
        </p:txBody>
      </p:sp>
      <p:sp>
        <p:nvSpPr>
          <p:cNvPr id="87055" name="AutoShape 15"/>
          <p:cNvSpPr>
            <a:spLocks/>
          </p:cNvSpPr>
          <p:nvPr/>
        </p:nvSpPr>
        <p:spPr bwMode="auto">
          <a:xfrm flipH="1">
            <a:off x="5989411" y="3059393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7056" name="AutoShape 16"/>
          <p:cNvSpPr>
            <a:spLocks/>
          </p:cNvSpPr>
          <p:nvPr/>
        </p:nvSpPr>
        <p:spPr bwMode="auto">
          <a:xfrm flipH="1">
            <a:off x="5989411" y="4088093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7057" name="AutoShape 17"/>
          <p:cNvSpPr>
            <a:spLocks/>
          </p:cNvSpPr>
          <p:nvPr/>
        </p:nvSpPr>
        <p:spPr bwMode="auto">
          <a:xfrm flipH="1">
            <a:off x="5989411" y="4926293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94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 a Java collection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 err="1"/>
              <a:t>Collection</a:t>
            </a:r>
            <a:r>
              <a:rPr lang="en-CA" alt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altLang="en-US" dirty="0" err="1"/>
              <a:t>.sort</a:t>
            </a:r>
            <a:r>
              <a:rPr lang="en-CA" altLang="en-US" dirty="0"/>
              <a:t>( </a:t>
            </a:r>
            <a:r>
              <a:rPr lang="en-CA" altLang="en-US" dirty="0" smtClean="0"/>
              <a:t>)</a:t>
            </a:r>
          </a:p>
          <a:p>
            <a:pPr marL="914400" lvl="2" indent="0">
              <a:buNone/>
            </a:pPr>
            <a:r>
              <a:rPr lang="en-CA" altLang="en-US" dirty="0" smtClean="0"/>
              <a:t>e.g. </a:t>
            </a:r>
            <a:r>
              <a:rPr lang="en-CA" dirty="0" smtClean="0"/>
              <a:t>SortDemo_v5.java</a:t>
            </a:r>
            <a:endParaRPr lang="en-CA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 smtClean="0"/>
              <a:t>Advanced </a:t>
            </a:r>
            <a:r>
              <a:rPr lang="en-CA" altLang="en-US" dirty="0"/>
              <a:t>feature: </a:t>
            </a:r>
            <a:endParaRPr lang="en-CA" altLang="en-US" dirty="0" smtClean="0"/>
          </a:p>
          <a:p>
            <a:pPr lvl="1"/>
            <a:r>
              <a:rPr lang="en-CA" dirty="0"/>
              <a:t>Both </a:t>
            </a:r>
            <a:r>
              <a:rPr lang="en-CA" dirty="0" err="1"/>
              <a:t>TreeSet</a:t>
            </a:r>
            <a:r>
              <a:rPr lang="en-CA" dirty="0"/>
              <a:t> and </a:t>
            </a:r>
            <a:r>
              <a:rPr lang="en-CA" dirty="0" err="1"/>
              <a:t>TreeMap</a:t>
            </a:r>
            <a:r>
              <a:rPr lang="en-CA" dirty="0"/>
              <a:t> store elements in sorted order. However, </a:t>
            </a:r>
            <a:r>
              <a:rPr lang="en-CA" dirty="0" smtClean="0"/>
              <a:t>what </a:t>
            </a:r>
            <a:r>
              <a:rPr lang="en-CA" i="1" dirty="0"/>
              <a:t>sorted order</a:t>
            </a:r>
            <a:r>
              <a:rPr lang="en-CA" dirty="0"/>
              <a:t> </a:t>
            </a:r>
            <a:r>
              <a:rPr lang="en-CA" dirty="0" smtClean="0"/>
              <a:t>means for objects in </a:t>
            </a:r>
            <a:r>
              <a:rPr lang="en-CA" dirty="0" err="1" smtClean="0"/>
              <a:t>TreeSet</a:t>
            </a:r>
            <a:r>
              <a:rPr lang="en-CA" dirty="0" smtClean="0"/>
              <a:t> or </a:t>
            </a:r>
            <a:r>
              <a:rPr lang="en-CA" dirty="0" err="1" smtClean="0"/>
              <a:t>TreeMap</a:t>
            </a:r>
            <a:r>
              <a:rPr lang="en-CA" dirty="0" smtClean="0"/>
              <a:t>?</a:t>
            </a:r>
            <a:endParaRPr lang="en-CA" alt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smtClean="0"/>
              <a:t>it </a:t>
            </a:r>
            <a:r>
              <a:rPr lang="en-CA" dirty="0"/>
              <a:t>is the comparator that defines </a:t>
            </a:r>
            <a:r>
              <a:rPr lang="en-CA" dirty="0" smtClean="0"/>
              <a:t>sorted order.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479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Comparator Interface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540750" cy="44989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Comparator Interface used to compare </a:t>
            </a:r>
            <a:r>
              <a:rPr lang="en-US" altLang="en-US" sz="2800" dirty="0"/>
              <a:t>two objects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It defines two </a:t>
            </a:r>
            <a:r>
              <a:rPr lang="en-US" altLang="en-US" sz="2800" dirty="0"/>
              <a:t>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int</a:t>
            </a:r>
            <a:r>
              <a:rPr lang="en-US" altLang="en-US" sz="2400" dirty="0"/>
              <a:t> compare(Object obj1, Object obj2</a:t>
            </a:r>
            <a:r>
              <a:rPr lang="en-US" alt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boolean</a:t>
            </a:r>
            <a:r>
              <a:rPr lang="en-US" altLang="en-US" sz="2400" dirty="0"/>
              <a:t> equals(Object </a:t>
            </a:r>
            <a:r>
              <a:rPr lang="en-US" altLang="en-US" sz="2400" dirty="0" err="1"/>
              <a:t>obj</a:t>
            </a:r>
            <a:r>
              <a:rPr lang="en-US" alt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a comparison class that implements the interface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e.g</a:t>
            </a:r>
            <a:r>
              <a:rPr lang="en-US" altLang="en-US" sz="2400" dirty="0"/>
              <a:t>. compare the areas of two geometric </a:t>
            </a:r>
            <a:r>
              <a:rPr lang="en-US" altLang="en-US" sz="2400" dirty="0" smtClean="0"/>
              <a:t>objects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</a:t>
            </a:r>
            <a:r>
              <a:rPr lang="en-US" altLang="en-US" sz="2400" dirty="0" smtClean="0"/>
              <a:t>.g.</a:t>
            </a:r>
            <a:r>
              <a:rPr lang="en-US" altLang="en-US" sz="2000" dirty="0" smtClean="0"/>
              <a:t> </a:t>
            </a:r>
            <a:r>
              <a:rPr lang="en-CA" sz="2000" dirty="0" smtClean="0"/>
              <a:t>CompareToDemo.java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 </a:t>
            </a:r>
            <a:r>
              <a:rPr lang="en-CA" sz="2400" dirty="0" smtClean="0"/>
              <a:t>    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67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Interface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FIFO data structures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by the order of insertion</a:t>
            </a:r>
          </a:p>
          <a:p>
            <a:pPr lvl="1"/>
            <a:r>
              <a:rPr lang="en-US" altLang="en-US" dirty="0"/>
              <a:t>the most recently inserted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by the order of priority</a:t>
            </a:r>
          </a:p>
          <a:p>
            <a:pPr lvl="1"/>
            <a:r>
              <a:rPr lang="en-US" altLang="en-US" dirty="0"/>
              <a:t>the element with the highest priority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   (</a:t>
            </a:r>
            <a:r>
              <a:rPr lang="en-US" altLang="en-US" dirty="0" smtClean="0"/>
              <a:t>the </a:t>
            </a:r>
            <a:r>
              <a:rPr lang="en-US" altLang="en-US" dirty="0"/>
              <a:t>least value</a:t>
            </a:r>
            <a:r>
              <a:rPr lang="en-US" altLang="en-US" dirty="0" smtClean="0"/>
              <a:t>)</a:t>
            </a:r>
          </a:p>
          <a:p>
            <a:pPr lvl="1">
              <a:buFont typeface="Wingdings" pitchFamily="2" charset="2"/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 smtClean="0"/>
              <a:t>e.g. </a:t>
            </a:r>
            <a:r>
              <a:rPr lang="en-CA" dirty="0"/>
              <a:t>PriorityQueueDemo.java</a:t>
            </a:r>
            <a:endParaRPr lang="en-US" altLang="en-US" dirty="0"/>
          </a:p>
          <a:p>
            <a:pPr lvl="1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99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Each Queue method exists in two forms: </a:t>
            </a:r>
            <a:endParaRPr lang="en-CA" sz="2800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CA" sz="2400" dirty="0" smtClean="0"/>
              <a:t>one </a:t>
            </a:r>
            <a:r>
              <a:rPr lang="en-CA" sz="2400" dirty="0"/>
              <a:t>throws an exception if the operation </a:t>
            </a:r>
            <a:r>
              <a:rPr lang="en-CA" sz="2400" dirty="0" smtClean="0"/>
              <a:t>fails.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sz="2400" dirty="0" smtClean="0"/>
              <a:t>the </a:t>
            </a:r>
            <a:r>
              <a:rPr lang="en-CA" sz="2400" dirty="0"/>
              <a:t>other returns a special value if the operation fails (</a:t>
            </a:r>
            <a:r>
              <a:rPr lang="en-CA" sz="2400" dirty="0" smtClean="0"/>
              <a:t>e.g. </a:t>
            </a:r>
            <a:r>
              <a:rPr lang="en-CA" sz="2400" dirty="0"/>
              <a:t>null or </a:t>
            </a:r>
            <a:r>
              <a:rPr lang="en-CA" sz="2400" dirty="0" smtClean="0"/>
              <a:t>false).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31840"/>
              </p:ext>
            </p:extLst>
          </p:nvPr>
        </p:nvGraphicFramePr>
        <p:xfrm>
          <a:off x="1403648" y="378904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Type of Operation</a:t>
                      </a:r>
                    </a:p>
                  </a:txBody>
                  <a:tcPr anchor="ctr">
                    <a:solidFill>
                      <a:srgbClr val="6189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Throws exception</a:t>
                      </a:r>
                    </a:p>
                  </a:txBody>
                  <a:tcPr anchor="ctr">
                    <a:solidFill>
                      <a:srgbClr val="6189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Returns special value</a:t>
                      </a:r>
                    </a:p>
                  </a:txBody>
                  <a:tcPr anchor="ctr">
                    <a:solidFill>
                      <a:srgbClr val="6189E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add(e)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offer(e)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Remove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poll()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/>
                        <a:t>Examine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element()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peek()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6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Collections (The Java™ Tutorials)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/>
              <a:t>Collections</a:t>
            </a:r>
          </a:p>
          <a:p>
            <a:pPr lvl="1" eaLnBrk="1" hangingPunct="1">
              <a:defRPr/>
            </a:pPr>
            <a:r>
              <a:rPr lang="en-CA" altLang="en-US" dirty="0"/>
              <a:t>Java Collections Framework.</a:t>
            </a:r>
          </a:p>
          <a:p>
            <a:pPr lvl="1" eaLnBrk="1" hangingPunct="1">
              <a:defRPr/>
            </a:pPr>
            <a:r>
              <a:rPr lang="en-CA" altLang="en-US" dirty="0"/>
              <a:t>The Collection Interface.</a:t>
            </a:r>
          </a:p>
          <a:p>
            <a:pPr lvl="1" eaLnBrk="1" hangingPunct="1">
              <a:defRPr/>
            </a:pPr>
            <a:r>
              <a:rPr lang="en-CA" altLang="en-US" dirty="0"/>
              <a:t>Set, List, Map Interfaces.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20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 collection – sometimes called </a:t>
            </a:r>
            <a:r>
              <a:rPr lang="en-CA" sz="2800" dirty="0"/>
              <a:t>a </a:t>
            </a:r>
            <a:r>
              <a:rPr lang="en-CA" sz="2800" dirty="0" smtClean="0"/>
              <a:t>container - </a:t>
            </a:r>
            <a:r>
              <a:rPr lang="en-CA" sz="2800" dirty="0"/>
              <a:t>represents a group of objects, </a:t>
            </a:r>
            <a:r>
              <a:rPr lang="en-CA" sz="2800" dirty="0" smtClean="0"/>
              <a:t>which are known </a:t>
            </a:r>
            <a:r>
              <a:rPr lang="en-CA" sz="2800" dirty="0"/>
              <a:t>as its elements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Collections are used to store, retrieve, manipulate, and communicate aggregate </a:t>
            </a:r>
            <a:r>
              <a:rPr lang="en-CA" sz="2800" dirty="0" smtClean="0"/>
              <a:t>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collections frameworks contain the following</a:t>
            </a:r>
            <a:r>
              <a:rPr lang="en-CA" sz="2800" dirty="0" smtClean="0"/>
              <a:t>:</a:t>
            </a:r>
          </a:p>
          <a:p>
            <a:pPr lvl="1"/>
            <a:r>
              <a:rPr lang="en-CA" sz="2400" dirty="0" smtClean="0">
                <a:effectLst/>
              </a:rPr>
              <a:t>Interfaces</a:t>
            </a:r>
          </a:p>
          <a:p>
            <a:pPr lvl="1"/>
            <a:r>
              <a:rPr lang="en-CA" sz="2400" dirty="0" smtClean="0">
                <a:effectLst/>
              </a:rPr>
              <a:t>Implementations</a:t>
            </a:r>
          </a:p>
          <a:p>
            <a:pPr lvl="1"/>
            <a:r>
              <a:rPr lang="en-CA" sz="2400" dirty="0">
                <a:effectLst/>
              </a:rPr>
              <a:t>Algorithms</a:t>
            </a:r>
          </a:p>
          <a:p>
            <a:endParaRPr lang="en-CA" b="1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799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Collection Interface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 smtClean="0"/>
              <a:t>Core </a:t>
            </a:r>
            <a:r>
              <a:rPr lang="en-CA" altLang="en-US" dirty="0"/>
              <a:t>collection interfaces</a:t>
            </a:r>
          </a:p>
          <a:p>
            <a:pPr lvl="1"/>
            <a:r>
              <a:rPr lang="en-CA" altLang="en-US" dirty="0"/>
              <a:t>the Collection interface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/>
              <a:t>the </a:t>
            </a:r>
            <a:r>
              <a:rPr lang="en-CA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/>
              <a:t>interface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/>
              <a:t>the </a:t>
            </a:r>
            <a:r>
              <a:rPr lang="en-CA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/>
              <a:t>interface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/>
              <a:t>the </a:t>
            </a:r>
            <a:r>
              <a:rPr lang="en-CA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/>
              <a:t>interface</a:t>
            </a:r>
          </a:p>
          <a:p>
            <a:pPr lvl="1"/>
            <a:r>
              <a:rPr lang="en-CA" altLang="en-US" dirty="0"/>
              <a:t>the </a:t>
            </a:r>
            <a:r>
              <a:rPr lang="en-CA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/>
              <a:t>interface</a:t>
            </a:r>
          </a:p>
        </p:txBody>
      </p:sp>
      <p:pic>
        <p:nvPicPr>
          <p:cNvPr id="1026" name="Picture 2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09120"/>
            <a:ext cx="635679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6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Collection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an abstraction of a group of objects </a:t>
            </a:r>
            <a:r>
              <a:rPr lang="en-CA" altLang="en-US" sz="2400" dirty="0" smtClean="0"/>
              <a:t>(</a:t>
            </a:r>
            <a:r>
              <a:rPr lang="en-CA" altLang="en-US" sz="2400" dirty="0"/>
              <a:t>i.e. elements)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used with specific implementation classes  (</a:t>
            </a:r>
            <a:r>
              <a:rPr lang="en-CA" altLang="en-US" sz="1600" dirty="0"/>
              <a:t>e.g. </a:t>
            </a:r>
            <a:r>
              <a:rPr lang="en-CA" altLang="en-US" sz="1600" dirty="0" err="1"/>
              <a:t>HashSet</a:t>
            </a:r>
            <a:r>
              <a:rPr lang="en-CA" altLang="en-US" sz="1600" dirty="0"/>
              <a:t>, </a:t>
            </a:r>
            <a:r>
              <a:rPr lang="en-CA" altLang="en-US" sz="1600" dirty="0" err="1"/>
              <a:t>LinkedList</a:t>
            </a:r>
            <a:r>
              <a:rPr lang="en-CA" altLang="en-US" sz="1600" dirty="0"/>
              <a:t>, </a:t>
            </a:r>
            <a:r>
              <a:rPr lang="en-CA" altLang="en-US" sz="1600" dirty="0" err="1"/>
              <a:t>PriorityQueue</a:t>
            </a:r>
            <a:r>
              <a:rPr lang="en-CA" altLang="en-US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the </a:t>
            </a:r>
            <a:r>
              <a:rPr lang="en-CA" altLang="en-US" sz="2400" dirty="0" err="1"/>
              <a:t>AbstractCollection</a:t>
            </a:r>
            <a:r>
              <a:rPr lang="en-CA" altLang="en-US" sz="2400" dirty="0"/>
              <a:t> class</a:t>
            </a:r>
          </a:p>
          <a:p>
            <a:pPr lvl="1"/>
            <a:r>
              <a:rPr lang="en-CA" altLang="en-US" sz="2000" dirty="0"/>
              <a:t>the </a:t>
            </a:r>
            <a:r>
              <a:rPr lang="en-CA" altLang="en-US" sz="2000" dirty="0">
                <a:solidFill>
                  <a:srgbClr val="0000FF"/>
                </a:solidFill>
              </a:rPr>
              <a:t>size</a:t>
            </a:r>
            <a:r>
              <a:rPr lang="en-CA" altLang="en-US" sz="2000" dirty="0"/>
              <a:t> and iterator methods (not implemented)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the use of an </a:t>
            </a:r>
            <a:r>
              <a:rPr lang="en-CA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CA" altLang="en-US" sz="2400" dirty="0"/>
              <a:t> object to </a:t>
            </a:r>
            <a:r>
              <a:rPr lang="en-CA" altLang="en-US" sz="2400" u="sng" dirty="0"/>
              <a:t>visit</a:t>
            </a:r>
            <a:r>
              <a:rPr lang="en-CA" altLang="en-US" sz="2400" dirty="0"/>
              <a:t> the elements in a Java </a:t>
            </a:r>
            <a:r>
              <a:rPr lang="en-CA" altLang="en-US" sz="2400" dirty="0" smtClean="0"/>
              <a:t>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an </a:t>
            </a:r>
            <a:r>
              <a:rPr lang="en-CA" altLang="en-US" sz="2400" dirty="0">
                <a:solidFill>
                  <a:srgbClr val="0000FF"/>
                </a:solidFill>
              </a:rPr>
              <a:t>enhanced for loop </a:t>
            </a:r>
            <a:r>
              <a:rPr lang="en-CA" altLang="en-US" sz="2400" dirty="0"/>
              <a:t>(Java 1.5, 1.6)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en-US" sz="2000" dirty="0"/>
              <a:t>for (Double element: </a:t>
            </a:r>
            <a:r>
              <a:rPr lang="en-CA" altLang="en-US" sz="2000" dirty="0" err="1"/>
              <a:t>arrayList</a:t>
            </a:r>
            <a:r>
              <a:rPr lang="en-CA" altLang="en-US" sz="2000" dirty="0"/>
              <a:t>) {…}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package name: </a:t>
            </a:r>
            <a:r>
              <a:rPr lang="en-CA" altLang="en-US" sz="2400" dirty="0" err="1"/>
              <a:t>java.util</a:t>
            </a:r>
            <a:endParaRPr lang="en-CA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CA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644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A5DB-7F74-4629-8333-B9DE7E527C5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Collection Interface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   </a:t>
            </a: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6629400" y="3505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133600" y="1600200"/>
            <a:ext cx="4038600" cy="44958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public interface Collection {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Group 1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size();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isEmpty</a:t>
            </a:r>
            <a:r>
              <a:rPr lang="en-US" altLang="en-US" sz="14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contains(Object element);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add(Object element);   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remove(Object element);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Iterator iterator();</a:t>
            </a:r>
          </a:p>
          <a:p>
            <a:pPr eaLnBrk="1" hangingPunct="1"/>
            <a:endParaRPr lang="en-US" altLang="en-US" sz="14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Group 2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containsAll</a:t>
            </a:r>
            <a:r>
              <a:rPr lang="en-US" altLang="en-US" sz="1400" b="1" dirty="0">
                <a:latin typeface="Times New Roman" pitchFamily="18" charset="0"/>
              </a:rPr>
              <a:t>(Collection c);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addAll</a:t>
            </a:r>
            <a:r>
              <a:rPr lang="en-US" altLang="en-US" sz="1400" b="1" dirty="0">
                <a:latin typeface="Times New Roman" pitchFamily="18" charset="0"/>
              </a:rPr>
              <a:t>(Collection c);   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removeAll</a:t>
            </a:r>
            <a:r>
              <a:rPr lang="en-US" altLang="en-US" sz="1400" b="1" dirty="0">
                <a:latin typeface="Times New Roman" pitchFamily="18" charset="0"/>
              </a:rPr>
              <a:t>(Collection c);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retainAll</a:t>
            </a:r>
            <a:r>
              <a:rPr lang="en-US" altLang="en-US" sz="1400" b="1" dirty="0">
                <a:latin typeface="Times New Roman" pitchFamily="18" charset="0"/>
              </a:rPr>
              <a:t>(Collection c);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void clear();                    // Optional        </a:t>
            </a:r>
          </a:p>
          <a:p>
            <a:pPr eaLnBrk="1" hangingPunct="1"/>
            <a:endParaRPr lang="en-US" altLang="en-US" sz="14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Group 3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Object[] </a:t>
            </a:r>
            <a:r>
              <a:rPr lang="en-US" altLang="en-US" sz="1400" b="1" dirty="0" err="1">
                <a:latin typeface="Times New Roman" pitchFamily="18" charset="0"/>
              </a:rPr>
              <a:t>toArray</a:t>
            </a:r>
            <a:r>
              <a:rPr lang="en-US" altLang="en-US" sz="14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Object[] </a:t>
            </a:r>
            <a:r>
              <a:rPr lang="en-US" altLang="en-US" sz="1400" b="1" dirty="0" err="1">
                <a:latin typeface="Times New Roman" pitchFamily="18" charset="0"/>
              </a:rPr>
              <a:t>toArray</a:t>
            </a:r>
            <a:r>
              <a:rPr lang="en-US" altLang="en-US" sz="1400" b="1" dirty="0">
                <a:latin typeface="Times New Roman" pitchFamily="18" charset="0"/>
              </a:rPr>
              <a:t>(Object a[]);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}</a:t>
            </a:r>
          </a:p>
        </p:txBody>
      </p:sp>
      <p:sp>
        <p:nvSpPr>
          <p:cNvPr id="78854" name="AutoShape 6"/>
          <p:cNvSpPr>
            <a:spLocks/>
          </p:cNvSpPr>
          <p:nvPr/>
        </p:nvSpPr>
        <p:spPr bwMode="auto">
          <a:xfrm>
            <a:off x="1676400" y="1752600"/>
            <a:ext cx="381000" cy="4191000"/>
          </a:xfrm>
          <a:prstGeom prst="leftBrace">
            <a:avLst>
              <a:gd name="adj1" fmla="val 91667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8855" name="AutoShape 7"/>
          <p:cNvSpPr>
            <a:spLocks/>
          </p:cNvSpPr>
          <p:nvPr/>
        </p:nvSpPr>
        <p:spPr bwMode="auto">
          <a:xfrm flipH="1">
            <a:off x="6324600" y="1828800"/>
            <a:ext cx="457200" cy="1524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8856" name="AutoShape 8"/>
          <p:cNvSpPr>
            <a:spLocks/>
          </p:cNvSpPr>
          <p:nvPr/>
        </p:nvSpPr>
        <p:spPr bwMode="auto">
          <a:xfrm flipH="1">
            <a:off x="6324600" y="3581400"/>
            <a:ext cx="457200" cy="1219200"/>
          </a:xfrm>
          <a:prstGeom prst="leftBrace">
            <a:avLst>
              <a:gd name="adj1" fmla="val 22222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8857" name="AutoShape 9"/>
          <p:cNvSpPr>
            <a:spLocks/>
          </p:cNvSpPr>
          <p:nvPr/>
        </p:nvSpPr>
        <p:spPr bwMode="auto">
          <a:xfrm flipH="1">
            <a:off x="6324600" y="50292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6629400" y="1676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6705600" y="4876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553200" y="1981200"/>
            <a:ext cx="227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Basic Operations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629400" y="3810000"/>
            <a:ext cx="218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Bulk Operations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6553200" y="5486400"/>
            <a:ext cx="230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>
                <a:latin typeface="Times New Roman" pitchFamily="18" charset="0"/>
              </a:rPr>
              <a:t>Array Operations</a:t>
            </a:r>
          </a:p>
        </p:txBody>
      </p:sp>
    </p:spTree>
    <p:extLst>
      <p:ext uri="{BB962C8B-B14F-4D97-AF65-F5344CB8AC3E}">
        <p14:creationId xmlns:p14="http://schemas.microsoft.com/office/powerpoint/2010/main" val="67557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F750A-2EEC-4645-86D8-DBA574AB08B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Iterator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An </a:t>
            </a:r>
            <a:r>
              <a:rPr lang="en-US" altLang="en-US" dirty="0"/>
              <a:t>object that implements the Iterator interface   generates a series of elements, one at a time.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483768" y="3573016"/>
            <a:ext cx="3810000" cy="16764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2000" b="1" dirty="0">
                <a:latin typeface="Times New Roman" pitchFamily="18" charset="0"/>
              </a:rPr>
              <a:t>public interface Iterator   {</a:t>
            </a:r>
          </a:p>
          <a:p>
            <a:pPr eaLnBrk="1" hangingPunct="1"/>
            <a:r>
              <a:rPr lang="en-US" altLang="en-US" sz="2000" b="1" dirty="0">
                <a:latin typeface="Times New Roman" pitchFamily="18" charset="0"/>
              </a:rPr>
              <a:t>            </a:t>
            </a:r>
            <a:r>
              <a:rPr lang="en-US" altLang="en-US" sz="2000" b="1" dirty="0" err="1">
                <a:latin typeface="Times New Roman" pitchFamily="18" charset="0"/>
              </a:rPr>
              <a:t>boolean</a:t>
            </a:r>
            <a:r>
              <a:rPr lang="en-US" altLang="en-US" sz="2000" b="1" dirty="0">
                <a:latin typeface="Times New Roman" pitchFamily="18" charset="0"/>
              </a:rPr>
              <a:t> </a:t>
            </a:r>
            <a:r>
              <a:rPr lang="en-US" altLang="en-US" sz="2000" b="1" dirty="0" err="1">
                <a:latin typeface="Times New Roman" pitchFamily="18" charset="0"/>
              </a:rPr>
              <a:t>hasNext</a:t>
            </a:r>
            <a:r>
              <a:rPr lang="en-US" altLang="en-US" sz="20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2000" b="1" dirty="0">
                <a:latin typeface="Times New Roman" pitchFamily="18" charset="0"/>
              </a:rPr>
              <a:t>            Object next();</a:t>
            </a:r>
          </a:p>
          <a:p>
            <a:pPr eaLnBrk="1" hangingPunct="1"/>
            <a:r>
              <a:rPr lang="en-US" altLang="en-US" sz="2000" b="1" dirty="0">
                <a:latin typeface="Times New Roman" pitchFamily="18" charset="0"/>
              </a:rPr>
              <a:t>            void remove(); // Optional</a:t>
            </a:r>
          </a:p>
          <a:p>
            <a:pPr eaLnBrk="1" hangingPunct="1"/>
            <a:r>
              <a:rPr lang="en-US" altLang="en-US" sz="2000" b="1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90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List Interface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A List is an </a:t>
            </a:r>
            <a:r>
              <a:rPr lang="en-CA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 smtClean="0"/>
              <a:t>Collection (</a:t>
            </a:r>
            <a:r>
              <a:rPr lang="en-CA" altLang="en-US" dirty="0"/>
              <a:t>sometimes called a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</a:t>
            </a:r>
            <a:r>
              <a:rPr lang="en-CA" alt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Lists may contain </a:t>
            </a:r>
            <a:r>
              <a:rPr lang="en-CA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duplicate elements</a:t>
            </a:r>
            <a:r>
              <a:rPr lang="en-CA" altLang="en-US" dirty="0"/>
              <a:t>.</a:t>
            </a:r>
            <a:endParaRPr lang="en-CA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 smtClean="0"/>
              <a:t>implementation </a:t>
            </a:r>
            <a:r>
              <a:rPr lang="en-CA" altLang="en-US" dirty="0"/>
              <a:t>classes</a:t>
            </a:r>
          </a:p>
          <a:p>
            <a:pPr lvl="1"/>
            <a:r>
              <a:rPr lang="en-CA" altLang="en-US" dirty="0" err="1"/>
              <a:t>ArrayList</a:t>
            </a:r>
            <a:endParaRPr lang="en-CA" altLang="en-US" dirty="0"/>
          </a:p>
          <a:p>
            <a:pPr lvl="1"/>
            <a:r>
              <a:rPr lang="en-CA" altLang="en-US" dirty="0" err="1" smtClean="0"/>
              <a:t>LinkedList</a:t>
            </a:r>
            <a:endParaRPr lang="en-CA" altLang="en-US" dirty="0" smtClean="0"/>
          </a:p>
          <a:p>
            <a:pPr marL="914400" lvl="2" indent="0">
              <a:buNone/>
            </a:pPr>
            <a:r>
              <a:rPr lang="en-CA" altLang="en-US" dirty="0"/>
              <a:t>e</a:t>
            </a:r>
            <a:r>
              <a:rPr lang="en-CA" altLang="en-US" dirty="0" smtClean="0"/>
              <a:t>.g. LinkedListDemo.java</a:t>
            </a:r>
          </a:p>
          <a:p>
            <a:pPr marL="914400" lvl="2" indent="0">
              <a:buNone/>
            </a:pPr>
            <a:r>
              <a:rPr lang="en-CA" dirty="0" smtClean="0"/>
              <a:t>      LinkedListDemo_v5.java, </a:t>
            </a:r>
            <a:r>
              <a:rPr lang="en-CA" altLang="en-US" dirty="0"/>
              <a:t>(using </a:t>
            </a:r>
            <a:r>
              <a:rPr lang="en-CA" dirty="0" smtClean="0"/>
              <a:t>generics</a:t>
            </a:r>
            <a:r>
              <a:rPr lang="en-CA" altLang="en-US" dirty="0" smtClean="0"/>
              <a:t>)</a:t>
            </a:r>
          </a:p>
          <a:p>
            <a:pPr lvl="1"/>
            <a:r>
              <a:rPr lang="en-CA" altLang="en-US" dirty="0"/>
              <a:t>Vector</a:t>
            </a:r>
          </a:p>
          <a:p>
            <a:pPr marL="1371600" lvl="3" indent="0">
              <a:buNone/>
            </a:pPr>
            <a:r>
              <a:rPr lang="en-CA" sz="1800" dirty="0">
                <a:hlinkClick r:id="rId2"/>
              </a:rPr>
              <a:t>Difference between </a:t>
            </a:r>
            <a:r>
              <a:rPr lang="en-CA" sz="1800" i="1" dirty="0" err="1">
                <a:hlinkClick r:id="rId2"/>
              </a:rPr>
              <a:t>ArrayList</a:t>
            </a:r>
            <a:r>
              <a:rPr lang="en-CA" sz="1800" i="1" dirty="0">
                <a:hlinkClick r:id="rId2"/>
              </a:rPr>
              <a:t> and Vector</a:t>
            </a:r>
            <a:r>
              <a:rPr lang="en-CA" sz="1800" dirty="0">
                <a:hlinkClick r:id="rId2"/>
              </a:rPr>
              <a:t> In </a:t>
            </a:r>
            <a:r>
              <a:rPr lang="en-CA" sz="1800" i="1" dirty="0" smtClean="0">
                <a:hlinkClick r:id="rId2"/>
              </a:rPr>
              <a:t>java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89708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718B-9A99-4B3A-B830-9E5E754D626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List Interface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6858000" y="38100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219200" y="1905000"/>
            <a:ext cx="5105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public interface List extends Collection {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Positional Access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Object get(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index);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Object set(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index, Object element);                  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void add(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index, Object element);                    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Object remove(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index);                                      // Optional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abstract </a:t>
            </a:r>
            <a:r>
              <a:rPr lang="en-US" altLang="en-US" sz="1400" b="1" dirty="0" err="1">
                <a:latin typeface="Times New Roman" pitchFamily="18" charset="0"/>
              </a:rPr>
              <a:t>boolean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addAll</a:t>
            </a:r>
            <a:r>
              <a:rPr lang="en-US" altLang="en-US" sz="1400" b="1" dirty="0">
                <a:latin typeface="Times New Roman" pitchFamily="18" charset="0"/>
              </a:rPr>
              <a:t>(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index, Collection c); // Optional</a:t>
            </a:r>
          </a:p>
          <a:p>
            <a:pPr eaLnBrk="1" hangingPunct="1"/>
            <a:endParaRPr lang="en-US" altLang="en-US" sz="14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Search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indexOf</a:t>
            </a:r>
            <a:r>
              <a:rPr lang="en-US" altLang="en-US" sz="1400" b="1" dirty="0">
                <a:latin typeface="Times New Roman" pitchFamily="18" charset="0"/>
              </a:rPr>
              <a:t>(Object o);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lastIndexOf</a:t>
            </a:r>
            <a:r>
              <a:rPr lang="en-US" altLang="en-US" sz="1400" b="1" dirty="0">
                <a:latin typeface="Times New Roman" pitchFamily="18" charset="0"/>
              </a:rPr>
              <a:t>(Object o);</a:t>
            </a:r>
          </a:p>
          <a:p>
            <a:pPr eaLnBrk="1" hangingPunct="1"/>
            <a:endParaRPr lang="en-US" altLang="en-US" sz="14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Iteration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ListIterator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listIterator</a:t>
            </a:r>
            <a:r>
              <a:rPr lang="en-US" altLang="en-US" sz="14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</a:t>
            </a:r>
            <a:r>
              <a:rPr lang="en-US" altLang="en-US" sz="1400" b="1" dirty="0" err="1">
                <a:latin typeface="Times New Roman" pitchFamily="18" charset="0"/>
              </a:rPr>
              <a:t>ListIterator</a:t>
            </a:r>
            <a:r>
              <a:rPr lang="en-US" altLang="en-US" sz="1400" b="1" dirty="0">
                <a:latin typeface="Times New Roman" pitchFamily="18" charset="0"/>
              </a:rPr>
              <a:t> </a:t>
            </a:r>
            <a:r>
              <a:rPr lang="en-US" altLang="en-US" sz="1400" b="1" dirty="0" err="1">
                <a:latin typeface="Times New Roman" pitchFamily="18" charset="0"/>
              </a:rPr>
              <a:t>listIterator</a:t>
            </a:r>
            <a:r>
              <a:rPr lang="en-US" altLang="en-US" sz="1400" b="1" dirty="0">
                <a:latin typeface="Times New Roman" pitchFamily="18" charset="0"/>
              </a:rPr>
              <a:t>(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index);</a:t>
            </a:r>
          </a:p>
          <a:p>
            <a:pPr eaLnBrk="1" hangingPunct="1"/>
            <a:endParaRPr lang="en-US" altLang="en-US" sz="1400" b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// Range-view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    List </a:t>
            </a:r>
            <a:r>
              <a:rPr lang="en-US" altLang="en-US" sz="1400" b="1" dirty="0" err="1">
                <a:latin typeface="Times New Roman" pitchFamily="18" charset="0"/>
              </a:rPr>
              <a:t>subList</a:t>
            </a:r>
            <a:r>
              <a:rPr lang="en-US" altLang="en-US" sz="1400" b="1" dirty="0">
                <a:latin typeface="Times New Roman" pitchFamily="18" charset="0"/>
              </a:rPr>
              <a:t>(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from, </a:t>
            </a:r>
            <a:r>
              <a:rPr lang="en-US" altLang="en-US" sz="1400" b="1" dirty="0" err="1">
                <a:latin typeface="Times New Roman" pitchFamily="18" charset="0"/>
              </a:rPr>
              <a:t>int</a:t>
            </a:r>
            <a:r>
              <a:rPr lang="en-US" altLang="en-US" sz="1400" b="1" dirty="0">
                <a:latin typeface="Times New Roman" pitchFamily="18" charset="0"/>
              </a:rPr>
              <a:t> to);</a:t>
            </a:r>
          </a:p>
          <a:p>
            <a:pPr eaLnBrk="1" hangingPunct="1"/>
            <a:r>
              <a:rPr lang="en-US" altLang="en-US" sz="1400" b="1" dirty="0">
                <a:latin typeface="Times New Roman" pitchFamily="18" charset="0"/>
              </a:rPr>
              <a:t>        }</a:t>
            </a:r>
          </a:p>
        </p:txBody>
      </p:sp>
      <p:sp>
        <p:nvSpPr>
          <p:cNvPr id="84998" name="AutoShape 6"/>
          <p:cNvSpPr>
            <a:spLocks/>
          </p:cNvSpPr>
          <p:nvPr/>
        </p:nvSpPr>
        <p:spPr bwMode="auto">
          <a:xfrm flipH="1">
            <a:off x="6324600" y="21336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6781800" y="2590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6858000" y="4724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7239000" y="2514600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Access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7315200" y="37338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Search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7315200" y="4648200"/>
            <a:ext cx="121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Iteration</a:t>
            </a: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6858000" y="5486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7319963" y="541020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</a:rPr>
              <a:t>Range</a:t>
            </a:r>
          </a:p>
        </p:txBody>
      </p:sp>
      <p:sp>
        <p:nvSpPr>
          <p:cNvPr id="85007" name="AutoShape 15"/>
          <p:cNvSpPr>
            <a:spLocks/>
          </p:cNvSpPr>
          <p:nvPr/>
        </p:nvSpPr>
        <p:spPr bwMode="auto">
          <a:xfrm flipH="1">
            <a:off x="64008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5008" name="AutoShape 16"/>
          <p:cNvSpPr>
            <a:spLocks/>
          </p:cNvSpPr>
          <p:nvPr/>
        </p:nvSpPr>
        <p:spPr bwMode="auto">
          <a:xfrm flipH="1">
            <a:off x="6400800" y="4648200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5009" name="AutoShape 17"/>
          <p:cNvSpPr>
            <a:spLocks/>
          </p:cNvSpPr>
          <p:nvPr/>
        </p:nvSpPr>
        <p:spPr bwMode="auto">
          <a:xfrm flipH="1">
            <a:off x="6400800" y="5410200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7159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1060</Words>
  <Application>Microsoft Office PowerPoint</Application>
  <PresentationFormat>On-screen Show (4:3)</PresentationFormat>
  <Paragraphs>266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Compass</vt:lpstr>
      <vt:lpstr>JAC444 - Introduction to Java for C++ Programmers</vt:lpstr>
      <vt:lpstr>Agenda</vt:lpstr>
      <vt:lpstr>Introduction</vt:lpstr>
      <vt:lpstr>The Collection Interface</vt:lpstr>
      <vt:lpstr>The Collection Interface</vt:lpstr>
      <vt:lpstr>The Collection Interface</vt:lpstr>
      <vt:lpstr>Interface Iterator</vt:lpstr>
      <vt:lpstr>The List Interface</vt:lpstr>
      <vt:lpstr>The List Interface</vt:lpstr>
      <vt:lpstr>List Iterator</vt:lpstr>
      <vt:lpstr>The Set Interface</vt:lpstr>
      <vt:lpstr>The Set Interface</vt:lpstr>
      <vt:lpstr>The Map Interface</vt:lpstr>
      <vt:lpstr>The Map Interface</vt:lpstr>
      <vt:lpstr>Sorting a Java collection</vt:lpstr>
      <vt:lpstr>The Comparator Interface</vt:lpstr>
      <vt:lpstr>The Queue Interface</vt:lpstr>
      <vt:lpstr>The Queue Interface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Peter Liu</dc:creator>
  <cp:lastModifiedBy>Wei Song</cp:lastModifiedBy>
  <cp:revision>103</cp:revision>
  <cp:lastPrinted>2001-07-23T19:37:02Z</cp:lastPrinted>
  <dcterms:created xsi:type="dcterms:W3CDTF">2001-03-26T00:24:34Z</dcterms:created>
  <dcterms:modified xsi:type="dcterms:W3CDTF">2014-08-05T21:50:45Z</dcterms:modified>
</cp:coreProperties>
</file>