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73" r:id="rId1"/>
  </p:sldMasterIdLst>
  <p:notesMasterIdLst>
    <p:notesMasterId r:id="rId26"/>
  </p:notesMasterIdLst>
  <p:handoutMasterIdLst>
    <p:handoutMasterId r:id="rId27"/>
  </p:handoutMasterIdLst>
  <p:sldIdLst>
    <p:sldId id="266" r:id="rId2"/>
    <p:sldId id="271" r:id="rId3"/>
    <p:sldId id="278" r:id="rId4"/>
    <p:sldId id="279" r:id="rId5"/>
    <p:sldId id="280" r:id="rId6"/>
    <p:sldId id="281" r:id="rId7"/>
    <p:sldId id="286" r:id="rId8"/>
    <p:sldId id="282" r:id="rId9"/>
    <p:sldId id="295" r:id="rId10"/>
    <p:sldId id="287" r:id="rId11"/>
    <p:sldId id="284" r:id="rId12"/>
    <p:sldId id="297" r:id="rId13"/>
    <p:sldId id="296" r:id="rId14"/>
    <p:sldId id="283" r:id="rId15"/>
    <p:sldId id="290" r:id="rId16"/>
    <p:sldId id="294" r:id="rId17"/>
    <p:sldId id="288" r:id="rId18"/>
    <p:sldId id="289" r:id="rId19"/>
    <p:sldId id="285" r:id="rId20"/>
    <p:sldId id="298" r:id="rId21"/>
    <p:sldId id="292" r:id="rId22"/>
    <p:sldId id="293" r:id="rId23"/>
    <p:sldId id="270" r:id="rId24"/>
    <p:sldId id="277" r:id="rId25"/>
  </p:sldIdLst>
  <p:sldSz cx="9144000" cy="6858000" type="screen4x3"/>
  <p:notesSz cx="6858000" cy="91170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Tahoma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Tahom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0000FF"/>
    <a:srgbClr val="33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860" autoAdjust="0"/>
    <p:restoredTop sz="94660"/>
  </p:normalViewPr>
  <p:slideViewPr>
    <p:cSldViewPr>
      <p:cViewPr>
        <p:scale>
          <a:sx n="80" d="100"/>
          <a:sy n="80" d="100"/>
        </p:scale>
        <p:origin x="-202" y="-39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CEB40101-381F-46A7-B251-D09AEBBFFAB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496818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2150"/>
            <a:ext cx="4514850" cy="33861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1638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08475"/>
            <a:ext cx="5029200" cy="4156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smtClean="0"/>
              <a:t>Click to edit Master text styles</a:t>
            </a:r>
          </a:p>
          <a:p>
            <a:pPr lvl="1"/>
            <a:r>
              <a:rPr lang="en-US" altLang="en-US" noProof="0" smtClean="0"/>
              <a:t>Second level</a:t>
            </a:r>
          </a:p>
          <a:p>
            <a:pPr lvl="2"/>
            <a:r>
              <a:rPr lang="en-US" altLang="en-US" noProof="0" smtClean="0"/>
              <a:t>Third level</a:t>
            </a:r>
          </a:p>
          <a:p>
            <a:pPr lvl="3"/>
            <a:r>
              <a:rPr lang="en-US" altLang="en-US" noProof="0" smtClean="0"/>
              <a:t>Fourth level</a:t>
            </a:r>
          </a:p>
          <a:p>
            <a:pPr lvl="4"/>
            <a:r>
              <a:rPr lang="en-US" altLang="en-US" noProof="0" smtClean="0"/>
              <a:t>Fifth level</a:t>
            </a:r>
          </a:p>
        </p:txBody>
      </p:sp>
      <p:sp>
        <p:nvSpPr>
          <p:cNvPr id="1639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639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94738"/>
            <a:ext cx="2971800" cy="3857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FA35EC28-ED7F-48F1-A09D-C33DAA584CDE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50784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42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3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4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5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6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7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8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9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0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1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2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3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54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6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7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4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5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6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7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8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9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0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1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2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3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4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5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6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7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8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29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0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1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2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3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4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5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6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7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8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39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0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1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2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3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4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5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6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7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8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49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0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1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2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3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4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5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6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7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8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59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0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1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2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3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4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5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6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7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8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69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0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71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2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3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4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5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6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7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8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79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0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1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2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3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4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5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6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7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8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89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0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1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2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3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4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5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6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7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8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99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0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1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2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7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8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9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0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1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2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3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4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5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6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27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8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29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0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1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2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3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4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5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6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7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38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39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40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141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1353" name="Rectangle 15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1768475"/>
            <a:ext cx="7772400" cy="1736725"/>
          </a:xfrm>
        </p:spPr>
        <p:txBody>
          <a:bodyPr anchor="b" anchorCtr="1"/>
          <a:lstStyle>
            <a:lvl1pPr>
              <a:defRPr sz="5400"/>
            </a:lvl1pPr>
          </a:lstStyle>
          <a:p>
            <a:pPr lvl="0"/>
            <a:r>
              <a:rPr lang="en-CA" altLang="en-US" noProof="0" smtClean="0"/>
              <a:t>Click to edit Master title style</a:t>
            </a:r>
          </a:p>
        </p:txBody>
      </p:sp>
      <p:sp>
        <p:nvSpPr>
          <p:cNvPr id="51354" name="Rectangle 15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Arial" charset="0"/>
              <a:buNone/>
              <a:defRPr/>
            </a:lvl1pPr>
          </a:lstStyle>
          <a:p>
            <a:pPr lvl="0"/>
            <a:r>
              <a:rPr lang="en-CA" altLang="en-US" noProof="0" smtClean="0"/>
              <a:t>Click to edit Master subtitle style</a:t>
            </a:r>
          </a:p>
        </p:txBody>
      </p:sp>
      <p:sp>
        <p:nvSpPr>
          <p:cNvPr id="155" name="Rectangle 155"/>
          <p:cNvSpPr>
            <a:spLocks noGrp="1" noChangeArrowheads="1"/>
          </p:cNvSpPr>
          <p:nvPr>
            <p:ph type="dt" sz="quarter" idx="10"/>
          </p:nvPr>
        </p:nvSpPr>
        <p:spPr>
          <a:xfrm>
            <a:off x="3048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6" name="Rectangle 156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157" name="Rectangle 157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6553200" y="6248400"/>
            <a:ext cx="2286000" cy="457200"/>
          </a:xfrm>
        </p:spPr>
        <p:txBody>
          <a:bodyPr/>
          <a:lstStyle>
            <a:lvl1pPr>
              <a:defRPr>
                <a:effectLst>
                  <a:outerShdw blurRad="38100" dist="38100" dir="2700000" algn="tl">
                    <a:srgbClr val="FFFFFF"/>
                  </a:outerShdw>
                </a:effectLst>
                <a:latin typeface="+mn-lt"/>
              </a:defRPr>
            </a:lvl1pPr>
          </a:lstStyle>
          <a:p>
            <a:pPr>
              <a:defRPr/>
            </a:pPr>
            <a:fld id="{B78550FE-3B2F-4BB7-90E2-96BF2246C76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351722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9D16F38-F964-43E8-9DF4-CA49AC83DFBC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796056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07188" y="228600"/>
            <a:ext cx="2135187" cy="587057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1625" y="228600"/>
            <a:ext cx="6253163" cy="587057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0065C6-3981-4D50-8919-4D40FE9B491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663285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5ECEE5-C433-4A70-8537-4B10DA0D040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7926191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62E6F7-17FB-428F-972D-C0C9967E15D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651128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1625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194175" cy="4498975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1BD2BE-4278-4F6B-8B4F-D20FDBBBE094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4018147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7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8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9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40B5CB7-B7E9-40C0-9ABA-B9FDDA42712F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233940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3475FB-2F87-4944-88B8-EF7746F1756B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575711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3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4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34A4EE-FC31-4210-860E-9E7ABA079868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1500053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81053C-4F87-4269-9416-8BEA0F1453E2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11331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CA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CA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15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6" name="Rectangle 15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7" name="Rectangle 15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066AA3A-C4FC-436D-99A5-96F5A0164079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432988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1"/>
            </a:gs>
            <a:gs pos="100000">
              <a:schemeClr val="bg1">
                <a:gamma/>
                <a:shade val="90980"/>
                <a:invGamma/>
              </a:schemeClr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1422400"/>
            <a:ext cx="9147175" cy="5435600"/>
            <a:chOff x="0" y="896"/>
            <a:chExt cx="5762" cy="3424"/>
          </a:xfrm>
        </p:grpSpPr>
        <p:grpSp>
          <p:nvGrpSpPr>
            <p:cNvPr id="1032" name="Group 3"/>
            <p:cNvGrpSpPr>
              <a:grpSpLocks/>
            </p:cNvGrpSpPr>
            <p:nvPr userDrawn="1"/>
          </p:nvGrpSpPr>
          <p:grpSpPr bwMode="auto">
            <a:xfrm>
              <a:off x="20" y="896"/>
              <a:ext cx="5742" cy="3424"/>
              <a:chOff x="20" y="896"/>
              <a:chExt cx="5742" cy="3424"/>
            </a:xfrm>
          </p:grpSpPr>
          <p:sp>
            <p:nvSpPr>
              <p:cNvPr id="1169" name="Freeform 4"/>
              <p:cNvSpPr>
                <a:spLocks/>
              </p:cNvSpPr>
              <p:nvPr userDrawn="1"/>
            </p:nvSpPr>
            <p:spPr bwMode="hidden">
              <a:xfrm>
                <a:off x="1399" y="1116"/>
                <a:ext cx="2815" cy="2110"/>
              </a:xfrm>
              <a:custGeom>
                <a:avLst/>
                <a:gdLst>
                  <a:gd name="T0" fmla="*/ 950 w 2815"/>
                  <a:gd name="T1" fmla="*/ 85 h 2110"/>
                  <a:gd name="T2" fmla="*/ 628 w 2815"/>
                  <a:gd name="T3" fmla="*/ 438 h 2110"/>
                  <a:gd name="T4" fmla="*/ 66 w 2815"/>
                  <a:gd name="T5" fmla="*/ 471 h 2110"/>
                  <a:gd name="T6" fmla="*/ 0 w 2815"/>
                  <a:gd name="T7" fmla="*/ 627 h 2110"/>
                  <a:gd name="T8" fmla="*/ 372 w 2815"/>
                  <a:gd name="T9" fmla="*/ 1026 h 2110"/>
                  <a:gd name="T10" fmla="*/ 611 w 2815"/>
                  <a:gd name="T11" fmla="*/ 902 h 2110"/>
                  <a:gd name="T12" fmla="*/ 992 w 2815"/>
                  <a:gd name="T13" fmla="*/ 1085 h 2110"/>
                  <a:gd name="T14" fmla="*/ 1116 w 2815"/>
                  <a:gd name="T15" fmla="*/ 1339 h 2110"/>
                  <a:gd name="T16" fmla="*/ 1083 w 2815"/>
                  <a:gd name="T17" fmla="*/ 1450 h 2110"/>
                  <a:gd name="T18" fmla="*/ 1124 w 2815"/>
                  <a:gd name="T19" fmla="*/ 1659 h 2110"/>
                  <a:gd name="T20" fmla="*/ 1149 w 2815"/>
                  <a:gd name="T21" fmla="*/ 1999 h 2110"/>
                  <a:gd name="T22" fmla="*/ 1463 w 2815"/>
                  <a:gd name="T23" fmla="*/ 2110 h 2110"/>
                  <a:gd name="T24" fmla="*/ 1686 w 2815"/>
                  <a:gd name="T25" fmla="*/ 2025 h 2110"/>
                  <a:gd name="T26" fmla="*/ 1603 w 2815"/>
                  <a:gd name="T27" fmla="*/ 1777 h 2110"/>
                  <a:gd name="T28" fmla="*/ 1991 w 2815"/>
                  <a:gd name="T29" fmla="*/ 1555 h 2110"/>
                  <a:gd name="T30" fmla="*/ 2281 w 2815"/>
                  <a:gd name="T31" fmla="*/ 1542 h 2110"/>
                  <a:gd name="T32" fmla="*/ 2446 w 2815"/>
                  <a:gd name="T33" fmla="*/ 1359 h 2110"/>
                  <a:gd name="T34" fmla="*/ 2361 w 2815"/>
                  <a:gd name="T35" fmla="*/ 1001 h 2110"/>
                  <a:gd name="T36" fmla="*/ 2606 w 2815"/>
                  <a:gd name="T37" fmla="*/ 893 h 2110"/>
                  <a:gd name="T38" fmla="*/ 2815 w 2815"/>
                  <a:gd name="T39" fmla="*/ 454 h 2110"/>
                  <a:gd name="T40" fmla="*/ 2518 w 2815"/>
                  <a:gd name="T41" fmla="*/ 0 h 2110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</a:gdLst>
                <a:ahLst/>
                <a:cxnLst>
                  <a:cxn ang="T42">
                    <a:pos x="T0" y="T1"/>
                  </a:cxn>
                  <a:cxn ang="T43">
                    <a:pos x="T2" y="T3"/>
                  </a:cxn>
                  <a:cxn ang="T44">
                    <a:pos x="T4" y="T5"/>
                  </a:cxn>
                  <a:cxn ang="T45">
                    <a:pos x="T6" y="T7"/>
                  </a:cxn>
                  <a:cxn ang="T46">
                    <a:pos x="T8" y="T9"/>
                  </a:cxn>
                  <a:cxn ang="T47">
                    <a:pos x="T10" y="T11"/>
                  </a:cxn>
                  <a:cxn ang="T48">
                    <a:pos x="T12" y="T13"/>
                  </a:cxn>
                  <a:cxn ang="T49">
                    <a:pos x="T14" y="T15"/>
                  </a:cxn>
                  <a:cxn ang="T50">
                    <a:pos x="T16" y="T17"/>
                  </a:cxn>
                  <a:cxn ang="T51">
                    <a:pos x="T18" y="T19"/>
                  </a:cxn>
                  <a:cxn ang="T52">
                    <a:pos x="T20" y="T21"/>
                  </a:cxn>
                  <a:cxn ang="T53">
                    <a:pos x="T22" y="T23"/>
                  </a:cxn>
                  <a:cxn ang="T54">
                    <a:pos x="T24" y="T25"/>
                  </a:cxn>
                  <a:cxn ang="T55">
                    <a:pos x="T26" y="T27"/>
                  </a:cxn>
                  <a:cxn ang="T56">
                    <a:pos x="T28" y="T29"/>
                  </a:cxn>
                  <a:cxn ang="T57">
                    <a:pos x="T30" y="T31"/>
                  </a:cxn>
                  <a:cxn ang="T58">
                    <a:pos x="T32" y="T33"/>
                  </a:cxn>
                  <a:cxn ang="T59">
                    <a:pos x="T34" y="T35"/>
                  </a:cxn>
                  <a:cxn ang="T60">
                    <a:pos x="T36" y="T37"/>
                  </a:cxn>
                  <a:cxn ang="T61">
                    <a:pos x="T38" y="T39"/>
                  </a:cxn>
                  <a:cxn ang="T62">
                    <a:pos x="T40" y="T41"/>
                  </a:cxn>
                </a:cxnLst>
                <a:rect l="0" t="0" r="r" b="b"/>
                <a:pathLst>
                  <a:path w="2815" h="2110">
                    <a:moveTo>
                      <a:pt x="950" y="85"/>
                    </a:moveTo>
                    <a:lnTo>
                      <a:pt x="628" y="438"/>
                    </a:lnTo>
                    <a:lnTo>
                      <a:pt x="66" y="471"/>
                    </a:lnTo>
                    <a:lnTo>
                      <a:pt x="0" y="627"/>
                    </a:lnTo>
                    <a:lnTo>
                      <a:pt x="372" y="1026"/>
                    </a:lnTo>
                    <a:lnTo>
                      <a:pt x="611" y="902"/>
                    </a:lnTo>
                    <a:lnTo>
                      <a:pt x="992" y="1085"/>
                    </a:lnTo>
                    <a:lnTo>
                      <a:pt x="1116" y="1339"/>
                    </a:lnTo>
                    <a:lnTo>
                      <a:pt x="1083" y="1450"/>
                    </a:lnTo>
                    <a:lnTo>
                      <a:pt x="1124" y="1659"/>
                    </a:lnTo>
                    <a:lnTo>
                      <a:pt x="1149" y="1999"/>
                    </a:lnTo>
                    <a:lnTo>
                      <a:pt x="1463" y="2110"/>
                    </a:lnTo>
                    <a:lnTo>
                      <a:pt x="1686" y="2025"/>
                    </a:lnTo>
                    <a:lnTo>
                      <a:pt x="1603" y="1777"/>
                    </a:lnTo>
                    <a:lnTo>
                      <a:pt x="1991" y="1555"/>
                    </a:lnTo>
                    <a:lnTo>
                      <a:pt x="2281" y="1542"/>
                    </a:lnTo>
                    <a:lnTo>
                      <a:pt x="2446" y="1359"/>
                    </a:lnTo>
                    <a:lnTo>
                      <a:pt x="2361" y="1001"/>
                    </a:lnTo>
                    <a:lnTo>
                      <a:pt x="2606" y="893"/>
                    </a:lnTo>
                    <a:lnTo>
                      <a:pt x="2815" y="454"/>
                    </a:lnTo>
                    <a:lnTo>
                      <a:pt x="2518" y="0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0" name="Freeform 5"/>
              <p:cNvSpPr>
                <a:spLocks/>
              </p:cNvSpPr>
              <p:nvPr userDrawn="1"/>
            </p:nvSpPr>
            <p:spPr bwMode="hidden">
              <a:xfrm>
                <a:off x="672" y="1116"/>
                <a:ext cx="3966" cy="2366"/>
              </a:xfrm>
              <a:custGeom>
                <a:avLst/>
                <a:gdLst>
                  <a:gd name="T0" fmla="*/ 1423 w 3966"/>
                  <a:gd name="T1" fmla="*/ 65 h 2366"/>
                  <a:gd name="T2" fmla="*/ 1148 w 3966"/>
                  <a:gd name="T3" fmla="*/ 262 h 2366"/>
                  <a:gd name="T4" fmla="*/ 934 w 3966"/>
                  <a:gd name="T5" fmla="*/ 216 h 2366"/>
                  <a:gd name="T6" fmla="*/ 529 w 3966"/>
                  <a:gd name="T7" fmla="*/ 314 h 2366"/>
                  <a:gd name="T8" fmla="*/ 174 w 3966"/>
                  <a:gd name="T9" fmla="*/ 327 h 2366"/>
                  <a:gd name="T10" fmla="*/ 0 w 3966"/>
                  <a:gd name="T11" fmla="*/ 628 h 2366"/>
                  <a:gd name="T12" fmla="*/ 91 w 3966"/>
                  <a:gd name="T13" fmla="*/ 726 h 2366"/>
                  <a:gd name="T14" fmla="*/ 231 w 3966"/>
                  <a:gd name="T15" fmla="*/ 654 h 2366"/>
                  <a:gd name="T16" fmla="*/ 430 w 3966"/>
                  <a:gd name="T17" fmla="*/ 687 h 2366"/>
                  <a:gd name="T18" fmla="*/ 504 w 3966"/>
                  <a:gd name="T19" fmla="*/ 850 h 2366"/>
                  <a:gd name="T20" fmla="*/ 347 w 3966"/>
                  <a:gd name="T21" fmla="*/ 1020 h 2366"/>
                  <a:gd name="T22" fmla="*/ 529 w 3966"/>
                  <a:gd name="T23" fmla="*/ 1144 h 2366"/>
                  <a:gd name="T24" fmla="*/ 727 w 3966"/>
                  <a:gd name="T25" fmla="*/ 1105 h 2366"/>
                  <a:gd name="T26" fmla="*/ 901 w 3966"/>
                  <a:gd name="T27" fmla="*/ 1216 h 2366"/>
                  <a:gd name="T28" fmla="*/ 1256 w 3966"/>
                  <a:gd name="T29" fmla="*/ 1229 h 2366"/>
                  <a:gd name="T30" fmla="*/ 1611 w 3966"/>
                  <a:gd name="T31" fmla="*/ 1425 h 2366"/>
                  <a:gd name="T32" fmla="*/ 1694 w 3966"/>
                  <a:gd name="T33" fmla="*/ 1673 h 2366"/>
                  <a:gd name="T34" fmla="*/ 1619 w 3966"/>
                  <a:gd name="T35" fmla="*/ 2118 h 2366"/>
                  <a:gd name="T36" fmla="*/ 1694 w 3966"/>
                  <a:gd name="T37" fmla="*/ 2268 h 2366"/>
                  <a:gd name="T38" fmla="*/ 2132 w 3966"/>
                  <a:gd name="T39" fmla="*/ 2242 h 2366"/>
                  <a:gd name="T40" fmla="*/ 2289 w 3966"/>
                  <a:gd name="T41" fmla="*/ 2366 h 2366"/>
                  <a:gd name="T42" fmla="*/ 2594 w 3966"/>
                  <a:gd name="T43" fmla="*/ 2046 h 2366"/>
                  <a:gd name="T44" fmla="*/ 2537 w 3966"/>
                  <a:gd name="T45" fmla="*/ 1817 h 2366"/>
                  <a:gd name="T46" fmla="*/ 2818 w 3966"/>
                  <a:gd name="T47" fmla="*/ 1673 h 2366"/>
                  <a:gd name="T48" fmla="*/ 3016 w 3966"/>
                  <a:gd name="T49" fmla="*/ 1719 h 2366"/>
                  <a:gd name="T50" fmla="*/ 3280 w 3966"/>
                  <a:gd name="T51" fmla="*/ 1615 h 2366"/>
                  <a:gd name="T52" fmla="*/ 3405 w 3966"/>
                  <a:gd name="T53" fmla="*/ 1174 h 2366"/>
                  <a:gd name="T54" fmla="*/ 3643 w 3966"/>
                  <a:gd name="T55" fmla="*/ 922 h 2366"/>
                  <a:gd name="T56" fmla="*/ 3966 w 3966"/>
                  <a:gd name="T57" fmla="*/ 896 h 2366"/>
                  <a:gd name="T58" fmla="*/ 3908 w 3966"/>
                  <a:gd name="T59" fmla="*/ 733 h 2366"/>
                  <a:gd name="T60" fmla="*/ 3669 w 3966"/>
                  <a:gd name="T61" fmla="*/ 563 h 2366"/>
                  <a:gd name="T62" fmla="*/ 3817 w 3966"/>
                  <a:gd name="T63" fmla="*/ 210 h 2366"/>
                  <a:gd name="T64" fmla="*/ 3590 w 3966"/>
                  <a:gd name="T65" fmla="*/ 0 h 236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</a:gdLst>
                <a:ahLst/>
                <a:cxnLst>
                  <a:cxn ang="T66">
                    <a:pos x="T0" y="T1"/>
                  </a:cxn>
                  <a:cxn ang="T67">
                    <a:pos x="T2" y="T3"/>
                  </a:cxn>
                  <a:cxn ang="T68">
                    <a:pos x="T4" y="T5"/>
                  </a:cxn>
                  <a:cxn ang="T69">
                    <a:pos x="T6" y="T7"/>
                  </a:cxn>
                  <a:cxn ang="T70">
                    <a:pos x="T8" y="T9"/>
                  </a:cxn>
                  <a:cxn ang="T71">
                    <a:pos x="T10" y="T11"/>
                  </a:cxn>
                  <a:cxn ang="T72">
                    <a:pos x="T12" y="T13"/>
                  </a:cxn>
                  <a:cxn ang="T73">
                    <a:pos x="T14" y="T15"/>
                  </a:cxn>
                  <a:cxn ang="T74">
                    <a:pos x="T16" y="T17"/>
                  </a:cxn>
                  <a:cxn ang="T75">
                    <a:pos x="T18" y="T19"/>
                  </a:cxn>
                  <a:cxn ang="T76">
                    <a:pos x="T20" y="T21"/>
                  </a:cxn>
                  <a:cxn ang="T77">
                    <a:pos x="T22" y="T23"/>
                  </a:cxn>
                  <a:cxn ang="T78">
                    <a:pos x="T24" y="T25"/>
                  </a:cxn>
                  <a:cxn ang="T79">
                    <a:pos x="T26" y="T27"/>
                  </a:cxn>
                  <a:cxn ang="T80">
                    <a:pos x="T28" y="T29"/>
                  </a:cxn>
                  <a:cxn ang="T81">
                    <a:pos x="T30" y="T31"/>
                  </a:cxn>
                  <a:cxn ang="T82">
                    <a:pos x="T32" y="T33"/>
                  </a:cxn>
                  <a:cxn ang="T83">
                    <a:pos x="T34" y="T35"/>
                  </a:cxn>
                  <a:cxn ang="T84">
                    <a:pos x="T36" y="T37"/>
                  </a:cxn>
                  <a:cxn ang="T85">
                    <a:pos x="T38" y="T39"/>
                  </a:cxn>
                  <a:cxn ang="T86">
                    <a:pos x="T40" y="T41"/>
                  </a:cxn>
                  <a:cxn ang="T87">
                    <a:pos x="T42" y="T43"/>
                  </a:cxn>
                  <a:cxn ang="T88">
                    <a:pos x="T44" y="T45"/>
                  </a:cxn>
                  <a:cxn ang="T89">
                    <a:pos x="T46" y="T47"/>
                  </a:cxn>
                  <a:cxn ang="T90">
                    <a:pos x="T48" y="T49"/>
                  </a:cxn>
                  <a:cxn ang="T91">
                    <a:pos x="T50" y="T51"/>
                  </a:cxn>
                  <a:cxn ang="T92">
                    <a:pos x="T52" y="T53"/>
                  </a:cxn>
                  <a:cxn ang="T93">
                    <a:pos x="T54" y="T55"/>
                  </a:cxn>
                  <a:cxn ang="T94">
                    <a:pos x="T56" y="T57"/>
                  </a:cxn>
                  <a:cxn ang="T95">
                    <a:pos x="T58" y="T59"/>
                  </a:cxn>
                  <a:cxn ang="T96">
                    <a:pos x="T60" y="T61"/>
                  </a:cxn>
                  <a:cxn ang="T97">
                    <a:pos x="T62" y="T63"/>
                  </a:cxn>
                  <a:cxn ang="T98">
                    <a:pos x="T64" y="T65"/>
                  </a:cxn>
                </a:cxnLst>
                <a:rect l="0" t="0" r="r" b="b"/>
                <a:pathLst>
                  <a:path w="3966" h="2366">
                    <a:moveTo>
                      <a:pt x="1423" y="65"/>
                    </a:moveTo>
                    <a:lnTo>
                      <a:pt x="1148" y="262"/>
                    </a:lnTo>
                    <a:lnTo>
                      <a:pt x="934" y="216"/>
                    </a:lnTo>
                    <a:lnTo>
                      <a:pt x="529" y="314"/>
                    </a:lnTo>
                    <a:lnTo>
                      <a:pt x="174" y="327"/>
                    </a:lnTo>
                    <a:lnTo>
                      <a:pt x="0" y="628"/>
                    </a:lnTo>
                    <a:lnTo>
                      <a:pt x="91" y="726"/>
                    </a:lnTo>
                    <a:lnTo>
                      <a:pt x="231" y="654"/>
                    </a:lnTo>
                    <a:lnTo>
                      <a:pt x="430" y="687"/>
                    </a:lnTo>
                    <a:lnTo>
                      <a:pt x="504" y="850"/>
                    </a:lnTo>
                    <a:lnTo>
                      <a:pt x="347" y="1020"/>
                    </a:lnTo>
                    <a:lnTo>
                      <a:pt x="529" y="1144"/>
                    </a:lnTo>
                    <a:lnTo>
                      <a:pt x="727" y="1105"/>
                    </a:lnTo>
                    <a:lnTo>
                      <a:pt x="901" y="1216"/>
                    </a:lnTo>
                    <a:lnTo>
                      <a:pt x="1256" y="1229"/>
                    </a:lnTo>
                    <a:lnTo>
                      <a:pt x="1611" y="1425"/>
                    </a:lnTo>
                    <a:lnTo>
                      <a:pt x="1694" y="1673"/>
                    </a:lnTo>
                    <a:lnTo>
                      <a:pt x="1619" y="2118"/>
                    </a:lnTo>
                    <a:lnTo>
                      <a:pt x="1694" y="2268"/>
                    </a:lnTo>
                    <a:lnTo>
                      <a:pt x="2132" y="2242"/>
                    </a:lnTo>
                    <a:lnTo>
                      <a:pt x="2289" y="2366"/>
                    </a:lnTo>
                    <a:lnTo>
                      <a:pt x="2594" y="2046"/>
                    </a:lnTo>
                    <a:lnTo>
                      <a:pt x="2537" y="1817"/>
                    </a:lnTo>
                    <a:lnTo>
                      <a:pt x="2818" y="1673"/>
                    </a:lnTo>
                    <a:lnTo>
                      <a:pt x="3016" y="1719"/>
                    </a:lnTo>
                    <a:lnTo>
                      <a:pt x="3280" y="1615"/>
                    </a:lnTo>
                    <a:lnTo>
                      <a:pt x="3405" y="1174"/>
                    </a:lnTo>
                    <a:lnTo>
                      <a:pt x="3643" y="922"/>
                    </a:lnTo>
                    <a:lnTo>
                      <a:pt x="3966" y="896"/>
                    </a:lnTo>
                    <a:lnTo>
                      <a:pt x="3908" y="733"/>
                    </a:lnTo>
                    <a:lnTo>
                      <a:pt x="3669" y="563"/>
                    </a:lnTo>
                    <a:lnTo>
                      <a:pt x="3817" y="210"/>
                    </a:lnTo>
                    <a:lnTo>
                      <a:pt x="3590" y="0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1" name="Freeform 6"/>
              <p:cNvSpPr>
                <a:spLocks/>
              </p:cNvSpPr>
              <p:nvPr userDrawn="1"/>
            </p:nvSpPr>
            <p:spPr bwMode="hidden">
              <a:xfrm>
                <a:off x="20" y="1069"/>
                <a:ext cx="5732" cy="3107"/>
              </a:xfrm>
              <a:custGeom>
                <a:avLst/>
                <a:gdLst>
                  <a:gd name="T0" fmla="*/ 81 w 5732"/>
                  <a:gd name="T1" fmla="*/ 0 h 3107"/>
                  <a:gd name="T2" fmla="*/ 133 w 5732"/>
                  <a:gd name="T3" fmla="*/ 328 h 3107"/>
                  <a:gd name="T4" fmla="*/ 0 w 5732"/>
                  <a:gd name="T5" fmla="*/ 666 h 3107"/>
                  <a:gd name="T6" fmla="*/ 83 w 5732"/>
                  <a:gd name="T7" fmla="*/ 1221 h 3107"/>
                  <a:gd name="T8" fmla="*/ 413 w 5732"/>
                  <a:gd name="T9" fmla="*/ 1515 h 3107"/>
                  <a:gd name="T10" fmla="*/ 881 w 5732"/>
                  <a:gd name="T11" fmla="*/ 1700 h 3107"/>
                  <a:gd name="T12" fmla="*/ 1440 w 5732"/>
                  <a:gd name="T13" fmla="*/ 1651 h 3107"/>
                  <a:gd name="T14" fmla="*/ 1755 w 5732"/>
                  <a:gd name="T15" fmla="*/ 1940 h 3107"/>
                  <a:gd name="T16" fmla="*/ 1653 w 5732"/>
                  <a:gd name="T17" fmla="*/ 2126 h 3107"/>
                  <a:gd name="T18" fmla="*/ 1136 w 5732"/>
                  <a:gd name="T19" fmla="*/ 2142 h 3107"/>
                  <a:gd name="T20" fmla="*/ 911 w 5732"/>
                  <a:gd name="T21" fmla="*/ 2021 h 3107"/>
                  <a:gd name="T22" fmla="*/ 739 w 5732"/>
                  <a:gd name="T23" fmla="*/ 2142 h 3107"/>
                  <a:gd name="T24" fmla="*/ 954 w 5732"/>
                  <a:gd name="T25" fmla="*/ 2524 h 3107"/>
                  <a:gd name="T26" fmla="*/ 973 w 5732"/>
                  <a:gd name="T27" fmla="*/ 2905 h 3107"/>
                  <a:gd name="T28" fmla="*/ 1511 w 5732"/>
                  <a:gd name="T29" fmla="*/ 3107 h 3107"/>
                  <a:gd name="T30" fmla="*/ 1644 w 5732"/>
                  <a:gd name="T31" fmla="*/ 2922 h 3107"/>
                  <a:gd name="T32" fmla="*/ 2077 w 5732"/>
                  <a:gd name="T33" fmla="*/ 2797 h 3107"/>
                  <a:gd name="T34" fmla="*/ 2610 w 5732"/>
                  <a:gd name="T35" fmla="*/ 2962 h 3107"/>
                  <a:gd name="T36" fmla="*/ 3222 w 5732"/>
                  <a:gd name="T37" fmla="*/ 2812 h 3107"/>
                  <a:gd name="T38" fmla="*/ 3443 w 5732"/>
                  <a:gd name="T39" fmla="*/ 2922 h 3107"/>
                  <a:gd name="T40" fmla="*/ 3861 w 5732"/>
                  <a:gd name="T41" fmla="*/ 2648 h 3107"/>
                  <a:gd name="T42" fmla="*/ 4125 w 5732"/>
                  <a:gd name="T43" fmla="*/ 2311 h 3107"/>
                  <a:gd name="T44" fmla="*/ 4369 w 5732"/>
                  <a:gd name="T45" fmla="*/ 2318 h 3107"/>
                  <a:gd name="T46" fmla="*/ 4554 w 5732"/>
                  <a:gd name="T47" fmla="*/ 2445 h 3107"/>
                  <a:gd name="T48" fmla="*/ 5015 w 5732"/>
                  <a:gd name="T49" fmla="*/ 2142 h 3107"/>
                  <a:gd name="T50" fmla="*/ 5404 w 5732"/>
                  <a:gd name="T51" fmla="*/ 2185 h 3107"/>
                  <a:gd name="T52" fmla="*/ 5732 w 5732"/>
                  <a:gd name="T53" fmla="*/ 2069 h 3107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5732" h="3107">
                    <a:moveTo>
                      <a:pt x="81" y="0"/>
                    </a:moveTo>
                    <a:lnTo>
                      <a:pt x="133" y="328"/>
                    </a:lnTo>
                    <a:lnTo>
                      <a:pt x="0" y="666"/>
                    </a:lnTo>
                    <a:lnTo>
                      <a:pt x="83" y="1221"/>
                    </a:lnTo>
                    <a:lnTo>
                      <a:pt x="413" y="1515"/>
                    </a:lnTo>
                    <a:lnTo>
                      <a:pt x="881" y="1700"/>
                    </a:lnTo>
                    <a:lnTo>
                      <a:pt x="1440" y="1651"/>
                    </a:lnTo>
                    <a:lnTo>
                      <a:pt x="1755" y="1940"/>
                    </a:lnTo>
                    <a:lnTo>
                      <a:pt x="1653" y="2126"/>
                    </a:lnTo>
                    <a:lnTo>
                      <a:pt x="1136" y="2142"/>
                    </a:lnTo>
                    <a:lnTo>
                      <a:pt x="911" y="2021"/>
                    </a:lnTo>
                    <a:lnTo>
                      <a:pt x="739" y="2142"/>
                    </a:lnTo>
                    <a:lnTo>
                      <a:pt x="954" y="2524"/>
                    </a:lnTo>
                    <a:lnTo>
                      <a:pt x="973" y="2905"/>
                    </a:lnTo>
                    <a:lnTo>
                      <a:pt x="1511" y="3107"/>
                    </a:lnTo>
                    <a:lnTo>
                      <a:pt x="1644" y="2922"/>
                    </a:lnTo>
                    <a:lnTo>
                      <a:pt x="2077" y="2797"/>
                    </a:lnTo>
                    <a:lnTo>
                      <a:pt x="2610" y="2962"/>
                    </a:lnTo>
                    <a:lnTo>
                      <a:pt x="3222" y="2812"/>
                    </a:lnTo>
                    <a:lnTo>
                      <a:pt x="3443" y="2922"/>
                    </a:lnTo>
                    <a:lnTo>
                      <a:pt x="3861" y="2648"/>
                    </a:lnTo>
                    <a:lnTo>
                      <a:pt x="4125" y="2311"/>
                    </a:lnTo>
                    <a:lnTo>
                      <a:pt x="4369" y="2318"/>
                    </a:lnTo>
                    <a:lnTo>
                      <a:pt x="4554" y="2445"/>
                    </a:lnTo>
                    <a:lnTo>
                      <a:pt x="5015" y="2142"/>
                    </a:lnTo>
                    <a:lnTo>
                      <a:pt x="5404" y="2185"/>
                    </a:lnTo>
                    <a:lnTo>
                      <a:pt x="5732" y="206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2" name="Freeform 7"/>
              <p:cNvSpPr>
                <a:spLocks/>
              </p:cNvSpPr>
              <p:nvPr userDrawn="1"/>
            </p:nvSpPr>
            <p:spPr bwMode="hidden">
              <a:xfrm>
                <a:off x="242" y="1145"/>
                <a:ext cx="5512" cy="2760"/>
              </a:xfrm>
              <a:custGeom>
                <a:avLst/>
                <a:gdLst>
                  <a:gd name="T0" fmla="*/ 240 w 5512"/>
                  <a:gd name="T1" fmla="*/ 0 h 2760"/>
                  <a:gd name="T2" fmla="*/ 0 w 5512"/>
                  <a:gd name="T3" fmla="*/ 336 h 2760"/>
                  <a:gd name="T4" fmla="*/ 82 w 5512"/>
                  <a:gd name="T5" fmla="*/ 821 h 2760"/>
                  <a:gd name="T6" fmla="*/ 243 w 5512"/>
                  <a:gd name="T7" fmla="*/ 873 h 2760"/>
                  <a:gd name="T8" fmla="*/ 473 w 5512"/>
                  <a:gd name="T9" fmla="*/ 1087 h 2760"/>
                  <a:gd name="T10" fmla="*/ 557 w 5512"/>
                  <a:gd name="T11" fmla="*/ 1441 h 2760"/>
                  <a:gd name="T12" fmla="*/ 839 w 5512"/>
                  <a:gd name="T13" fmla="*/ 1499 h 2760"/>
                  <a:gd name="T14" fmla="*/ 1258 w 5512"/>
                  <a:gd name="T15" fmla="*/ 1349 h 2760"/>
                  <a:gd name="T16" fmla="*/ 1307 w 5512"/>
                  <a:gd name="T17" fmla="*/ 1493 h 2760"/>
                  <a:gd name="T18" fmla="*/ 1621 w 5512"/>
                  <a:gd name="T19" fmla="*/ 1513 h 2760"/>
                  <a:gd name="T20" fmla="*/ 1862 w 5512"/>
                  <a:gd name="T21" fmla="*/ 1865 h 2760"/>
                  <a:gd name="T22" fmla="*/ 1668 w 5512"/>
                  <a:gd name="T23" fmla="*/ 2166 h 2760"/>
                  <a:gd name="T24" fmla="*/ 1308 w 5512"/>
                  <a:gd name="T25" fmla="*/ 2217 h 2760"/>
                  <a:gd name="T26" fmla="*/ 992 w 5512"/>
                  <a:gd name="T27" fmla="*/ 2172 h 2760"/>
                  <a:gd name="T28" fmla="*/ 903 w 5512"/>
                  <a:gd name="T29" fmla="*/ 2244 h 2760"/>
                  <a:gd name="T30" fmla="*/ 1008 w 5512"/>
                  <a:gd name="T31" fmla="*/ 2415 h 2760"/>
                  <a:gd name="T32" fmla="*/ 992 w 5512"/>
                  <a:gd name="T33" fmla="*/ 2538 h 2760"/>
                  <a:gd name="T34" fmla="*/ 1137 w 5512"/>
                  <a:gd name="T35" fmla="*/ 2760 h 2760"/>
                  <a:gd name="T36" fmla="*/ 1661 w 5512"/>
                  <a:gd name="T37" fmla="*/ 2623 h 2760"/>
                  <a:gd name="T38" fmla="*/ 1725 w 5512"/>
                  <a:gd name="T39" fmla="*/ 2492 h 2760"/>
                  <a:gd name="T40" fmla="*/ 1895 w 5512"/>
                  <a:gd name="T41" fmla="*/ 2551 h 2760"/>
                  <a:gd name="T42" fmla="*/ 2338 w 5512"/>
                  <a:gd name="T43" fmla="*/ 2448 h 2760"/>
                  <a:gd name="T44" fmla="*/ 2443 w 5512"/>
                  <a:gd name="T45" fmla="*/ 2714 h 2760"/>
                  <a:gd name="T46" fmla="*/ 2870 w 5512"/>
                  <a:gd name="T47" fmla="*/ 2541 h 2760"/>
                  <a:gd name="T48" fmla="*/ 3264 w 5512"/>
                  <a:gd name="T49" fmla="*/ 2591 h 2760"/>
                  <a:gd name="T50" fmla="*/ 3522 w 5512"/>
                  <a:gd name="T51" fmla="*/ 2427 h 2760"/>
                  <a:gd name="T52" fmla="*/ 3594 w 5512"/>
                  <a:gd name="T53" fmla="*/ 2081 h 2760"/>
                  <a:gd name="T54" fmla="*/ 4013 w 5512"/>
                  <a:gd name="T55" fmla="*/ 2087 h 2760"/>
                  <a:gd name="T56" fmla="*/ 4070 w 5512"/>
                  <a:gd name="T57" fmla="*/ 1924 h 2760"/>
                  <a:gd name="T58" fmla="*/ 4239 w 5512"/>
                  <a:gd name="T59" fmla="*/ 1931 h 2760"/>
                  <a:gd name="T60" fmla="*/ 4465 w 5512"/>
                  <a:gd name="T61" fmla="*/ 2094 h 2760"/>
                  <a:gd name="T62" fmla="*/ 4836 w 5512"/>
                  <a:gd name="T63" fmla="*/ 1814 h 2760"/>
                  <a:gd name="T64" fmla="*/ 5225 w 5512"/>
                  <a:gd name="T65" fmla="*/ 1785 h 2760"/>
                  <a:gd name="T66" fmla="*/ 5367 w 5512"/>
                  <a:gd name="T67" fmla="*/ 1571 h 2760"/>
                  <a:gd name="T68" fmla="*/ 5512 w 5512"/>
                  <a:gd name="T69" fmla="*/ 1585 h 2760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  <a:gd name="T81" fmla="*/ 0 60000 65536"/>
                  <a:gd name="T82" fmla="*/ 0 60000 65536"/>
                  <a:gd name="T83" fmla="*/ 0 60000 65536"/>
                  <a:gd name="T84" fmla="*/ 0 60000 65536"/>
                  <a:gd name="T85" fmla="*/ 0 60000 65536"/>
                  <a:gd name="T86" fmla="*/ 0 60000 65536"/>
                  <a:gd name="T87" fmla="*/ 0 60000 65536"/>
                  <a:gd name="T88" fmla="*/ 0 60000 65536"/>
                  <a:gd name="T89" fmla="*/ 0 60000 65536"/>
                  <a:gd name="T90" fmla="*/ 0 60000 65536"/>
                  <a:gd name="T91" fmla="*/ 0 60000 65536"/>
                  <a:gd name="T92" fmla="*/ 0 60000 65536"/>
                  <a:gd name="T93" fmla="*/ 0 60000 65536"/>
                  <a:gd name="T94" fmla="*/ 0 60000 65536"/>
                  <a:gd name="T95" fmla="*/ 0 60000 65536"/>
                  <a:gd name="T96" fmla="*/ 0 60000 65536"/>
                  <a:gd name="T97" fmla="*/ 0 60000 65536"/>
                  <a:gd name="T98" fmla="*/ 0 60000 65536"/>
                  <a:gd name="T99" fmla="*/ 0 60000 65536"/>
                  <a:gd name="T100" fmla="*/ 0 60000 65536"/>
                  <a:gd name="T101" fmla="*/ 0 60000 65536"/>
                  <a:gd name="T102" fmla="*/ 0 60000 65536"/>
                  <a:gd name="T103" fmla="*/ 0 60000 65536"/>
                  <a:gd name="T104" fmla="*/ 0 60000 65536"/>
                </a:gdLst>
                <a:ahLst/>
                <a:cxnLst>
                  <a:cxn ang="T70">
                    <a:pos x="T0" y="T1"/>
                  </a:cxn>
                  <a:cxn ang="T71">
                    <a:pos x="T2" y="T3"/>
                  </a:cxn>
                  <a:cxn ang="T72">
                    <a:pos x="T4" y="T5"/>
                  </a:cxn>
                  <a:cxn ang="T73">
                    <a:pos x="T6" y="T7"/>
                  </a:cxn>
                  <a:cxn ang="T74">
                    <a:pos x="T8" y="T9"/>
                  </a:cxn>
                  <a:cxn ang="T75">
                    <a:pos x="T10" y="T11"/>
                  </a:cxn>
                  <a:cxn ang="T76">
                    <a:pos x="T12" y="T13"/>
                  </a:cxn>
                  <a:cxn ang="T77">
                    <a:pos x="T14" y="T15"/>
                  </a:cxn>
                  <a:cxn ang="T78">
                    <a:pos x="T16" y="T17"/>
                  </a:cxn>
                  <a:cxn ang="T79">
                    <a:pos x="T18" y="T19"/>
                  </a:cxn>
                  <a:cxn ang="T80">
                    <a:pos x="T20" y="T21"/>
                  </a:cxn>
                  <a:cxn ang="T81">
                    <a:pos x="T22" y="T23"/>
                  </a:cxn>
                  <a:cxn ang="T82">
                    <a:pos x="T24" y="T25"/>
                  </a:cxn>
                  <a:cxn ang="T83">
                    <a:pos x="T26" y="T27"/>
                  </a:cxn>
                  <a:cxn ang="T84">
                    <a:pos x="T28" y="T29"/>
                  </a:cxn>
                  <a:cxn ang="T85">
                    <a:pos x="T30" y="T31"/>
                  </a:cxn>
                  <a:cxn ang="T86">
                    <a:pos x="T32" y="T33"/>
                  </a:cxn>
                  <a:cxn ang="T87">
                    <a:pos x="T34" y="T35"/>
                  </a:cxn>
                  <a:cxn ang="T88">
                    <a:pos x="T36" y="T37"/>
                  </a:cxn>
                  <a:cxn ang="T89">
                    <a:pos x="T38" y="T39"/>
                  </a:cxn>
                  <a:cxn ang="T90">
                    <a:pos x="T40" y="T41"/>
                  </a:cxn>
                  <a:cxn ang="T91">
                    <a:pos x="T42" y="T43"/>
                  </a:cxn>
                  <a:cxn ang="T92">
                    <a:pos x="T44" y="T45"/>
                  </a:cxn>
                  <a:cxn ang="T93">
                    <a:pos x="T46" y="T47"/>
                  </a:cxn>
                  <a:cxn ang="T94">
                    <a:pos x="T48" y="T49"/>
                  </a:cxn>
                  <a:cxn ang="T95">
                    <a:pos x="T50" y="T51"/>
                  </a:cxn>
                  <a:cxn ang="T96">
                    <a:pos x="T52" y="T53"/>
                  </a:cxn>
                  <a:cxn ang="T97">
                    <a:pos x="T54" y="T55"/>
                  </a:cxn>
                  <a:cxn ang="T98">
                    <a:pos x="T56" y="T57"/>
                  </a:cxn>
                  <a:cxn ang="T99">
                    <a:pos x="T58" y="T59"/>
                  </a:cxn>
                  <a:cxn ang="T100">
                    <a:pos x="T60" y="T61"/>
                  </a:cxn>
                  <a:cxn ang="T101">
                    <a:pos x="T62" y="T63"/>
                  </a:cxn>
                  <a:cxn ang="T102">
                    <a:pos x="T64" y="T65"/>
                  </a:cxn>
                  <a:cxn ang="T103">
                    <a:pos x="T66" y="T67"/>
                  </a:cxn>
                  <a:cxn ang="T104">
                    <a:pos x="T68" y="T69"/>
                  </a:cxn>
                </a:cxnLst>
                <a:rect l="0" t="0" r="r" b="b"/>
                <a:pathLst>
                  <a:path w="5512" h="2760">
                    <a:moveTo>
                      <a:pt x="240" y="0"/>
                    </a:moveTo>
                    <a:lnTo>
                      <a:pt x="0" y="336"/>
                    </a:lnTo>
                    <a:lnTo>
                      <a:pt x="82" y="821"/>
                    </a:lnTo>
                    <a:lnTo>
                      <a:pt x="243" y="873"/>
                    </a:lnTo>
                    <a:lnTo>
                      <a:pt x="473" y="1087"/>
                    </a:lnTo>
                    <a:lnTo>
                      <a:pt x="557" y="1441"/>
                    </a:lnTo>
                    <a:lnTo>
                      <a:pt x="839" y="1499"/>
                    </a:lnTo>
                    <a:lnTo>
                      <a:pt x="1258" y="1349"/>
                    </a:lnTo>
                    <a:lnTo>
                      <a:pt x="1307" y="1493"/>
                    </a:lnTo>
                    <a:lnTo>
                      <a:pt x="1621" y="1513"/>
                    </a:lnTo>
                    <a:lnTo>
                      <a:pt x="1862" y="1865"/>
                    </a:lnTo>
                    <a:lnTo>
                      <a:pt x="1668" y="2166"/>
                    </a:lnTo>
                    <a:lnTo>
                      <a:pt x="1308" y="2217"/>
                    </a:lnTo>
                    <a:lnTo>
                      <a:pt x="992" y="2172"/>
                    </a:lnTo>
                    <a:lnTo>
                      <a:pt x="903" y="2244"/>
                    </a:lnTo>
                    <a:lnTo>
                      <a:pt x="1008" y="2415"/>
                    </a:lnTo>
                    <a:lnTo>
                      <a:pt x="992" y="2538"/>
                    </a:lnTo>
                    <a:lnTo>
                      <a:pt x="1137" y="2760"/>
                    </a:lnTo>
                    <a:lnTo>
                      <a:pt x="1661" y="2623"/>
                    </a:lnTo>
                    <a:lnTo>
                      <a:pt x="1725" y="2492"/>
                    </a:lnTo>
                    <a:lnTo>
                      <a:pt x="1895" y="2551"/>
                    </a:lnTo>
                    <a:lnTo>
                      <a:pt x="2338" y="2448"/>
                    </a:lnTo>
                    <a:lnTo>
                      <a:pt x="2443" y="2714"/>
                    </a:lnTo>
                    <a:lnTo>
                      <a:pt x="2870" y="2541"/>
                    </a:lnTo>
                    <a:lnTo>
                      <a:pt x="3264" y="2591"/>
                    </a:lnTo>
                    <a:lnTo>
                      <a:pt x="3522" y="2427"/>
                    </a:lnTo>
                    <a:lnTo>
                      <a:pt x="3594" y="2081"/>
                    </a:lnTo>
                    <a:lnTo>
                      <a:pt x="4013" y="2087"/>
                    </a:lnTo>
                    <a:lnTo>
                      <a:pt x="4070" y="1924"/>
                    </a:lnTo>
                    <a:lnTo>
                      <a:pt x="4239" y="1931"/>
                    </a:lnTo>
                    <a:lnTo>
                      <a:pt x="4465" y="2094"/>
                    </a:lnTo>
                    <a:lnTo>
                      <a:pt x="4836" y="1814"/>
                    </a:lnTo>
                    <a:lnTo>
                      <a:pt x="5225" y="1785"/>
                    </a:lnTo>
                    <a:lnTo>
                      <a:pt x="5367" y="1571"/>
                    </a:lnTo>
                    <a:lnTo>
                      <a:pt x="5512" y="1585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3" name="Freeform 8"/>
              <p:cNvSpPr>
                <a:spLocks/>
              </p:cNvSpPr>
              <p:nvPr userDrawn="1"/>
            </p:nvSpPr>
            <p:spPr bwMode="hidden">
              <a:xfrm>
                <a:off x="4840" y="984"/>
                <a:ext cx="790" cy="1189"/>
              </a:xfrm>
              <a:custGeom>
                <a:avLst/>
                <a:gdLst>
                  <a:gd name="T0" fmla="*/ 139 w 790"/>
                  <a:gd name="T1" fmla="*/ 0 h 1189"/>
                  <a:gd name="T2" fmla="*/ 210 w 790"/>
                  <a:gd name="T3" fmla="*/ 233 h 1189"/>
                  <a:gd name="T4" fmla="*/ 159 w 790"/>
                  <a:gd name="T5" fmla="*/ 643 h 1189"/>
                  <a:gd name="T6" fmla="*/ 454 w 790"/>
                  <a:gd name="T7" fmla="*/ 771 h 1189"/>
                  <a:gd name="T8" fmla="*/ 605 w 790"/>
                  <a:gd name="T9" fmla="*/ 1046 h 1189"/>
                  <a:gd name="T10" fmla="*/ 790 w 790"/>
                  <a:gd name="T11" fmla="*/ 1189 h 1189"/>
                  <a:gd name="T12" fmla="*/ 540 w 790"/>
                  <a:gd name="T13" fmla="*/ 1111 h 1189"/>
                  <a:gd name="T14" fmla="*/ 363 w 790"/>
                  <a:gd name="T15" fmla="*/ 883 h 1189"/>
                  <a:gd name="T16" fmla="*/ 139 w 790"/>
                  <a:gd name="T17" fmla="*/ 852 h 1189"/>
                  <a:gd name="T18" fmla="*/ 0 w 790"/>
                  <a:gd name="T19" fmla="*/ 499 h 1189"/>
                  <a:gd name="T20" fmla="*/ 48 w 790"/>
                  <a:gd name="T21" fmla="*/ 209 h 1189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790" h="1189">
                    <a:moveTo>
                      <a:pt x="139" y="0"/>
                    </a:moveTo>
                    <a:lnTo>
                      <a:pt x="210" y="233"/>
                    </a:lnTo>
                    <a:lnTo>
                      <a:pt x="159" y="643"/>
                    </a:lnTo>
                    <a:lnTo>
                      <a:pt x="454" y="771"/>
                    </a:lnTo>
                    <a:lnTo>
                      <a:pt x="605" y="1046"/>
                    </a:lnTo>
                    <a:lnTo>
                      <a:pt x="790" y="1189"/>
                    </a:lnTo>
                    <a:lnTo>
                      <a:pt x="540" y="1111"/>
                    </a:lnTo>
                    <a:lnTo>
                      <a:pt x="363" y="883"/>
                    </a:lnTo>
                    <a:lnTo>
                      <a:pt x="139" y="852"/>
                    </a:lnTo>
                    <a:lnTo>
                      <a:pt x="0" y="499"/>
                    </a:lnTo>
                    <a:lnTo>
                      <a:pt x="48" y="209"/>
                    </a:lnTo>
                  </a:path>
                </a:pathLst>
              </a:custGeom>
              <a:noFill/>
              <a:ln w="1524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4" name="Freeform 9"/>
              <p:cNvSpPr>
                <a:spLocks/>
              </p:cNvSpPr>
              <p:nvPr userDrawn="1"/>
            </p:nvSpPr>
            <p:spPr bwMode="hidden">
              <a:xfrm>
                <a:off x="5173" y="896"/>
                <a:ext cx="579" cy="1117"/>
              </a:xfrm>
              <a:custGeom>
                <a:avLst/>
                <a:gdLst>
                  <a:gd name="T0" fmla="*/ 0 w 579"/>
                  <a:gd name="T1" fmla="*/ 0 h 1117"/>
                  <a:gd name="T2" fmla="*/ 128 w 579"/>
                  <a:gd name="T3" fmla="*/ 328 h 1117"/>
                  <a:gd name="T4" fmla="*/ 9 w 579"/>
                  <a:gd name="T5" fmla="*/ 659 h 1117"/>
                  <a:gd name="T6" fmla="*/ 40 w 579"/>
                  <a:gd name="T7" fmla="*/ 763 h 1117"/>
                  <a:gd name="T8" fmla="*/ 234 w 579"/>
                  <a:gd name="T9" fmla="*/ 739 h 1117"/>
                  <a:gd name="T10" fmla="*/ 344 w 579"/>
                  <a:gd name="T11" fmla="*/ 1055 h 1117"/>
                  <a:gd name="T12" fmla="*/ 579 w 579"/>
                  <a:gd name="T13" fmla="*/ 1117 h 111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79" h="1117">
                    <a:moveTo>
                      <a:pt x="0" y="0"/>
                    </a:moveTo>
                    <a:lnTo>
                      <a:pt x="128" y="328"/>
                    </a:lnTo>
                    <a:lnTo>
                      <a:pt x="9" y="659"/>
                    </a:lnTo>
                    <a:lnTo>
                      <a:pt x="40" y="763"/>
                    </a:lnTo>
                    <a:lnTo>
                      <a:pt x="234" y="739"/>
                    </a:lnTo>
                    <a:lnTo>
                      <a:pt x="344" y="1055"/>
                    </a:lnTo>
                    <a:lnTo>
                      <a:pt x="579" y="1117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5" name="Freeform 10"/>
              <p:cNvSpPr>
                <a:spLocks/>
              </p:cNvSpPr>
              <p:nvPr userDrawn="1"/>
            </p:nvSpPr>
            <p:spPr bwMode="hidden">
              <a:xfrm>
                <a:off x="3291" y="968"/>
                <a:ext cx="2471" cy="2396"/>
              </a:xfrm>
              <a:custGeom>
                <a:avLst/>
                <a:gdLst>
                  <a:gd name="T0" fmla="*/ 1118 w 2471"/>
                  <a:gd name="T1" fmla="*/ 0 h 2396"/>
                  <a:gd name="T2" fmla="*/ 1179 w 2471"/>
                  <a:gd name="T3" fmla="*/ 225 h 2396"/>
                  <a:gd name="T4" fmla="*/ 1393 w 2471"/>
                  <a:gd name="T5" fmla="*/ 339 h 2396"/>
                  <a:gd name="T6" fmla="*/ 1404 w 2471"/>
                  <a:gd name="T7" fmla="*/ 548 h 2396"/>
                  <a:gd name="T8" fmla="*/ 1342 w 2471"/>
                  <a:gd name="T9" fmla="*/ 732 h 2396"/>
                  <a:gd name="T10" fmla="*/ 1434 w 2471"/>
                  <a:gd name="T11" fmla="*/ 925 h 2396"/>
                  <a:gd name="T12" fmla="*/ 1455 w 2471"/>
                  <a:gd name="T13" fmla="*/ 1109 h 2396"/>
                  <a:gd name="T14" fmla="*/ 1311 w 2471"/>
                  <a:gd name="T15" fmla="*/ 1142 h 2396"/>
                  <a:gd name="T16" fmla="*/ 926 w 2471"/>
                  <a:gd name="T17" fmla="*/ 1384 h 2396"/>
                  <a:gd name="T18" fmla="*/ 975 w 2471"/>
                  <a:gd name="T19" fmla="*/ 1456 h 2396"/>
                  <a:gd name="T20" fmla="*/ 956 w 2471"/>
                  <a:gd name="T21" fmla="*/ 1624 h 2396"/>
                  <a:gd name="T22" fmla="*/ 782 w 2471"/>
                  <a:gd name="T23" fmla="*/ 1817 h 2396"/>
                  <a:gd name="T24" fmla="*/ 539 w 2471"/>
                  <a:gd name="T25" fmla="*/ 1978 h 2396"/>
                  <a:gd name="T26" fmla="*/ 152 w 2471"/>
                  <a:gd name="T27" fmla="*/ 2026 h 2396"/>
                  <a:gd name="T28" fmla="*/ 19 w 2471"/>
                  <a:gd name="T29" fmla="*/ 2251 h 2396"/>
                  <a:gd name="T30" fmla="*/ 0 w 2471"/>
                  <a:gd name="T31" fmla="*/ 2396 h 2396"/>
                  <a:gd name="T32" fmla="*/ 213 w 2471"/>
                  <a:gd name="T33" fmla="*/ 2179 h 2396"/>
                  <a:gd name="T34" fmla="*/ 629 w 2471"/>
                  <a:gd name="T35" fmla="*/ 2090 h 2396"/>
                  <a:gd name="T36" fmla="*/ 894 w 2471"/>
                  <a:gd name="T37" fmla="*/ 1906 h 2396"/>
                  <a:gd name="T38" fmla="*/ 1230 w 2471"/>
                  <a:gd name="T39" fmla="*/ 1986 h 2396"/>
                  <a:gd name="T40" fmla="*/ 1668 w 2471"/>
                  <a:gd name="T41" fmla="*/ 1906 h 2396"/>
                  <a:gd name="T42" fmla="*/ 1983 w 2471"/>
                  <a:gd name="T43" fmla="*/ 1745 h 2396"/>
                  <a:gd name="T44" fmla="*/ 2014 w 2471"/>
                  <a:gd name="T45" fmla="*/ 1600 h 2396"/>
                  <a:gd name="T46" fmla="*/ 2237 w 2471"/>
                  <a:gd name="T47" fmla="*/ 1496 h 2396"/>
                  <a:gd name="T48" fmla="*/ 2359 w 2471"/>
                  <a:gd name="T49" fmla="*/ 1552 h 2396"/>
                  <a:gd name="T50" fmla="*/ 2471 w 2471"/>
                  <a:gd name="T51" fmla="*/ 1479 h 239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</a:gdLst>
                <a:ahLst/>
                <a:cxnLst>
                  <a:cxn ang="T52">
                    <a:pos x="T0" y="T1"/>
                  </a:cxn>
                  <a:cxn ang="T53">
                    <a:pos x="T2" y="T3"/>
                  </a:cxn>
                  <a:cxn ang="T54">
                    <a:pos x="T4" y="T5"/>
                  </a:cxn>
                  <a:cxn ang="T55">
                    <a:pos x="T6" y="T7"/>
                  </a:cxn>
                  <a:cxn ang="T56">
                    <a:pos x="T8" y="T9"/>
                  </a:cxn>
                  <a:cxn ang="T57">
                    <a:pos x="T10" y="T11"/>
                  </a:cxn>
                  <a:cxn ang="T58">
                    <a:pos x="T12" y="T13"/>
                  </a:cxn>
                  <a:cxn ang="T59">
                    <a:pos x="T14" y="T15"/>
                  </a:cxn>
                  <a:cxn ang="T60">
                    <a:pos x="T16" y="T17"/>
                  </a:cxn>
                  <a:cxn ang="T61">
                    <a:pos x="T18" y="T19"/>
                  </a:cxn>
                  <a:cxn ang="T62">
                    <a:pos x="T20" y="T21"/>
                  </a:cxn>
                  <a:cxn ang="T63">
                    <a:pos x="T22" y="T23"/>
                  </a:cxn>
                  <a:cxn ang="T64">
                    <a:pos x="T24" y="T25"/>
                  </a:cxn>
                  <a:cxn ang="T65">
                    <a:pos x="T26" y="T27"/>
                  </a:cxn>
                  <a:cxn ang="T66">
                    <a:pos x="T28" y="T29"/>
                  </a:cxn>
                  <a:cxn ang="T67">
                    <a:pos x="T30" y="T31"/>
                  </a:cxn>
                  <a:cxn ang="T68">
                    <a:pos x="T32" y="T33"/>
                  </a:cxn>
                  <a:cxn ang="T69">
                    <a:pos x="T34" y="T35"/>
                  </a:cxn>
                  <a:cxn ang="T70">
                    <a:pos x="T36" y="T37"/>
                  </a:cxn>
                  <a:cxn ang="T71">
                    <a:pos x="T38" y="T39"/>
                  </a:cxn>
                  <a:cxn ang="T72">
                    <a:pos x="T40" y="T41"/>
                  </a:cxn>
                  <a:cxn ang="T73">
                    <a:pos x="T42" y="T43"/>
                  </a:cxn>
                  <a:cxn ang="T74">
                    <a:pos x="T44" y="T45"/>
                  </a:cxn>
                  <a:cxn ang="T75">
                    <a:pos x="T46" y="T47"/>
                  </a:cxn>
                  <a:cxn ang="T76">
                    <a:pos x="T48" y="T49"/>
                  </a:cxn>
                  <a:cxn ang="T77">
                    <a:pos x="T50" y="T51"/>
                  </a:cxn>
                </a:cxnLst>
                <a:rect l="0" t="0" r="r" b="b"/>
                <a:pathLst>
                  <a:path w="2471" h="2396">
                    <a:moveTo>
                      <a:pt x="1118" y="0"/>
                    </a:moveTo>
                    <a:lnTo>
                      <a:pt x="1179" y="225"/>
                    </a:lnTo>
                    <a:lnTo>
                      <a:pt x="1393" y="339"/>
                    </a:lnTo>
                    <a:lnTo>
                      <a:pt x="1404" y="548"/>
                    </a:lnTo>
                    <a:lnTo>
                      <a:pt x="1342" y="732"/>
                    </a:lnTo>
                    <a:lnTo>
                      <a:pt x="1434" y="925"/>
                    </a:lnTo>
                    <a:lnTo>
                      <a:pt x="1455" y="1109"/>
                    </a:lnTo>
                    <a:lnTo>
                      <a:pt x="1311" y="1142"/>
                    </a:lnTo>
                    <a:lnTo>
                      <a:pt x="926" y="1384"/>
                    </a:lnTo>
                    <a:lnTo>
                      <a:pt x="975" y="1456"/>
                    </a:lnTo>
                    <a:lnTo>
                      <a:pt x="956" y="1624"/>
                    </a:lnTo>
                    <a:lnTo>
                      <a:pt x="782" y="1817"/>
                    </a:lnTo>
                    <a:lnTo>
                      <a:pt x="539" y="1978"/>
                    </a:lnTo>
                    <a:lnTo>
                      <a:pt x="152" y="2026"/>
                    </a:lnTo>
                    <a:lnTo>
                      <a:pt x="19" y="2251"/>
                    </a:lnTo>
                    <a:lnTo>
                      <a:pt x="0" y="2396"/>
                    </a:lnTo>
                    <a:lnTo>
                      <a:pt x="213" y="2179"/>
                    </a:lnTo>
                    <a:lnTo>
                      <a:pt x="629" y="2090"/>
                    </a:lnTo>
                    <a:lnTo>
                      <a:pt x="894" y="1906"/>
                    </a:lnTo>
                    <a:lnTo>
                      <a:pt x="1230" y="1986"/>
                    </a:lnTo>
                    <a:lnTo>
                      <a:pt x="1668" y="1906"/>
                    </a:lnTo>
                    <a:lnTo>
                      <a:pt x="1983" y="1745"/>
                    </a:lnTo>
                    <a:lnTo>
                      <a:pt x="2014" y="1600"/>
                    </a:lnTo>
                    <a:lnTo>
                      <a:pt x="2237" y="1496"/>
                    </a:lnTo>
                    <a:lnTo>
                      <a:pt x="2359" y="1552"/>
                    </a:lnTo>
                    <a:lnTo>
                      <a:pt x="2471" y="1479"/>
                    </a:lnTo>
                  </a:path>
                </a:pathLst>
              </a:custGeom>
              <a:noFill/>
              <a:ln w="1651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6" name="Freeform 11"/>
              <p:cNvSpPr>
                <a:spLocks/>
              </p:cNvSpPr>
              <p:nvPr userDrawn="1"/>
            </p:nvSpPr>
            <p:spPr bwMode="hidden">
              <a:xfrm>
                <a:off x="2366" y="1067"/>
                <a:ext cx="1399" cy="1349"/>
              </a:xfrm>
              <a:custGeom>
                <a:avLst/>
                <a:gdLst>
                  <a:gd name="T0" fmla="*/ 620 w 1399"/>
                  <a:gd name="T1" fmla="*/ 155 h 1349"/>
                  <a:gd name="T2" fmla="*/ 421 w 1399"/>
                  <a:gd name="T3" fmla="*/ 155 h 1349"/>
                  <a:gd name="T4" fmla="*/ 205 w 1399"/>
                  <a:gd name="T5" fmla="*/ 507 h 1349"/>
                  <a:gd name="T6" fmla="*/ 0 w 1399"/>
                  <a:gd name="T7" fmla="*/ 673 h 1349"/>
                  <a:gd name="T8" fmla="*/ 487 w 1399"/>
                  <a:gd name="T9" fmla="*/ 783 h 1349"/>
                  <a:gd name="T10" fmla="*/ 425 w 1399"/>
                  <a:gd name="T11" fmla="*/ 1009 h 1349"/>
                  <a:gd name="T12" fmla="*/ 617 w 1399"/>
                  <a:gd name="T13" fmla="*/ 1086 h 1349"/>
                  <a:gd name="T14" fmla="*/ 498 w 1399"/>
                  <a:gd name="T15" fmla="*/ 1349 h 1349"/>
                  <a:gd name="T16" fmla="*/ 961 w 1399"/>
                  <a:gd name="T17" fmla="*/ 1035 h 1349"/>
                  <a:gd name="T18" fmla="*/ 926 w 1399"/>
                  <a:gd name="T19" fmla="*/ 776 h 1349"/>
                  <a:gd name="T20" fmla="*/ 1181 w 1399"/>
                  <a:gd name="T21" fmla="*/ 749 h 1349"/>
                  <a:gd name="T22" fmla="*/ 1399 w 1399"/>
                  <a:gd name="T23" fmla="*/ 601 h 1349"/>
                  <a:gd name="T24" fmla="*/ 1315 w 1399"/>
                  <a:gd name="T25" fmla="*/ 416 h 1349"/>
                  <a:gd name="T26" fmla="*/ 1341 w 1399"/>
                  <a:gd name="T27" fmla="*/ 196 h 1349"/>
                  <a:gd name="T28" fmla="*/ 1171 w 1399"/>
                  <a:gd name="T29" fmla="*/ 164 h 1349"/>
                  <a:gd name="T30" fmla="*/ 928 w 1399"/>
                  <a:gd name="T31" fmla="*/ 0 h 1349"/>
                  <a:gd name="T32" fmla="*/ 620 w 1399"/>
                  <a:gd name="T33" fmla="*/ 155 h 1349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</a:gdLst>
                <a:ahLst/>
                <a:cxnLst>
                  <a:cxn ang="T34">
                    <a:pos x="T0" y="T1"/>
                  </a:cxn>
                  <a:cxn ang="T35">
                    <a:pos x="T2" y="T3"/>
                  </a:cxn>
                  <a:cxn ang="T36">
                    <a:pos x="T4" y="T5"/>
                  </a:cxn>
                  <a:cxn ang="T37">
                    <a:pos x="T6" y="T7"/>
                  </a:cxn>
                  <a:cxn ang="T38">
                    <a:pos x="T8" y="T9"/>
                  </a:cxn>
                  <a:cxn ang="T39">
                    <a:pos x="T10" y="T11"/>
                  </a:cxn>
                  <a:cxn ang="T40">
                    <a:pos x="T12" y="T13"/>
                  </a:cxn>
                  <a:cxn ang="T41">
                    <a:pos x="T14" y="T15"/>
                  </a:cxn>
                  <a:cxn ang="T42">
                    <a:pos x="T16" y="T17"/>
                  </a:cxn>
                  <a:cxn ang="T43">
                    <a:pos x="T18" y="T19"/>
                  </a:cxn>
                  <a:cxn ang="T44">
                    <a:pos x="T20" y="T21"/>
                  </a:cxn>
                  <a:cxn ang="T45">
                    <a:pos x="T22" y="T23"/>
                  </a:cxn>
                  <a:cxn ang="T46">
                    <a:pos x="T24" y="T25"/>
                  </a:cxn>
                  <a:cxn ang="T47">
                    <a:pos x="T26" y="T27"/>
                  </a:cxn>
                  <a:cxn ang="T48">
                    <a:pos x="T28" y="T29"/>
                  </a:cxn>
                  <a:cxn ang="T49">
                    <a:pos x="T30" y="T31"/>
                  </a:cxn>
                  <a:cxn ang="T50">
                    <a:pos x="T32" y="T33"/>
                  </a:cxn>
                </a:cxnLst>
                <a:rect l="0" t="0" r="r" b="b"/>
                <a:pathLst>
                  <a:path w="1399" h="1349">
                    <a:moveTo>
                      <a:pt x="620" y="155"/>
                    </a:moveTo>
                    <a:lnTo>
                      <a:pt x="421" y="155"/>
                    </a:lnTo>
                    <a:lnTo>
                      <a:pt x="205" y="507"/>
                    </a:lnTo>
                    <a:lnTo>
                      <a:pt x="0" y="673"/>
                    </a:lnTo>
                    <a:lnTo>
                      <a:pt x="487" y="783"/>
                    </a:lnTo>
                    <a:lnTo>
                      <a:pt x="425" y="1009"/>
                    </a:lnTo>
                    <a:lnTo>
                      <a:pt x="617" y="1086"/>
                    </a:lnTo>
                    <a:lnTo>
                      <a:pt x="498" y="1349"/>
                    </a:lnTo>
                    <a:lnTo>
                      <a:pt x="961" y="1035"/>
                    </a:lnTo>
                    <a:lnTo>
                      <a:pt x="926" y="776"/>
                    </a:lnTo>
                    <a:lnTo>
                      <a:pt x="1181" y="749"/>
                    </a:lnTo>
                    <a:lnTo>
                      <a:pt x="1399" y="601"/>
                    </a:lnTo>
                    <a:lnTo>
                      <a:pt x="1315" y="416"/>
                    </a:lnTo>
                    <a:lnTo>
                      <a:pt x="1341" y="196"/>
                    </a:lnTo>
                    <a:lnTo>
                      <a:pt x="1171" y="164"/>
                    </a:lnTo>
                    <a:lnTo>
                      <a:pt x="928" y="0"/>
                    </a:lnTo>
                    <a:lnTo>
                      <a:pt x="620" y="155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7" name="Freeform 12"/>
              <p:cNvSpPr>
                <a:spLocks/>
              </p:cNvSpPr>
              <p:nvPr userDrawn="1"/>
            </p:nvSpPr>
            <p:spPr bwMode="hidden">
              <a:xfrm>
                <a:off x="4275" y="2031"/>
                <a:ext cx="1256" cy="810"/>
              </a:xfrm>
              <a:custGeom>
                <a:avLst/>
                <a:gdLst>
                  <a:gd name="T0" fmla="*/ 719 w 1256"/>
                  <a:gd name="T1" fmla="*/ 183 h 810"/>
                  <a:gd name="T2" fmla="*/ 760 w 1256"/>
                  <a:gd name="T3" fmla="*/ 33 h 810"/>
                  <a:gd name="T4" fmla="*/ 884 w 1256"/>
                  <a:gd name="T5" fmla="*/ 0 h 810"/>
                  <a:gd name="T6" fmla="*/ 983 w 1256"/>
                  <a:gd name="T7" fmla="*/ 78 h 810"/>
                  <a:gd name="T8" fmla="*/ 1082 w 1256"/>
                  <a:gd name="T9" fmla="*/ 248 h 810"/>
                  <a:gd name="T10" fmla="*/ 1256 w 1256"/>
                  <a:gd name="T11" fmla="*/ 229 h 810"/>
                  <a:gd name="T12" fmla="*/ 1248 w 1256"/>
                  <a:gd name="T13" fmla="*/ 359 h 810"/>
                  <a:gd name="T14" fmla="*/ 1016 w 1256"/>
                  <a:gd name="T15" fmla="*/ 431 h 810"/>
                  <a:gd name="T16" fmla="*/ 879 w 1256"/>
                  <a:gd name="T17" fmla="*/ 417 h 810"/>
                  <a:gd name="T18" fmla="*/ 719 w 1256"/>
                  <a:gd name="T19" fmla="*/ 481 h 810"/>
                  <a:gd name="T20" fmla="*/ 591 w 1256"/>
                  <a:gd name="T21" fmla="*/ 633 h 810"/>
                  <a:gd name="T22" fmla="*/ 423 w 1256"/>
                  <a:gd name="T23" fmla="*/ 537 h 810"/>
                  <a:gd name="T24" fmla="*/ 256 w 1256"/>
                  <a:gd name="T25" fmla="*/ 810 h 810"/>
                  <a:gd name="T26" fmla="*/ 66 w 1256"/>
                  <a:gd name="T27" fmla="*/ 764 h 810"/>
                  <a:gd name="T28" fmla="*/ 0 w 1256"/>
                  <a:gd name="T29" fmla="*/ 601 h 810"/>
                  <a:gd name="T30" fmla="*/ 157 w 1256"/>
                  <a:gd name="T31" fmla="*/ 483 h 810"/>
                  <a:gd name="T32" fmla="*/ 248 w 1256"/>
                  <a:gd name="T33" fmla="*/ 281 h 810"/>
                  <a:gd name="T34" fmla="*/ 438 w 1256"/>
                  <a:gd name="T35" fmla="*/ 150 h 810"/>
                  <a:gd name="T36" fmla="*/ 719 w 1256"/>
                  <a:gd name="T37" fmla="*/ 189 h 810"/>
                  <a:gd name="T38" fmla="*/ 0 60000 65536"/>
                  <a:gd name="T39" fmla="*/ 0 60000 65536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</a:gdLst>
                <a:ahLst/>
                <a:cxnLst>
                  <a:cxn ang="T38">
                    <a:pos x="T0" y="T1"/>
                  </a:cxn>
                  <a:cxn ang="T39">
                    <a:pos x="T2" y="T3"/>
                  </a:cxn>
                  <a:cxn ang="T40">
                    <a:pos x="T4" y="T5"/>
                  </a:cxn>
                  <a:cxn ang="T41">
                    <a:pos x="T6" y="T7"/>
                  </a:cxn>
                  <a:cxn ang="T42">
                    <a:pos x="T8" y="T9"/>
                  </a:cxn>
                  <a:cxn ang="T43">
                    <a:pos x="T10" y="T11"/>
                  </a:cxn>
                  <a:cxn ang="T44">
                    <a:pos x="T12" y="T13"/>
                  </a:cxn>
                  <a:cxn ang="T45">
                    <a:pos x="T14" y="T15"/>
                  </a:cxn>
                  <a:cxn ang="T46">
                    <a:pos x="T16" y="T17"/>
                  </a:cxn>
                  <a:cxn ang="T47">
                    <a:pos x="T18" y="T19"/>
                  </a:cxn>
                  <a:cxn ang="T48">
                    <a:pos x="T20" y="T21"/>
                  </a:cxn>
                  <a:cxn ang="T49">
                    <a:pos x="T22" y="T23"/>
                  </a:cxn>
                  <a:cxn ang="T50">
                    <a:pos x="T24" y="T25"/>
                  </a:cxn>
                  <a:cxn ang="T51">
                    <a:pos x="T26" y="T27"/>
                  </a:cxn>
                  <a:cxn ang="T52">
                    <a:pos x="T28" y="T29"/>
                  </a:cxn>
                  <a:cxn ang="T53">
                    <a:pos x="T30" y="T31"/>
                  </a:cxn>
                  <a:cxn ang="T54">
                    <a:pos x="T32" y="T33"/>
                  </a:cxn>
                  <a:cxn ang="T55">
                    <a:pos x="T34" y="T35"/>
                  </a:cxn>
                  <a:cxn ang="T56">
                    <a:pos x="T36" y="T37"/>
                  </a:cxn>
                </a:cxnLst>
                <a:rect l="0" t="0" r="r" b="b"/>
                <a:pathLst>
                  <a:path w="1256" h="810">
                    <a:moveTo>
                      <a:pt x="719" y="183"/>
                    </a:moveTo>
                    <a:lnTo>
                      <a:pt x="760" y="33"/>
                    </a:lnTo>
                    <a:lnTo>
                      <a:pt x="884" y="0"/>
                    </a:lnTo>
                    <a:lnTo>
                      <a:pt x="983" y="78"/>
                    </a:lnTo>
                    <a:lnTo>
                      <a:pt x="1082" y="248"/>
                    </a:lnTo>
                    <a:lnTo>
                      <a:pt x="1256" y="229"/>
                    </a:lnTo>
                    <a:lnTo>
                      <a:pt x="1248" y="359"/>
                    </a:lnTo>
                    <a:lnTo>
                      <a:pt x="1016" y="431"/>
                    </a:lnTo>
                    <a:lnTo>
                      <a:pt x="879" y="417"/>
                    </a:lnTo>
                    <a:lnTo>
                      <a:pt x="719" y="481"/>
                    </a:lnTo>
                    <a:lnTo>
                      <a:pt x="591" y="633"/>
                    </a:lnTo>
                    <a:lnTo>
                      <a:pt x="423" y="537"/>
                    </a:lnTo>
                    <a:lnTo>
                      <a:pt x="256" y="810"/>
                    </a:lnTo>
                    <a:lnTo>
                      <a:pt x="66" y="764"/>
                    </a:lnTo>
                    <a:lnTo>
                      <a:pt x="0" y="601"/>
                    </a:lnTo>
                    <a:lnTo>
                      <a:pt x="157" y="483"/>
                    </a:lnTo>
                    <a:lnTo>
                      <a:pt x="248" y="281"/>
                    </a:lnTo>
                    <a:lnTo>
                      <a:pt x="438" y="150"/>
                    </a:lnTo>
                    <a:lnTo>
                      <a:pt x="719" y="189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8" name="Freeform 13"/>
              <p:cNvSpPr>
                <a:spLocks/>
              </p:cNvSpPr>
              <p:nvPr userDrawn="1"/>
            </p:nvSpPr>
            <p:spPr bwMode="hidden">
              <a:xfrm>
                <a:off x="2914" y="3476"/>
                <a:ext cx="2848" cy="788"/>
              </a:xfrm>
              <a:custGeom>
                <a:avLst/>
                <a:gdLst>
                  <a:gd name="T0" fmla="*/ 2838 w 2848"/>
                  <a:gd name="T1" fmla="*/ 16 h 788"/>
                  <a:gd name="T2" fmla="*/ 2493 w 2848"/>
                  <a:gd name="T3" fmla="*/ 0 h 788"/>
                  <a:gd name="T4" fmla="*/ 2278 w 2848"/>
                  <a:gd name="T5" fmla="*/ 81 h 788"/>
                  <a:gd name="T6" fmla="*/ 1936 w 2848"/>
                  <a:gd name="T7" fmla="*/ 44 h 788"/>
                  <a:gd name="T8" fmla="*/ 1739 w 2848"/>
                  <a:gd name="T9" fmla="*/ 354 h 788"/>
                  <a:gd name="T10" fmla="*/ 1600 w 2848"/>
                  <a:gd name="T11" fmla="*/ 212 h 788"/>
                  <a:gd name="T12" fmla="*/ 1352 w 2848"/>
                  <a:gd name="T13" fmla="*/ 308 h 788"/>
                  <a:gd name="T14" fmla="*/ 1445 w 2848"/>
                  <a:gd name="T15" fmla="*/ 515 h 788"/>
                  <a:gd name="T16" fmla="*/ 1072 w 2848"/>
                  <a:gd name="T17" fmla="*/ 412 h 788"/>
                  <a:gd name="T18" fmla="*/ 888 w 2848"/>
                  <a:gd name="T19" fmla="*/ 540 h 788"/>
                  <a:gd name="T20" fmla="*/ 0 w 2848"/>
                  <a:gd name="T21" fmla="*/ 660 h 788"/>
                  <a:gd name="T22" fmla="*/ 288 w 2848"/>
                  <a:gd name="T23" fmla="*/ 788 h 788"/>
                  <a:gd name="T24" fmla="*/ 1040 w 2848"/>
                  <a:gd name="T25" fmla="*/ 676 h 788"/>
                  <a:gd name="T26" fmla="*/ 1272 w 2848"/>
                  <a:gd name="T27" fmla="*/ 748 h 788"/>
                  <a:gd name="T28" fmla="*/ 2096 w 2848"/>
                  <a:gd name="T29" fmla="*/ 691 h 788"/>
                  <a:gd name="T30" fmla="*/ 2320 w 2848"/>
                  <a:gd name="T31" fmla="*/ 748 h 788"/>
                  <a:gd name="T32" fmla="*/ 2456 w 2848"/>
                  <a:gd name="T33" fmla="*/ 596 h 788"/>
                  <a:gd name="T34" fmla="*/ 2712 w 2848"/>
                  <a:gd name="T35" fmla="*/ 716 h 788"/>
                  <a:gd name="T36" fmla="*/ 2716 w 2848"/>
                  <a:gd name="T37" fmla="*/ 339 h 788"/>
                  <a:gd name="T38" fmla="*/ 2848 w 2848"/>
                  <a:gd name="T39" fmla="*/ 258 h 788"/>
                  <a:gd name="T40" fmla="*/ 0 60000 65536"/>
                  <a:gd name="T41" fmla="*/ 0 60000 65536"/>
                  <a:gd name="T42" fmla="*/ 0 60000 65536"/>
                  <a:gd name="T43" fmla="*/ 0 60000 65536"/>
                  <a:gd name="T44" fmla="*/ 0 60000 65536"/>
                  <a:gd name="T45" fmla="*/ 0 60000 65536"/>
                  <a:gd name="T46" fmla="*/ 0 60000 65536"/>
                  <a:gd name="T47" fmla="*/ 0 60000 65536"/>
                  <a:gd name="T48" fmla="*/ 0 60000 65536"/>
                  <a:gd name="T49" fmla="*/ 0 60000 65536"/>
                  <a:gd name="T50" fmla="*/ 0 60000 65536"/>
                  <a:gd name="T51" fmla="*/ 0 60000 65536"/>
                  <a:gd name="T52" fmla="*/ 0 60000 65536"/>
                  <a:gd name="T53" fmla="*/ 0 60000 65536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</a:gdLst>
                <a:ahLst/>
                <a:cxnLst>
                  <a:cxn ang="T40">
                    <a:pos x="T0" y="T1"/>
                  </a:cxn>
                  <a:cxn ang="T41">
                    <a:pos x="T2" y="T3"/>
                  </a:cxn>
                  <a:cxn ang="T42">
                    <a:pos x="T4" y="T5"/>
                  </a:cxn>
                  <a:cxn ang="T43">
                    <a:pos x="T6" y="T7"/>
                  </a:cxn>
                  <a:cxn ang="T44">
                    <a:pos x="T8" y="T9"/>
                  </a:cxn>
                  <a:cxn ang="T45">
                    <a:pos x="T10" y="T11"/>
                  </a:cxn>
                  <a:cxn ang="T46">
                    <a:pos x="T12" y="T13"/>
                  </a:cxn>
                  <a:cxn ang="T47">
                    <a:pos x="T14" y="T15"/>
                  </a:cxn>
                  <a:cxn ang="T48">
                    <a:pos x="T16" y="T17"/>
                  </a:cxn>
                  <a:cxn ang="T49">
                    <a:pos x="T18" y="T19"/>
                  </a:cxn>
                  <a:cxn ang="T50">
                    <a:pos x="T20" y="T21"/>
                  </a:cxn>
                  <a:cxn ang="T51">
                    <a:pos x="T22" y="T23"/>
                  </a:cxn>
                  <a:cxn ang="T52">
                    <a:pos x="T24" y="T25"/>
                  </a:cxn>
                  <a:cxn ang="T53">
                    <a:pos x="T26" y="T27"/>
                  </a:cxn>
                  <a:cxn ang="T54">
                    <a:pos x="T28" y="T29"/>
                  </a:cxn>
                  <a:cxn ang="T55">
                    <a:pos x="T30" y="T31"/>
                  </a:cxn>
                  <a:cxn ang="T56">
                    <a:pos x="T32" y="T33"/>
                  </a:cxn>
                  <a:cxn ang="T57">
                    <a:pos x="T34" y="T35"/>
                  </a:cxn>
                  <a:cxn ang="T58">
                    <a:pos x="T36" y="T37"/>
                  </a:cxn>
                  <a:cxn ang="T59">
                    <a:pos x="T38" y="T39"/>
                  </a:cxn>
                </a:cxnLst>
                <a:rect l="0" t="0" r="r" b="b"/>
                <a:pathLst>
                  <a:path w="2848" h="788">
                    <a:moveTo>
                      <a:pt x="2838" y="16"/>
                    </a:moveTo>
                    <a:lnTo>
                      <a:pt x="2493" y="0"/>
                    </a:lnTo>
                    <a:lnTo>
                      <a:pt x="2278" y="81"/>
                    </a:lnTo>
                    <a:lnTo>
                      <a:pt x="1936" y="44"/>
                    </a:lnTo>
                    <a:lnTo>
                      <a:pt x="1739" y="354"/>
                    </a:lnTo>
                    <a:lnTo>
                      <a:pt x="1600" y="212"/>
                    </a:lnTo>
                    <a:lnTo>
                      <a:pt x="1352" y="308"/>
                    </a:lnTo>
                    <a:lnTo>
                      <a:pt x="1445" y="515"/>
                    </a:lnTo>
                    <a:lnTo>
                      <a:pt x="1072" y="412"/>
                    </a:lnTo>
                    <a:lnTo>
                      <a:pt x="888" y="540"/>
                    </a:lnTo>
                    <a:lnTo>
                      <a:pt x="0" y="660"/>
                    </a:lnTo>
                    <a:lnTo>
                      <a:pt x="288" y="788"/>
                    </a:lnTo>
                    <a:lnTo>
                      <a:pt x="1040" y="676"/>
                    </a:lnTo>
                    <a:lnTo>
                      <a:pt x="1272" y="748"/>
                    </a:lnTo>
                    <a:lnTo>
                      <a:pt x="2096" y="691"/>
                    </a:lnTo>
                    <a:lnTo>
                      <a:pt x="2320" y="748"/>
                    </a:lnTo>
                    <a:lnTo>
                      <a:pt x="2456" y="596"/>
                    </a:lnTo>
                    <a:lnTo>
                      <a:pt x="2712" y="716"/>
                    </a:lnTo>
                    <a:lnTo>
                      <a:pt x="2716" y="339"/>
                    </a:lnTo>
                    <a:lnTo>
                      <a:pt x="2848" y="258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79" name="Freeform 14"/>
              <p:cNvSpPr>
                <a:spLocks/>
              </p:cNvSpPr>
              <p:nvPr userDrawn="1"/>
            </p:nvSpPr>
            <p:spPr bwMode="hidden">
              <a:xfrm>
                <a:off x="5443" y="922"/>
                <a:ext cx="319" cy="854"/>
              </a:xfrm>
              <a:custGeom>
                <a:avLst/>
                <a:gdLst>
                  <a:gd name="T0" fmla="*/ 0 w 319"/>
                  <a:gd name="T1" fmla="*/ 0 h 854"/>
                  <a:gd name="T2" fmla="*/ 106 w 319"/>
                  <a:gd name="T3" fmla="*/ 313 h 854"/>
                  <a:gd name="T4" fmla="*/ 106 w 319"/>
                  <a:gd name="T5" fmla="*/ 634 h 854"/>
                  <a:gd name="T6" fmla="*/ 268 w 319"/>
                  <a:gd name="T7" fmla="*/ 854 h 854"/>
                  <a:gd name="T8" fmla="*/ 278 w 319"/>
                  <a:gd name="T9" fmla="*/ 577 h 854"/>
                  <a:gd name="T10" fmla="*/ 238 w 319"/>
                  <a:gd name="T11" fmla="*/ 400 h 854"/>
                  <a:gd name="T12" fmla="*/ 319 w 319"/>
                  <a:gd name="T13" fmla="*/ 240 h 854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19" h="854">
                    <a:moveTo>
                      <a:pt x="0" y="0"/>
                    </a:moveTo>
                    <a:lnTo>
                      <a:pt x="106" y="313"/>
                    </a:lnTo>
                    <a:lnTo>
                      <a:pt x="106" y="634"/>
                    </a:lnTo>
                    <a:lnTo>
                      <a:pt x="268" y="854"/>
                    </a:lnTo>
                    <a:lnTo>
                      <a:pt x="278" y="577"/>
                    </a:lnTo>
                    <a:lnTo>
                      <a:pt x="238" y="400"/>
                    </a:lnTo>
                    <a:lnTo>
                      <a:pt x="319" y="240"/>
                    </a:lnTo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0" name="Freeform 15"/>
              <p:cNvSpPr>
                <a:spLocks/>
              </p:cNvSpPr>
              <p:nvPr userDrawn="1"/>
            </p:nvSpPr>
            <p:spPr bwMode="hidden">
              <a:xfrm>
                <a:off x="4954" y="3568"/>
                <a:ext cx="646" cy="392"/>
              </a:xfrm>
              <a:custGeom>
                <a:avLst/>
                <a:gdLst>
                  <a:gd name="T0" fmla="*/ 504 w 646"/>
                  <a:gd name="T1" fmla="*/ 0 h 392"/>
                  <a:gd name="T2" fmla="*/ 320 w 646"/>
                  <a:gd name="T3" fmla="*/ 61 h 392"/>
                  <a:gd name="T4" fmla="*/ 238 w 646"/>
                  <a:gd name="T5" fmla="*/ 109 h 392"/>
                  <a:gd name="T6" fmla="*/ 144 w 646"/>
                  <a:gd name="T7" fmla="*/ 216 h 392"/>
                  <a:gd name="T8" fmla="*/ 0 w 646"/>
                  <a:gd name="T9" fmla="*/ 392 h 392"/>
                  <a:gd name="T10" fmla="*/ 360 w 646"/>
                  <a:gd name="T11" fmla="*/ 263 h 392"/>
                  <a:gd name="T12" fmla="*/ 432 w 646"/>
                  <a:gd name="T13" fmla="*/ 182 h 392"/>
                  <a:gd name="T14" fmla="*/ 646 w 646"/>
                  <a:gd name="T15" fmla="*/ 142 h 392"/>
                  <a:gd name="T16" fmla="*/ 504 w 646"/>
                  <a:gd name="T17" fmla="*/ 0 h 392"/>
                  <a:gd name="T18" fmla="*/ 0 60000 65536"/>
                  <a:gd name="T19" fmla="*/ 0 60000 65536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</a:gdLst>
                <a:ahLst/>
                <a:cxnLst>
                  <a:cxn ang="T18">
                    <a:pos x="T0" y="T1"/>
                  </a:cxn>
                  <a:cxn ang="T19">
                    <a:pos x="T2" y="T3"/>
                  </a:cxn>
                  <a:cxn ang="T20">
                    <a:pos x="T4" y="T5"/>
                  </a:cxn>
                  <a:cxn ang="T21">
                    <a:pos x="T6" y="T7"/>
                  </a:cxn>
                  <a:cxn ang="T22">
                    <a:pos x="T8" y="T9"/>
                  </a:cxn>
                  <a:cxn ang="T23">
                    <a:pos x="T10" y="T11"/>
                  </a:cxn>
                  <a:cxn ang="T24">
                    <a:pos x="T12" y="T13"/>
                  </a:cxn>
                  <a:cxn ang="T25">
                    <a:pos x="T14" y="T15"/>
                  </a:cxn>
                  <a:cxn ang="T26">
                    <a:pos x="T16" y="T17"/>
                  </a:cxn>
                </a:cxnLst>
                <a:rect l="0" t="0" r="r" b="b"/>
                <a:pathLst>
                  <a:path w="646" h="392">
                    <a:moveTo>
                      <a:pt x="504" y="0"/>
                    </a:moveTo>
                    <a:lnTo>
                      <a:pt x="320" y="61"/>
                    </a:lnTo>
                    <a:lnTo>
                      <a:pt x="238" y="109"/>
                    </a:lnTo>
                    <a:lnTo>
                      <a:pt x="144" y="216"/>
                    </a:lnTo>
                    <a:lnTo>
                      <a:pt x="0" y="392"/>
                    </a:lnTo>
                    <a:lnTo>
                      <a:pt x="360" y="263"/>
                    </a:lnTo>
                    <a:lnTo>
                      <a:pt x="432" y="182"/>
                    </a:lnTo>
                    <a:lnTo>
                      <a:pt x="646" y="142"/>
                    </a:lnTo>
                    <a:lnTo>
                      <a:pt x="504" y="0"/>
                    </a:lnTo>
                    <a:close/>
                  </a:path>
                </a:pathLst>
              </a:custGeom>
              <a:noFill/>
              <a:ln w="17780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bg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81" name="Freeform 16"/>
              <p:cNvSpPr>
                <a:spLocks/>
              </p:cNvSpPr>
              <p:nvPr userDrawn="1"/>
            </p:nvSpPr>
            <p:spPr bwMode="hidden">
              <a:xfrm>
                <a:off x="50" y="2400"/>
                <a:ext cx="2736" cy="1920"/>
              </a:xfrm>
              <a:custGeom>
                <a:avLst/>
                <a:gdLst>
                  <a:gd name="T0" fmla="*/ 0 w 2736"/>
                  <a:gd name="T1" fmla="*/ 0 h 1920"/>
                  <a:gd name="T2" fmla="*/ 96 w 2736"/>
                  <a:gd name="T3" fmla="*/ 336 h 1920"/>
                  <a:gd name="T4" fmla="*/ 384 w 2736"/>
                  <a:gd name="T5" fmla="*/ 384 h 1920"/>
                  <a:gd name="T6" fmla="*/ 576 w 2736"/>
                  <a:gd name="T7" fmla="*/ 720 h 1920"/>
                  <a:gd name="T8" fmla="*/ 528 w 2736"/>
                  <a:gd name="T9" fmla="*/ 960 h 1920"/>
                  <a:gd name="T10" fmla="*/ 672 w 2736"/>
                  <a:gd name="T11" fmla="*/ 1104 h 1920"/>
                  <a:gd name="T12" fmla="*/ 576 w 2736"/>
                  <a:gd name="T13" fmla="*/ 1392 h 1920"/>
                  <a:gd name="T14" fmla="*/ 624 w 2736"/>
                  <a:gd name="T15" fmla="*/ 1632 h 1920"/>
                  <a:gd name="T16" fmla="*/ 1488 w 2736"/>
                  <a:gd name="T17" fmla="*/ 1872 h 1920"/>
                  <a:gd name="T18" fmla="*/ 1680 w 2736"/>
                  <a:gd name="T19" fmla="*/ 1728 h 1920"/>
                  <a:gd name="T20" fmla="*/ 2208 w 2736"/>
                  <a:gd name="T21" fmla="*/ 1728 h 1920"/>
                  <a:gd name="T22" fmla="*/ 2304 w 2736"/>
                  <a:gd name="T23" fmla="*/ 1632 h 1920"/>
                  <a:gd name="T24" fmla="*/ 2736 w 2736"/>
                  <a:gd name="T25" fmla="*/ 1872 h 1920"/>
                  <a:gd name="T26" fmla="*/ 2640 w 2736"/>
                  <a:gd name="T27" fmla="*/ 1920 h 1920"/>
                  <a:gd name="T28" fmla="*/ 2304 w 2736"/>
                  <a:gd name="T29" fmla="*/ 1824 h 1920"/>
                  <a:gd name="T30" fmla="*/ 2160 w 2736"/>
                  <a:gd name="T31" fmla="*/ 1872 h 1920"/>
                  <a:gd name="T32" fmla="*/ 1632 w 2736"/>
                  <a:gd name="T33" fmla="*/ 1920 h 1920"/>
                  <a:gd name="T34" fmla="*/ 1440 w 2736"/>
                  <a:gd name="T35" fmla="*/ 1920 h 1920"/>
                  <a:gd name="T36" fmla="*/ 480 w 2736"/>
                  <a:gd name="T37" fmla="*/ 1824 h 1920"/>
                  <a:gd name="T38" fmla="*/ 192 w 2736"/>
                  <a:gd name="T39" fmla="*/ 1872 h 1920"/>
                  <a:gd name="T40" fmla="*/ 96 w 2736"/>
                  <a:gd name="T41" fmla="*/ 1680 h 1920"/>
                  <a:gd name="T42" fmla="*/ 288 w 2736"/>
                  <a:gd name="T43" fmla="*/ 1440 h 1920"/>
                  <a:gd name="T44" fmla="*/ 336 w 2736"/>
                  <a:gd name="T45" fmla="*/ 1104 h 1920"/>
                  <a:gd name="T46" fmla="*/ 144 w 2736"/>
                  <a:gd name="T47" fmla="*/ 864 h 1920"/>
                  <a:gd name="T48" fmla="*/ 240 w 2736"/>
                  <a:gd name="T49" fmla="*/ 624 h 1920"/>
                  <a:gd name="T50" fmla="*/ 48 w 2736"/>
                  <a:gd name="T51" fmla="*/ 528 h 1920"/>
                  <a:gd name="T52" fmla="*/ 0 w 2736"/>
                  <a:gd name="T53" fmla="*/ 0 h 1920"/>
                  <a:gd name="T54" fmla="*/ 0 60000 65536"/>
                  <a:gd name="T55" fmla="*/ 0 60000 65536"/>
                  <a:gd name="T56" fmla="*/ 0 60000 65536"/>
                  <a:gd name="T57" fmla="*/ 0 60000 65536"/>
                  <a:gd name="T58" fmla="*/ 0 60000 65536"/>
                  <a:gd name="T59" fmla="*/ 0 60000 65536"/>
                  <a:gd name="T60" fmla="*/ 0 60000 65536"/>
                  <a:gd name="T61" fmla="*/ 0 60000 65536"/>
                  <a:gd name="T62" fmla="*/ 0 60000 65536"/>
                  <a:gd name="T63" fmla="*/ 0 60000 65536"/>
                  <a:gd name="T64" fmla="*/ 0 60000 65536"/>
                  <a:gd name="T65" fmla="*/ 0 60000 65536"/>
                  <a:gd name="T66" fmla="*/ 0 60000 65536"/>
                  <a:gd name="T67" fmla="*/ 0 60000 65536"/>
                  <a:gd name="T68" fmla="*/ 0 60000 65536"/>
                  <a:gd name="T69" fmla="*/ 0 60000 65536"/>
                  <a:gd name="T70" fmla="*/ 0 60000 65536"/>
                  <a:gd name="T71" fmla="*/ 0 60000 65536"/>
                  <a:gd name="T72" fmla="*/ 0 60000 65536"/>
                  <a:gd name="T73" fmla="*/ 0 60000 65536"/>
                  <a:gd name="T74" fmla="*/ 0 60000 65536"/>
                  <a:gd name="T75" fmla="*/ 0 60000 65536"/>
                  <a:gd name="T76" fmla="*/ 0 60000 65536"/>
                  <a:gd name="T77" fmla="*/ 0 60000 65536"/>
                  <a:gd name="T78" fmla="*/ 0 60000 65536"/>
                  <a:gd name="T79" fmla="*/ 0 60000 65536"/>
                  <a:gd name="T80" fmla="*/ 0 60000 65536"/>
                </a:gdLst>
                <a:ahLst/>
                <a:cxnLst>
                  <a:cxn ang="T54">
                    <a:pos x="T0" y="T1"/>
                  </a:cxn>
                  <a:cxn ang="T55">
                    <a:pos x="T2" y="T3"/>
                  </a:cxn>
                  <a:cxn ang="T56">
                    <a:pos x="T4" y="T5"/>
                  </a:cxn>
                  <a:cxn ang="T57">
                    <a:pos x="T6" y="T7"/>
                  </a:cxn>
                  <a:cxn ang="T58">
                    <a:pos x="T8" y="T9"/>
                  </a:cxn>
                  <a:cxn ang="T59">
                    <a:pos x="T10" y="T11"/>
                  </a:cxn>
                  <a:cxn ang="T60">
                    <a:pos x="T12" y="T13"/>
                  </a:cxn>
                  <a:cxn ang="T61">
                    <a:pos x="T14" y="T15"/>
                  </a:cxn>
                  <a:cxn ang="T62">
                    <a:pos x="T16" y="T17"/>
                  </a:cxn>
                  <a:cxn ang="T63">
                    <a:pos x="T18" y="T19"/>
                  </a:cxn>
                  <a:cxn ang="T64">
                    <a:pos x="T20" y="T21"/>
                  </a:cxn>
                  <a:cxn ang="T65">
                    <a:pos x="T22" y="T23"/>
                  </a:cxn>
                  <a:cxn ang="T66">
                    <a:pos x="T24" y="T25"/>
                  </a:cxn>
                  <a:cxn ang="T67">
                    <a:pos x="T26" y="T27"/>
                  </a:cxn>
                  <a:cxn ang="T68">
                    <a:pos x="T28" y="T29"/>
                  </a:cxn>
                  <a:cxn ang="T69">
                    <a:pos x="T30" y="T31"/>
                  </a:cxn>
                  <a:cxn ang="T70">
                    <a:pos x="T32" y="T33"/>
                  </a:cxn>
                  <a:cxn ang="T71">
                    <a:pos x="T34" y="T35"/>
                  </a:cxn>
                  <a:cxn ang="T72">
                    <a:pos x="T36" y="T37"/>
                  </a:cxn>
                  <a:cxn ang="T73">
                    <a:pos x="T38" y="T39"/>
                  </a:cxn>
                  <a:cxn ang="T74">
                    <a:pos x="T40" y="T41"/>
                  </a:cxn>
                  <a:cxn ang="T75">
                    <a:pos x="T42" y="T43"/>
                  </a:cxn>
                  <a:cxn ang="T76">
                    <a:pos x="T44" y="T45"/>
                  </a:cxn>
                  <a:cxn ang="T77">
                    <a:pos x="T46" y="T47"/>
                  </a:cxn>
                  <a:cxn ang="T78">
                    <a:pos x="T48" y="T49"/>
                  </a:cxn>
                  <a:cxn ang="T79">
                    <a:pos x="T50" y="T51"/>
                  </a:cxn>
                  <a:cxn ang="T80">
                    <a:pos x="T52" y="T53"/>
                  </a:cxn>
                </a:cxnLst>
                <a:rect l="0" t="0" r="r" b="b"/>
                <a:pathLst>
                  <a:path w="2736" h="1920">
                    <a:moveTo>
                      <a:pt x="0" y="0"/>
                    </a:moveTo>
                    <a:lnTo>
                      <a:pt x="96" y="336"/>
                    </a:lnTo>
                    <a:lnTo>
                      <a:pt x="384" y="384"/>
                    </a:lnTo>
                    <a:lnTo>
                      <a:pt x="576" y="720"/>
                    </a:lnTo>
                    <a:lnTo>
                      <a:pt x="528" y="960"/>
                    </a:lnTo>
                    <a:lnTo>
                      <a:pt x="672" y="1104"/>
                    </a:lnTo>
                    <a:lnTo>
                      <a:pt x="576" y="1392"/>
                    </a:lnTo>
                    <a:lnTo>
                      <a:pt x="624" y="1632"/>
                    </a:lnTo>
                    <a:lnTo>
                      <a:pt x="1488" y="1872"/>
                    </a:lnTo>
                    <a:lnTo>
                      <a:pt x="1680" y="1728"/>
                    </a:lnTo>
                    <a:lnTo>
                      <a:pt x="2208" y="1728"/>
                    </a:lnTo>
                    <a:lnTo>
                      <a:pt x="2304" y="1632"/>
                    </a:lnTo>
                    <a:lnTo>
                      <a:pt x="2736" y="1872"/>
                    </a:lnTo>
                    <a:lnTo>
                      <a:pt x="2640" y="1920"/>
                    </a:lnTo>
                    <a:lnTo>
                      <a:pt x="2304" y="1824"/>
                    </a:lnTo>
                    <a:lnTo>
                      <a:pt x="2160" y="1872"/>
                    </a:lnTo>
                    <a:lnTo>
                      <a:pt x="1632" y="1920"/>
                    </a:lnTo>
                    <a:lnTo>
                      <a:pt x="1440" y="1920"/>
                    </a:lnTo>
                    <a:lnTo>
                      <a:pt x="480" y="1824"/>
                    </a:lnTo>
                    <a:lnTo>
                      <a:pt x="192" y="1872"/>
                    </a:lnTo>
                    <a:lnTo>
                      <a:pt x="96" y="1680"/>
                    </a:lnTo>
                    <a:lnTo>
                      <a:pt x="288" y="1440"/>
                    </a:lnTo>
                    <a:lnTo>
                      <a:pt x="336" y="1104"/>
                    </a:lnTo>
                    <a:lnTo>
                      <a:pt x="144" y="864"/>
                    </a:lnTo>
                    <a:lnTo>
                      <a:pt x="240" y="624"/>
                    </a:lnTo>
                    <a:lnTo>
                      <a:pt x="48" y="528"/>
                    </a:lnTo>
                    <a:lnTo>
                      <a:pt x="0" y="0"/>
                    </a:lnTo>
                    <a:close/>
                  </a:path>
                </a:pathLst>
              </a:custGeom>
              <a:noFill/>
              <a:ln w="9525" cap="flat" cmpd="sng">
                <a:solidFill>
                  <a:schemeClr val="bg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gradFill rotWithShape="0">
                      <a:gsLst>
                        <a:gs pos="0">
                          <a:schemeClr val="bg2"/>
                        </a:gs>
                        <a:gs pos="100000">
                          <a:schemeClr val="bg1"/>
                        </a:gs>
                      </a:gsLst>
                      <a:lin ang="18900000" scaled="1"/>
                    </a:gra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</p:grpSp>
        <p:grpSp>
          <p:nvGrpSpPr>
            <p:cNvPr id="1033" name="Group 17"/>
            <p:cNvGrpSpPr>
              <a:grpSpLocks/>
            </p:cNvGrpSpPr>
            <p:nvPr userDrawn="1"/>
          </p:nvGrpSpPr>
          <p:grpSpPr bwMode="auto">
            <a:xfrm>
              <a:off x="0" y="2291"/>
              <a:ext cx="1385" cy="1702"/>
              <a:chOff x="0" y="2291"/>
              <a:chExt cx="1385" cy="1702"/>
            </a:xfrm>
          </p:grpSpPr>
          <p:sp>
            <p:nvSpPr>
              <p:cNvPr id="1034" name="Rectangle 18"/>
              <p:cNvSpPr>
                <a:spLocks noChangeArrowheads="1"/>
              </p:cNvSpPr>
              <p:nvPr userDrawn="1"/>
            </p:nvSpPr>
            <p:spPr bwMode="ltGray">
              <a:xfrm rot="6798887">
                <a:off x="63" y="388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5" name="Rectangle 19"/>
              <p:cNvSpPr>
                <a:spLocks noChangeArrowheads="1"/>
              </p:cNvSpPr>
              <p:nvPr userDrawn="1"/>
            </p:nvSpPr>
            <p:spPr bwMode="ltGray">
              <a:xfrm rot="6798887">
                <a:off x="33" y="388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6" name="Rectangle 20"/>
              <p:cNvSpPr>
                <a:spLocks noChangeArrowheads="1"/>
              </p:cNvSpPr>
              <p:nvPr userDrawn="1"/>
            </p:nvSpPr>
            <p:spPr bwMode="ltGray">
              <a:xfrm rot="6798887">
                <a:off x="7" y="387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7" name="Rectangle 21"/>
              <p:cNvSpPr>
                <a:spLocks noChangeArrowheads="1"/>
              </p:cNvSpPr>
              <p:nvPr userDrawn="1"/>
            </p:nvSpPr>
            <p:spPr bwMode="ltGray">
              <a:xfrm rot="5999912">
                <a:off x="209" y="388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8" name="Rectangle 22"/>
              <p:cNvSpPr>
                <a:spLocks noChangeArrowheads="1"/>
              </p:cNvSpPr>
              <p:nvPr userDrawn="1"/>
            </p:nvSpPr>
            <p:spPr bwMode="ltGray">
              <a:xfrm rot="5999912">
                <a:off x="18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39" name="Rectangle 23"/>
              <p:cNvSpPr>
                <a:spLocks noChangeArrowheads="1"/>
              </p:cNvSpPr>
              <p:nvPr userDrawn="1"/>
            </p:nvSpPr>
            <p:spPr bwMode="ltGray">
              <a:xfrm rot="6250138">
                <a:off x="153" y="388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0" name="Rectangle 24"/>
              <p:cNvSpPr>
                <a:spLocks noChangeArrowheads="1"/>
              </p:cNvSpPr>
              <p:nvPr userDrawn="1"/>
            </p:nvSpPr>
            <p:spPr bwMode="ltGray">
              <a:xfrm rot="6238076">
                <a:off x="123" y="388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1" name="Rectangle 25"/>
              <p:cNvSpPr>
                <a:spLocks noChangeArrowheads="1"/>
              </p:cNvSpPr>
              <p:nvPr userDrawn="1"/>
            </p:nvSpPr>
            <p:spPr bwMode="ltGray">
              <a:xfrm rot="5380717">
                <a:off x="363" y="386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2" name="Rectangle 26"/>
              <p:cNvSpPr>
                <a:spLocks noChangeArrowheads="1"/>
              </p:cNvSpPr>
              <p:nvPr userDrawn="1"/>
            </p:nvSpPr>
            <p:spPr bwMode="ltGray">
              <a:xfrm rot="5380717">
                <a:off x="333" y="387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3" name="Rectangle 27"/>
              <p:cNvSpPr>
                <a:spLocks noChangeArrowheads="1"/>
              </p:cNvSpPr>
              <p:nvPr userDrawn="1"/>
            </p:nvSpPr>
            <p:spPr bwMode="ltGray">
              <a:xfrm rot="5583200">
                <a:off x="303" y="387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4" name="Rectangle 28"/>
              <p:cNvSpPr>
                <a:spLocks noChangeArrowheads="1"/>
              </p:cNvSpPr>
              <p:nvPr userDrawn="1"/>
            </p:nvSpPr>
            <p:spPr bwMode="ltGray">
              <a:xfrm rot="5737625">
                <a:off x="271" y="3882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5" name="Rectangle 29"/>
              <p:cNvSpPr>
                <a:spLocks noChangeArrowheads="1"/>
              </p:cNvSpPr>
              <p:nvPr userDrawn="1"/>
            </p:nvSpPr>
            <p:spPr bwMode="ltGray">
              <a:xfrm rot="4715477">
                <a:off x="517" y="382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6" name="Rectangle 30"/>
              <p:cNvSpPr>
                <a:spLocks noChangeArrowheads="1"/>
              </p:cNvSpPr>
              <p:nvPr userDrawn="1"/>
            </p:nvSpPr>
            <p:spPr bwMode="ltGray">
              <a:xfrm rot="4924949">
                <a:off x="486" y="38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7" name="Rectangle 31"/>
              <p:cNvSpPr>
                <a:spLocks noChangeArrowheads="1"/>
              </p:cNvSpPr>
              <p:nvPr userDrawn="1"/>
            </p:nvSpPr>
            <p:spPr bwMode="ltGray">
              <a:xfrm rot="4924949">
                <a:off x="456" y="38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8" name="Rectangle 32"/>
              <p:cNvSpPr>
                <a:spLocks noChangeArrowheads="1"/>
              </p:cNvSpPr>
              <p:nvPr userDrawn="1"/>
            </p:nvSpPr>
            <p:spPr bwMode="ltGray">
              <a:xfrm rot="5041352">
                <a:off x="427" y="385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49" name="Rectangle 33"/>
              <p:cNvSpPr>
                <a:spLocks noChangeArrowheads="1"/>
              </p:cNvSpPr>
              <p:nvPr userDrawn="1"/>
            </p:nvSpPr>
            <p:spPr bwMode="ltGray">
              <a:xfrm rot="3816889">
                <a:off x="664" y="376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0" name="Rectangle 34"/>
              <p:cNvSpPr>
                <a:spLocks noChangeArrowheads="1"/>
              </p:cNvSpPr>
              <p:nvPr userDrawn="1"/>
            </p:nvSpPr>
            <p:spPr bwMode="ltGray">
              <a:xfrm rot="3816889">
                <a:off x="634" y="378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1" name="Rectangle 35"/>
              <p:cNvSpPr>
                <a:spLocks noChangeArrowheads="1"/>
              </p:cNvSpPr>
              <p:nvPr userDrawn="1"/>
            </p:nvSpPr>
            <p:spPr bwMode="ltGray">
              <a:xfrm rot="4104184">
                <a:off x="606" y="3790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2" name="Rectangle 36"/>
              <p:cNvSpPr>
                <a:spLocks noChangeArrowheads="1"/>
              </p:cNvSpPr>
              <p:nvPr userDrawn="1"/>
            </p:nvSpPr>
            <p:spPr bwMode="ltGray">
              <a:xfrm rot="4325343">
                <a:off x="575" y="380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3" name="Rectangle 37"/>
              <p:cNvSpPr>
                <a:spLocks noChangeArrowheads="1"/>
              </p:cNvSpPr>
              <p:nvPr userDrawn="1"/>
            </p:nvSpPr>
            <p:spPr bwMode="ltGray">
              <a:xfrm rot="3368036">
                <a:off x="800" y="368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4" name="Rectangle 38"/>
              <p:cNvSpPr>
                <a:spLocks noChangeArrowheads="1"/>
              </p:cNvSpPr>
              <p:nvPr userDrawn="1"/>
            </p:nvSpPr>
            <p:spPr bwMode="ltGray">
              <a:xfrm rot="3368036">
                <a:off x="772" y="369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5" name="Rectangle 39"/>
              <p:cNvSpPr>
                <a:spLocks noChangeArrowheads="1"/>
              </p:cNvSpPr>
              <p:nvPr userDrawn="1"/>
            </p:nvSpPr>
            <p:spPr bwMode="ltGray">
              <a:xfrm rot="3368036">
                <a:off x="746" y="37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6" name="Rectangle 40"/>
              <p:cNvSpPr>
                <a:spLocks noChangeArrowheads="1"/>
              </p:cNvSpPr>
              <p:nvPr userDrawn="1"/>
            </p:nvSpPr>
            <p:spPr bwMode="ltGray">
              <a:xfrm rot="3816889">
                <a:off x="717" y="373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7" name="Rectangle 41"/>
              <p:cNvSpPr>
                <a:spLocks noChangeArrowheads="1"/>
              </p:cNvSpPr>
              <p:nvPr userDrawn="1"/>
            </p:nvSpPr>
            <p:spPr bwMode="ltGray">
              <a:xfrm rot="2302266">
                <a:off x="923" y="358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8" name="Rectangle 42"/>
              <p:cNvSpPr>
                <a:spLocks noChangeArrowheads="1"/>
              </p:cNvSpPr>
              <p:nvPr userDrawn="1"/>
            </p:nvSpPr>
            <p:spPr bwMode="ltGray">
              <a:xfrm rot="2302266">
                <a:off x="899" y="360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59" name="Rectangle 43"/>
              <p:cNvSpPr>
                <a:spLocks noChangeArrowheads="1"/>
              </p:cNvSpPr>
              <p:nvPr userDrawn="1"/>
            </p:nvSpPr>
            <p:spPr bwMode="ltGray">
              <a:xfrm rot="2707562">
                <a:off x="876" y="36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0" name="Rectangle 44"/>
              <p:cNvSpPr>
                <a:spLocks noChangeArrowheads="1"/>
              </p:cNvSpPr>
              <p:nvPr userDrawn="1"/>
            </p:nvSpPr>
            <p:spPr bwMode="ltGray">
              <a:xfrm rot="2707562">
                <a:off x="850" y="3644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1" name="Rectangle 45"/>
              <p:cNvSpPr>
                <a:spLocks noChangeArrowheads="1"/>
              </p:cNvSpPr>
              <p:nvPr userDrawn="1"/>
            </p:nvSpPr>
            <p:spPr bwMode="ltGray">
              <a:xfrm rot="1525830">
                <a:off x="1027" y="3473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2" name="Rectangle 46"/>
              <p:cNvSpPr>
                <a:spLocks noChangeArrowheads="1"/>
              </p:cNvSpPr>
              <p:nvPr userDrawn="1"/>
            </p:nvSpPr>
            <p:spPr bwMode="ltGray">
              <a:xfrm rot="1525830">
                <a:off x="1009" y="3497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3" name="Rectangle 47"/>
              <p:cNvSpPr>
                <a:spLocks noChangeArrowheads="1"/>
              </p:cNvSpPr>
              <p:nvPr userDrawn="1"/>
            </p:nvSpPr>
            <p:spPr bwMode="ltGray">
              <a:xfrm rot="1788117">
                <a:off x="990" y="3519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4" name="Rectangle 48"/>
              <p:cNvSpPr>
                <a:spLocks noChangeArrowheads="1"/>
              </p:cNvSpPr>
              <p:nvPr userDrawn="1"/>
            </p:nvSpPr>
            <p:spPr bwMode="ltGray">
              <a:xfrm rot="1788117">
                <a:off x="969" y="354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5" name="Rectangle 49"/>
              <p:cNvSpPr>
                <a:spLocks noChangeArrowheads="1"/>
              </p:cNvSpPr>
              <p:nvPr userDrawn="1"/>
            </p:nvSpPr>
            <p:spPr bwMode="ltGray">
              <a:xfrm rot="841630">
                <a:off x="1113" y="3355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6" name="Rectangle 50"/>
              <p:cNvSpPr>
                <a:spLocks noChangeArrowheads="1"/>
              </p:cNvSpPr>
              <p:nvPr userDrawn="1"/>
            </p:nvSpPr>
            <p:spPr bwMode="ltGray">
              <a:xfrm rot="841630">
                <a:off x="1100" y="337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7" name="Rectangle 51"/>
              <p:cNvSpPr>
                <a:spLocks noChangeArrowheads="1"/>
              </p:cNvSpPr>
              <p:nvPr userDrawn="1"/>
            </p:nvSpPr>
            <p:spPr bwMode="ltGray">
              <a:xfrm rot="1308689">
                <a:off x="1086" y="3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8" name="Rectangle 52"/>
              <p:cNvSpPr>
                <a:spLocks noChangeArrowheads="1"/>
              </p:cNvSpPr>
              <p:nvPr userDrawn="1"/>
            </p:nvSpPr>
            <p:spPr bwMode="ltGray">
              <a:xfrm rot="1308689">
                <a:off x="1064" y="3425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69" name="Rectangle 53"/>
              <p:cNvSpPr>
                <a:spLocks noChangeArrowheads="1"/>
              </p:cNvSpPr>
              <p:nvPr userDrawn="1"/>
            </p:nvSpPr>
            <p:spPr bwMode="ltGray">
              <a:xfrm rot="469913">
                <a:off x="1172" y="3225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0" name="Rectangle 54"/>
              <p:cNvSpPr>
                <a:spLocks noChangeArrowheads="1"/>
              </p:cNvSpPr>
              <p:nvPr userDrawn="1"/>
            </p:nvSpPr>
            <p:spPr bwMode="ltGray">
              <a:xfrm rot="559869">
                <a:off x="1162" y="325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1" name="Rectangle 55"/>
              <p:cNvSpPr>
                <a:spLocks noChangeArrowheads="1"/>
              </p:cNvSpPr>
              <p:nvPr userDrawn="1"/>
            </p:nvSpPr>
            <p:spPr bwMode="ltGray">
              <a:xfrm rot="734079">
                <a:off x="1154" y="327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2" name="Rectangle 56"/>
              <p:cNvSpPr>
                <a:spLocks noChangeArrowheads="1"/>
              </p:cNvSpPr>
              <p:nvPr userDrawn="1"/>
            </p:nvSpPr>
            <p:spPr bwMode="ltGray">
              <a:xfrm rot="734079">
                <a:off x="1141" y="330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3" name="Rectangle 57"/>
              <p:cNvSpPr>
                <a:spLocks noChangeArrowheads="1"/>
              </p:cNvSpPr>
              <p:nvPr userDrawn="1"/>
            </p:nvSpPr>
            <p:spPr bwMode="ltGray">
              <a:xfrm rot="-293905">
                <a:off x="1211" y="309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4" name="Rectangle 58"/>
              <p:cNvSpPr>
                <a:spLocks noChangeArrowheads="1"/>
              </p:cNvSpPr>
              <p:nvPr userDrawn="1"/>
            </p:nvSpPr>
            <p:spPr bwMode="ltGray">
              <a:xfrm rot="-8">
                <a:off x="1201" y="312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5" name="Rectangle 59"/>
              <p:cNvSpPr>
                <a:spLocks noChangeArrowheads="1"/>
              </p:cNvSpPr>
              <p:nvPr userDrawn="1"/>
            </p:nvSpPr>
            <p:spPr bwMode="ltGray">
              <a:xfrm rot="-8">
                <a:off x="1200" y="3147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6" name="Rectangle 60"/>
              <p:cNvSpPr>
                <a:spLocks noChangeArrowheads="1"/>
              </p:cNvSpPr>
              <p:nvPr userDrawn="1"/>
            </p:nvSpPr>
            <p:spPr bwMode="ltGray">
              <a:xfrm rot="214188">
                <a:off x="1189" y="3173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7" name="Rectangle 61"/>
              <p:cNvSpPr>
                <a:spLocks noChangeArrowheads="1"/>
              </p:cNvSpPr>
              <p:nvPr userDrawn="1"/>
            </p:nvSpPr>
            <p:spPr bwMode="ltGray">
              <a:xfrm rot="-682388">
                <a:off x="1219" y="296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8" name="Rectangle 62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2991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79" name="Rectangle 63"/>
              <p:cNvSpPr>
                <a:spLocks noChangeArrowheads="1"/>
              </p:cNvSpPr>
              <p:nvPr userDrawn="1"/>
            </p:nvSpPr>
            <p:spPr bwMode="ltGray">
              <a:xfrm rot="-480400">
                <a:off x="1220" y="30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0" name="Rectangle 64"/>
              <p:cNvSpPr>
                <a:spLocks noChangeArrowheads="1"/>
              </p:cNvSpPr>
              <p:nvPr userDrawn="1"/>
            </p:nvSpPr>
            <p:spPr bwMode="ltGray">
              <a:xfrm rot="-270546">
                <a:off x="1219" y="3041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1" name="Rectangle 65"/>
              <p:cNvSpPr>
                <a:spLocks noChangeArrowheads="1"/>
              </p:cNvSpPr>
              <p:nvPr userDrawn="1"/>
            </p:nvSpPr>
            <p:spPr bwMode="ltGray">
              <a:xfrm rot="-1132286">
                <a:off x="1207" y="2843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2" name="Rectangle 66"/>
              <p:cNvSpPr>
                <a:spLocks noChangeArrowheads="1"/>
              </p:cNvSpPr>
              <p:nvPr userDrawn="1"/>
            </p:nvSpPr>
            <p:spPr bwMode="ltGray">
              <a:xfrm rot="-969272">
                <a:off x="1213" y="286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3" name="Rectangle 67"/>
              <p:cNvSpPr>
                <a:spLocks noChangeArrowheads="1"/>
              </p:cNvSpPr>
              <p:nvPr userDrawn="1"/>
            </p:nvSpPr>
            <p:spPr bwMode="ltGray">
              <a:xfrm rot="-969272">
                <a:off x="1216" y="288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4" name="Rectangle 68"/>
              <p:cNvSpPr>
                <a:spLocks noChangeArrowheads="1"/>
              </p:cNvSpPr>
              <p:nvPr userDrawn="1"/>
            </p:nvSpPr>
            <p:spPr bwMode="ltGray">
              <a:xfrm rot="-806259">
                <a:off x="1219" y="291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5" name="Rectangle 69"/>
              <p:cNvSpPr>
                <a:spLocks noChangeArrowheads="1"/>
              </p:cNvSpPr>
              <p:nvPr userDrawn="1"/>
            </p:nvSpPr>
            <p:spPr bwMode="ltGray">
              <a:xfrm rot="-1543941">
                <a:off x="1165" y="272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6" name="Rectangle 70"/>
              <p:cNvSpPr>
                <a:spLocks noChangeArrowheads="1"/>
              </p:cNvSpPr>
              <p:nvPr userDrawn="1"/>
            </p:nvSpPr>
            <p:spPr bwMode="ltGray">
              <a:xfrm rot="-1341953">
                <a:off x="1176" y="2752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7" name="Rectangle 71"/>
              <p:cNvSpPr>
                <a:spLocks noChangeArrowheads="1"/>
              </p:cNvSpPr>
              <p:nvPr userDrawn="1"/>
            </p:nvSpPr>
            <p:spPr bwMode="ltGray">
              <a:xfrm rot="-1341953">
                <a:off x="1184" y="277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8" name="Rectangle 72"/>
              <p:cNvSpPr>
                <a:spLocks noChangeArrowheads="1"/>
              </p:cNvSpPr>
              <p:nvPr userDrawn="1"/>
            </p:nvSpPr>
            <p:spPr bwMode="ltGray">
              <a:xfrm rot="-1341953">
                <a:off x="1194" y="279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89" name="Rectangle 73"/>
              <p:cNvSpPr>
                <a:spLocks noChangeArrowheads="1"/>
              </p:cNvSpPr>
              <p:nvPr userDrawn="1"/>
            </p:nvSpPr>
            <p:spPr bwMode="ltGray">
              <a:xfrm rot="-1928746">
                <a:off x="1101" y="262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0" name="Rectangle 74"/>
              <p:cNvSpPr>
                <a:spLocks noChangeArrowheads="1"/>
              </p:cNvSpPr>
              <p:nvPr userDrawn="1"/>
            </p:nvSpPr>
            <p:spPr bwMode="ltGray">
              <a:xfrm rot="-1844175">
                <a:off x="1114" y="2645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1" name="Rectangle 75"/>
              <p:cNvSpPr>
                <a:spLocks noChangeArrowheads="1"/>
              </p:cNvSpPr>
              <p:nvPr userDrawn="1"/>
            </p:nvSpPr>
            <p:spPr bwMode="ltGray">
              <a:xfrm rot="-1752383">
                <a:off x="1129" y="266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2" name="Rectangle 76"/>
              <p:cNvSpPr>
                <a:spLocks noChangeArrowheads="1"/>
              </p:cNvSpPr>
              <p:nvPr userDrawn="1"/>
            </p:nvSpPr>
            <p:spPr bwMode="ltGray">
              <a:xfrm rot="-1752383">
                <a:off x="1142" y="268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3" name="Rectangle 77"/>
              <p:cNvSpPr>
                <a:spLocks noChangeArrowheads="1"/>
              </p:cNvSpPr>
              <p:nvPr userDrawn="1"/>
            </p:nvSpPr>
            <p:spPr bwMode="ltGray">
              <a:xfrm rot="-2466736">
                <a:off x="1014" y="2538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4" name="Rectangle 78"/>
              <p:cNvSpPr>
                <a:spLocks noChangeArrowheads="1"/>
              </p:cNvSpPr>
              <p:nvPr userDrawn="1"/>
            </p:nvSpPr>
            <p:spPr bwMode="ltGray">
              <a:xfrm rot="-2466736">
                <a:off x="1035" y="255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5" name="Rectangle 79"/>
              <p:cNvSpPr>
                <a:spLocks noChangeArrowheads="1"/>
              </p:cNvSpPr>
              <p:nvPr userDrawn="1"/>
            </p:nvSpPr>
            <p:spPr bwMode="ltGray">
              <a:xfrm rot="-2466736">
                <a:off x="1050" y="2574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6" name="Rectangle 80"/>
              <p:cNvSpPr>
                <a:spLocks noChangeArrowheads="1"/>
              </p:cNvSpPr>
              <p:nvPr userDrawn="1"/>
            </p:nvSpPr>
            <p:spPr bwMode="ltGray">
              <a:xfrm rot="-2342866">
                <a:off x="1068" y="2590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7" name="Freeform 81"/>
              <p:cNvSpPr>
                <a:spLocks/>
              </p:cNvSpPr>
              <p:nvPr userDrawn="1"/>
            </p:nvSpPr>
            <p:spPr bwMode="ltGray">
              <a:xfrm>
                <a:off x="486" y="2563"/>
                <a:ext cx="180" cy="151"/>
              </a:xfrm>
              <a:custGeom>
                <a:avLst/>
                <a:gdLst>
                  <a:gd name="T0" fmla="*/ 0 w 180"/>
                  <a:gd name="T1" fmla="*/ 144 h 151"/>
                  <a:gd name="T2" fmla="*/ 28 w 180"/>
                  <a:gd name="T3" fmla="*/ 147 h 151"/>
                  <a:gd name="T4" fmla="*/ 64 w 180"/>
                  <a:gd name="T5" fmla="*/ 46 h 151"/>
                  <a:gd name="T6" fmla="*/ 94 w 180"/>
                  <a:gd name="T7" fmla="*/ 151 h 151"/>
                  <a:gd name="T8" fmla="*/ 129 w 180"/>
                  <a:gd name="T9" fmla="*/ 151 h 151"/>
                  <a:gd name="T10" fmla="*/ 180 w 180"/>
                  <a:gd name="T11" fmla="*/ 9 h 151"/>
                  <a:gd name="T12" fmla="*/ 148 w 180"/>
                  <a:gd name="T13" fmla="*/ 10 h 151"/>
                  <a:gd name="T14" fmla="*/ 112 w 180"/>
                  <a:gd name="T15" fmla="*/ 112 h 151"/>
                  <a:gd name="T16" fmla="*/ 79 w 180"/>
                  <a:gd name="T17" fmla="*/ 0 h 151"/>
                  <a:gd name="T18" fmla="*/ 48 w 180"/>
                  <a:gd name="T19" fmla="*/ 0 h 151"/>
                  <a:gd name="T20" fmla="*/ 0 w 180"/>
                  <a:gd name="T21" fmla="*/ 144 h 151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</a:gdLst>
                <a:ahLst/>
                <a:cxnLst>
                  <a:cxn ang="T22">
                    <a:pos x="T0" y="T1"/>
                  </a:cxn>
                  <a:cxn ang="T23">
                    <a:pos x="T2" y="T3"/>
                  </a:cxn>
                  <a:cxn ang="T24">
                    <a:pos x="T4" y="T5"/>
                  </a:cxn>
                  <a:cxn ang="T25">
                    <a:pos x="T6" y="T7"/>
                  </a:cxn>
                  <a:cxn ang="T26">
                    <a:pos x="T8" y="T9"/>
                  </a:cxn>
                  <a:cxn ang="T27">
                    <a:pos x="T10" y="T11"/>
                  </a:cxn>
                  <a:cxn ang="T28">
                    <a:pos x="T12" y="T13"/>
                  </a:cxn>
                  <a:cxn ang="T29">
                    <a:pos x="T14" y="T15"/>
                  </a:cxn>
                  <a:cxn ang="T30">
                    <a:pos x="T16" y="T17"/>
                  </a:cxn>
                  <a:cxn ang="T31">
                    <a:pos x="T18" y="T19"/>
                  </a:cxn>
                  <a:cxn ang="T32">
                    <a:pos x="T20" y="T21"/>
                  </a:cxn>
                </a:cxnLst>
                <a:rect l="0" t="0" r="r" b="b"/>
                <a:pathLst>
                  <a:path w="180" h="151">
                    <a:moveTo>
                      <a:pt x="0" y="144"/>
                    </a:moveTo>
                    <a:lnTo>
                      <a:pt x="28" y="147"/>
                    </a:lnTo>
                    <a:lnTo>
                      <a:pt x="64" y="46"/>
                    </a:lnTo>
                    <a:lnTo>
                      <a:pt x="94" y="151"/>
                    </a:lnTo>
                    <a:lnTo>
                      <a:pt x="129" y="151"/>
                    </a:lnTo>
                    <a:lnTo>
                      <a:pt x="180" y="9"/>
                    </a:lnTo>
                    <a:lnTo>
                      <a:pt x="148" y="10"/>
                    </a:lnTo>
                    <a:lnTo>
                      <a:pt x="112" y="112"/>
                    </a:lnTo>
                    <a:lnTo>
                      <a:pt x="79" y="0"/>
                    </a:lnTo>
                    <a:lnTo>
                      <a:pt x="48" y="0"/>
                    </a:lnTo>
                    <a:lnTo>
                      <a:pt x="0" y="144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098" name="Rectangle 82"/>
              <p:cNvSpPr>
                <a:spLocks noChangeArrowheads="1"/>
              </p:cNvSpPr>
              <p:nvPr userDrawn="1"/>
            </p:nvSpPr>
            <p:spPr bwMode="ltGray">
              <a:xfrm rot="6575641">
                <a:off x="-217" y="3138"/>
                <a:ext cx="122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099" name="Rectangle 83"/>
              <p:cNvSpPr>
                <a:spLocks noChangeArrowheads="1"/>
              </p:cNvSpPr>
              <p:nvPr userDrawn="1"/>
            </p:nvSpPr>
            <p:spPr bwMode="ltGray">
              <a:xfrm rot="238799">
                <a:off x="4" y="3146"/>
                <a:ext cx="103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0" name="Rectangle 84"/>
              <p:cNvSpPr>
                <a:spLocks noChangeArrowheads="1"/>
              </p:cNvSpPr>
              <p:nvPr userDrawn="1"/>
            </p:nvSpPr>
            <p:spPr bwMode="ltGray">
              <a:xfrm rot="-2957028">
                <a:off x="907" y="247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1" name="Rectangle 85"/>
              <p:cNvSpPr>
                <a:spLocks noChangeArrowheads="1"/>
              </p:cNvSpPr>
              <p:nvPr userDrawn="1"/>
            </p:nvSpPr>
            <p:spPr bwMode="ltGray">
              <a:xfrm rot="-2957028">
                <a:off x="930" y="2486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2" name="Rectangle 86"/>
              <p:cNvSpPr>
                <a:spLocks noChangeArrowheads="1"/>
              </p:cNvSpPr>
              <p:nvPr userDrawn="1"/>
            </p:nvSpPr>
            <p:spPr bwMode="ltGray">
              <a:xfrm rot="-2957028">
                <a:off x="954" y="2497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3" name="Rectangle 87"/>
              <p:cNvSpPr>
                <a:spLocks noChangeArrowheads="1"/>
              </p:cNvSpPr>
              <p:nvPr userDrawn="1"/>
            </p:nvSpPr>
            <p:spPr bwMode="ltGray">
              <a:xfrm rot="-2661033">
                <a:off x="974" y="2509"/>
                <a:ext cx="86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4" name="Rectangle 88"/>
              <p:cNvSpPr>
                <a:spLocks noChangeArrowheads="1"/>
              </p:cNvSpPr>
              <p:nvPr userDrawn="1"/>
            </p:nvSpPr>
            <p:spPr bwMode="ltGray">
              <a:xfrm rot="-3638503">
                <a:off x="788" y="242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5" name="Rectangle 89"/>
              <p:cNvSpPr>
                <a:spLocks noChangeArrowheads="1"/>
              </p:cNvSpPr>
              <p:nvPr userDrawn="1"/>
            </p:nvSpPr>
            <p:spPr bwMode="ltGray">
              <a:xfrm rot="-3638503">
                <a:off x="815" y="2434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6" name="Rectangle 90"/>
              <p:cNvSpPr>
                <a:spLocks noChangeArrowheads="1"/>
              </p:cNvSpPr>
              <p:nvPr userDrawn="1"/>
            </p:nvSpPr>
            <p:spPr bwMode="ltGray">
              <a:xfrm rot="-3514633">
                <a:off x="837" y="2440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7" name="Rectangle 91"/>
              <p:cNvSpPr>
                <a:spLocks noChangeArrowheads="1"/>
              </p:cNvSpPr>
              <p:nvPr userDrawn="1"/>
            </p:nvSpPr>
            <p:spPr bwMode="ltGray">
              <a:xfrm rot="-3220799">
                <a:off x="862" y="2452"/>
                <a:ext cx="8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8" name="Rectangle 92"/>
              <p:cNvSpPr>
                <a:spLocks noChangeArrowheads="1"/>
              </p:cNvSpPr>
              <p:nvPr userDrawn="1"/>
            </p:nvSpPr>
            <p:spPr bwMode="ltGray">
              <a:xfrm rot="-4338250">
                <a:off x="649" y="239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09" name="Rectangle 93"/>
              <p:cNvSpPr>
                <a:spLocks noChangeArrowheads="1"/>
              </p:cNvSpPr>
              <p:nvPr userDrawn="1"/>
            </p:nvSpPr>
            <p:spPr bwMode="ltGray">
              <a:xfrm rot="-4250359">
                <a:off x="677" y="240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0" name="Rectangle 94"/>
              <p:cNvSpPr>
                <a:spLocks noChangeArrowheads="1"/>
              </p:cNvSpPr>
              <p:nvPr userDrawn="1"/>
            </p:nvSpPr>
            <p:spPr bwMode="ltGray">
              <a:xfrm rot="-4250359">
                <a:off x="708" y="2406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1" name="Rectangle 95"/>
              <p:cNvSpPr>
                <a:spLocks noChangeArrowheads="1"/>
              </p:cNvSpPr>
              <p:nvPr userDrawn="1"/>
            </p:nvSpPr>
            <p:spPr bwMode="ltGray">
              <a:xfrm rot="-3989246">
                <a:off x="738" y="241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2" name="Rectangle 96"/>
              <p:cNvSpPr>
                <a:spLocks noChangeArrowheads="1"/>
              </p:cNvSpPr>
              <p:nvPr userDrawn="1"/>
            </p:nvSpPr>
            <p:spPr bwMode="ltGray">
              <a:xfrm rot="-4862215">
                <a:off x="503" y="239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3" name="Rectangle 97"/>
              <p:cNvSpPr>
                <a:spLocks noChangeArrowheads="1"/>
              </p:cNvSpPr>
              <p:nvPr userDrawn="1"/>
            </p:nvSpPr>
            <p:spPr bwMode="ltGray">
              <a:xfrm rot="-4673370">
                <a:off x="534" y="2392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4" name="Rectangle 98"/>
              <p:cNvSpPr>
                <a:spLocks noChangeArrowheads="1"/>
              </p:cNvSpPr>
              <p:nvPr userDrawn="1"/>
            </p:nvSpPr>
            <p:spPr bwMode="ltGray">
              <a:xfrm rot="-4646721">
                <a:off x="563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5" name="Rectangle 99"/>
              <p:cNvSpPr>
                <a:spLocks noChangeArrowheads="1"/>
              </p:cNvSpPr>
              <p:nvPr userDrawn="1"/>
            </p:nvSpPr>
            <p:spPr bwMode="ltGray">
              <a:xfrm rot="-4580623">
                <a:off x="595" y="2390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6" name="Rectangle 100"/>
              <p:cNvSpPr>
                <a:spLocks noChangeArrowheads="1"/>
              </p:cNvSpPr>
              <p:nvPr userDrawn="1"/>
            </p:nvSpPr>
            <p:spPr bwMode="ltGray">
              <a:xfrm rot="-5195129">
                <a:off x="355" y="241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7" name="Rectangle 101"/>
              <p:cNvSpPr>
                <a:spLocks noChangeArrowheads="1"/>
              </p:cNvSpPr>
              <p:nvPr userDrawn="1"/>
            </p:nvSpPr>
            <p:spPr bwMode="ltGray">
              <a:xfrm rot="-5360484">
                <a:off x="385" y="2408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8" name="Rectangle 102"/>
              <p:cNvSpPr>
                <a:spLocks noChangeArrowheads="1"/>
              </p:cNvSpPr>
              <p:nvPr userDrawn="1"/>
            </p:nvSpPr>
            <p:spPr bwMode="ltGray">
              <a:xfrm rot="-5288939">
                <a:off x="419" y="2404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19" name="Rectangle 103"/>
              <p:cNvSpPr>
                <a:spLocks noChangeArrowheads="1"/>
              </p:cNvSpPr>
              <p:nvPr userDrawn="1"/>
            </p:nvSpPr>
            <p:spPr bwMode="ltGray">
              <a:xfrm rot="-5164854">
                <a:off x="449" y="2400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0" name="Rectangle 104"/>
              <p:cNvSpPr>
                <a:spLocks noChangeArrowheads="1"/>
              </p:cNvSpPr>
              <p:nvPr userDrawn="1"/>
            </p:nvSpPr>
            <p:spPr bwMode="ltGray">
              <a:xfrm rot="-6132163">
                <a:off x="206" y="245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1" name="Rectangle 105"/>
              <p:cNvSpPr>
                <a:spLocks noChangeArrowheads="1"/>
              </p:cNvSpPr>
              <p:nvPr userDrawn="1"/>
            </p:nvSpPr>
            <p:spPr bwMode="ltGray">
              <a:xfrm rot="-6220433">
                <a:off x="237" y="24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2" name="Rectangle 106"/>
              <p:cNvSpPr>
                <a:spLocks noChangeArrowheads="1"/>
              </p:cNvSpPr>
              <p:nvPr userDrawn="1"/>
            </p:nvSpPr>
            <p:spPr bwMode="ltGray">
              <a:xfrm rot="-6110943">
                <a:off x="266" y="243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3" name="Rectangle 107"/>
              <p:cNvSpPr>
                <a:spLocks noChangeArrowheads="1"/>
              </p:cNvSpPr>
              <p:nvPr userDrawn="1"/>
            </p:nvSpPr>
            <p:spPr bwMode="ltGray">
              <a:xfrm rot="-5919570">
                <a:off x="293" y="2426"/>
                <a:ext cx="69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4" name="Rectangle 108"/>
              <p:cNvSpPr>
                <a:spLocks noChangeArrowheads="1"/>
              </p:cNvSpPr>
              <p:nvPr userDrawn="1"/>
            </p:nvSpPr>
            <p:spPr bwMode="ltGray">
              <a:xfrm rot="-7376291">
                <a:off x="6" y="254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5" name="Rectangle 109"/>
              <p:cNvSpPr>
                <a:spLocks noChangeArrowheads="1"/>
              </p:cNvSpPr>
              <p:nvPr userDrawn="1"/>
            </p:nvSpPr>
            <p:spPr bwMode="ltGray">
              <a:xfrm rot="-7168347">
                <a:off x="65" y="2516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6" name="Rectangle 110"/>
              <p:cNvSpPr>
                <a:spLocks noChangeArrowheads="1"/>
              </p:cNvSpPr>
              <p:nvPr userDrawn="1"/>
            </p:nvSpPr>
            <p:spPr bwMode="ltGray">
              <a:xfrm rot="-6802416">
                <a:off x="92" y="250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7" name="Rectangle 111"/>
              <p:cNvSpPr>
                <a:spLocks noChangeArrowheads="1"/>
              </p:cNvSpPr>
              <p:nvPr userDrawn="1"/>
            </p:nvSpPr>
            <p:spPr bwMode="ltGray">
              <a:xfrm rot="-6802416">
                <a:off x="119" y="2492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8" name="Rectangle 112"/>
              <p:cNvSpPr>
                <a:spLocks noChangeArrowheads="1"/>
              </p:cNvSpPr>
              <p:nvPr userDrawn="1"/>
            </p:nvSpPr>
            <p:spPr bwMode="ltGray">
              <a:xfrm rot="-6457704">
                <a:off x="150" y="2478"/>
                <a:ext cx="6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29" name="Rectangle 113"/>
              <p:cNvSpPr>
                <a:spLocks noChangeArrowheads="1"/>
              </p:cNvSpPr>
              <p:nvPr userDrawn="1"/>
            </p:nvSpPr>
            <p:spPr bwMode="ltGray">
              <a:xfrm rot="-1876771">
                <a:off x="0" y="3363"/>
                <a:ext cx="7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0" name="Rectangle 114"/>
              <p:cNvSpPr>
                <a:spLocks noChangeArrowheads="1"/>
              </p:cNvSpPr>
              <p:nvPr userDrawn="1"/>
            </p:nvSpPr>
            <p:spPr bwMode="ltGray">
              <a:xfrm rot="3283992">
                <a:off x="511" y="347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1" name="Rectangle 115"/>
              <p:cNvSpPr>
                <a:spLocks noChangeArrowheads="1"/>
              </p:cNvSpPr>
              <p:nvPr userDrawn="1"/>
            </p:nvSpPr>
            <p:spPr bwMode="ltGray">
              <a:xfrm rot="3283992">
                <a:off x="35" y="2798"/>
                <a:ext cx="24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2" name="Rectangle 116"/>
              <p:cNvSpPr>
                <a:spLocks noChangeArrowheads="1"/>
              </p:cNvSpPr>
              <p:nvPr userDrawn="1"/>
            </p:nvSpPr>
            <p:spPr bwMode="ltGray">
              <a:xfrm rot="-1876771">
                <a:off x="700" y="2851"/>
                <a:ext cx="31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3" name="Rectangle 117"/>
              <p:cNvSpPr>
                <a:spLocks noChangeArrowheads="1"/>
              </p:cNvSpPr>
              <p:nvPr userDrawn="1"/>
            </p:nvSpPr>
            <p:spPr bwMode="ltGray">
              <a:xfrm rot="5908516">
                <a:off x="200" y="3915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4" name="Rectangle 118"/>
              <p:cNvSpPr>
                <a:spLocks noChangeArrowheads="1"/>
              </p:cNvSpPr>
              <p:nvPr userDrawn="1"/>
            </p:nvSpPr>
            <p:spPr bwMode="ltGray">
              <a:xfrm rot="6683973">
                <a:off x="45" y="3915"/>
                <a:ext cx="144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5" name="Rectangle 119"/>
              <p:cNvSpPr>
                <a:spLocks noChangeArrowheads="1"/>
              </p:cNvSpPr>
              <p:nvPr userDrawn="1"/>
            </p:nvSpPr>
            <p:spPr bwMode="ltGray">
              <a:xfrm rot="5245609">
                <a:off x="361" y="389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6" name="Rectangle 120"/>
              <p:cNvSpPr>
                <a:spLocks noChangeArrowheads="1"/>
              </p:cNvSpPr>
              <p:nvPr userDrawn="1"/>
            </p:nvSpPr>
            <p:spPr bwMode="ltGray">
              <a:xfrm rot="4500520">
                <a:off x="522" y="3847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7" name="Rectangle 121"/>
              <p:cNvSpPr>
                <a:spLocks noChangeArrowheads="1"/>
              </p:cNvSpPr>
              <p:nvPr userDrawn="1"/>
            </p:nvSpPr>
            <p:spPr bwMode="ltGray">
              <a:xfrm rot="3805227">
                <a:off x="670" y="377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8" name="Rectangle 122"/>
              <p:cNvSpPr>
                <a:spLocks noChangeArrowheads="1"/>
              </p:cNvSpPr>
              <p:nvPr userDrawn="1"/>
            </p:nvSpPr>
            <p:spPr bwMode="ltGray">
              <a:xfrm rot="3060138">
                <a:off x="813" y="3688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39" name="Rectangle 123"/>
              <p:cNvSpPr>
                <a:spLocks noChangeArrowheads="1"/>
              </p:cNvSpPr>
              <p:nvPr userDrawn="1"/>
            </p:nvSpPr>
            <p:spPr bwMode="ltGray">
              <a:xfrm rot="2090281">
                <a:off x="938" y="3582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0" name="Rectangle 124"/>
              <p:cNvSpPr>
                <a:spLocks noChangeArrowheads="1"/>
              </p:cNvSpPr>
              <p:nvPr userDrawn="1"/>
            </p:nvSpPr>
            <p:spPr bwMode="ltGray">
              <a:xfrm rot="-7168347">
                <a:off x="-18" y="2506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1" name="Rectangle 125"/>
              <p:cNvSpPr>
                <a:spLocks noChangeArrowheads="1"/>
              </p:cNvSpPr>
              <p:nvPr userDrawn="1"/>
            </p:nvSpPr>
            <p:spPr bwMode="ltGray">
              <a:xfrm rot="-6406501">
                <a:off x="136" y="2433"/>
                <a:ext cx="132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2" name="Rectangle 126"/>
              <p:cNvSpPr>
                <a:spLocks noChangeArrowheads="1"/>
              </p:cNvSpPr>
              <p:nvPr userDrawn="1"/>
            </p:nvSpPr>
            <p:spPr bwMode="ltGray">
              <a:xfrm rot="-4970620">
                <a:off x="447" y="2364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3" name="Rectangle 127"/>
              <p:cNvSpPr>
                <a:spLocks noChangeArrowheads="1"/>
              </p:cNvSpPr>
              <p:nvPr userDrawn="1"/>
            </p:nvSpPr>
            <p:spPr bwMode="ltGray">
              <a:xfrm rot="-4298502">
                <a:off x="597" y="2360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4" name="Rectangle 128"/>
              <p:cNvSpPr>
                <a:spLocks noChangeArrowheads="1"/>
              </p:cNvSpPr>
              <p:nvPr userDrawn="1"/>
            </p:nvSpPr>
            <p:spPr bwMode="ltGray">
              <a:xfrm rot="-3676305">
                <a:off x="739" y="2386"/>
                <a:ext cx="155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5" name="Rectangle 129"/>
              <p:cNvSpPr>
                <a:spLocks noChangeArrowheads="1"/>
              </p:cNvSpPr>
              <p:nvPr userDrawn="1"/>
            </p:nvSpPr>
            <p:spPr bwMode="ltGray">
              <a:xfrm rot="-3188616">
                <a:off x="869" y="24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6" name="Rectangle 130"/>
              <p:cNvSpPr>
                <a:spLocks noChangeArrowheads="1"/>
              </p:cNvSpPr>
              <p:nvPr userDrawn="1"/>
            </p:nvSpPr>
            <p:spPr bwMode="ltGray">
              <a:xfrm rot="-2610246">
                <a:off x="984" y="2497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7" name="Rectangle 131"/>
              <p:cNvSpPr>
                <a:spLocks noChangeArrowheads="1"/>
              </p:cNvSpPr>
              <p:nvPr userDrawn="1"/>
            </p:nvSpPr>
            <p:spPr bwMode="ltGray">
              <a:xfrm rot="-2190008">
                <a:off x="1075" y="2585"/>
                <a:ext cx="173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8" name="Rectangle 132"/>
              <p:cNvSpPr>
                <a:spLocks noChangeArrowheads="1"/>
              </p:cNvSpPr>
              <p:nvPr userDrawn="1"/>
            </p:nvSpPr>
            <p:spPr bwMode="ltGray">
              <a:xfrm rot="-1728558">
                <a:off x="1147" y="2688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49" name="Rectangle 133"/>
              <p:cNvSpPr>
                <a:spLocks noChangeArrowheads="1"/>
              </p:cNvSpPr>
              <p:nvPr userDrawn="1"/>
            </p:nvSpPr>
            <p:spPr bwMode="ltGray">
              <a:xfrm rot="-1172118">
                <a:off x="1198" y="2805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0" name="Rectangle 134"/>
              <p:cNvSpPr>
                <a:spLocks noChangeArrowheads="1"/>
              </p:cNvSpPr>
              <p:nvPr userDrawn="1"/>
            </p:nvSpPr>
            <p:spPr bwMode="ltGray">
              <a:xfrm rot="-753845">
                <a:off x="1218" y="2930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1" name="Rectangle 135"/>
              <p:cNvSpPr>
                <a:spLocks noChangeArrowheads="1"/>
              </p:cNvSpPr>
              <p:nvPr userDrawn="1"/>
            </p:nvSpPr>
            <p:spPr bwMode="ltGray">
              <a:xfrm rot="-287823">
                <a:off x="1213" y="3066"/>
                <a:ext cx="167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2" name="Rectangle 136"/>
              <p:cNvSpPr>
                <a:spLocks noChangeArrowheads="1"/>
              </p:cNvSpPr>
              <p:nvPr userDrawn="1"/>
            </p:nvSpPr>
            <p:spPr bwMode="ltGray">
              <a:xfrm rot="696741">
                <a:off x="1126" y="3337"/>
                <a:ext cx="15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3" name="Rectangle 137"/>
              <p:cNvSpPr>
                <a:spLocks noChangeArrowheads="1"/>
              </p:cNvSpPr>
              <p:nvPr userDrawn="1"/>
            </p:nvSpPr>
            <p:spPr bwMode="ltGray">
              <a:xfrm rot="1529990">
                <a:off x="1041" y="3465"/>
                <a:ext cx="140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54" name="Freeform 138"/>
              <p:cNvSpPr>
                <a:spLocks/>
              </p:cNvSpPr>
              <p:nvPr userDrawn="1"/>
            </p:nvSpPr>
            <p:spPr bwMode="ltGray">
              <a:xfrm>
                <a:off x="850" y="3136"/>
                <a:ext cx="204" cy="120"/>
              </a:xfrm>
              <a:custGeom>
                <a:avLst/>
                <a:gdLst>
                  <a:gd name="T0" fmla="*/ 168 w 204"/>
                  <a:gd name="T1" fmla="*/ 120 h 120"/>
                  <a:gd name="T2" fmla="*/ 204 w 204"/>
                  <a:gd name="T3" fmla="*/ 12 h 120"/>
                  <a:gd name="T4" fmla="*/ 42 w 204"/>
                  <a:gd name="T5" fmla="*/ 0 h 120"/>
                  <a:gd name="T6" fmla="*/ 0 w 204"/>
                  <a:gd name="T7" fmla="*/ 108 h 120"/>
                  <a:gd name="T8" fmla="*/ 30 w 204"/>
                  <a:gd name="T9" fmla="*/ 114 h 120"/>
                  <a:gd name="T10" fmla="*/ 60 w 204"/>
                  <a:gd name="T11" fmla="*/ 30 h 120"/>
                  <a:gd name="T12" fmla="*/ 102 w 204"/>
                  <a:gd name="T13" fmla="*/ 36 h 120"/>
                  <a:gd name="T14" fmla="*/ 78 w 204"/>
                  <a:gd name="T15" fmla="*/ 108 h 120"/>
                  <a:gd name="T16" fmla="*/ 102 w 204"/>
                  <a:gd name="T17" fmla="*/ 108 h 120"/>
                  <a:gd name="T18" fmla="*/ 132 w 204"/>
                  <a:gd name="T19" fmla="*/ 36 h 120"/>
                  <a:gd name="T20" fmla="*/ 162 w 204"/>
                  <a:gd name="T21" fmla="*/ 36 h 120"/>
                  <a:gd name="T22" fmla="*/ 138 w 204"/>
                  <a:gd name="T23" fmla="*/ 114 h 120"/>
                  <a:gd name="T24" fmla="*/ 168 w 204"/>
                  <a:gd name="T25" fmla="*/ 120 h 120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204" h="120">
                    <a:moveTo>
                      <a:pt x="168" y="120"/>
                    </a:moveTo>
                    <a:lnTo>
                      <a:pt x="204" y="12"/>
                    </a:lnTo>
                    <a:lnTo>
                      <a:pt x="42" y="0"/>
                    </a:lnTo>
                    <a:lnTo>
                      <a:pt x="0" y="108"/>
                    </a:lnTo>
                    <a:lnTo>
                      <a:pt x="30" y="114"/>
                    </a:lnTo>
                    <a:lnTo>
                      <a:pt x="60" y="30"/>
                    </a:lnTo>
                    <a:lnTo>
                      <a:pt x="102" y="36"/>
                    </a:lnTo>
                    <a:lnTo>
                      <a:pt x="78" y="108"/>
                    </a:lnTo>
                    <a:lnTo>
                      <a:pt x="102" y="108"/>
                    </a:lnTo>
                    <a:lnTo>
                      <a:pt x="132" y="36"/>
                    </a:lnTo>
                    <a:lnTo>
                      <a:pt x="162" y="36"/>
                    </a:lnTo>
                    <a:lnTo>
                      <a:pt x="138" y="114"/>
                    </a:lnTo>
                    <a:lnTo>
                      <a:pt x="168" y="12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5" name="Freeform 139"/>
              <p:cNvSpPr>
                <a:spLocks/>
              </p:cNvSpPr>
              <p:nvPr userDrawn="1"/>
            </p:nvSpPr>
            <p:spPr bwMode="ltGray">
              <a:xfrm>
                <a:off x="19" y="2722"/>
                <a:ext cx="90" cy="78"/>
              </a:xfrm>
              <a:custGeom>
                <a:avLst/>
                <a:gdLst>
                  <a:gd name="T0" fmla="*/ 66 w 90"/>
                  <a:gd name="T1" fmla="*/ 36 h 78"/>
                  <a:gd name="T2" fmla="*/ 66 w 90"/>
                  <a:gd name="T3" fmla="*/ 36 h 78"/>
                  <a:gd name="T4" fmla="*/ 18 w 90"/>
                  <a:gd name="T5" fmla="*/ 24 h 78"/>
                  <a:gd name="T6" fmla="*/ 0 w 90"/>
                  <a:gd name="T7" fmla="*/ 30 h 78"/>
                  <a:gd name="T8" fmla="*/ 36 w 90"/>
                  <a:gd name="T9" fmla="*/ 78 h 78"/>
                  <a:gd name="T10" fmla="*/ 48 w 90"/>
                  <a:gd name="T11" fmla="*/ 72 h 78"/>
                  <a:gd name="T12" fmla="*/ 24 w 90"/>
                  <a:gd name="T13" fmla="*/ 36 h 78"/>
                  <a:gd name="T14" fmla="*/ 24 w 90"/>
                  <a:gd name="T15" fmla="*/ 36 h 78"/>
                  <a:gd name="T16" fmla="*/ 72 w 90"/>
                  <a:gd name="T17" fmla="*/ 54 h 78"/>
                  <a:gd name="T18" fmla="*/ 90 w 90"/>
                  <a:gd name="T19" fmla="*/ 42 h 78"/>
                  <a:gd name="T20" fmla="*/ 54 w 90"/>
                  <a:gd name="T21" fmla="*/ 0 h 78"/>
                  <a:gd name="T22" fmla="*/ 42 w 90"/>
                  <a:gd name="T23" fmla="*/ 6 h 78"/>
                  <a:gd name="T24" fmla="*/ 66 w 90"/>
                  <a:gd name="T25" fmla="*/ 36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8">
                    <a:moveTo>
                      <a:pt x="66" y="36"/>
                    </a:moveTo>
                    <a:lnTo>
                      <a:pt x="66" y="36"/>
                    </a:lnTo>
                    <a:lnTo>
                      <a:pt x="18" y="24"/>
                    </a:lnTo>
                    <a:lnTo>
                      <a:pt x="0" y="30"/>
                    </a:lnTo>
                    <a:lnTo>
                      <a:pt x="36" y="78"/>
                    </a:lnTo>
                    <a:lnTo>
                      <a:pt x="48" y="72"/>
                    </a:lnTo>
                    <a:lnTo>
                      <a:pt x="24" y="36"/>
                    </a:lnTo>
                    <a:lnTo>
                      <a:pt x="72" y="54"/>
                    </a:lnTo>
                    <a:lnTo>
                      <a:pt x="90" y="42"/>
                    </a:lnTo>
                    <a:lnTo>
                      <a:pt x="54" y="0"/>
                    </a:lnTo>
                    <a:lnTo>
                      <a:pt x="42" y="6"/>
                    </a:lnTo>
                    <a:lnTo>
                      <a:pt x="66" y="36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6" name="Freeform 140"/>
              <p:cNvSpPr>
                <a:spLocks/>
              </p:cNvSpPr>
              <p:nvPr userDrawn="1"/>
            </p:nvSpPr>
            <p:spPr bwMode="ltGray">
              <a:xfrm>
                <a:off x="97" y="2651"/>
                <a:ext cx="101" cy="89"/>
              </a:xfrm>
              <a:custGeom>
                <a:avLst/>
                <a:gdLst>
                  <a:gd name="T0" fmla="*/ 54 w 101"/>
                  <a:gd name="T1" fmla="*/ 89 h 89"/>
                  <a:gd name="T2" fmla="*/ 65 w 101"/>
                  <a:gd name="T3" fmla="*/ 83 h 89"/>
                  <a:gd name="T4" fmla="*/ 48 w 101"/>
                  <a:gd name="T5" fmla="*/ 35 h 89"/>
                  <a:gd name="T6" fmla="*/ 89 w 101"/>
                  <a:gd name="T7" fmla="*/ 65 h 89"/>
                  <a:gd name="T8" fmla="*/ 101 w 101"/>
                  <a:gd name="T9" fmla="*/ 59 h 89"/>
                  <a:gd name="T10" fmla="*/ 83 w 101"/>
                  <a:gd name="T11" fmla="*/ 0 h 89"/>
                  <a:gd name="T12" fmla="*/ 71 w 101"/>
                  <a:gd name="T13" fmla="*/ 12 h 89"/>
                  <a:gd name="T14" fmla="*/ 83 w 101"/>
                  <a:gd name="T15" fmla="*/ 41 h 89"/>
                  <a:gd name="T16" fmla="*/ 48 w 101"/>
                  <a:gd name="T17" fmla="*/ 23 h 89"/>
                  <a:gd name="T18" fmla="*/ 36 w 101"/>
                  <a:gd name="T19" fmla="*/ 29 h 89"/>
                  <a:gd name="T20" fmla="*/ 45 w 101"/>
                  <a:gd name="T21" fmla="*/ 68 h 89"/>
                  <a:gd name="T22" fmla="*/ 18 w 101"/>
                  <a:gd name="T23" fmla="*/ 41 h 89"/>
                  <a:gd name="T24" fmla="*/ 0 w 101"/>
                  <a:gd name="T25" fmla="*/ 53 h 89"/>
                  <a:gd name="T26" fmla="*/ 54 w 101"/>
                  <a:gd name="T27" fmla="*/ 89 h 89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  <a:gd name="T39" fmla="*/ 0 60000 65536"/>
                  <a:gd name="T40" fmla="*/ 0 60000 65536"/>
                  <a:gd name="T41" fmla="*/ 0 60000 65536"/>
                </a:gdLst>
                <a:ahLst/>
                <a:cxnLst>
                  <a:cxn ang="T28">
                    <a:pos x="T0" y="T1"/>
                  </a:cxn>
                  <a:cxn ang="T29">
                    <a:pos x="T2" y="T3"/>
                  </a:cxn>
                  <a:cxn ang="T30">
                    <a:pos x="T4" y="T5"/>
                  </a:cxn>
                  <a:cxn ang="T31">
                    <a:pos x="T6" y="T7"/>
                  </a:cxn>
                  <a:cxn ang="T32">
                    <a:pos x="T8" y="T9"/>
                  </a:cxn>
                  <a:cxn ang="T33">
                    <a:pos x="T10" y="T11"/>
                  </a:cxn>
                  <a:cxn ang="T34">
                    <a:pos x="T12" y="T13"/>
                  </a:cxn>
                  <a:cxn ang="T35">
                    <a:pos x="T14" y="T15"/>
                  </a:cxn>
                  <a:cxn ang="T36">
                    <a:pos x="T16" y="T17"/>
                  </a:cxn>
                  <a:cxn ang="T37">
                    <a:pos x="T18" y="T19"/>
                  </a:cxn>
                  <a:cxn ang="T38">
                    <a:pos x="T20" y="T21"/>
                  </a:cxn>
                  <a:cxn ang="T39">
                    <a:pos x="T22" y="T23"/>
                  </a:cxn>
                  <a:cxn ang="T40">
                    <a:pos x="T24" y="T25"/>
                  </a:cxn>
                  <a:cxn ang="T41">
                    <a:pos x="T26" y="T27"/>
                  </a:cxn>
                </a:cxnLst>
                <a:rect l="0" t="0" r="r" b="b"/>
                <a:pathLst>
                  <a:path w="101" h="89">
                    <a:moveTo>
                      <a:pt x="54" y="89"/>
                    </a:moveTo>
                    <a:lnTo>
                      <a:pt x="65" y="83"/>
                    </a:lnTo>
                    <a:lnTo>
                      <a:pt x="48" y="35"/>
                    </a:lnTo>
                    <a:lnTo>
                      <a:pt x="89" y="65"/>
                    </a:lnTo>
                    <a:lnTo>
                      <a:pt x="101" y="59"/>
                    </a:lnTo>
                    <a:lnTo>
                      <a:pt x="83" y="0"/>
                    </a:lnTo>
                    <a:lnTo>
                      <a:pt x="71" y="12"/>
                    </a:lnTo>
                    <a:lnTo>
                      <a:pt x="83" y="41"/>
                    </a:lnTo>
                    <a:lnTo>
                      <a:pt x="48" y="23"/>
                    </a:lnTo>
                    <a:lnTo>
                      <a:pt x="36" y="29"/>
                    </a:lnTo>
                    <a:lnTo>
                      <a:pt x="45" y="68"/>
                    </a:lnTo>
                    <a:lnTo>
                      <a:pt x="18" y="41"/>
                    </a:lnTo>
                    <a:lnTo>
                      <a:pt x="0" y="53"/>
                    </a:lnTo>
                    <a:lnTo>
                      <a:pt x="54" y="89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7" name="Freeform 141"/>
              <p:cNvSpPr>
                <a:spLocks/>
              </p:cNvSpPr>
              <p:nvPr userDrawn="1"/>
            </p:nvSpPr>
            <p:spPr bwMode="ltGray">
              <a:xfrm>
                <a:off x="677" y="3502"/>
                <a:ext cx="83" cy="78"/>
              </a:xfrm>
              <a:custGeom>
                <a:avLst/>
                <a:gdLst>
                  <a:gd name="T0" fmla="*/ 36 w 83"/>
                  <a:gd name="T1" fmla="*/ 78 h 78"/>
                  <a:gd name="T2" fmla="*/ 83 w 83"/>
                  <a:gd name="T3" fmla="*/ 48 h 78"/>
                  <a:gd name="T4" fmla="*/ 54 w 83"/>
                  <a:gd name="T5" fmla="*/ 0 h 78"/>
                  <a:gd name="T6" fmla="*/ 0 w 83"/>
                  <a:gd name="T7" fmla="*/ 30 h 78"/>
                  <a:gd name="T8" fmla="*/ 6 w 83"/>
                  <a:gd name="T9" fmla="*/ 36 h 78"/>
                  <a:gd name="T10" fmla="*/ 42 w 83"/>
                  <a:gd name="T11" fmla="*/ 18 h 78"/>
                  <a:gd name="T12" fmla="*/ 54 w 83"/>
                  <a:gd name="T13" fmla="*/ 30 h 78"/>
                  <a:gd name="T14" fmla="*/ 24 w 83"/>
                  <a:gd name="T15" fmla="*/ 48 h 78"/>
                  <a:gd name="T16" fmla="*/ 30 w 83"/>
                  <a:gd name="T17" fmla="*/ 54 h 78"/>
                  <a:gd name="T18" fmla="*/ 60 w 83"/>
                  <a:gd name="T19" fmla="*/ 36 h 78"/>
                  <a:gd name="T20" fmla="*/ 66 w 83"/>
                  <a:gd name="T21" fmla="*/ 48 h 78"/>
                  <a:gd name="T22" fmla="*/ 30 w 83"/>
                  <a:gd name="T23" fmla="*/ 66 h 78"/>
                  <a:gd name="T24" fmla="*/ 36 w 83"/>
                  <a:gd name="T25" fmla="*/ 78 h 78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83" h="78">
                    <a:moveTo>
                      <a:pt x="36" y="78"/>
                    </a:moveTo>
                    <a:lnTo>
                      <a:pt x="83" y="48"/>
                    </a:lnTo>
                    <a:lnTo>
                      <a:pt x="54" y="0"/>
                    </a:lnTo>
                    <a:lnTo>
                      <a:pt x="0" y="30"/>
                    </a:lnTo>
                    <a:lnTo>
                      <a:pt x="6" y="36"/>
                    </a:lnTo>
                    <a:lnTo>
                      <a:pt x="42" y="18"/>
                    </a:lnTo>
                    <a:lnTo>
                      <a:pt x="54" y="30"/>
                    </a:lnTo>
                    <a:lnTo>
                      <a:pt x="24" y="48"/>
                    </a:lnTo>
                    <a:lnTo>
                      <a:pt x="30" y="54"/>
                    </a:lnTo>
                    <a:lnTo>
                      <a:pt x="60" y="36"/>
                    </a:lnTo>
                    <a:lnTo>
                      <a:pt x="66" y="48"/>
                    </a:lnTo>
                    <a:lnTo>
                      <a:pt x="30" y="66"/>
                    </a:lnTo>
                    <a:lnTo>
                      <a:pt x="36" y="7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8" name="Freeform 142"/>
              <p:cNvSpPr>
                <a:spLocks/>
              </p:cNvSpPr>
              <p:nvPr userDrawn="1"/>
            </p:nvSpPr>
            <p:spPr bwMode="ltGray">
              <a:xfrm>
                <a:off x="940" y="2782"/>
                <a:ext cx="90" cy="72"/>
              </a:xfrm>
              <a:custGeom>
                <a:avLst/>
                <a:gdLst>
                  <a:gd name="T0" fmla="*/ 90 w 90"/>
                  <a:gd name="T1" fmla="*/ 30 h 72"/>
                  <a:gd name="T2" fmla="*/ 66 w 90"/>
                  <a:gd name="T3" fmla="*/ 0 h 72"/>
                  <a:gd name="T4" fmla="*/ 0 w 90"/>
                  <a:gd name="T5" fmla="*/ 36 h 72"/>
                  <a:gd name="T6" fmla="*/ 24 w 90"/>
                  <a:gd name="T7" fmla="*/ 72 h 72"/>
                  <a:gd name="T8" fmla="*/ 36 w 90"/>
                  <a:gd name="T9" fmla="*/ 66 h 72"/>
                  <a:gd name="T10" fmla="*/ 18 w 90"/>
                  <a:gd name="T11" fmla="*/ 42 h 72"/>
                  <a:gd name="T12" fmla="*/ 36 w 90"/>
                  <a:gd name="T13" fmla="*/ 30 h 72"/>
                  <a:gd name="T14" fmla="*/ 54 w 90"/>
                  <a:gd name="T15" fmla="*/ 54 h 72"/>
                  <a:gd name="T16" fmla="*/ 60 w 90"/>
                  <a:gd name="T17" fmla="*/ 48 h 72"/>
                  <a:gd name="T18" fmla="*/ 48 w 90"/>
                  <a:gd name="T19" fmla="*/ 24 h 72"/>
                  <a:gd name="T20" fmla="*/ 60 w 90"/>
                  <a:gd name="T21" fmla="*/ 12 h 72"/>
                  <a:gd name="T22" fmla="*/ 78 w 90"/>
                  <a:gd name="T23" fmla="*/ 42 h 72"/>
                  <a:gd name="T24" fmla="*/ 90 w 90"/>
                  <a:gd name="T25" fmla="*/ 30 h 72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72">
                    <a:moveTo>
                      <a:pt x="90" y="30"/>
                    </a:moveTo>
                    <a:lnTo>
                      <a:pt x="66" y="0"/>
                    </a:lnTo>
                    <a:lnTo>
                      <a:pt x="0" y="36"/>
                    </a:lnTo>
                    <a:lnTo>
                      <a:pt x="24" y="72"/>
                    </a:lnTo>
                    <a:lnTo>
                      <a:pt x="36" y="66"/>
                    </a:lnTo>
                    <a:lnTo>
                      <a:pt x="18" y="42"/>
                    </a:lnTo>
                    <a:lnTo>
                      <a:pt x="36" y="30"/>
                    </a:lnTo>
                    <a:lnTo>
                      <a:pt x="54" y="54"/>
                    </a:lnTo>
                    <a:lnTo>
                      <a:pt x="60" y="48"/>
                    </a:lnTo>
                    <a:lnTo>
                      <a:pt x="48" y="24"/>
                    </a:lnTo>
                    <a:lnTo>
                      <a:pt x="60" y="12"/>
                    </a:lnTo>
                    <a:lnTo>
                      <a:pt x="78" y="42"/>
                    </a:lnTo>
                    <a:lnTo>
                      <a:pt x="90" y="3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59" name="Freeform 143"/>
              <p:cNvSpPr>
                <a:spLocks/>
              </p:cNvSpPr>
              <p:nvPr userDrawn="1"/>
            </p:nvSpPr>
            <p:spPr bwMode="ltGray">
              <a:xfrm>
                <a:off x="898" y="2716"/>
                <a:ext cx="90" cy="84"/>
              </a:xfrm>
              <a:custGeom>
                <a:avLst/>
                <a:gdLst>
                  <a:gd name="T0" fmla="*/ 42 w 90"/>
                  <a:gd name="T1" fmla="*/ 60 h 84"/>
                  <a:gd name="T2" fmla="*/ 42 w 90"/>
                  <a:gd name="T3" fmla="*/ 60 h 84"/>
                  <a:gd name="T4" fmla="*/ 72 w 90"/>
                  <a:gd name="T5" fmla="*/ 12 h 84"/>
                  <a:gd name="T6" fmla="*/ 66 w 90"/>
                  <a:gd name="T7" fmla="*/ 0 h 84"/>
                  <a:gd name="T8" fmla="*/ 0 w 90"/>
                  <a:gd name="T9" fmla="*/ 42 h 84"/>
                  <a:gd name="T10" fmla="*/ 6 w 90"/>
                  <a:gd name="T11" fmla="*/ 54 h 84"/>
                  <a:gd name="T12" fmla="*/ 54 w 90"/>
                  <a:gd name="T13" fmla="*/ 24 h 84"/>
                  <a:gd name="T14" fmla="*/ 54 w 90"/>
                  <a:gd name="T15" fmla="*/ 24 h 84"/>
                  <a:gd name="T16" fmla="*/ 18 w 90"/>
                  <a:gd name="T17" fmla="*/ 72 h 84"/>
                  <a:gd name="T18" fmla="*/ 24 w 90"/>
                  <a:gd name="T19" fmla="*/ 84 h 84"/>
                  <a:gd name="T20" fmla="*/ 90 w 90"/>
                  <a:gd name="T21" fmla="*/ 42 h 84"/>
                  <a:gd name="T22" fmla="*/ 84 w 90"/>
                  <a:gd name="T23" fmla="*/ 30 h 84"/>
                  <a:gd name="T24" fmla="*/ 42 w 90"/>
                  <a:gd name="T25" fmla="*/ 60 h 84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  <a:gd name="T36" fmla="*/ 0 60000 65536"/>
                  <a:gd name="T37" fmla="*/ 0 60000 65536"/>
                  <a:gd name="T38" fmla="*/ 0 60000 65536"/>
                </a:gdLst>
                <a:ahLst/>
                <a:cxnLst>
                  <a:cxn ang="T26">
                    <a:pos x="T0" y="T1"/>
                  </a:cxn>
                  <a:cxn ang="T27">
                    <a:pos x="T2" y="T3"/>
                  </a:cxn>
                  <a:cxn ang="T28">
                    <a:pos x="T4" y="T5"/>
                  </a:cxn>
                  <a:cxn ang="T29">
                    <a:pos x="T6" y="T7"/>
                  </a:cxn>
                  <a:cxn ang="T30">
                    <a:pos x="T8" y="T9"/>
                  </a:cxn>
                  <a:cxn ang="T31">
                    <a:pos x="T10" y="T11"/>
                  </a:cxn>
                  <a:cxn ang="T32">
                    <a:pos x="T12" y="T13"/>
                  </a:cxn>
                  <a:cxn ang="T33">
                    <a:pos x="T14" y="T15"/>
                  </a:cxn>
                  <a:cxn ang="T34">
                    <a:pos x="T16" y="T17"/>
                  </a:cxn>
                  <a:cxn ang="T35">
                    <a:pos x="T18" y="T19"/>
                  </a:cxn>
                  <a:cxn ang="T36">
                    <a:pos x="T20" y="T21"/>
                  </a:cxn>
                  <a:cxn ang="T37">
                    <a:pos x="T22" y="T23"/>
                  </a:cxn>
                  <a:cxn ang="T38">
                    <a:pos x="T24" y="T25"/>
                  </a:cxn>
                </a:cxnLst>
                <a:rect l="0" t="0" r="r" b="b"/>
                <a:pathLst>
                  <a:path w="90" h="84">
                    <a:moveTo>
                      <a:pt x="42" y="60"/>
                    </a:moveTo>
                    <a:lnTo>
                      <a:pt x="42" y="60"/>
                    </a:lnTo>
                    <a:lnTo>
                      <a:pt x="72" y="12"/>
                    </a:lnTo>
                    <a:lnTo>
                      <a:pt x="66" y="0"/>
                    </a:lnTo>
                    <a:lnTo>
                      <a:pt x="0" y="42"/>
                    </a:lnTo>
                    <a:lnTo>
                      <a:pt x="6" y="54"/>
                    </a:lnTo>
                    <a:lnTo>
                      <a:pt x="54" y="24"/>
                    </a:lnTo>
                    <a:lnTo>
                      <a:pt x="18" y="72"/>
                    </a:lnTo>
                    <a:lnTo>
                      <a:pt x="24" y="84"/>
                    </a:lnTo>
                    <a:lnTo>
                      <a:pt x="90" y="42"/>
                    </a:lnTo>
                    <a:lnTo>
                      <a:pt x="84" y="30"/>
                    </a:lnTo>
                    <a:lnTo>
                      <a:pt x="42" y="6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0" name="Freeform 144"/>
              <p:cNvSpPr>
                <a:spLocks/>
              </p:cNvSpPr>
              <p:nvPr userDrawn="1"/>
            </p:nvSpPr>
            <p:spPr bwMode="ltGray">
              <a:xfrm>
                <a:off x="7" y="3837"/>
                <a:ext cx="6" cy="12"/>
              </a:xfrm>
              <a:custGeom>
                <a:avLst/>
                <a:gdLst>
                  <a:gd name="T0" fmla="*/ 6 w 6"/>
                  <a:gd name="T1" fmla="*/ 0 h 12"/>
                  <a:gd name="T2" fmla="*/ 6 w 6"/>
                  <a:gd name="T3" fmla="*/ 0 h 12"/>
                  <a:gd name="T4" fmla="*/ 0 w 6"/>
                  <a:gd name="T5" fmla="*/ 0 h 12"/>
                  <a:gd name="T6" fmla="*/ 0 w 6"/>
                  <a:gd name="T7" fmla="*/ 0 h 12"/>
                  <a:gd name="T8" fmla="*/ 0 w 6"/>
                  <a:gd name="T9" fmla="*/ 12 h 12"/>
                  <a:gd name="T10" fmla="*/ 6 w 6"/>
                  <a:gd name="T11" fmla="*/ 0 h 12"/>
                  <a:gd name="T12" fmla="*/ 6 w 6"/>
                  <a:gd name="T13" fmla="*/ 0 h 12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6" h="12">
                    <a:moveTo>
                      <a:pt x="6" y="0"/>
                    </a:moveTo>
                    <a:lnTo>
                      <a:pt x="6" y="0"/>
                    </a:lnTo>
                    <a:lnTo>
                      <a:pt x="0" y="0"/>
                    </a:lnTo>
                    <a:lnTo>
                      <a:pt x="0" y="12"/>
                    </a:lnTo>
                    <a:lnTo>
                      <a:pt x="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1" name="Freeform 145"/>
              <p:cNvSpPr>
                <a:spLocks/>
              </p:cNvSpPr>
              <p:nvPr userDrawn="1"/>
            </p:nvSpPr>
            <p:spPr bwMode="ltGray">
              <a:xfrm>
                <a:off x="7" y="2555"/>
                <a:ext cx="30" cy="48"/>
              </a:xfrm>
              <a:custGeom>
                <a:avLst/>
                <a:gdLst>
                  <a:gd name="T0" fmla="*/ 18 w 30"/>
                  <a:gd name="T1" fmla="*/ 48 h 48"/>
                  <a:gd name="T2" fmla="*/ 18 w 30"/>
                  <a:gd name="T3" fmla="*/ 48 h 48"/>
                  <a:gd name="T4" fmla="*/ 30 w 30"/>
                  <a:gd name="T5" fmla="*/ 42 h 48"/>
                  <a:gd name="T6" fmla="*/ 0 w 30"/>
                  <a:gd name="T7" fmla="*/ 0 h 48"/>
                  <a:gd name="T8" fmla="*/ 0 w 30"/>
                  <a:gd name="T9" fmla="*/ 24 h 48"/>
                  <a:gd name="T10" fmla="*/ 18 w 30"/>
                  <a:gd name="T11" fmla="*/ 48 h 48"/>
                  <a:gd name="T12" fmla="*/ 18 w 30"/>
                  <a:gd name="T13" fmla="*/ 48 h 48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0" h="48">
                    <a:moveTo>
                      <a:pt x="18" y="48"/>
                    </a:moveTo>
                    <a:lnTo>
                      <a:pt x="18" y="48"/>
                    </a:lnTo>
                    <a:lnTo>
                      <a:pt x="30" y="42"/>
                    </a:lnTo>
                    <a:lnTo>
                      <a:pt x="0" y="0"/>
                    </a:lnTo>
                    <a:lnTo>
                      <a:pt x="0" y="24"/>
                    </a:lnTo>
                    <a:lnTo>
                      <a:pt x="18" y="48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2" name="Freeform 146"/>
              <p:cNvSpPr>
                <a:spLocks/>
              </p:cNvSpPr>
              <p:nvPr userDrawn="1"/>
            </p:nvSpPr>
            <p:spPr bwMode="ltGray">
              <a:xfrm>
                <a:off x="7" y="3843"/>
                <a:ext cx="36" cy="66"/>
              </a:xfrm>
              <a:custGeom>
                <a:avLst/>
                <a:gdLst>
                  <a:gd name="T0" fmla="*/ 36 w 36"/>
                  <a:gd name="T1" fmla="*/ 0 h 66"/>
                  <a:gd name="T2" fmla="*/ 24 w 36"/>
                  <a:gd name="T3" fmla="*/ 0 h 66"/>
                  <a:gd name="T4" fmla="*/ 24 w 36"/>
                  <a:gd name="T5" fmla="*/ 0 h 66"/>
                  <a:gd name="T6" fmla="*/ 0 w 36"/>
                  <a:gd name="T7" fmla="*/ 36 h 66"/>
                  <a:gd name="T8" fmla="*/ 0 w 36"/>
                  <a:gd name="T9" fmla="*/ 66 h 66"/>
                  <a:gd name="T10" fmla="*/ 36 w 36"/>
                  <a:gd name="T11" fmla="*/ 0 h 66"/>
                  <a:gd name="T12" fmla="*/ 36 w 36"/>
                  <a:gd name="T13" fmla="*/ 0 h 66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36" h="66">
                    <a:moveTo>
                      <a:pt x="36" y="0"/>
                    </a:moveTo>
                    <a:lnTo>
                      <a:pt x="24" y="0"/>
                    </a:lnTo>
                    <a:lnTo>
                      <a:pt x="0" y="36"/>
                    </a:lnTo>
                    <a:lnTo>
                      <a:pt x="0" y="66"/>
                    </a:lnTo>
                    <a:lnTo>
                      <a:pt x="36" y="0"/>
                    </a:ln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3" name="Rectangle 147"/>
              <p:cNvSpPr>
                <a:spLocks noChangeArrowheads="1"/>
              </p:cNvSpPr>
              <p:nvPr userDrawn="1"/>
            </p:nvSpPr>
            <p:spPr bwMode="ltGray">
              <a:xfrm rot="244926">
                <a:off x="1177" y="3201"/>
                <a:ext cx="161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4" name="Rectangle 148"/>
              <p:cNvSpPr>
                <a:spLocks noChangeArrowheads="1"/>
              </p:cNvSpPr>
              <p:nvPr userDrawn="1"/>
            </p:nvSpPr>
            <p:spPr bwMode="ltGray">
              <a:xfrm rot="-5598588">
                <a:off x="290" y="2386"/>
                <a:ext cx="138" cy="12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Tahoma" pitchFamily="34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Tahoma" pitchFamily="34" charset="0"/>
                  </a:defRPr>
                </a:lvl9pPr>
              </a:lstStyle>
              <a:p>
                <a:pPr eaLnBrk="1" hangingPunct="1">
                  <a:defRPr/>
                </a:pPr>
                <a:endParaRPr lang="en-CA" altLang="en-US" smtClean="0"/>
              </a:p>
            </p:txBody>
          </p:sp>
          <p:sp>
            <p:nvSpPr>
              <p:cNvPr id="1165" name="Freeform 149"/>
              <p:cNvSpPr>
                <a:spLocks/>
              </p:cNvSpPr>
              <p:nvPr userDrawn="1"/>
            </p:nvSpPr>
            <p:spPr bwMode="ltGray">
              <a:xfrm>
                <a:off x="139" y="3573"/>
                <a:ext cx="144" cy="154"/>
              </a:xfrm>
              <a:custGeom>
                <a:avLst/>
                <a:gdLst>
                  <a:gd name="T0" fmla="*/ 0 w 144"/>
                  <a:gd name="T1" fmla="*/ 102 h 154"/>
                  <a:gd name="T2" fmla="*/ 59 w 144"/>
                  <a:gd name="T3" fmla="*/ 154 h 154"/>
                  <a:gd name="T4" fmla="*/ 117 w 144"/>
                  <a:gd name="T5" fmla="*/ 120 h 154"/>
                  <a:gd name="T6" fmla="*/ 62 w 144"/>
                  <a:gd name="T7" fmla="*/ 55 h 154"/>
                  <a:gd name="T8" fmla="*/ 104 w 144"/>
                  <a:gd name="T9" fmla="*/ 34 h 154"/>
                  <a:gd name="T10" fmla="*/ 117 w 144"/>
                  <a:gd name="T11" fmla="*/ 53 h 154"/>
                  <a:gd name="T12" fmla="*/ 141 w 144"/>
                  <a:gd name="T13" fmla="*/ 47 h 154"/>
                  <a:gd name="T14" fmla="*/ 97 w 144"/>
                  <a:gd name="T15" fmla="*/ 2 h 154"/>
                  <a:gd name="T16" fmla="*/ 36 w 144"/>
                  <a:gd name="T17" fmla="*/ 33 h 154"/>
                  <a:gd name="T18" fmla="*/ 90 w 144"/>
                  <a:gd name="T19" fmla="*/ 107 h 154"/>
                  <a:gd name="T20" fmla="*/ 28 w 144"/>
                  <a:gd name="T21" fmla="*/ 101 h 154"/>
                  <a:gd name="T22" fmla="*/ 0 w 144"/>
                  <a:gd name="T23" fmla="*/ 102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9" y="61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1166" name="Freeform 150"/>
              <p:cNvSpPr>
                <a:spLocks/>
              </p:cNvSpPr>
              <p:nvPr userDrawn="1"/>
            </p:nvSpPr>
            <p:spPr bwMode="ltGray">
              <a:xfrm rot="-2857037">
                <a:off x="619" y="3550"/>
                <a:ext cx="68" cy="69"/>
              </a:xfrm>
              <a:custGeom>
                <a:avLst/>
                <a:gdLst>
                  <a:gd name="T0" fmla="*/ 0 w 144"/>
                  <a:gd name="T1" fmla="*/ 21 h 154"/>
                  <a:gd name="T2" fmla="*/ 13 w 144"/>
                  <a:gd name="T3" fmla="*/ 31 h 154"/>
                  <a:gd name="T4" fmla="*/ 26 w 144"/>
                  <a:gd name="T5" fmla="*/ 24 h 154"/>
                  <a:gd name="T6" fmla="*/ 14 w 144"/>
                  <a:gd name="T7" fmla="*/ 11 h 154"/>
                  <a:gd name="T8" fmla="*/ 23 w 144"/>
                  <a:gd name="T9" fmla="*/ 7 h 154"/>
                  <a:gd name="T10" fmla="*/ 26 w 144"/>
                  <a:gd name="T11" fmla="*/ 11 h 154"/>
                  <a:gd name="T12" fmla="*/ 32 w 144"/>
                  <a:gd name="T13" fmla="*/ 9 h 154"/>
                  <a:gd name="T14" fmla="*/ 22 w 144"/>
                  <a:gd name="T15" fmla="*/ 0 h 154"/>
                  <a:gd name="T16" fmla="*/ 8 w 144"/>
                  <a:gd name="T17" fmla="*/ 7 h 154"/>
                  <a:gd name="T18" fmla="*/ 20 w 144"/>
                  <a:gd name="T19" fmla="*/ 22 h 154"/>
                  <a:gd name="T20" fmla="*/ 6 w 144"/>
                  <a:gd name="T21" fmla="*/ 20 h 154"/>
                  <a:gd name="T22" fmla="*/ 0 w 144"/>
                  <a:gd name="T23" fmla="*/ 21 h 154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  <a:gd name="T30" fmla="*/ 0 60000 65536"/>
                  <a:gd name="T31" fmla="*/ 0 60000 65536"/>
                  <a:gd name="T32" fmla="*/ 0 60000 65536"/>
                  <a:gd name="T33" fmla="*/ 0 60000 65536"/>
                  <a:gd name="T34" fmla="*/ 0 60000 65536"/>
                  <a:gd name="T35" fmla="*/ 0 60000 65536"/>
                </a:gdLst>
                <a:ahLst/>
                <a:cxnLst>
                  <a:cxn ang="T24">
                    <a:pos x="T0" y="T1"/>
                  </a:cxn>
                  <a:cxn ang="T25">
                    <a:pos x="T2" y="T3"/>
                  </a:cxn>
                  <a:cxn ang="T26">
                    <a:pos x="T4" y="T5"/>
                  </a:cxn>
                  <a:cxn ang="T27">
                    <a:pos x="T6" y="T7"/>
                  </a:cxn>
                  <a:cxn ang="T28">
                    <a:pos x="T8" y="T9"/>
                  </a:cxn>
                  <a:cxn ang="T29">
                    <a:pos x="T10" y="T11"/>
                  </a:cxn>
                  <a:cxn ang="T30">
                    <a:pos x="T12" y="T13"/>
                  </a:cxn>
                  <a:cxn ang="T31">
                    <a:pos x="T14" y="T15"/>
                  </a:cxn>
                  <a:cxn ang="T32">
                    <a:pos x="T16" y="T17"/>
                  </a:cxn>
                  <a:cxn ang="T33">
                    <a:pos x="T18" y="T19"/>
                  </a:cxn>
                  <a:cxn ang="T34">
                    <a:pos x="T20" y="T21"/>
                  </a:cxn>
                  <a:cxn ang="T35">
                    <a:pos x="T22" y="T23"/>
                  </a:cxn>
                </a:cxnLst>
                <a:rect l="0" t="0" r="r" b="b"/>
                <a:pathLst>
                  <a:path w="144" h="154">
                    <a:moveTo>
                      <a:pt x="0" y="102"/>
                    </a:moveTo>
                    <a:cubicBezTo>
                      <a:pt x="6" y="140"/>
                      <a:pt x="25" y="154"/>
                      <a:pt x="59" y="154"/>
                    </a:cubicBezTo>
                    <a:cubicBezTo>
                      <a:pt x="111" y="152"/>
                      <a:pt x="106" y="130"/>
                      <a:pt x="117" y="120"/>
                    </a:cubicBezTo>
                    <a:cubicBezTo>
                      <a:pt x="113" y="47"/>
                      <a:pt x="84" y="84"/>
                      <a:pt x="62" y="55"/>
                    </a:cubicBezTo>
                    <a:cubicBezTo>
                      <a:pt x="59" y="42"/>
                      <a:pt x="78" y="11"/>
                      <a:pt x="104" y="34"/>
                    </a:cubicBezTo>
                    <a:cubicBezTo>
                      <a:pt x="108" y="41"/>
                      <a:pt x="111" y="51"/>
                      <a:pt x="117" y="53"/>
                    </a:cubicBezTo>
                    <a:cubicBezTo>
                      <a:pt x="123" y="55"/>
                      <a:pt x="144" y="55"/>
                      <a:pt x="141" y="47"/>
                    </a:cubicBezTo>
                    <a:cubicBezTo>
                      <a:pt x="138" y="39"/>
                      <a:pt x="126" y="5"/>
                      <a:pt x="97" y="2"/>
                    </a:cubicBezTo>
                    <a:cubicBezTo>
                      <a:pt x="77" y="0"/>
                      <a:pt x="48" y="0"/>
                      <a:pt x="36" y="33"/>
                    </a:cubicBezTo>
                    <a:cubicBezTo>
                      <a:pt x="15" y="89"/>
                      <a:pt x="83" y="79"/>
                      <a:pt x="90" y="107"/>
                    </a:cubicBezTo>
                    <a:cubicBezTo>
                      <a:pt x="96" y="130"/>
                      <a:pt x="34" y="147"/>
                      <a:pt x="28" y="101"/>
                    </a:cubicBezTo>
                    <a:cubicBezTo>
                      <a:pt x="12" y="104"/>
                      <a:pt x="15" y="98"/>
                      <a:pt x="0" y="102"/>
                    </a:cubicBezTo>
                    <a:close/>
                  </a:path>
                </a:pathLst>
              </a:cu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CA"/>
              </a:p>
            </p:txBody>
          </p:sp>
          <p:sp>
            <p:nvSpPr>
              <p:cNvPr id="50327" name="Freeform 151"/>
              <p:cNvSpPr>
                <a:spLocks/>
              </p:cNvSpPr>
              <p:nvPr userDrawn="1"/>
            </p:nvSpPr>
            <p:spPr bwMode="ltGray">
              <a:xfrm>
                <a:off x="235" y="2503"/>
                <a:ext cx="348" cy="1272"/>
              </a:xfrm>
              <a:custGeom>
                <a:avLst/>
                <a:gdLst>
                  <a:gd name="T0" fmla="*/ 0 w 348"/>
                  <a:gd name="T1" fmla="*/ 0 h 1272"/>
                  <a:gd name="T2" fmla="*/ 287 w 348"/>
                  <a:gd name="T3" fmla="*/ 582 h 1272"/>
                  <a:gd name="T4" fmla="*/ 348 w 348"/>
                  <a:gd name="T5" fmla="*/ 1272 h 1272"/>
                  <a:gd name="T6" fmla="*/ 54 w 348"/>
                  <a:gd name="T7" fmla="*/ 676 h 1272"/>
                  <a:gd name="T8" fmla="*/ 0 w 348"/>
                  <a:gd name="T9" fmla="*/ 0 h 12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48" h="1272">
                    <a:moveTo>
                      <a:pt x="0" y="0"/>
                    </a:moveTo>
                    <a:lnTo>
                      <a:pt x="287" y="582"/>
                    </a:lnTo>
                    <a:lnTo>
                      <a:pt x="348" y="1272"/>
                    </a:lnTo>
                    <a:lnTo>
                      <a:pt x="54" y="676"/>
                    </a:lnTo>
                    <a:lnTo>
                      <a:pt x="0" y="0"/>
                    </a:lnTo>
                    <a:close/>
                  </a:path>
                </a:pathLst>
              </a:custGeom>
              <a:gradFill rotWithShape="0">
                <a:gsLst>
                  <a:gs pos="0">
                    <a:schemeClr val="bg2"/>
                  </a:gs>
                  <a:gs pos="100000">
                    <a:schemeClr val="bg2">
                      <a:gamma/>
                      <a:shade val="96863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cmpd="sng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  <p:sp>
            <p:nvSpPr>
              <p:cNvPr id="50328" name="Oval 152"/>
              <p:cNvSpPr>
                <a:spLocks noChangeArrowheads="1"/>
              </p:cNvSpPr>
              <p:nvPr userDrawn="1"/>
            </p:nvSpPr>
            <p:spPr bwMode="ltGray">
              <a:xfrm rot="-1684349">
                <a:off x="296" y="3047"/>
                <a:ext cx="221" cy="174"/>
              </a:xfrm>
              <a:prstGeom prst="ellipse">
                <a:avLst/>
              </a:prstGeom>
              <a:gradFill rotWithShape="0">
                <a:gsLst>
                  <a:gs pos="0">
                    <a:schemeClr val="bg2">
                      <a:gamma/>
                      <a:shade val="90980"/>
                      <a:invGamma/>
                    </a:schemeClr>
                  </a:gs>
                  <a:gs pos="50000">
                    <a:schemeClr val="bg2"/>
                  </a:gs>
                  <a:gs pos="100000">
                    <a:schemeClr val="bg2">
                      <a:gamma/>
                      <a:shade val="90980"/>
                      <a:invGamma/>
                    </a:schemeClr>
                  </a:gs>
                </a:gsLst>
                <a:lin ang="189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pPr>
                  <a:defRPr/>
                </a:pPr>
                <a:endParaRPr lang="en-CA">
                  <a:latin typeface="Tahoma" charset="0"/>
                </a:endParaRPr>
              </a:p>
            </p:txBody>
          </p:sp>
        </p:grpSp>
      </p:grpSp>
      <p:sp>
        <p:nvSpPr>
          <p:cNvPr id="50329" name="Rectangle 153"/>
          <p:cNvSpPr>
            <a:spLocks noGrp="1" noRot="1" noChangeArrowheads="1"/>
          </p:cNvSpPr>
          <p:nvPr>
            <p:ph type="title"/>
          </p:nvPr>
        </p:nvSpPr>
        <p:spPr bwMode="auto">
          <a:xfrm>
            <a:off x="301625" y="228600"/>
            <a:ext cx="854075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title style</a:t>
            </a:r>
          </a:p>
        </p:txBody>
      </p:sp>
      <p:sp>
        <p:nvSpPr>
          <p:cNvPr id="50330" name="Rectangle 15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01625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1" name="Rectangle 15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000">
                <a:latin typeface="Arial" charset="0"/>
              </a:defRPr>
            </a:lvl1pPr>
          </a:lstStyle>
          <a:p>
            <a:pPr>
              <a:defRPr/>
            </a:pPr>
            <a:endParaRPr lang="en-CA" altLang="en-US"/>
          </a:p>
        </p:txBody>
      </p:sp>
      <p:sp>
        <p:nvSpPr>
          <p:cNvPr id="50332" name="Rectangle 15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289175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000">
                <a:latin typeface="Arial" charset="0"/>
              </a:defRPr>
            </a:lvl1pPr>
          </a:lstStyle>
          <a:p>
            <a:pPr>
              <a:defRPr/>
            </a:pPr>
            <a:fld id="{2FD3D9A6-D87B-4BEF-BBC9-B839C76625B1}" type="slidenum">
              <a:rPr lang="en-CA" altLang="en-US"/>
              <a:pPr>
                <a:defRPr/>
              </a:pPr>
              <a:t>‹#›</a:t>
            </a:fld>
            <a:endParaRPr lang="en-CA" altLang="en-US"/>
          </a:p>
        </p:txBody>
      </p:sp>
      <p:sp>
        <p:nvSpPr>
          <p:cNvPr id="50333" name="Rectangle 157"/>
          <p:cNvSpPr>
            <a:spLocks noGrp="1" noRot="1" noChangeArrowheads="1"/>
          </p:cNvSpPr>
          <p:nvPr>
            <p:ph type="body" idx="1"/>
          </p:nvPr>
        </p:nvSpPr>
        <p:spPr bwMode="auto">
          <a:xfrm>
            <a:off x="301625" y="1600200"/>
            <a:ext cx="8540750" cy="44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CA" altLang="en-US" smtClean="0"/>
              <a:t>Click to edit Master text styles</a:t>
            </a:r>
          </a:p>
          <a:p>
            <a:pPr lvl="1"/>
            <a:r>
              <a:rPr lang="en-CA" altLang="en-US" smtClean="0"/>
              <a:t>Second level</a:t>
            </a:r>
          </a:p>
          <a:p>
            <a:pPr lvl="2"/>
            <a:r>
              <a:rPr lang="en-CA" altLang="en-US" smtClean="0"/>
              <a:t>Third level</a:t>
            </a:r>
          </a:p>
          <a:p>
            <a:pPr lvl="3"/>
            <a:r>
              <a:rPr lang="en-CA" altLang="en-US" smtClean="0"/>
              <a:t>Fourth level</a:t>
            </a:r>
          </a:p>
          <a:p>
            <a:pPr lvl="4"/>
            <a:r>
              <a:rPr lang="en-CA" altLang="en-US" smtClean="0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effectLst>
            <a:outerShdw blurRad="38100" dist="38100" dir="2700000" algn="tl">
              <a:srgbClr val="000000"/>
            </a:outerShdw>
          </a:effectLst>
          <a:latin typeface="Tahoma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32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8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4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Font typeface="Wingdings" pitchFamily="2" charset="2"/>
        <a:buChar char="§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pitchFamily="34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80000"/>
        <a:buFont typeface="Arial" charset="0"/>
        <a:buChar char="►"/>
        <a:defRPr sz="2000">
          <a:solidFill>
            <a:schemeClr val="tx1"/>
          </a:solidFill>
          <a:effectLst>
            <a:outerShdw blurRad="38100" dist="38100" dir="2700000" algn="tl">
              <a:srgbClr val="FFFFFF"/>
            </a:outerShdw>
          </a:effectLst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oracle.com/technetwork/articles/javase/index-142890.html" TargetMode="External"/><Relationship Id="rId2" Type="http://schemas.openxmlformats.org/officeDocument/2006/relationships/hyperlink" Target="http://www.leepoint.net/notes-java/GUI/structure/40mvc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www.google.ca/url?sa=t&amp;rct=j&amp;q=&amp;esrc=s&amp;source=web&amp;cd=1&amp;cad=rja&amp;uact=8&amp;ved=0CB4QFjAA&amp;url=http://en.wikipedia.org/wiki/JavaFX&amp;ei=_xzVU_evBYqhyATDjoDwDA&amp;usg=AFQjCNGTebWcQuSjvp_n7iepgXlTb6HAwg&amp;sig2=OxxN57N8EMhrA7TzYD3OqQ" TargetMode="Externa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java.sun.com/javase/6/docs/api/javax/swing/JFrame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5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7E4AFC7-BA5D-4B2B-BEB5-A638D2D2B18C}" type="slidenum">
              <a:rPr lang="en-CA" altLang="en-US"/>
              <a:pPr>
                <a:defRPr/>
              </a:pPr>
              <a:t>1</a:t>
            </a:fld>
            <a:endParaRPr lang="en-CA" altLang="en-US"/>
          </a:p>
        </p:txBody>
      </p:sp>
      <p:sp>
        <p:nvSpPr>
          <p:cNvPr id="52228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sz="4800" dirty="0" smtClean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ahoma (Headings)"/>
              </a:rPr>
              <a:t>JAC444 - Introduction to Java for C++ Programmers</a:t>
            </a:r>
            <a:endParaRPr lang="en-CA" altLang="en-US" sz="4800" dirty="0" smtClean="0">
              <a:solidFill>
                <a:schemeClr val="tx1"/>
              </a:solidFill>
              <a:latin typeface="Tahoma (Headings)"/>
            </a:endParaRPr>
          </a:p>
        </p:txBody>
      </p:sp>
      <p:sp>
        <p:nvSpPr>
          <p:cNvPr id="52229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latin typeface="Tahoma (Body)"/>
              </a:rPr>
              <a:t>Lesson 6: GUI Programming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Content Pane and Panel</a:t>
            </a:r>
            <a:endParaRPr lang="en-CA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0"/>
            <a:ext cx="6718647" cy="4498975"/>
          </a:xfrm>
        </p:spPr>
        <p:txBody>
          <a:bodyPr/>
          <a:lstStyle/>
          <a:p>
            <a:r>
              <a:rPr lang="en-CA" sz="2800" dirty="0"/>
              <a:t>Content Pane: each top-level container may consist of 2 areas:</a:t>
            </a:r>
          </a:p>
          <a:p>
            <a:pPr lvl="1"/>
            <a:r>
              <a:rPr lang="en-CA" sz="2400" dirty="0"/>
              <a:t>a Menu Bar</a:t>
            </a:r>
          </a:p>
          <a:p>
            <a:pPr lvl="1"/>
            <a:r>
              <a:rPr lang="en-CA" sz="2400" dirty="0"/>
              <a:t>a content pane</a:t>
            </a:r>
          </a:p>
          <a:p>
            <a:pPr lvl="1"/>
            <a:endParaRPr lang="en-CA" sz="2400" dirty="0"/>
          </a:p>
          <a:p>
            <a:r>
              <a:rPr lang="en-CA" sz="2800" dirty="0"/>
              <a:t>A panel (</a:t>
            </a:r>
            <a:r>
              <a:rPr lang="en-CA" sz="2800" dirty="0" err="1"/>
              <a:t>JPanel</a:t>
            </a:r>
            <a:r>
              <a:rPr lang="en-CA" sz="2800" dirty="0"/>
              <a:t>) in a general-purpose container.</a:t>
            </a:r>
          </a:p>
          <a:p>
            <a:pPr lvl="1"/>
            <a:r>
              <a:rPr lang="en-CA" sz="2400" dirty="0"/>
              <a:t>Used as </a:t>
            </a:r>
            <a:r>
              <a:rPr lang="en-CA" sz="2400" dirty="0" err="1"/>
              <a:t>subcontainers</a:t>
            </a:r>
            <a:r>
              <a:rPr lang="en-CA" sz="2400" dirty="0"/>
              <a:t> to group GUI components. 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10</a:t>
            </a:fld>
            <a:endParaRPr lang="en-CA" altLang="en-US"/>
          </a:p>
        </p:txBody>
      </p:sp>
      <p:pic>
        <p:nvPicPr>
          <p:cNvPr id="5" name="Picture 2" descr="C:\temp\TopLevelDemoMe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4208" y="2132856"/>
            <a:ext cx="1405136" cy="15807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49450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Manager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3528" y="1628800"/>
            <a:ext cx="8540750" cy="4498975"/>
          </a:xfrm>
        </p:spPr>
        <p:txBody>
          <a:bodyPr/>
          <a:lstStyle/>
          <a:p>
            <a:r>
              <a:rPr lang="en-CA" sz="2800" dirty="0" smtClean="0"/>
              <a:t>Each container contains a layout manager.</a:t>
            </a:r>
          </a:p>
          <a:p>
            <a:pPr lvl="1"/>
            <a:r>
              <a:rPr lang="en-CA" sz="2400" dirty="0"/>
              <a:t>e</a:t>
            </a:r>
            <a:r>
              <a:rPr lang="en-CA" sz="2400" dirty="0" smtClean="0"/>
              <a:t>.g.</a:t>
            </a:r>
          </a:p>
          <a:p>
            <a:pPr marL="400050" lvl="1" indent="0">
              <a:buNone/>
            </a:pPr>
            <a:r>
              <a:rPr lang="en-CA" sz="2000" dirty="0"/>
              <a:t> </a:t>
            </a:r>
            <a:r>
              <a:rPr lang="en-CA" sz="2000" dirty="0" smtClean="0"/>
              <a:t>     </a:t>
            </a:r>
            <a:r>
              <a:rPr lang="en-CA" sz="2000" dirty="0" err="1" smtClean="0"/>
              <a:t>JPanel</a:t>
            </a:r>
            <a:r>
              <a:rPr lang="en-CA" sz="2000" dirty="0" smtClean="0"/>
              <a:t> </a:t>
            </a:r>
            <a:r>
              <a:rPr lang="en-CA" sz="2000" dirty="0" err="1"/>
              <a:t>jp</a:t>
            </a:r>
            <a:r>
              <a:rPr lang="en-CA" sz="2000" dirty="0"/>
              <a:t> = </a:t>
            </a:r>
            <a:r>
              <a:rPr lang="en-CA" sz="2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new </a:t>
            </a:r>
            <a:r>
              <a:rPr lang="en-CA" sz="200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JPanel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</a:t>
            </a:r>
            <a:endParaRPr lang="en-CA" sz="2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400050" lvl="1" indent="0">
              <a:buNone/>
            </a:pPr>
            <a:r>
              <a:rPr lang="en-CA" sz="2000" dirty="0"/>
              <a:t>      </a:t>
            </a:r>
            <a:r>
              <a:rPr lang="en-CA" sz="2000" dirty="0" err="1"/>
              <a:t>jp.setLayout</a:t>
            </a:r>
            <a:r>
              <a:rPr lang="en-CA" sz="2000" dirty="0" smtClean="0"/>
              <a:t>( </a:t>
            </a:r>
            <a:r>
              <a:rPr lang="en-CA" sz="1800" i="1" dirty="0" err="1" smtClean="0"/>
              <a:t>aLayoutManagerObject</a:t>
            </a:r>
            <a:r>
              <a:rPr lang="en-CA" sz="2000" i="1" dirty="0" smtClean="0"/>
              <a:t>);</a:t>
            </a:r>
            <a:endParaRPr lang="en-CA" sz="2000" dirty="0" smtClean="0"/>
          </a:p>
          <a:p>
            <a:r>
              <a:rPr lang="en-CA" sz="2800" dirty="0" smtClean="0"/>
              <a:t>Some basic layout managers:</a:t>
            </a:r>
          </a:p>
          <a:p>
            <a:pPr lvl="1"/>
            <a:r>
              <a:rPr lang="en-CA" sz="24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BorderLayout</a:t>
            </a:r>
            <a:r>
              <a:rPr lang="en-CA" sz="2400" dirty="0" smtClean="0">
                <a:solidFill>
                  <a:srgbClr val="FF00FF"/>
                </a:solidFill>
              </a:rPr>
              <a:t> </a:t>
            </a:r>
            <a:r>
              <a:rPr lang="en-CA" sz="2400" dirty="0" smtClean="0"/>
              <a:t>- </a:t>
            </a:r>
            <a:r>
              <a:rPr lang="en-CA" sz="20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 </a:t>
            </a:r>
            <a:r>
              <a:rPr lang="en-CA" sz="2000" dirty="0"/>
              <a:t>layout manager for JFrame</a:t>
            </a:r>
            <a:endParaRPr lang="en-CA" sz="2000" dirty="0" smtClean="0"/>
          </a:p>
          <a:p>
            <a:pPr lvl="2"/>
            <a:r>
              <a:rPr lang="en-CA" sz="1800" dirty="0" err="1" smtClean="0"/>
              <a:t>BorderLayout.</a:t>
            </a:r>
            <a:r>
              <a:rPr lang="en-CA" sz="1800" i="1" dirty="0" err="1" smtClean="0"/>
              <a:t>NORTH</a:t>
            </a:r>
            <a:r>
              <a:rPr lang="en-CA" sz="1800" i="1" dirty="0" smtClean="0"/>
              <a:t>, </a:t>
            </a:r>
            <a:r>
              <a:rPr lang="en-CA" sz="1800" dirty="0" err="1" smtClean="0"/>
              <a:t>BorderLayout.</a:t>
            </a:r>
            <a:r>
              <a:rPr lang="en-CA" sz="1800" i="1" dirty="0" err="1" smtClean="0"/>
              <a:t>EAST</a:t>
            </a:r>
            <a:r>
              <a:rPr lang="en-CA" sz="1800" i="1" dirty="0" smtClean="0"/>
              <a:t>, </a:t>
            </a:r>
            <a:r>
              <a:rPr lang="en-CA" sz="1800" dirty="0" err="1" smtClean="0"/>
              <a:t>BorderLayout.</a:t>
            </a:r>
            <a:r>
              <a:rPr lang="en-CA" sz="1800" i="1" u="sng" dirty="0" err="1" smtClean="0"/>
              <a:t>CENTER</a:t>
            </a:r>
            <a:r>
              <a:rPr lang="en-CA" sz="1800" i="1" u="sng" dirty="0" smtClean="0"/>
              <a:t>, </a:t>
            </a:r>
            <a:r>
              <a:rPr lang="en-CA" sz="1800" dirty="0" err="1" smtClean="0"/>
              <a:t>BorderLayout.</a:t>
            </a:r>
            <a:r>
              <a:rPr lang="en-CA" sz="1800" i="1" u="sng" dirty="0" err="1" smtClean="0"/>
              <a:t>WEST</a:t>
            </a:r>
            <a:r>
              <a:rPr lang="en-CA" sz="1800" i="1" u="sng" dirty="0" smtClean="0"/>
              <a:t>, </a:t>
            </a:r>
            <a:r>
              <a:rPr lang="en-CA" sz="1800" dirty="0" err="1" smtClean="0"/>
              <a:t>BorderLayout.</a:t>
            </a:r>
            <a:r>
              <a:rPr lang="en-CA" sz="1800" i="1" dirty="0" err="1" smtClean="0"/>
              <a:t>SOUTH</a:t>
            </a:r>
            <a:endParaRPr lang="en-CA" sz="1800" i="1" dirty="0" smtClean="0"/>
          </a:p>
          <a:p>
            <a:pPr lvl="2"/>
            <a:r>
              <a:rPr lang="en-CA" sz="1800" i="1" dirty="0" smtClean="0"/>
              <a:t>E.g.</a:t>
            </a:r>
          </a:p>
          <a:p>
            <a:pPr marL="1257300" lvl="3" indent="0">
              <a:buNone/>
            </a:pPr>
            <a:r>
              <a:rPr lang="en-CA" sz="1600" dirty="0" err="1">
                <a:solidFill>
                  <a:srgbClr val="000000"/>
                </a:solidFill>
                <a:latin typeface="Consolas"/>
              </a:rPr>
              <a:t>jp.setLayout</a:t>
            </a:r>
            <a:r>
              <a:rPr lang="en-CA" sz="16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CA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BorderLayout</a:t>
            </a:r>
            <a:r>
              <a:rPr lang="en-CA" sz="1600" b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() );</a:t>
            </a:r>
          </a:p>
          <a:p>
            <a:pPr marL="1257300" lvl="3" indent="0">
              <a:buNone/>
            </a:pPr>
            <a:r>
              <a:rPr lang="en-CA" sz="1600" dirty="0" err="1" smtClean="0">
                <a:solidFill>
                  <a:srgbClr val="000000"/>
                </a:solidFill>
                <a:latin typeface="Consolas"/>
              </a:rPr>
              <a:t>jp.add</a:t>
            </a:r>
            <a:r>
              <a:rPr lang="en-CA" sz="1600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CA" sz="16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16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6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CA" sz="1600" b="1" dirty="0">
                <a:solidFill>
                  <a:srgbClr val="000000"/>
                </a:solidFill>
                <a:latin typeface="Consolas"/>
              </a:rPr>
              <a:t>( </a:t>
            </a:r>
            <a:r>
              <a:rPr lang="en-CA" sz="1600" b="1" dirty="0">
                <a:solidFill>
                  <a:srgbClr val="2A00FF"/>
                </a:solidFill>
                <a:latin typeface="Consolas"/>
              </a:rPr>
              <a:t>"subscribe"</a:t>
            </a:r>
            <a:r>
              <a:rPr lang="en-CA" sz="1600" b="1" dirty="0">
                <a:solidFill>
                  <a:srgbClr val="000000"/>
                </a:solidFill>
                <a:latin typeface="Consolas"/>
              </a:rPr>
              <a:t> ), </a:t>
            </a:r>
            <a:r>
              <a:rPr lang="en-CA" sz="16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BorderLayout.</a:t>
            </a:r>
            <a:r>
              <a:rPr lang="en-CA" sz="1600" b="1" i="1" dirty="0" err="1">
                <a:solidFill>
                  <a:srgbClr val="0000C0"/>
                </a:solidFill>
                <a:highlight>
                  <a:srgbClr val="D4D4D4"/>
                </a:highlight>
                <a:latin typeface="Consolas"/>
              </a:rPr>
              <a:t>NORTH</a:t>
            </a:r>
            <a:r>
              <a:rPr lang="en-CA" sz="1600" b="1" i="1" dirty="0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 );</a:t>
            </a:r>
            <a:endParaRPr lang="en-CA" sz="1600" dirty="0"/>
          </a:p>
          <a:p>
            <a:pPr lvl="1"/>
            <a:endParaRPr lang="en-CA" sz="20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11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5006302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CA" sz="240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FlowLayout</a:t>
            </a:r>
            <a:endParaRPr lang="en-CA" sz="24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CA" sz="1800" dirty="0"/>
              <a:t>Add components to container from </a:t>
            </a:r>
            <a:r>
              <a:rPr lang="en-CA" sz="18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left to right</a:t>
            </a:r>
          </a:p>
          <a:p>
            <a:pPr lvl="2"/>
            <a:r>
              <a:rPr lang="en-CA" sz="1800" dirty="0"/>
              <a:t>Alignment control: </a:t>
            </a:r>
          </a:p>
          <a:p>
            <a:pPr lvl="3"/>
            <a:r>
              <a:rPr lang="en-CA" sz="1600" dirty="0" err="1">
                <a:solidFill>
                  <a:schemeClr val="tx2"/>
                </a:solidFill>
              </a:rPr>
              <a:t>FlowLayout.LEFT</a:t>
            </a:r>
            <a:r>
              <a:rPr lang="en-CA" sz="1600" dirty="0">
                <a:solidFill>
                  <a:schemeClr val="tx2"/>
                </a:solidFill>
              </a:rPr>
              <a:t>, </a:t>
            </a:r>
            <a:r>
              <a:rPr lang="en-CA" sz="1600" dirty="0" err="1">
                <a:solidFill>
                  <a:schemeClr val="tx2"/>
                </a:solidFill>
              </a:rPr>
              <a:t>FlowLayout.CENTER</a:t>
            </a:r>
            <a:r>
              <a:rPr lang="en-CA" sz="1600" dirty="0">
                <a:solidFill>
                  <a:schemeClr val="tx2"/>
                </a:solidFill>
              </a:rPr>
              <a:t> </a:t>
            </a:r>
            <a:r>
              <a:rPr lang="en-CA" sz="1600" dirty="0" smtClean="0">
                <a:solidFill>
                  <a:schemeClr val="tx2"/>
                </a:solidFill>
              </a:rPr>
              <a:t>  (</a:t>
            </a:r>
            <a:r>
              <a:rPr lang="en-CA" sz="1600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default</a:t>
            </a:r>
            <a:r>
              <a:rPr lang="en-CA" sz="1600" dirty="0">
                <a:solidFill>
                  <a:schemeClr val="tx2"/>
                </a:solidFill>
              </a:rPr>
              <a:t>), </a:t>
            </a:r>
            <a:r>
              <a:rPr lang="en-CA" sz="1600" dirty="0" err="1" smtClean="0">
                <a:solidFill>
                  <a:schemeClr val="tx2"/>
                </a:solidFill>
              </a:rPr>
              <a:t>FlowLayout.RIGHT</a:t>
            </a:r>
            <a:endParaRPr lang="en-CA" sz="1600" dirty="0" smtClean="0">
              <a:solidFill>
                <a:schemeClr val="tx2"/>
              </a:solidFill>
            </a:endParaRPr>
          </a:p>
          <a:p>
            <a:pPr marL="1371600" lvl="3" indent="0">
              <a:buNone/>
            </a:pPr>
            <a:r>
              <a:rPr lang="en-CA" sz="1400" dirty="0">
                <a:solidFill>
                  <a:schemeClr val="tx2"/>
                </a:solidFill>
              </a:rPr>
              <a:t>e</a:t>
            </a:r>
            <a:r>
              <a:rPr lang="en-CA" sz="1400" dirty="0" smtClean="0">
                <a:solidFill>
                  <a:schemeClr val="tx2"/>
                </a:solidFill>
              </a:rPr>
              <a:t>.g. </a:t>
            </a:r>
            <a:r>
              <a:rPr lang="en-CA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jp.setLayout</a:t>
            </a:r>
            <a:r>
              <a:rPr lang="en-CA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 </a:t>
            </a:r>
            <a:r>
              <a:rPr lang="en-CA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FlowLayout</a:t>
            </a: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 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FlowLayout.</a:t>
            </a:r>
            <a:r>
              <a:rPr lang="en-CA" sz="1400" b="1" i="1" dirty="0" err="1">
                <a:solidFill>
                  <a:srgbClr val="0000C0"/>
                </a:solidFill>
                <a:highlight>
                  <a:srgbClr val="E8F2FE"/>
                </a:highlight>
                <a:latin typeface="Consolas"/>
              </a:rPr>
              <a:t>RIGHT</a:t>
            </a:r>
            <a:r>
              <a:rPr lang="en-CA" sz="1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, 5, 20 ) </a:t>
            </a:r>
            <a:r>
              <a:rPr lang="en-CA" sz="14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</a:t>
            </a:r>
          </a:p>
          <a:p>
            <a:pPr marL="1371600" lvl="3" indent="0">
              <a:buNone/>
            </a:pPr>
            <a:r>
              <a:rPr lang="en-CA" sz="1400" b="1" i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CA" sz="1400" b="1" i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 </a:t>
            </a:r>
            <a:r>
              <a:rPr lang="en-CA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jp.add</a:t>
            </a:r>
            <a:r>
              <a:rPr lang="en-CA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 </a:t>
            </a:r>
            <a:r>
              <a:rPr lang="en-CA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JButton</a:t>
            </a: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 </a:t>
            </a:r>
            <a:r>
              <a:rPr lang="en-CA" sz="1400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"subscribe"</a:t>
            </a: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) );</a:t>
            </a:r>
            <a:endParaRPr lang="en-CA" sz="1400" dirty="0">
              <a:solidFill>
                <a:schemeClr val="tx2"/>
              </a:solidFill>
            </a:endParaRPr>
          </a:p>
          <a:p>
            <a:pPr lvl="1"/>
            <a:r>
              <a:rPr lang="en-CA" sz="2400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GridLayout</a:t>
            </a:r>
            <a:endParaRPr lang="en-CA" sz="24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CA" sz="1800" dirty="0"/>
              <a:t>Arrange components in a grid (matrix) </a:t>
            </a:r>
            <a:r>
              <a:rPr lang="en-CA" sz="1800" dirty="0" smtClean="0"/>
              <a:t>formation. </a:t>
            </a:r>
          </a:p>
          <a:p>
            <a:pPr lvl="3"/>
            <a:r>
              <a:rPr lang="en-CA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E.g.  </a:t>
            </a:r>
            <a:r>
              <a:rPr lang="en-CA" sz="14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jp.setLayout</a:t>
            </a:r>
            <a:r>
              <a:rPr lang="en-CA" sz="14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CA" sz="14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CA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D4D4D4"/>
                </a:highlight>
                <a:latin typeface="Consolas"/>
              </a:rPr>
              <a:t>GridLayout</a:t>
            </a: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(3, 3</a:t>
            </a:r>
            <a:r>
              <a:rPr lang="en-CA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));</a:t>
            </a:r>
          </a:p>
          <a:p>
            <a:pPr marL="1828800" lvl="4" indent="0">
              <a:buNone/>
            </a:pP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CA" sz="14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  </a:t>
            </a:r>
            <a:r>
              <a:rPr lang="en-CA" sz="14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jp.add</a:t>
            </a:r>
            <a:r>
              <a:rPr lang="en-CA" sz="14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 </a:t>
            </a:r>
            <a:r>
              <a:rPr lang="en-CA" sz="14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new</a:t>
            </a: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JButton</a:t>
            </a: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 </a:t>
            </a:r>
            <a:r>
              <a:rPr lang="en-CA" sz="1400" b="1" dirty="0">
                <a:solidFill>
                  <a:srgbClr val="2A00FF"/>
                </a:solidFill>
                <a:highlight>
                  <a:srgbClr val="E8F2FE"/>
                </a:highlight>
                <a:latin typeface="Consolas"/>
              </a:rPr>
              <a:t>"subscribe"</a:t>
            </a:r>
            <a:r>
              <a:rPr lang="en-CA" sz="14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) );</a:t>
            </a:r>
            <a:endParaRPr lang="en-CA" sz="1400" dirty="0" smtClean="0"/>
          </a:p>
          <a:p>
            <a:pPr lvl="1"/>
            <a:r>
              <a:rPr lang="en-CA" sz="24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BoxLayout</a:t>
            </a:r>
            <a:endParaRPr lang="en-CA" sz="2400" dirty="0" smtClean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2"/>
            <a:r>
              <a:rPr lang="en-CA" sz="1800" dirty="0">
                <a:solidFill>
                  <a:schemeClr val="tx2"/>
                </a:solidFill>
                <a:effectLst/>
              </a:rPr>
              <a:t>javax.swing.Box</a:t>
            </a:r>
            <a:r>
              <a:rPr lang="en-CA" sz="1800" dirty="0" smtClean="0"/>
              <a:t>.</a:t>
            </a:r>
            <a:r>
              <a:rPr lang="en-CA" sz="1800" i="1" dirty="0" smtClean="0"/>
              <a:t>createHorizontalBox()</a:t>
            </a:r>
          </a:p>
          <a:p>
            <a:pPr lvl="2"/>
            <a:r>
              <a:rPr lang="en-CA" sz="1800" dirty="0" err="1" smtClean="0">
                <a:solidFill>
                  <a:schemeClr val="tx2"/>
                </a:solidFill>
                <a:effectLst/>
              </a:rPr>
              <a:t>javax.swing.Box</a:t>
            </a:r>
            <a:r>
              <a:rPr lang="en-CA" sz="1800" dirty="0" err="1" smtClean="0"/>
              <a:t>.</a:t>
            </a:r>
            <a:r>
              <a:rPr lang="en-CA" sz="1800" i="1" dirty="0" err="1" smtClean="0"/>
              <a:t>createVerticalBox</a:t>
            </a:r>
            <a:r>
              <a:rPr lang="en-CA" sz="1800" i="1" dirty="0" smtClean="0"/>
              <a:t>()</a:t>
            </a:r>
          </a:p>
          <a:p>
            <a:pPr lvl="2"/>
            <a:r>
              <a:rPr lang="en-CA" sz="1800" dirty="0" err="1" smtClean="0">
                <a:solidFill>
                  <a:schemeClr val="tx2"/>
                </a:solidFill>
                <a:effectLst/>
              </a:rPr>
              <a:t>javax.swing.Box</a:t>
            </a:r>
            <a:r>
              <a:rPr lang="en-CA" sz="1800" dirty="0" err="1" smtClean="0"/>
              <a:t>.</a:t>
            </a:r>
            <a:r>
              <a:rPr lang="en-CA" sz="1800" i="1" dirty="0" err="1" smtClean="0"/>
              <a:t>createHorizontalStrut</a:t>
            </a:r>
            <a:r>
              <a:rPr lang="en-CA" sz="1800" i="1" dirty="0" smtClean="0"/>
              <a:t>(10</a:t>
            </a:r>
            <a:r>
              <a:rPr lang="en-CA" sz="1800" i="1" dirty="0"/>
              <a:t>))</a:t>
            </a:r>
            <a:endParaRPr lang="en-CA" sz="1800" dirty="0">
              <a:solidFill>
                <a:srgbClr val="FF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5343989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BorderLayoutManager.java</a:t>
            </a:r>
          </a:p>
          <a:p>
            <a:r>
              <a:rPr lang="en-CA" sz="2400" dirty="0" smtClean="0"/>
              <a:t>FlowLayoutManager.java</a:t>
            </a:r>
          </a:p>
          <a:p>
            <a:r>
              <a:rPr lang="en-CA" sz="2400" dirty="0"/>
              <a:t>GridLayoutManager.java</a:t>
            </a:r>
            <a:endParaRPr lang="en-CA" sz="2400" dirty="0" smtClean="0"/>
          </a:p>
          <a:p>
            <a:endParaRPr lang="en-CA" sz="2400" dirty="0" smtClean="0"/>
          </a:p>
          <a:p>
            <a:r>
              <a:rPr lang="en-CA" sz="2400" dirty="0" smtClean="0"/>
              <a:t>BoxLayoutDemo.java</a:t>
            </a:r>
          </a:p>
          <a:p>
            <a:r>
              <a:rPr lang="en-CA" sz="2400" dirty="0" smtClean="0"/>
              <a:t>BoxLayoutDemo2.java</a:t>
            </a:r>
          </a:p>
          <a:p>
            <a:r>
              <a:rPr lang="en-CA" sz="2400" dirty="0" smtClean="0"/>
              <a:t>BoxLayoutDemo3.java</a:t>
            </a:r>
            <a:endParaRPr lang="en-CA" sz="24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9696668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Event-driven Programming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simple event model</a:t>
            </a:r>
          </a:p>
          <a:p>
            <a:endParaRPr lang="en-CA" dirty="0"/>
          </a:p>
          <a:p>
            <a:endParaRPr lang="en-CA" dirty="0" smtClean="0"/>
          </a:p>
          <a:p>
            <a:r>
              <a:rPr lang="en-CA" dirty="0" smtClean="0"/>
              <a:t>To be a listener of an </a:t>
            </a:r>
            <a:r>
              <a:rPr lang="en-CA" dirty="0" smtClean="0">
                <a:solidFill>
                  <a:srgbClr val="0000FF"/>
                </a:solidFill>
              </a:rPr>
              <a:t>action</a:t>
            </a:r>
            <a:r>
              <a:rPr lang="en-CA" dirty="0" smtClean="0"/>
              <a:t> event:</a:t>
            </a:r>
          </a:p>
          <a:p>
            <a:pPr lvl="1"/>
            <a:r>
              <a:rPr lang="en-CA" dirty="0" smtClean="0"/>
              <a:t>The object must be an instance of the </a:t>
            </a:r>
            <a:r>
              <a:rPr lang="en-CA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ActionListener</a:t>
            </a:r>
            <a:r>
              <a:rPr lang="en-CA" dirty="0" smtClean="0"/>
              <a:t> interface.</a:t>
            </a:r>
          </a:p>
          <a:p>
            <a:pPr lvl="1"/>
            <a:r>
              <a:rPr lang="en-CA" dirty="0" smtClean="0"/>
              <a:t>The object, listener, must be registered with the event source object:</a:t>
            </a:r>
          </a:p>
          <a:p>
            <a:pPr lvl="2"/>
            <a:r>
              <a:rPr lang="en-CA" dirty="0"/>
              <a:t>e</a:t>
            </a:r>
            <a:r>
              <a:rPr lang="en-CA" dirty="0" smtClean="0"/>
              <a:t>.g.  </a:t>
            </a:r>
            <a:r>
              <a:rPr lang="en-CA" dirty="0" err="1" smtClean="0"/>
              <a:t>source.addActionListener</a:t>
            </a:r>
            <a:r>
              <a:rPr lang="en-CA" dirty="0" smtClean="0"/>
              <a:t>(listener)</a:t>
            </a:r>
          </a:p>
          <a:p>
            <a:pPr lvl="1"/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14</a:t>
            </a:fld>
            <a:endParaRPr lang="en-CA" altLang="en-US"/>
          </a:p>
        </p:txBody>
      </p:sp>
      <p:pic>
        <p:nvPicPr>
          <p:cNvPr id="3074" name="Picture 2" descr="C:\Users\Wei\Dropbox\JAC444-2014Smr-Dropbox\Lectures\Lesson6-GUI Programming\event-mode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600" y="2283854"/>
            <a:ext cx="6422149" cy="994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44646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2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 Types, Listener Interface, Methods, User Action</a:t>
            </a:r>
            <a:endParaRPr lang="en-CA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endParaRPr lang="en-CA" dirty="0" smtClean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15</a:t>
            </a:fld>
            <a:endParaRPr lang="en-CA" alt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9429003"/>
              </p:ext>
            </p:extLst>
          </p:nvPr>
        </p:nvGraphicFramePr>
        <p:xfrm>
          <a:off x="611560" y="1196752"/>
          <a:ext cx="7920880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6144"/>
                <a:gridCol w="1512168"/>
                <a:gridCol w="2376264"/>
                <a:gridCol w="2736304"/>
              </a:tblGrid>
              <a:tr h="370840"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Event Types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Listener Interface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Listener Interface Methods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Source Object &amp; Events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>
                    <a:solidFill>
                      <a:srgbClr val="3399FF"/>
                    </a:solidFill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ActionEvent</a:t>
                      </a:r>
                      <a:endParaRPr lang="en-CA" sz="16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ActionListener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CA" sz="8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actionPerformed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ActionEvent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JButton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clicked;</a:t>
                      </a:r>
                      <a:r>
                        <a:rPr lang="en-CA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16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JTextField</a:t>
                      </a:r>
                      <a:r>
                        <a:rPr lang="en-CA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Enter pressed; </a:t>
                      </a:r>
                    </a:p>
                    <a:p>
                      <a:r>
                        <a:rPr lang="en-CA" sz="16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JComboBox, item Selected; </a:t>
                      </a:r>
                      <a:r>
                        <a:rPr lang="en-CA" sz="1600" baseline="0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JRadioButton</a:t>
                      </a:r>
                      <a:r>
                        <a:rPr lang="en-CA" sz="16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(un)checked; </a:t>
                      </a:r>
                      <a:r>
                        <a:rPr lang="en-CA" sz="1600" baseline="0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JCheckBox</a:t>
                      </a:r>
                      <a:r>
                        <a:rPr lang="en-CA" sz="16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(un)checked; 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ItemEvent</a:t>
                      </a:r>
                      <a:endParaRPr lang="en-CA" sz="1600" dirty="0" smtClean="0">
                        <a:solidFill>
                          <a:srgbClr val="0000FF"/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ItemListener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7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itemStateChanged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ItemEvent</a:t>
                      </a: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JComboBox, item Selected; </a:t>
                      </a:r>
                      <a:r>
                        <a:rPr lang="en-CA" sz="1600" baseline="0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JRadioButton</a:t>
                      </a:r>
                      <a:r>
                        <a:rPr lang="en-CA" sz="16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(un)checked; </a:t>
                      </a:r>
                      <a:r>
                        <a:rPr lang="en-CA" sz="1600" baseline="0" dirty="0" err="1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JCheckBox</a:t>
                      </a:r>
                      <a:r>
                        <a:rPr lang="en-CA" sz="1600" baseline="0" dirty="0" smtClean="0">
                          <a:solidFill>
                            <a:srgbClr val="0000FF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, (un)checked; </a:t>
                      </a:r>
                    </a:p>
                  </a:txBody>
                  <a:tcPr/>
                </a:tc>
              </a:tr>
              <a:tr h="370840"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28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MouseListener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mouseClicked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mousePressed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mouseReleased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mouseEntered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mouseExited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  <a:p>
                      <a:endParaRPr lang="en-CA" sz="12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Mouse: pressed, released, clicked,</a:t>
                      </a:r>
                      <a:r>
                        <a:rPr lang="en-CA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entered, exited</a:t>
                      </a:r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dirty="0" smtClean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4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MouseMotionListener</a:t>
                      </a:r>
                      <a:endParaRPr lang="en-CA" sz="14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mouseDragged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mouseMoved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4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Mouse: moved,</a:t>
                      </a:r>
                      <a:r>
                        <a:rPr lang="en-CA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</a:t>
                      </a:r>
                      <a:r>
                        <a:rPr lang="en-CA" sz="16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draged</a:t>
                      </a:r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CA" sz="7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KeyEvent</a:t>
                      </a:r>
                      <a:endParaRPr lang="en-CA" sz="16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CA" sz="700" dirty="0" smtClean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  <a:p>
                      <a:r>
                        <a:rPr lang="en-CA" sz="160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KeyListener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keyPressed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keyReleased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CA" sz="1200" dirty="0" err="1" smtClean="0">
                          <a:solidFill>
                            <a:srgbClr val="000000"/>
                          </a:solidFill>
                          <a:highlight>
                            <a:srgbClr val="D4D4D4"/>
                          </a:highlight>
                          <a:latin typeface="Consolas"/>
                        </a:rPr>
                        <a:t>keyTyped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(</a:t>
                      </a:r>
                      <a:r>
                        <a:rPr lang="en-CA" sz="1200" baseline="0" dirty="0" err="1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MouseEvent</a:t>
                      </a:r>
                      <a:r>
                        <a:rPr lang="en-CA" sz="12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CA" sz="160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Key: pressed, released,</a:t>
                      </a:r>
                      <a:r>
                        <a:rPr lang="en-CA" sz="1600" baseline="0" dirty="0" smtClean="0"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</a:rPr>
                        <a:t> typed</a:t>
                      </a:r>
                      <a:endParaRPr lang="en-CA" sz="1600" dirty="0"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51598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Coding Listener Classes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1900" dirty="0" smtClean="0"/>
              <a:t>Based on the event type (e.g. </a:t>
            </a:r>
            <a:r>
              <a:rPr lang="en-CA" sz="1900" dirty="0" err="1" smtClean="0"/>
              <a:t>ActionEvent</a:t>
            </a:r>
            <a:r>
              <a:rPr lang="en-CA" sz="1900" dirty="0" smtClean="0"/>
              <a:t>), create the event listener class by implementing appropriate listener interface (e.g. </a:t>
            </a:r>
            <a:r>
              <a:rPr lang="en-CA" sz="1900" dirty="0" err="1" smtClean="0"/>
              <a:t>ActionListener</a:t>
            </a:r>
            <a:r>
              <a:rPr lang="en-CA" sz="1900" dirty="0" smtClean="0"/>
              <a:t>) </a:t>
            </a:r>
          </a:p>
          <a:p>
            <a:pPr marL="400050" lvl="1" indent="0">
              <a:buNone/>
            </a:pPr>
            <a:r>
              <a:rPr lang="en-CA" sz="1400" u="sng" dirty="0">
                <a:solidFill>
                  <a:srgbClr val="000000"/>
                </a:solidFill>
                <a:latin typeface="Consolas"/>
              </a:rPr>
              <a:t>C</a:t>
            </a:r>
            <a:r>
              <a:rPr lang="en-CA" sz="1400" dirty="0">
                <a:solidFill>
                  <a:srgbClr val="000000"/>
                </a:solidFill>
                <a:latin typeface="Consolas"/>
              </a:rPr>
              <a:t>lass </a:t>
            </a:r>
            <a:r>
              <a:rPr lang="en-CA" sz="1400" dirty="0" err="1">
                <a:solidFill>
                  <a:srgbClr val="000000"/>
                </a:solidFill>
                <a:latin typeface="Consolas"/>
              </a:rPr>
              <a:t>OKListener</a:t>
            </a:r>
            <a:r>
              <a:rPr lang="en-CA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latin typeface="Consolas"/>
              </a:rPr>
              <a:t>ActionListener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{</a:t>
            </a:r>
          </a:p>
          <a:p>
            <a:pPr marL="40005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/>
              </a:rPr>
              <a:t>    </a:t>
            </a:r>
            <a:r>
              <a:rPr lang="en-CA" sz="1400" b="1" dirty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latin typeface="Consolas"/>
              </a:rPr>
              <a:t>actionPerformed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400" b="1" dirty="0" err="1">
                <a:solidFill>
                  <a:srgbClr val="000000"/>
                </a:solidFill>
                <a:latin typeface="Consolas"/>
              </a:rPr>
              <a:t>ActionEvent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e) {</a:t>
            </a:r>
          </a:p>
          <a:p>
            <a:pPr marL="40005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/>
              </a:rPr>
              <a:t>        </a:t>
            </a:r>
            <a:r>
              <a:rPr lang="en-CA" sz="1400" dirty="0">
                <a:solidFill>
                  <a:srgbClr val="3F7F5F"/>
                </a:solidFill>
                <a:latin typeface="Consolas"/>
              </a:rPr>
              <a:t>// </a:t>
            </a:r>
            <a:r>
              <a:rPr lang="en-CA" sz="1400" b="1" dirty="0">
                <a:solidFill>
                  <a:srgbClr val="7F9FBF"/>
                </a:solidFill>
                <a:latin typeface="Consolas"/>
              </a:rPr>
              <a:t>TODO</a:t>
            </a:r>
            <a:r>
              <a:rPr lang="en-CA" sz="1400" b="1" dirty="0">
                <a:solidFill>
                  <a:srgbClr val="3F7F5F"/>
                </a:solidFill>
                <a:latin typeface="Consolas"/>
              </a:rPr>
              <a:t> …</a:t>
            </a:r>
          </a:p>
          <a:p>
            <a:pPr marL="40005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    }</a:t>
            </a:r>
          </a:p>
          <a:p>
            <a:pPr marL="40005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/>
              </a:rPr>
              <a:t>}</a:t>
            </a:r>
            <a:endParaRPr lang="en-CA" sz="1900" dirty="0"/>
          </a:p>
          <a:p>
            <a:r>
              <a:rPr lang="en-CA" sz="1900" dirty="0" smtClean="0"/>
              <a:t>A listener can listen more than one events of the same event type:</a:t>
            </a:r>
          </a:p>
          <a:p>
            <a:pPr marL="400050" lvl="1" indent="0">
              <a:buNone/>
            </a:pPr>
            <a:r>
              <a:rPr lang="en-CA" sz="1400" b="1" dirty="0" smtClean="0">
                <a:solidFill>
                  <a:srgbClr val="7F0055"/>
                </a:solidFill>
                <a:latin typeface="Consolas"/>
              </a:rPr>
              <a:t>class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latin typeface="Consolas"/>
              </a:rPr>
              <a:t>RadioHandler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>
                <a:solidFill>
                  <a:srgbClr val="7F0055"/>
                </a:solidFill>
                <a:latin typeface="Consolas"/>
              </a:rPr>
              <a:t>implements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latin typeface="Consolas"/>
              </a:rPr>
              <a:t>ItemListener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{ </a:t>
            </a:r>
            <a:endParaRPr lang="en-CA" sz="1400" dirty="0">
              <a:latin typeface="Consolas"/>
            </a:endParaRPr>
          </a:p>
          <a:p>
            <a:pPr marL="40005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 smtClean="0">
                <a:solidFill>
                  <a:srgbClr val="7F0055"/>
                </a:solidFill>
                <a:latin typeface="Consolas"/>
              </a:rPr>
              <a:t>public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>
                <a:solidFill>
                  <a:srgbClr val="7F0055"/>
                </a:solidFill>
                <a:latin typeface="Consolas"/>
              </a:rPr>
              <a:t>void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 err="1">
                <a:solidFill>
                  <a:srgbClr val="000000"/>
                </a:solidFill>
                <a:latin typeface="Consolas"/>
              </a:rPr>
              <a:t>itemStateChanged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400" b="1" dirty="0" err="1">
                <a:solidFill>
                  <a:srgbClr val="000000"/>
                </a:solidFill>
                <a:latin typeface="Consolas"/>
              </a:rPr>
              <a:t>ItemEvent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 e) 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{</a:t>
            </a:r>
            <a:endParaRPr lang="en-CA" sz="1400" dirty="0">
              <a:latin typeface="Consolas"/>
            </a:endParaRPr>
          </a:p>
          <a:p>
            <a:pPr marL="40005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CA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( (</a:t>
            </a:r>
            <a:r>
              <a:rPr lang="en-CA" sz="1400" b="1" dirty="0" err="1">
                <a:solidFill>
                  <a:srgbClr val="000000"/>
                </a:solidFill>
                <a:latin typeface="Consolas"/>
              </a:rPr>
              <a:t>e.getSource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en-CA" sz="1400" b="1" dirty="0">
                <a:solidFill>
                  <a:srgbClr val="0000C0"/>
                </a:solidFill>
                <a:latin typeface="Consolas"/>
              </a:rPr>
              <a:t>jrb1</a:t>
            </a:r>
            <a:r>
              <a:rPr lang="en-CA" sz="1400" b="1" dirty="0">
                <a:solidFill>
                  <a:srgbClr val="000000"/>
                </a:solidFill>
                <a:latin typeface="Consolas"/>
              </a:rPr>
              <a:t>)  </a:t>
            </a:r>
            <a:endParaRPr lang="en-CA" sz="1400" b="1" dirty="0" smtClean="0">
              <a:solidFill>
                <a:srgbClr val="000000"/>
              </a:solidFill>
              <a:latin typeface="Consolas"/>
            </a:endParaRPr>
          </a:p>
          <a:p>
            <a:pPr marL="400050" lvl="1" indent="0">
              <a:buNone/>
            </a:pPr>
            <a:r>
              <a:rPr lang="en-CA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	&amp;&amp; </a:t>
            </a: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00"/>
                </a:solidFill>
                <a:latin typeface="Consolas"/>
              </a:rPr>
              <a:t>e.getStateChange</a:t>
            </a:r>
            <a:r>
              <a:rPr lang="en-CA" sz="14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en-CA" sz="1400" dirty="0" err="1">
                <a:solidFill>
                  <a:srgbClr val="000000"/>
                </a:solidFill>
                <a:latin typeface="Consolas"/>
              </a:rPr>
              <a:t>ItemEvent.</a:t>
            </a:r>
            <a:r>
              <a:rPr lang="en-CA" sz="1400" i="1" dirty="0" err="1">
                <a:solidFill>
                  <a:srgbClr val="0000C0"/>
                </a:solidFill>
                <a:latin typeface="Consolas"/>
              </a:rPr>
              <a:t>SELECTED</a:t>
            </a:r>
            <a:r>
              <a:rPr lang="en-CA" sz="1400" i="1" dirty="0">
                <a:solidFill>
                  <a:srgbClr val="000000"/>
                </a:solidFill>
                <a:latin typeface="Consolas"/>
              </a:rPr>
              <a:t>) ) </a:t>
            </a:r>
            <a:endParaRPr lang="en-CA" sz="1400" dirty="0" smtClean="0">
              <a:latin typeface="Consolas"/>
            </a:endParaRPr>
          </a:p>
          <a:p>
            <a:pPr marL="400050" lvl="1" indent="0">
              <a:buNone/>
            </a:pP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                       </a:t>
            </a:r>
            <a:r>
              <a:rPr lang="en-CA" sz="1400" dirty="0" smtClean="0">
                <a:solidFill>
                  <a:srgbClr val="0000C0"/>
                </a:solidFill>
                <a:latin typeface="Consolas"/>
              </a:rPr>
              <a:t>info</a:t>
            </a: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[0] = </a:t>
            </a:r>
            <a:r>
              <a:rPr lang="en-CA" sz="1400" dirty="0" smtClean="0">
                <a:solidFill>
                  <a:srgbClr val="2A00FF"/>
                </a:solidFill>
                <a:latin typeface="Consolas"/>
              </a:rPr>
              <a:t>"VIP"</a:t>
            </a: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; </a:t>
            </a:r>
            <a:endParaRPr lang="en-CA" sz="1400" dirty="0" smtClean="0">
              <a:latin typeface="Consolas"/>
            </a:endParaRPr>
          </a:p>
          <a:p>
            <a:pPr marL="400050" lvl="1" indent="0">
              <a:buNone/>
            </a:pP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       </a:t>
            </a:r>
            <a:r>
              <a:rPr lang="en-CA" sz="1400" b="1" dirty="0" smtClean="0">
                <a:solidFill>
                  <a:srgbClr val="7F0055"/>
                </a:solidFill>
                <a:latin typeface="Consolas"/>
              </a:rPr>
              <a:t>else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1400" b="1" dirty="0" smtClean="0">
                <a:solidFill>
                  <a:srgbClr val="7F0055"/>
                </a:solidFill>
                <a:latin typeface="Consolas"/>
              </a:rPr>
              <a:t>if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 ( (</a:t>
            </a:r>
            <a:r>
              <a:rPr lang="en-CA" sz="1400" b="1" dirty="0" err="1" smtClean="0">
                <a:solidFill>
                  <a:srgbClr val="000000"/>
                </a:solidFill>
                <a:latin typeface="Consolas"/>
              </a:rPr>
              <a:t>e.getSource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() == </a:t>
            </a:r>
            <a:r>
              <a:rPr lang="en-CA" sz="1400" b="1" dirty="0" smtClean="0">
                <a:solidFill>
                  <a:srgbClr val="0000C0"/>
                </a:solidFill>
                <a:latin typeface="Consolas"/>
              </a:rPr>
              <a:t>jrb2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) </a:t>
            </a:r>
          </a:p>
          <a:p>
            <a:pPr marL="400050" lvl="1" indent="0">
              <a:buNone/>
            </a:pPr>
            <a:r>
              <a:rPr lang="en-CA" sz="1400" b="1" dirty="0">
                <a:solidFill>
                  <a:srgbClr val="000000"/>
                </a:solidFill>
                <a:latin typeface="Consolas"/>
              </a:rPr>
              <a:t>	</a:t>
            </a:r>
            <a:r>
              <a:rPr lang="en-CA" sz="1400" b="1" dirty="0" smtClean="0">
                <a:solidFill>
                  <a:srgbClr val="000000"/>
                </a:solidFill>
                <a:latin typeface="Consolas"/>
              </a:rPr>
              <a:t>	&amp;&amp; </a:t>
            </a: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(</a:t>
            </a:r>
            <a:r>
              <a:rPr lang="en-CA" sz="1400" dirty="0" err="1">
                <a:solidFill>
                  <a:srgbClr val="000000"/>
                </a:solidFill>
                <a:latin typeface="Consolas"/>
              </a:rPr>
              <a:t>e.getStateChange</a:t>
            </a:r>
            <a:r>
              <a:rPr lang="en-CA" sz="1400" dirty="0">
                <a:solidFill>
                  <a:srgbClr val="000000"/>
                </a:solidFill>
                <a:latin typeface="Consolas"/>
              </a:rPr>
              <a:t>() == </a:t>
            </a:r>
            <a:r>
              <a:rPr lang="en-CA" sz="1400" dirty="0" err="1">
                <a:solidFill>
                  <a:srgbClr val="000000"/>
                </a:solidFill>
                <a:latin typeface="Consolas"/>
              </a:rPr>
              <a:t>ItemEvent.</a:t>
            </a:r>
            <a:r>
              <a:rPr lang="en-CA" sz="1400" i="1" dirty="0" err="1">
                <a:solidFill>
                  <a:srgbClr val="0000C0"/>
                </a:solidFill>
                <a:latin typeface="Consolas"/>
              </a:rPr>
              <a:t>SELECTED</a:t>
            </a:r>
            <a:r>
              <a:rPr lang="en-CA" sz="1400" i="1" dirty="0">
                <a:solidFill>
                  <a:srgbClr val="000000"/>
                </a:solidFill>
                <a:latin typeface="Consolas"/>
              </a:rPr>
              <a:t>) </a:t>
            </a:r>
            <a:r>
              <a:rPr lang="en-CA" sz="1400" i="1" dirty="0" smtClean="0">
                <a:solidFill>
                  <a:srgbClr val="000000"/>
                </a:solidFill>
                <a:latin typeface="Consolas"/>
              </a:rPr>
              <a:t>)</a:t>
            </a:r>
            <a:endParaRPr lang="en-CA" sz="1400" dirty="0">
              <a:latin typeface="Consolas"/>
            </a:endParaRPr>
          </a:p>
          <a:p>
            <a:pPr marL="400050" lvl="1" indent="0">
              <a:buNone/>
            </a:pP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                       </a:t>
            </a:r>
            <a:r>
              <a:rPr lang="en-CA" sz="1400" dirty="0">
                <a:solidFill>
                  <a:srgbClr val="0000C0"/>
                </a:solidFill>
                <a:latin typeface="Consolas"/>
              </a:rPr>
              <a:t>info</a:t>
            </a:r>
            <a:r>
              <a:rPr lang="en-CA" sz="1400" dirty="0">
                <a:solidFill>
                  <a:srgbClr val="000000"/>
                </a:solidFill>
                <a:latin typeface="Consolas"/>
              </a:rPr>
              <a:t>[0] </a:t>
            </a: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= </a:t>
            </a:r>
            <a:r>
              <a:rPr lang="en-CA" sz="1200" b="1" dirty="0"/>
              <a:t>((</a:t>
            </a:r>
            <a:r>
              <a:rPr lang="en-CA" sz="1200" b="1" dirty="0" err="1"/>
              <a:t>JRadioButton</a:t>
            </a:r>
            <a:r>
              <a:rPr lang="en-CA" sz="1200" b="1" dirty="0"/>
              <a:t>) </a:t>
            </a:r>
            <a:r>
              <a:rPr lang="en-CA" sz="1200" b="1" dirty="0" err="1"/>
              <a:t>e.getSource</a:t>
            </a:r>
            <a:r>
              <a:rPr lang="en-CA" sz="1200" b="1" dirty="0"/>
              <a:t>()).</a:t>
            </a:r>
            <a:r>
              <a:rPr lang="en-CA" sz="1200" b="1" dirty="0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getText</a:t>
            </a:r>
            <a:r>
              <a:rPr lang="en-CA" sz="1200" b="1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(); </a:t>
            </a:r>
            <a:r>
              <a:rPr lang="en-CA" sz="1400" b="1" dirty="0">
                <a:solidFill>
                  <a:srgbClr val="7F9FBF"/>
                </a:solidFill>
                <a:latin typeface="Consolas"/>
              </a:rPr>
              <a:t>// if this way, </a:t>
            </a:r>
            <a:r>
              <a:rPr lang="en-CA" sz="1400" b="1" dirty="0" smtClean="0">
                <a:solidFill>
                  <a:srgbClr val="7F9FBF"/>
                </a:solidFill>
                <a:latin typeface="Consolas"/>
              </a:rPr>
              <a:t>no need </a:t>
            </a:r>
            <a:r>
              <a:rPr lang="en-CA" sz="1400" b="1" dirty="0">
                <a:solidFill>
                  <a:srgbClr val="7F9FBF"/>
                </a:solidFill>
                <a:latin typeface="Consolas"/>
              </a:rPr>
              <a:t>to check which button is selected!</a:t>
            </a:r>
          </a:p>
          <a:p>
            <a:pPr marL="400050" lvl="1" indent="0">
              <a:buNone/>
            </a:pPr>
            <a:r>
              <a:rPr lang="en-CA" sz="1400" dirty="0" smtClean="0">
                <a:solidFill>
                  <a:srgbClr val="000000"/>
                </a:solidFill>
                <a:latin typeface="Consolas"/>
              </a:rPr>
              <a:t>        }</a:t>
            </a:r>
          </a:p>
          <a:p>
            <a:pPr marL="400050" lvl="1" indent="0">
              <a:buNone/>
            </a:pPr>
            <a:r>
              <a:rPr lang="en-CA" sz="1400" dirty="0">
                <a:solidFill>
                  <a:srgbClr val="000000"/>
                </a:solidFill>
                <a:latin typeface="Consolas"/>
              </a:rPr>
              <a:t>}</a:t>
            </a:r>
            <a:endParaRPr lang="en-CA" sz="1400" dirty="0" smtClean="0">
              <a:solidFill>
                <a:srgbClr val="000000"/>
              </a:solidFill>
              <a:latin typeface="Consola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16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40219355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 Code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4493096"/>
          </a:xfrm>
        </p:spPr>
        <p:txBody>
          <a:bodyPr/>
          <a:lstStyle/>
          <a:p>
            <a:r>
              <a:rPr lang="en-CA" sz="2800" dirty="0" smtClean="0"/>
              <a:t>Example of a </a:t>
            </a:r>
            <a:r>
              <a:rPr lang="en-CA" sz="2800" dirty="0" err="1" smtClean="0"/>
              <a:t>JButton</a:t>
            </a:r>
            <a:r>
              <a:rPr lang="en-CA" sz="2800" dirty="0" smtClean="0"/>
              <a:t> object fires </a:t>
            </a:r>
            <a:r>
              <a:rPr lang="en-CA" sz="2800" dirty="0" err="1" smtClean="0"/>
              <a:t>ActionEvent</a:t>
            </a:r>
            <a:r>
              <a:rPr lang="en-CA" sz="2800" dirty="0" smtClean="0"/>
              <a:t>:</a:t>
            </a:r>
            <a:endParaRPr lang="en-CA" dirty="0">
              <a:solidFill>
                <a:srgbClr val="3F7F5F"/>
              </a:solidFill>
              <a:latin typeface="Consolas"/>
            </a:endParaRPr>
          </a:p>
          <a:p>
            <a:pPr marL="0" indent="0">
              <a:buNone/>
            </a:pPr>
            <a:r>
              <a:rPr lang="en-CA" sz="2000" dirty="0">
                <a:solidFill>
                  <a:srgbClr val="000000"/>
                </a:solidFill>
                <a:latin typeface="Consolas"/>
              </a:rPr>
              <a:t>   </a:t>
            </a:r>
            <a:r>
              <a:rPr lang="en-CA" sz="2000" dirty="0" smtClean="0">
                <a:solidFill>
                  <a:srgbClr val="000000"/>
                </a:solidFill>
                <a:latin typeface="Consolas"/>
              </a:rPr>
              <a:t>   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b="1" dirty="0" smtClean="0">
                <a:solidFill>
                  <a:srgbClr val="000000"/>
                </a:solidFill>
                <a:latin typeface="Consolas"/>
              </a:rPr>
              <a:t>     </a:t>
            </a:r>
            <a:r>
              <a:rPr lang="en-CA" sz="2000" b="1" dirty="0" smtClean="0">
                <a:solidFill>
                  <a:srgbClr val="3F7F5F"/>
                </a:solidFill>
                <a:latin typeface="Consolas"/>
              </a:rPr>
              <a:t>// </a:t>
            </a:r>
            <a:r>
              <a:rPr lang="en-CA" sz="2000" b="1" dirty="0">
                <a:solidFill>
                  <a:srgbClr val="3F7F5F"/>
                </a:solidFill>
                <a:latin typeface="Consolas"/>
              </a:rPr>
              <a:t>Create source object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CA" sz="20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CA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b="1" dirty="0" err="1">
                <a:solidFill>
                  <a:srgbClr val="000000"/>
                </a:solidFill>
                <a:latin typeface="Consolas"/>
              </a:rPr>
              <a:t>jbtOK</a:t>
            </a:r>
            <a:r>
              <a:rPr lang="en-CA" sz="2000" b="1" dirty="0">
                <a:solidFill>
                  <a:srgbClr val="000000"/>
                </a:solidFill>
                <a:latin typeface="Consolas"/>
              </a:rPr>
              <a:t> = </a:t>
            </a:r>
            <a:r>
              <a:rPr lang="en-CA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b="1" dirty="0" err="1">
                <a:solidFill>
                  <a:srgbClr val="000000"/>
                </a:solidFill>
                <a:latin typeface="Consolas"/>
              </a:rPr>
              <a:t>Jbutton</a:t>
            </a:r>
            <a:r>
              <a:rPr lang="en-CA" sz="2000" b="1" dirty="0">
                <a:solidFill>
                  <a:srgbClr val="000000"/>
                </a:solidFill>
                <a:latin typeface="Consolas"/>
              </a:rPr>
              <a:t>(“OK”);</a:t>
            </a:r>
          </a:p>
          <a:p>
            <a:pPr marL="0" indent="0">
              <a:buNone/>
            </a:pPr>
            <a:endParaRPr lang="en-CA" sz="2000" b="1" dirty="0">
              <a:latin typeface="Consolas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CA" sz="2000" b="1" dirty="0">
                <a:solidFill>
                  <a:srgbClr val="3F7F5F"/>
                </a:solidFill>
                <a:latin typeface="Consolas"/>
              </a:rPr>
              <a:t>// create listener object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CA" sz="2000" b="1" dirty="0" err="1">
                <a:solidFill>
                  <a:srgbClr val="000000"/>
                </a:solidFill>
                <a:latin typeface="Consolas"/>
              </a:rPr>
              <a:t>OKListenerClass</a:t>
            </a:r>
            <a:r>
              <a:rPr lang="en-CA" sz="2000" b="1" dirty="0">
                <a:solidFill>
                  <a:srgbClr val="000000"/>
                </a:solidFill>
                <a:latin typeface="Consolas"/>
              </a:rPr>
              <a:t> listener1 = </a:t>
            </a:r>
            <a:r>
              <a:rPr lang="en-CA" sz="2000" b="1" dirty="0">
                <a:solidFill>
                  <a:srgbClr val="7F0055"/>
                </a:solidFill>
                <a:latin typeface="Consolas"/>
              </a:rPr>
              <a:t>new</a:t>
            </a:r>
            <a:r>
              <a:rPr lang="en-CA" sz="2000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CA" sz="2000" b="1" dirty="0" err="1">
                <a:solidFill>
                  <a:srgbClr val="000000"/>
                </a:solidFill>
                <a:latin typeface="Consolas"/>
              </a:rPr>
              <a:t>OKListenerClass</a:t>
            </a:r>
            <a:r>
              <a:rPr lang="en-CA" sz="2000" b="1" dirty="0" smtClean="0">
                <a:solidFill>
                  <a:srgbClr val="000000"/>
                </a:solidFill>
                <a:latin typeface="Consolas"/>
              </a:rPr>
              <a:t>();</a:t>
            </a:r>
            <a:endParaRPr lang="en-CA" sz="2000" b="1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endParaRPr lang="en-CA" sz="2000" b="1" dirty="0">
              <a:latin typeface="Consolas"/>
            </a:endParaRPr>
          </a:p>
          <a:p>
            <a:pPr marL="0" indent="0">
              <a:buNone/>
            </a:pPr>
            <a:r>
              <a:rPr lang="en-CA" sz="20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CA" sz="2000" b="1" dirty="0">
                <a:solidFill>
                  <a:srgbClr val="3F7F5F"/>
                </a:solidFill>
                <a:latin typeface="Consolas"/>
              </a:rPr>
              <a:t>// register listener</a:t>
            </a:r>
          </a:p>
          <a:p>
            <a:pPr marL="0" indent="0">
              <a:buNone/>
            </a:pPr>
            <a:r>
              <a:rPr lang="en-CA" sz="2000" b="1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CA" sz="2000" b="1" dirty="0" err="1">
                <a:solidFill>
                  <a:srgbClr val="000000"/>
                </a:solidFill>
                <a:latin typeface="Consolas"/>
              </a:rPr>
              <a:t>jbtOK.addActionListener</a:t>
            </a:r>
            <a:r>
              <a:rPr lang="en-CA" sz="2000" b="1" dirty="0">
                <a:solidFill>
                  <a:srgbClr val="000000"/>
                </a:solidFill>
                <a:latin typeface="Consolas"/>
              </a:rPr>
              <a:t>(listener1);</a:t>
            </a:r>
            <a:endParaRPr lang="en-CA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17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94912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Listener Classes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18</a:t>
            </a:fld>
            <a:endParaRPr lang="en-CA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>
                <a:solidFill>
                  <a:prstClr val="black"/>
                </a:solidFill>
                <a:effectLst/>
              </a:rPr>
              <a:t>Top-level </a:t>
            </a:r>
            <a:r>
              <a:rPr lang="en-CA" dirty="0">
                <a:solidFill>
                  <a:prstClr val="black"/>
                </a:solidFill>
                <a:effectLst/>
              </a:rPr>
              <a:t>classes</a:t>
            </a:r>
            <a:endParaRPr lang="en-CA" dirty="0" smtClean="0">
              <a:effectLst/>
            </a:endParaRPr>
          </a:p>
          <a:p>
            <a:r>
              <a:rPr lang="en-CA" dirty="0" smtClean="0">
                <a:effectLst/>
              </a:rPr>
              <a:t>Inner </a:t>
            </a:r>
            <a:r>
              <a:rPr lang="en-CA" dirty="0">
                <a:effectLst/>
              </a:rPr>
              <a:t>Class Listeners</a:t>
            </a:r>
            <a:endParaRPr lang="en-CA" dirty="0" smtClean="0">
              <a:effectLst/>
            </a:endParaRPr>
          </a:p>
          <a:p>
            <a:r>
              <a:rPr lang="en-CA" dirty="0">
                <a:effectLst/>
              </a:rPr>
              <a:t>Anonymous (inner) Class Listeners</a:t>
            </a:r>
          </a:p>
        </p:txBody>
      </p:sp>
    </p:spTree>
    <p:extLst>
      <p:ext uri="{BB962C8B-B14F-4D97-AF65-F5344CB8AC3E}">
        <p14:creationId xmlns:p14="http://schemas.microsoft.com/office/powerpoint/2010/main" val="12724599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Examples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Clr>
                <a:srgbClr val="5F5F5F"/>
              </a:buClr>
            </a:pPr>
            <a:r>
              <a:rPr lang="en-CA" sz="2800" dirty="0" smtClean="0">
                <a:solidFill>
                  <a:prstClr val="black"/>
                </a:solidFill>
              </a:rPr>
              <a:t>creates </a:t>
            </a:r>
            <a:r>
              <a:rPr lang="en-CA" sz="2800" dirty="0">
                <a:solidFill>
                  <a:prstClr val="black"/>
                </a:solidFill>
              </a:rPr>
              <a:t>an instance of JFrame ()</a:t>
            </a:r>
          </a:p>
          <a:p>
            <a:pPr lvl="1">
              <a:buClr>
                <a:srgbClr val="919191"/>
              </a:buClr>
            </a:pPr>
            <a:r>
              <a:rPr lang="en-CA" sz="2000" dirty="0" smtClean="0">
                <a:solidFill>
                  <a:prstClr val="black"/>
                </a:solidFill>
              </a:rPr>
              <a:t>Event handlers are top-level classes (passing or not passing message.)</a:t>
            </a:r>
          </a:p>
          <a:p>
            <a:pPr lvl="2">
              <a:buClr>
                <a:srgbClr val="919191"/>
              </a:buClr>
            </a:pPr>
            <a:r>
              <a:rPr lang="en-CA" sz="1800" dirty="0">
                <a:solidFill>
                  <a:prstClr val="black"/>
                </a:solidFill>
              </a:rPr>
              <a:t>e</a:t>
            </a:r>
            <a:r>
              <a:rPr lang="en-CA" sz="1800" dirty="0" smtClean="0">
                <a:solidFill>
                  <a:prstClr val="black"/>
                </a:solidFill>
              </a:rPr>
              <a:t>.g. JButtonDemo.java</a:t>
            </a:r>
            <a:r>
              <a:rPr lang="en-CA" sz="1800" dirty="0">
                <a:solidFill>
                  <a:prstClr val="black"/>
                </a:solidFill>
              </a:rPr>
              <a:t>, JFrameDemo3.java</a:t>
            </a:r>
          </a:p>
          <a:p>
            <a:pPr lvl="0">
              <a:buClr>
                <a:srgbClr val="5F5F5F"/>
              </a:buClr>
            </a:pPr>
            <a:r>
              <a:rPr lang="en-CA" sz="2800" dirty="0" smtClean="0">
                <a:solidFill>
                  <a:prstClr val="black"/>
                </a:solidFill>
              </a:rPr>
              <a:t>extends </a:t>
            </a:r>
            <a:r>
              <a:rPr lang="en-CA" sz="2800" dirty="0">
                <a:solidFill>
                  <a:prstClr val="black"/>
                </a:solidFill>
              </a:rPr>
              <a:t>JFrame </a:t>
            </a:r>
          </a:p>
          <a:p>
            <a:pPr lvl="1">
              <a:buClr>
                <a:srgbClr val="919191"/>
              </a:buClr>
            </a:pPr>
            <a:r>
              <a:rPr lang="en-CA" sz="2400" dirty="0">
                <a:solidFill>
                  <a:prstClr val="black"/>
                </a:solidFill>
              </a:rPr>
              <a:t>Event </a:t>
            </a:r>
            <a:r>
              <a:rPr lang="en-CA" sz="2400" dirty="0" smtClean="0">
                <a:solidFill>
                  <a:prstClr val="black"/>
                </a:solidFill>
              </a:rPr>
              <a:t>handlers are named inner classes</a:t>
            </a:r>
          </a:p>
          <a:p>
            <a:pPr lvl="2">
              <a:buClr>
                <a:srgbClr val="919191"/>
              </a:buClr>
            </a:pPr>
            <a:r>
              <a:rPr lang="en-CA" sz="1800" dirty="0" smtClean="0">
                <a:solidFill>
                  <a:prstClr val="black"/>
                </a:solidFill>
              </a:rPr>
              <a:t>JFrameDemo7.java</a:t>
            </a:r>
            <a:r>
              <a:rPr lang="en-CA" sz="1800" dirty="0">
                <a:solidFill>
                  <a:prstClr val="black"/>
                </a:solidFill>
              </a:rPr>
              <a:t>, JFrameDemo7B.java, </a:t>
            </a:r>
            <a:r>
              <a:rPr lang="en-CA" sz="1800" dirty="0" smtClean="0">
                <a:solidFill>
                  <a:prstClr val="black"/>
                </a:solidFill>
              </a:rPr>
              <a:t>Reservation_V17.java</a:t>
            </a:r>
          </a:p>
          <a:p>
            <a:pPr lvl="1">
              <a:buClr>
                <a:srgbClr val="919191"/>
              </a:buClr>
            </a:pPr>
            <a:r>
              <a:rPr lang="en-CA" sz="2400" dirty="0" smtClean="0">
                <a:solidFill>
                  <a:prstClr val="black"/>
                </a:solidFill>
              </a:rPr>
              <a:t>Event handlers are </a:t>
            </a:r>
            <a:r>
              <a:rPr lang="en-CA" sz="2400" dirty="0">
                <a:solidFill>
                  <a:prstClr val="black"/>
                </a:solidFill>
              </a:rPr>
              <a:t>Anonymous inner </a:t>
            </a:r>
            <a:r>
              <a:rPr lang="en-CA" sz="2400" dirty="0" smtClean="0">
                <a:solidFill>
                  <a:prstClr val="black"/>
                </a:solidFill>
              </a:rPr>
              <a:t>classes</a:t>
            </a:r>
            <a:endParaRPr lang="en-CA" sz="2400" dirty="0">
              <a:solidFill>
                <a:prstClr val="black"/>
              </a:solidFill>
            </a:endParaRPr>
          </a:p>
          <a:p>
            <a:pPr lvl="2">
              <a:buClr>
                <a:srgbClr val="919191"/>
              </a:buClr>
            </a:pPr>
            <a:r>
              <a:rPr lang="en-CA" sz="1800" dirty="0">
                <a:solidFill>
                  <a:prstClr val="black"/>
                </a:solidFill>
              </a:rPr>
              <a:t>JTextDemo_V1.java</a:t>
            </a:r>
          </a:p>
          <a:p>
            <a:pPr lvl="2">
              <a:buClr>
                <a:srgbClr val="919191"/>
              </a:buClr>
            </a:pPr>
            <a:r>
              <a:rPr lang="en-CA" sz="1800" dirty="0" smtClean="0">
                <a:solidFill>
                  <a:prstClr val="black"/>
                </a:solidFill>
              </a:rPr>
              <a:t>Reservation_V1.java</a:t>
            </a:r>
            <a:r>
              <a:rPr lang="en-CA" sz="1800" dirty="0">
                <a:solidFill>
                  <a:prstClr val="black"/>
                </a:solidFill>
              </a:rPr>
              <a:t>, Reservation_V2.java, </a:t>
            </a:r>
            <a:r>
              <a:rPr lang="en-CA" sz="1800" dirty="0">
                <a:solidFill>
                  <a:srgbClr val="0000FF"/>
                </a:solidFill>
              </a:rPr>
              <a:t>Reservation_V17.java</a:t>
            </a:r>
            <a:endParaRPr lang="en-CA" sz="2800" dirty="0" smtClean="0">
              <a:solidFill>
                <a:srgbClr val="0000FF"/>
              </a:solidFill>
            </a:endParaRPr>
          </a:p>
          <a:p>
            <a:r>
              <a:rPr lang="en-CA" dirty="0" smtClean="0"/>
              <a:t> 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19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246460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C015A7ED-C4DA-4E0D-9F47-DF9F2C1F32C7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9394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sz="36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Agenda</a:t>
            </a:r>
          </a:p>
        </p:txBody>
      </p:sp>
      <p:sp>
        <p:nvSpPr>
          <p:cNvPr id="59395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 typeface="Arial" charset="0"/>
              <a:buChar char="►"/>
              <a:defRPr/>
            </a:pP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GUI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API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Classes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 Managers</a:t>
            </a:r>
          </a:p>
          <a:p>
            <a:pPr eaLnBrk="1" hangingPunct="1">
              <a:buFont typeface="Arial" charset="0"/>
              <a:buChar char="►"/>
              <a:defRPr/>
            </a:pPr>
            <a:r>
              <a:rPr lang="en-CA" alt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Event-driving Programming</a:t>
            </a:r>
          </a:p>
          <a:p>
            <a:pPr eaLnBrk="1" hangingPunct="1">
              <a:buFont typeface="Arial" charset="0"/>
              <a:buChar char="►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1"/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Some </a:t>
            </a:r>
            <a:r>
              <a:rPr lang="en-CA" sz="4000" dirty="0" err="1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JComponent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classes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err="1" smtClean="0">
                <a:effectLst/>
              </a:rPr>
              <a:t>Jbutton</a:t>
            </a:r>
            <a:endParaRPr lang="en-CA" sz="2400" dirty="0" smtClean="0">
              <a:effectLst/>
            </a:endParaRPr>
          </a:p>
          <a:p>
            <a:r>
              <a:rPr lang="en-CA" sz="2400" dirty="0" err="1" smtClean="0">
                <a:effectLst/>
              </a:rPr>
              <a:t>Jlabel</a:t>
            </a:r>
            <a:endParaRPr lang="en-CA" sz="2400" dirty="0" smtClean="0">
              <a:effectLst/>
            </a:endParaRPr>
          </a:p>
          <a:p>
            <a:r>
              <a:rPr lang="en-CA" sz="2400" dirty="0" err="1" smtClean="0">
                <a:effectLst/>
              </a:rPr>
              <a:t>JTextField</a:t>
            </a:r>
            <a:endParaRPr lang="en-CA" sz="2400" dirty="0" smtClean="0">
              <a:effectLst/>
            </a:endParaRPr>
          </a:p>
          <a:p>
            <a:pPr lvl="1"/>
            <a:r>
              <a:rPr lang="en-CA" sz="2000" dirty="0" err="1">
                <a:effectLst/>
              </a:rPr>
              <a:t>getText</a:t>
            </a:r>
            <a:r>
              <a:rPr lang="en-CA" sz="2000" dirty="0" smtClean="0">
                <a:effectLst/>
              </a:rPr>
              <a:t>()</a:t>
            </a:r>
          </a:p>
          <a:p>
            <a:r>
              <a:rPr lang="en-CA" sz="2400" dirty="0" err="1" smtClean="0">
                <a:effectLst/>
              </a:rPr>
              <a:t>JTextArea</a:t>
            </a:r>
            <a:endParaRPr lang="en-CA" sz="2400" dirty="0" smtClean="0">
              <a:effectLst/>
            </a:endParaRPr>
          </a:p>
          <a:p>
            <a:pPr lvl="1"/>
            <a:r>
              <a:rPr lang="en-CA" sz="2000" dirty="0" err="1" smtClean="0"/>
              <a:t>setText</a:t>
            </a:r>
            <a:r>
              <a:rPr lang="en-CA" sz="2000" dirty="0" smtClean="0"/>
              <a:t>(</a:t>
            </a:r>
            <a:r>
              <a:rPr lang="en-CA" sz="2000" dirty="0" err="1" smtClean="0"/>
              <a:t>str</a:t>
            </a:r>
            <a:r>
              <a:rPr lang="en-CA" sz="2000" dirty="0" smtClean="0"/>
              <a:t>)</a:t>
            </a:r>
            <a:endParaRPr lang="en-CA" sz="2000" dirty="0" smtClean="0">
              <a:effectLst/>
            </a:endParaRPr>
          </a:p>
          <a:p>
            <a:r>
              <a:rPr lang="en-CA" sz="2400" dirty="0" err="1" smtClean="0">
                <a:effectLst/>
              </a:rPr>
              <a:t>JRadioButton</a:t>
            </a:r>
            <a:endParaRPr lang="en-CA" sz="2400" dirty="0" smtClean="0">
              <a:effectLst/>
            </a:endParaRPr>
          </a:p>
          <a:p>
            <a:pPr lvl="1"/>
            <a:r>
              <a:rPr lang="en-CA" sz="2000" dirty="0" err="1" smtClean="0">
                <a:effectLst/>
              </a:rPr>
              <a:t>setSelected</a:t>
            </a:r>
            <a:r>
              <a:rPr lang="en-CA" sz="2000" dirty="0" smtClean="0">
                <a:effectLst/>
              </a:rPr>
              <a:t>(true), </a:t>
            </a:r>
            <a:r>
              <a:rPr lang="en-CA" sz="2000" dirty="0" err="1">
                <a:effectLst/>
              </a:rPr>
              <a:t>isSelected</a:t>
            </a:r>
            <a:r>
              <a:rPr lang="en-CA" sz="2000" dirty="0">
                <a:effectLst/>
              </a:rPr>
              <a:t>()</a:t>
            </a:r>
            <a:endParaRPr lang="en-CA" sz="2000" dirty="0" smtClean="0">
              <a:effectLst/>
            </a:endParaRPr>
          </a:p>
          <a:p>
            <a:r>
              <a:rPr lang="en-CA" sz="2400" dirty="0" err="1" smtClean="0">
                <a:effectLst/>
              </a:rPr>
              <a:t>JCheckBox</a:t>
            </a:r>
            <a:endParaRPr lang="en-CA" sz="2400" dirty="0" smtClean="0">
              <a:effectLst/>
            </a:endParaRPr>
          </a:p>
          <a:p>
            <a:r>
              <a:rPr lang="en-CA" sz="2400" dirty="0" smtClean="0">
                <a:effectLst/>
              </a:rPr>
              <a:t>JComboBox</a:t>
            </a:r>
          </a:p>
          <a:p>
            <a:pPr lvl="1"/>
            <a:r>
              <a:rPr lang="en-CA" sz="2000" dirty="0" err="1" smtClean="0"/>
              <a:t>setSelectedIndex</a:t>
            </a:r>
            <a:r>
              <a:rPr lang="en-CA" sz="2000" dirty="0" smtClean="0"/>
              <a:t>(index), </a:t>
            </a:r>
            <a:r>
              <a:rPr lang="en-CA" sz="2000" dirty="0" err="1" smtClean="0">
                <a:effectLst/>
              </a:rPr>
              <a:t>getSelectedIndex</a:t>
            </a:r>
            <a:r>
              <a:rPr lang="en-CA" sz="2000" dirty="0" smtClean="0">
                <a:effectLst/>
              </a:rPr>
              <a:t>() // start from 0</a:t>
            </a:r>
          </a:p>
          <a:p>
            <a:pPr lvl="1"/>
            <a:r>
              <a:rPr lang="en-CA" sz="2000" dirty="0" err="1"/>
              <a:t>getSelectedItem</a:t>
            </a:r>
            <a:r>
              <a:rPr lang="en-CA" sz="2000" dirty="0"/>
              <a:t>()</a:t>
            </a:r>
            <a:endParaRPr lang="en-CA" sz="2000" dirty="0" smtClean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20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32664271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SE Application Design With MVC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What Is Model-View-Controller (MVC</a:t>
            </a:r>
            <a:r>
              <a:rPr lang="en-CA" sz="2800" dirty="0" smtClean="0"/>
              <a:t>)?</a:t>
            </a:r>
          </a:p>
          <a:p>
            <a:pPr lvl="1"/>
            <a:r>
              <a:rPr lang="en-CA" sz="2400" dirty="0" smtClean="0">
                <a:effectLst/>
              </a:rPr>
              <a:t>In</a:t>
            </a:r>
            <a:r>
              <a:rPr lang="en-CA" sz="2400" dirty="0">
                <a:effectLst/>
              </a:rPr>
              <a:t> </a:t>
            </a:r>
            <a:r>
              <a:rPr lang="en-CA" sz="2400" dirty="0" smtClean="0">
                <a:effectLst/>
              </a:rPr>
              <a:t>OOP development</a:t>
            </a:r>
            <a:r>
              <a:rPr lang="en-CA" sz="2400" dirty="0">
                <a:effectLst/>
              </a:rPr>
              <a:t>, model-view-controller (MVC) is the name of a methodology or design pattern for </a:t>
            </a:r>
            <a:r>
              <a:rPr lang="en-CA" sz="2400" dirty="0" smtClean="0">
                <a:effectLst/>
              </a:rPr>
              <a:t>decoupling </a:t>
            </a:r>
            <a:r>
              <a:rPr lang="en-CA" sz="2400" dirty="0">
                <a:effectLst/>
              </a:rPr>
              <a:t>data access and business logic from the manner in which it is displayed to the user. </a:t>
            </a:r>
            <a:endParaRPr lang="en-CA" sz="2400" dirty="0" smtClean="0">
              <a:effectLst/>
            </a:endParaRP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21</a:t>
            </a:fld>
            <a:endParaRPr lang="en-CA" altLang="en-US"/>
          </a:p>
        </p:txBody>
      </p:sp>
      <p:pic>
        <p:nvPicPr>
          <p:cNvPr id="4099" name="Picture 3" descr="C:\Users\Wei\Dropbox\JAC444-2014Smr-Dropbox\Lectures\Lesson6-GUI Programming\MVC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3933056"/>
            <a:ext cx="3960440" cy="2233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43848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Model-View-Controller (MVC)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sz="2000" dirty="0" smtClean="0">
                <a:effectLst/>
              </a:rPr>
              <a:t>MVC </a:t>
            </a:r>
            <a:r>
              <a:rPr lang="en-CA" sz="2000" dirty="0">
                <a:effectLst/>
              </a:rPr>
              <a:t>can be broken down into three elements:</a:t>
            </a:r>
          </a:p>
          <a:p>
            <a:r>
              <a:rPr lang="en-CA" sz="2000" b="1" dirty="0">
                <a:effectLst/>
              </a:rPr>
              <a:t>Model</a:t>
            </a:r>
            <a:r>
              <a:rPr lang="en-CA" sz="2000" dirty="0">
                <a:effectLst/>
              </a:rPr>
              <a:t> - The model represents data and the rules that govern access to and updates of this data. </a:t>
            </a:r>
          </a:p>
          <a:p>
            <a:r>
              <a:rPr lang="en-CA" sz="2000" b="1" dirty="0">
                <a:effectLst/>
              </a:rPr>
              <a:t>View</a:t>
            </a:r>
            <a:r>
              <a:rPr lang="en-CA" sz="2000" dirty="0">
                <a:effectLst/>
              </a:rPr>
              <a:t> - The view renders the contents of a model. It specifies exactly how the model data should be presented. If the model data changes, the view must update its presentation as needed. </a:t>
            </a:r>
            <a:endParaRPr lang="en-CA" sz="2000" dirty="0" smtClean="0">
              <a:effectLst/>
            </a:endParaRPr>
          </a:p>
          <a:p>
            <a:pPr lvl="1"/>
            <a:r>
              <a:rPr lang="en-CA" sz="1600" dirty="0" smtClean="0">
                <a:effectLst/>
              </a:rPr>
              <a:t>This </a:t>
            </a:r>
            <a:r>
              <a:rPr lang="en-CA" sz="1600" dirty="0">
                <a:effectLst/>
              </a:rPr>
              <a:t>can be achieved by using a </a:t>
            </a:r>
            <a:r>
              <a:rPr lang="en-CA" sz="1600" i="1" dirty="0">
                <a:effectLst/>
              </a:rPr>
              <a:t>push model</a:t>
            </a:r>
            <a:r>
              <a:rPr lang="en-CA" sz="1600" dirty="0">
                <a:effectLst/>
              </a:rPr>
              <a:t>, in which the view registers itself with the model for change notifications, or a </a:t>
            </a:r>
            <a:r>
              <a:rPr lang="en-CA" sz="1600" i="1" dirty="0">
                <a:effectLst/>
              </a:rPr>
              <a:t>pull model</a:t>
            </a:r>
            <a:r>
              <a:rPr lang="en-CA" sz="1600" dirty="0">
                <a:effectLst/>
              </a:rPr>
              <a:t>, in which the view is responsible for calling the model when it needs to retrieve the most current data.</a:t>
            </a:r>
          </a:p>
          <a:p>
            <a:r>
              <a:rPr lang="en-CA" sz="2000" b="1" dirty="0">
                <a:effectLst/>
              </a:rPr>
              <a:t>Controller</a:t>
            </a:r>
            <a:r>
              <a:rPr lang="en-CA" sz="2000" dirty="0">
                <a:effectLst/>
              </a:rPr>
              <a:t> - The controller translates the user's interactions with the view into actions that the model will perform. In a stand-alone GUI client, user interactions could be button clicks or menu selections, whereas in an enterprise web application, they appear as GET and POSTHTTP requests. </a:t>
            </a:r>
            <a:endParaRPr lang="en-CA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22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90896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3200">
                <a:solidFill>
                  <a:schemeClr val="tx1"/>
                </a:solidFill>
                <a:latin typeface="Tahoma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800">
                <a:solidFill>
                  <a:schemeClr val="tx1"/>
                </a:solidFill>
                <a:latin typeface="Tahoma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400">
                <a:solidFill>
                  <a:schemeClr val="tx1"/>
                </a:solidFill>
                <a:latin typeface="Tahoma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folHlink"/>
              </a:buClr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Tahoma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0000"/>
              <a:buFont typeface="Arial" pitchFamily="34" charset="0"/>
              <a:buChar char="►"/>
              <a:defRPr sz="2000">
                <a:solidFill>
                  <a:schemeClr val="tx1"/>
                </a:solidFill>
                <a:latin typeface="Tahoma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fld id="{E4E41613-8E77-42DB-91BE-E38009EB5DDD}" type="slidenum">
              <a:rPr lang="en-CA" altLang="en-US" sz="1000" smtClean="0">
                <a:latin typeface="Arial" pitchFamily="34" charset="0"/>
              </a:rPr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CA" altLang="en-US" sz="1000" smtClean="0">
              <a:latin typeface="Arial" pitchFamily="34" charset="0"/>
            </a:endParaRPr>
          </a:p>
        </p:txBody>
      </p:sp>
      <p:sp>
        <p:nvSpPr>
          <p:cNvPr id="58370" name="Rectangle 2"/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altLang="en-US" dirty="0" smtClean="0"/>
              <a:t>Resourceful Links</a:t>
            </a:r>
          </a:p>
        </p:txBody>
      </p:sp>
      <p:sp>
        <p:nvSpPr>
          <p:cNvPr id="58371" name="Rectangle 3"/>
          <p:cNvSpPr>
            <a:spLocks noGrp="1" noRot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CA" altLang="en-US" dirty="0">
                <a:hlinkClick r:id="rId2"/>
              </a:rPr>
              <a:t>Model-View-Controller (MVC) </a:t>
            </a:r>
            <a:r>
              <a:rPr lang="en-CA" altLang="en-US" dirty="0" smtClean="0">
                <a:hlinkClick r:id="rId2"/>
              </a:rPr>
              <a:t>Structure</a:t>
            </a:r>
            <a:endParaRPr lang="en-CA" altLang="en-US" dirty="0" smtClean="0"/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altLang="en-US" dirty="0"/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r>
              <a:rPr lang="en-CA" dirty="0">
                <a:effectLst/>
                <a:hlinkClick r:id="rId3"/>
              </a:rPr>
              <a:t>Java SE Application Design With </a:t>
            </a:r>
            <a:r>
              <a:rPr lang="en-CA" dirty="0" smtClean="0">
                <a:effectLst/>
                <a:hlinkClick r:id="rId3"/>
              </a:rPr>
              <a:t>MVC</a:t>
            </a:r>
            <a:endParaRPr lang="en-CA" dirty="0" smtClean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dirty="0">
              <a:effectLst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CA" dirty="0" err="1">
                <a:effectLst/>
                <a:hlinkClick r:id="rId4"/>
              </a:rPr>
              <a:t>JavaFX</a:t>
            </a:r>
            <a:r>
              <a:rPr lang="en-CA" dirty="0">
                <a:effectLst/>
                <a:hlinkClick r:id="rId4"/>
              </a:rPr>
              <a:t> </a:t>
            </a:r>
            <a:endParaRPr lang="en-CA" dirty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dirty="0">
              <a:effectLst/>
            </a:endParaRPr>
          </a:p>
          <a:p>
            <a:pPr eaLnBrk="1" hangingPunct="1">
              <a:buClr>
                <a:schemeClr val="accent4"/>
              </a:buClr>
              <a:buFont typeface="Arial" pitchFamily="34" charset="0"/>
              <a:buChar char="•"/>
              <a:defRPr/>
            </a:pPr>
            <a:endParaRPr lang="en-CA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You!</a:t>
            </a:r>
            <a:endParaRPr lang="en-CA" dirty="0" smtClean="0"/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CA" dirty="0" smtClean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F427EC2-6CCF-4C21-8DD1-BBFDBD343E16}" type="slidenum">
              <a:rPr lang="en-CA" altLang="en-US"/>
              <a:pPr>
                <a:defRPr/>
              </a:pPr>
              <a:t>24</a:t>
            </a:fld>
            <a:endParaRPr lang="en-CA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About the JFC and </a:t>
            </a:r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>
                <a:effectLst/>
              </a:rPr>
              <a:t>The </a:t>
            </a:r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 Foundation Classes (JFC) </a:t>
            </a:r>
            <a:r>
              <a:rPr lang="en-CA" dirty="0">
                <a:effectLst/>
              </a:rPr>
              <a:t>are a graphical framework for building portable Java-based graphical user interfaces (GUIs</a:t>
            </a:r>
            <a:r>
              <a:rPr lang="en-CA" dirty="0" smtClean="0">
                <a:effectLst/>
              </a:rPr>
              <a:t>).</a:t>
            </a:r>
          </a:p>
          <a:p>
            <a:endParaRPr lang="en-CA" dirty="0" smtClean="0">
              <a:effectLst/>
            </a:endParaRPr>
          </a:p>
          <a:p>
            <a:r>
              <a:rPr lang="en-CA" dirty="0" smtClean="0">
                <a:effectLst/>
              </a:rPr>
              <a:t>JFC </a:t>
            </a:r>
            <a:r>
              <a:rPr lang="en-CA" dirty="0">
                <a:effectLst/>
              </a:rPr>
              <a:t>consists of the </a:t>
            </a:r>
            <a:endParaRPr lang="en-CA" dirty="0" smtClean="0">
              <a:effectLst/>
            </a:endParaRPr>
          </a:p>
          <a:p>
            <a:pPr lvl="1"/>
            <a:r>
              <a:rPr lang="en-CA" dirty="0" smtClean="0">
                <a:effectLst/>
              </a:rPr>
              <a:t>Abstract </a:t>
            </a:r>
            <a:r>
              <a:rPr lang="en-CA" dirty="0">
                <a:effectLst/>
              </a:rPr>
              <a:t>Window Toolkit (AWT</a:t>
            </a:r>
            <a:r>
              <a:rPr lang="en-CA" dirty="0" smtClean="0">
                <a:effectLst/>
              </a:rPr>
              <a:t>)</a:t>
            </a:r>
          </a:p>
          <a:p>
            <a:pPr lvl="1"/>
            <a:r>
              <a:rPr lang="en-CA" dirty="0" smtClean="0">
                <a:effectLst/>
              </a:rPr>
              <a:t>Swing</a:t>
            </a:r>
          </a:p>
          <a:p>
            <a:pPr lvl="1"/>
            <a:r>
              <a:rPr lang="en-CA" dirty="0" smtClean="0">
                <a:effectLst/>
              </a:rPr>
              <a:t>Java 2D</a:t>
            </a:r>
            <a:r>
              <a:rPr lang="en-CA" dirty="0">
                <a:effectLst/>
              </a:rPr>
              <a:t>. </a:t>
            </a:r>
            <a:endParaRPr lang="en-CA" dirty="0" smtClean="0">
              <a:effectLst/>
            </a:endParaRPr>
          </a:p>
          <a:p>
            <a:endParaRPr lang="en-CA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3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964473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AWT vs Swing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/>
              <a:t>AWT GUI components are replaced by more versatile and stable Swing GUI</a:t>
            </a:r>
            <a:r>
              <a:rPr lang="en-CA" sz="2800" dirty="0" smtClean="0"/>
              <a:t>.</a:t>
            </a:r>
          </a:p>
          <a:p>
            <a:pPr lvl="1"/>
            <a:r>
              <a:rPr lang="en-CA" sz="2400" dirty="0" smtClean="0"/>
              <a:t>AWT components are referred to as heavyweight components.</a:t>
            </a:r>
          </a:p>
          <a:p>
            <a:pPr lvl="1"/>
            <a:endParaRPr lang="en-US" altLang="en-US" sz="2400" dirty="0">
              <a:solidFill>
                <a:srgbClr val="000000"/>
              </a:solidFill>
            </a:endParaRPr>
          </a:p>
          <a:p>
            <a:pPr>
              <a:spcBef>
                <a:spcPts val="500"/>
              </a:spcBef>
              <a:spcAft>
                <a:spcPts val="500"/>
              </a:spcAft>
            </a:pPr>
            <a:r>
              <a:rPr lang="en-US" altLang="en-US" sz="2800" dirty="0" smtClean="0">
                <a:solidFill>
                  <a:srgbClr val="000000"/>
                </a:solidFill>
              </a:rPr>
              <a:t>There </a:t>
            </a:r>
            <a:r>
              <a:rPr lang="en-US" altLang="en-US" sz="2800" dirty="0">
                <a:solidFill>
                  <a:srgbClr val="000000"/>
                </a:solidFill>
              </a:rPr>
              <a:t>is a equivalent Swing component for most AWT components.</a:t>
            </a: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 smtClean="0">
                <a:solidFill>
                  <a:srgbClr val="000000"/>
                </a:solidFill>
              </a:rPr>
              <a:t>Swing components </a:t>
            </a:r>
            <a:r>
              <a:rPr lang="en-US" altLang="en-US" sz="2400" dirty="0">
                <a:solidFill>
                  <a:srgbClr val="000000"/>
                </a:solidFill>
              </a:rPr>
              <a:t>are named </a:t>
            </a:r>
            <a:r>
              <a:rPr lang="en-US" altLang="en-US" sz="2400" dirty="0" err="1">
                <a:solidFill>
                  <a:srgbClr val="0000FF"/>
                </a:solidFill>
              </a:rPr>
              <a:t>JXxx</a:t>
            </a:r>
            <a:r>
              <a:rPr lang="en-US" altLang="en-US" sz="2400" dirty="0">
                <a:solidFill>
                  <a:srgbClr val="000000"/>
                </a:solidFill>
              </a:rPr>
              <a:t>. </a:t>
            </a:r>
          </a:p>
          <a:p>
            <a:pPr lvl="2">
              <a:spcBef>
                <a:spcPts val="500"/>
              </a:spcBef>
              <a:spcAft>
                <a:spcPts val="500"/>
              </a:spcAft>
            </a:pPr>
            <a:r>
              <a:rPr lang="en-US" altLang="en-US" sz="2000" dirty="0">
                <a:solidFill>
                  <a:srgbClr val="000000"/>
                </a:solidFill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</a:rPr>
              <a:t>JFrame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</a:rPr>
              <a:t>JPanel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</a:rPr>
              <a:t>JApplet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</a:rPr>
              <a:t>JDialog</a:t>
            </a:r>
            <a:r>
              <a:rPr lang="en-US" altLang="en-US" sz="2000" dirty="0">
                <a:solidFill>
                  <a:srgbClr val="000000"/>
                </a:solidFill>
              </a:rPr>
              <a:t>, </a:t>
            </a:r>
            <a:r>
              <a:rPr lang="en-US" altLang="en-US" sz="2000" dirty="0" err="1">
                <a:solidFill>
                  <a:srgbClr val="000000"/>
                </a:solidFill>
              </a:rPr>
              <a:t>JButton</a:t>
            </a:r>
            <a:r>
              <a:rPr lang="en-US" altLang="en-US" sz="2000" dirty="0">
                <a:solidFill>
                  <a:srgbClr val="000000"/>
                </a:solidFill>
              </a:rPr>
              <a:t>, etc. </a:t>
            </a:r>
            <a:endParaRPr lang="en-US" altLang="en-US" sz="2000" dirty="0" smtClean="0">
              <a:solidFill>
                <a:srgbClr val="000000"/>
              </a:solidFill>
            </a:endParaRPr>
          </a:p>
          <a:p>
            <a:pPr lvl="1">
              <a:spcBef>
                <a:spcPts val="500"/>
              </a:spcBef>
              <a:spcAft>
                <a:spcPts val="500"/>
              </a:spcAft>
            </a:pPr>
            <a:r>
              <a:rPr lang="en-US" altLang="en-US" sz="2400" dirty="0" smtClean="0">
                <a:solidFill>
                  <a:srgbClr val="000000"/>
                </a:solidFill>
              </a:rPr>
              <a:t>Mixing </a:t>
            </a:r>
            <a:r>
              <a:rPr lang="en-US" altLang="en-US" sz="2400" dirty="0">
                <a:solidFill>
                  <a:srgbClr val="000000"/>
                </a:solidFill>
              </a:rPr>
              <a:t>AWT and Swing is doomed</a:t>
            </a:r>
            <a:endParaRPr lang="en-CA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4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8837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Java GUI API</a:t>
            </a:r>
            <a:endParaRPr lang="en-CA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GUI API is classified into 3 groups:</a:t>
            </a:r>
          </a:p>
          <a:p>
            <a:pPr lvl="1"/>
            <a:r>
              <a:rPr lang="en-CA" sz="2400" dirty="0">
                <a:solidFill>
                  <a:srgbClr val="0000FF"/>
                </a:solidFill>
              </a:rPr>
              <a:t>Component</a:t>
            </a:r>
            <a:r>
              <a:rPr lang="en-CA" sz="2400" dirty="0"/>
              <a:t> </a:t>
            </a:r>
            <a:r>
              <a:rPr lang="en-CA" sz="2400" dirty="0" smtClean="0"/>
              <a:t>Classes, </a:t>
            </a:r>
            <a:r>
              <a:rPr lang="en-CA" sz="2400" dirty="0" smtClean="0">
                <a:solidFill>
                  <a:srgbClr val="0000FF"/>
                </a:solidFill>
              </a:rPr>
              <a:t>Container</a:t>
            </a:r>
            <a:r>
              <a:rPr lang="en-CA" sz="2400" dirty="0" smtClean="0"/>
              <a:t> Classes and </a:t>
            </a:r>
            <a:r>
              <a:rPr lang="en-CA" sz="2400" dirty="0">
                <a:solidFill>
                  <a:srgbClr val="0000FF"/>
                </a:solidFill>
              </a:rPr>
              <a:t>Helper</a:t>
            </a:r>
            <a:r>
              <a:rPr lang="en-CA" sz="2400" dirty="0"/>
              <a:t> </a:t>
            </a:r>
            <a:r>
              <a:rPr lang="en-CA" sz="2400" dirty="0" smtClean="0"/>
              <a:t>Classes</a:t>
            </a:r>
            <a:endParaRPr lang="en-CA" sz="2800" dirty="0" smtClean="0"/>
          </a:p>
          <a:p>
            <a:r>
              <a:rPr lang="en-CA" sz="2800" dirty="0" smtClean="0"/>
              <a:t>Component Classes</a:t>
            </a:r>
          </a:p>
          <a:p>
            <a:pPr lvl="1"/>
            <a:r>
              <a:rPr lang="en-CA" sz="2400" dirty="0" smtClean="0"/>
              <a:t>An instance of Component </a:t>
            </a:r>
            <a:r>
              <a:rPr lang="en-CA" sz="2000" dirty="0" smtClean="0"/>
              <a:t>can be displayed on the screen.</a:t>
            </a:r>
          </a:p>
          <a:p>
            <a:pPr lvl="1"/>
            <a:r>
              <a:rPr lang="en-CA" sz="2400" dirty="0" smtClean="0"/>
              <a:t>Component is the root class of all the UI classes.</a:t>
            </a:r>
          </a:p>
          <a:p>
            <a:pPr lvl="1"/>
            <a:r>
              <a:rPr lang="en-CA" sz="24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JComponent</a:t>
            </a:r>
            <a:r>
              <a:rPr lang="en-CA" sz="2400" dirty="0" smtClean="0"/>
              <a:t> is the root class of all the lightweight 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components</a:t>
            </a:r>
            <a:r>
              <a:rPr lang="en-CA" sz="2400" dirty="0" smtClean="0"/>
              <a:t>.</a:t>
            </a:r>
          </a:p>
          <a:p>
            <a:pPr lvl="2"/>
            <a:r>
              <a:rPr lang="en-CA" sz="2000" dirty="0" err="1" smtClean="0"/>
              <a:t>JComponent</a:t>
            </a:r>
            <a:r>
              <a:rPr lang="en-CA" sz="2000" dirty="0" smtClean="0"/>
              <a:t> and its subclasses are in </a:t>
            </a:r>
            <a:r>
              <a:rPr lang="en-CA" sz="2000" b="1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javax.swing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CA" sz="2000" dirty="0" smtClean="0"/>
              <a:t>package.</a:t>
            </a:r>
          </a:p>
          <a:p>
            <a:pPr lvl="1"/>
            <a:r>
              <a:rPr lang="en-CA" sz="2400" dirty="0" err="1" smtClean="0"/>
              <a:t>JComponent</a:t>
            </a:r>
            <a:r>
              <a:rPr lang="en-CA" sz="2400" dirty="0" smtClean="0"/>
              <a:t> classes includes:</a:t>
            </a:r>
          </a:p>
          <a:p>
            <a:pPr lvl="2"/>
            <a:r>
              <a:rPr lang="en-CA" sz="18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Jbutton</a:t>
            </a:r>
            <a:r>
              <a:rPr lang="en-CA" sz="1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18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Jlabel</a:t>
            </a:r>
            <a:r>
              <a:rPr lang="en-CA" sz="1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18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JTextField</a:t>
            </a:r>
            <a:r>
              <a:rPr lang="en-CA" sz="1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18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JTextArea</a:t>
            </a:r>
            <a:r>
              <a:rPr lang="en-CA" sz="1800" dirty="0" smtClean="0"/>
              <a:t>, </a:t>
            </a:r>
            <a:r>
              <a:rPr lang="en-CA" sz="18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JRadioButton</a:t>
            </a:r>
            <a:r>
              <a:rPr lang="en-CA" sz="18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JComboBox, </a:t>
            </a:r>
            <a:r>
              <a:rPr lang="en-CA" sz="1800" dirty="0" smtClean="0">
                <a:solidFill>
                  <a:srgbClr val="0000FF"/>
                </a:solidFill>
              </a:rPr>
              <a:t> </a:t>
            </a:r>
            <a:r>
              <a:rPr lang="en-CA" sz="1800" dirty="0" smtClean="0">
                <a:solidFill>
                  <a:srgbClr val="0000FF"/>
                </a:solidFill>
              </a:rPr>
              <a:t>...</a:t>
            </a:r>
            <a:endParaRPr lang="en-CA" sz="1800" dirty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5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7276693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The Java GUI API</a:t>
            </a:r>
            <a:endParaRPr lang="en-CA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Container </a:t>
            </a:r>
            <a:r>
              <a:rPr lang="en-CA" sz="2800" dirty="0"/>
              <a:t>Classes</a:t>
            </a:r>
          </a:p>
          <a:p>
            <a:pPr lvl="1"/>
            <a:r>
              <a:rPr lang="en-CA" sz="2400" dirty="0" smtClean="0"/>
              <a:t>An instance of Container can hold instances of Component.</a:t>
            </a:r>
          </a:p>
          <a:p>
            <a:pPr lvl="1"/>
            <a:r>
              <a:rPr lang="en-CA" sz="2400" dirty="0" smtClean="0"/>
              <a:t>Container classes that work with Swing components:</a:t>
            </a:r>
          </a:p>
          <a:p>
            <a:pPr lvl="2"/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Container, </a:t>
            </a:r>
            <a:r>
              <a:rPr lang="en-CA" sz="2000" dirty="0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dirty="0" err="1" smtClean="0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JPanel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JApplet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CA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JDialog</a:t>
            </a:r>
            <a:r>
              <a:rPr lang="en-CA" sz="2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en-CA" sz="2000" dirty="0">
              <a:effectLst/>
            </a:endParaRPr>
          </a:p>
          <a:p>
            <a:r>
              <a:rPr lang="en-CA" sz="2800" dirty="0"/>
              <a:t>GUI Helper Classes</a:t>
            </a:r>
          </a:p>
          <a:p>
            <a:pPr lvl="1"/>
            <a:r>
              <a:rPr lang="en-CA" sz="2400" dirty="0" smtClean="0"/>
              <a:t>Helper classes are used to describe the properties of GUI components.</a:t>
            </a:r>
          </a:p>
          <a:p>
            <a:pPr lvl="1"/>
            <a:r>
              <a:rPr lang="en-CA" sz="2400" dirty="0" smtClean="0"/>
              <a:t>Helper classes are in the </a:t>
            </a:r>
            <a:r>
              <a:rPr lang="en-CA" sz="24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java.awt</a:t>
            </a:r>
            <a:r>
              <a:rPr lang="en-CA" sz="2400" dirty="0" smtClean="0"/>
              <a:t> package.</a:t>
            </a:r>
            <a:r>
              <a:rPr lang="en-CA" sz="2400" dirty="0"/>
              <a:t> e.g</a:t>
            </a:r>
            <a:r>
              <a:rPr lang="en-CA" sz="2400" dirty="0" smtClean="0"/>
              <a:t>.</a:t>
            </a:r>
          </a:p>
          <a:p>
            <a:pPr lvl="2"/>
            <a:r>
              <a:rPr lang="en-CA" sz="1800" dirty="0"/>
              <a:t>Graphics, Color, Font, </a:t>
            </a:r>
            <a:r>
              <a:rPr lang="en-CA" sz="1800" dirty="0" err="1"/>
              <a:t>FontMetrics</a:t>
            </a:r>
            <a:r>
              <a:rPr lang="en-CA" sz="1800" dirty="0"/>
              <a:t>, Dimension and </a:t>
            </a:r>
          </a:p>
          <a:p>
            <a:pPr lvl="2"/>
            <a:r>
              <a:rPr lang="en-CA" sz="1800" dirty="0" err="1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LayoutManager</a:t>
            </a:r>
            <a:endParaRPr lang="en-CA" sz="1800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lvl="1"/>
            <a:endParaRPr lang="en-CA" sz="2400" dirty="0"/>
          </a:p>
          <a:p>
            <a:pPr lvl="1"/>
            <a:endParaRPr lang="en-CA" sz="24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6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26541002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Swing </a:t>
            </a:r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Hierarchy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625" y="1600201"/>
            <a:ext cx="8540750" cy="1396752"/>
          </a:xfrm>
        </p:spPr>
        <p:txBody>
          <a:bodyPr/>
          <a:lstStyle/>
          <a:p>
            <a:r>
              <a:rPr lang="en-CA" sz="2400" dirty="0"/>
              <a:t>The Swing library is built on top of the </a:t>
            </a:r>
            <a:r>
              <a:rPr lang="en-CA" sz="2400" dirty="0" smtClean="0"/>
              <a:t>AWT. </a:t>
            </a:r>
          </a:p>
          <a:p>
            <a:r>
              <a:rPr lang="en-CA" sz="2400" dirty="0" smtClean="0"/>
              <a:t>All </a:t>
            </a:r>
            <a:r>
              <a:rPr lang="en-CA" sz="2400" dirty="0"/>
              <a:t>components in Swing are </a:t>
            </a:r>
            <a:r>
              <a:rPr lang="en-CA" sz="2400" dirty="0" err="1" smtClean="0"/>
              <a:t>Jcomponents</a:t>
            </a:r>
            <a:endParaRPr lang="en-CA" sz="2400" dirty="0" smtClean="0"/>
          </a:p>
          <a:p>
            <a:pPr lvl="1"/>
            <a:r>
              <a:rPr lang="en-CA" sz="2000" dirty="0" err="1"/>
              <a:t>Jcomponents</a:t>
            </a:r>
            <a:r>
              <a:rPr lang="en-CA" sz="2000" dirty="0"/>
              <a:t> </a:t>
            </a:r>
            <a:r>
              <a:rPr lang="en-CA" sz="2000" dirty="0" smtClean="0"/>
              <a:t>can </a:t>
            </a:r>
            <a:r>
              <a:rPr lang="en-CA" sz="2000" dirty="0"/>
              <a:t>be added to windows like </a:t>
            </a:r>
            <a:r>
              <a:rPr lang="en-CA" sz="2000" dirty="0" err="1"/>
              <a:t>JFrames</a:t>
            </a:r>
            <a:r>
              <a:rPr lang="en-CA" sz="2000" dirty="0"/>
              <a:t> or </a:t>
            </a:r>
            <a:r>
              <a:rPr lang="en-CA" sz="2000" dirty="0" err="1"/>
              <a:t>JDialogs</a:t>
            </a:r>
            <a:r>
              <a:rPr lang="en-CA" sz="2000" dirty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7</a:t>
            </a:fld>
            <a:endParaRPr lang="en-CA" altLang="en-US"/>
          </a:p>
        </p:txBody>
      </p:sp>
      <p:pic>
        <p:nvPicPr>
          <p:cNvPr id="2050" name="Picture 2" descr="C:\temp\TopLevelDemoMeta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2937722"/>
            <a:ext cx="5112568" cy="36515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4424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Frame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400" dirty="0" smtClean="0"/>
              <a:t>A frame (</a:t>
            </a:r>
            <a:r>
              <a:rPr lang="en-CA" sz="24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JFrame</a:t>
            </a:r>
            <a:r>
              <a:rPr lang="en-CA" sz="2400" dirty="0" smtClean="0"/>
              <a:t>) is one of the top-level containers </a:t>
            </a:r>
            <a:r>
              <a:rPr lang="en-CA" sz="2000" dirty="0" smtClean="0"/>
              <a:t>(Window, JFrame, Frame, </a:t>
            </a:r>
            <a:r>
              <a:rPr lang="en-CA" sz="2000" dirty="0" err="1" smtClean="0"/>
              <a:t>JDialog</a:t>
            </a:r>
            <a:r>
              <a:rPr lang="en-CA" sz="2000" dirty="0" smtClean="0"/>
              <a:t>, Dialog and Applet</a:t>
            </a:r>
            <a:r>
              <a:rPr lang="en-CA" sz="2000" dirty="0" smtClean="0"/>
              <a:t>).</a:t>
            </a:r>
          </a:p>
          <a:p>
            <a:endParaRPr lang="en-CA" sz="800" dirty="0" smtClean="0"/>
          </a:p>
          <a:p>
            <a:r>
              <a:rPr lang="en-CA" sz="2400" dirty="0"/>
              <a:t>Unlike other Swing components, we have to specifically set a </a:t>
            </a:r>
            <a:r>
              <a:rPr lang="en-CA" sz="2400" dirty="0">
                <a:hlinkClick r:id="rId2"/>
              </a:rPr>
              <a:t>JFrame</a:t>
            </a:r>
            <a:r>
              <a:rPr lang="en-CA" sz="2400" dirty="0"/>
              <a:t> to visible. e</a:t>
            </a:r>
            <a:r>
              <a:rPr lang="en-CA" sz="2400" dirty="0" smtClean="0"/>
              <a:t>.g.</a:t>
            </a:r>
          </a:p>
          <a:p>
            <a:pPr lvl="1"/>
            <a:r>
              <a:rPr lang="en-CA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</a:t>
            </a:r>
            <a:r>
              <a:rPr lang="en-CA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p.setVisible</a:t>
            </a:r>
            <a:r>
              <a:rPr lang="en-CA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(</a:t>
            </a:r>
            <a:r>
              <a:rPr lang="en-CA" sz="2000" b="1" dirty="0" smtClean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true</a:t>
            </a:r>
            <a:r>
              <a:rPr lang="en-CA" sz="2000" b="1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); // </a:t>
            </a:r>
            <a:r>
              <a:rPr lang="en-CA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jp</a:t>
            </a:r>
            <a:r>
              <a:rPr lang="en-CA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is a container </a:t>
            </a:r>
            <a:r>
              <a:rPr lang="en-CA" sz="2000" dirty="0" err="1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obj</a:t>
            </a:r>
            <a:endParaRPr lang="en-CA" sz="2000" dirty="0" smtClean="0">
              <a:solidFill>
                <a:srgbClr val="000000"/>
              </a:solidFill>
              <a:highlight>
                <a:srgbClr val="E8F2FE"/>
              </a:highlight>
              <a:latin typeface="Consolas"/>
            </a:endParaRPr>
          </a:p>
          <a:p>
            <a:pPr lvl="1"/>
            <a:endParaRPr lang="en-CA" sz="800" dirty="0" smtClean="0"/>
          </a:p>
          <a:p>
            <a:r>
              <a:rPr lang="en-CA" sz="2400" dirty="0" smtClean="0"/>
              <a:t>Closing </a:t>
            </a:r>
            <a:r>
              <a:rPr lang="en-CA" sz="2400" dirty="0"/>
              <a:t>the window (using the '</a:t>
            </a:r>
            <a:r>
              <a:rPr lang="en-CA" sz="2400" dirty="0" smtClean="0"/>
              <a:t>'X</a:t>
            </a:r>
            <a:r>
              <a:rPr lang="en-CA" sz="2400" dirty="0"/>
              <a:t>'' button of the title bar for example) will hide the frame, but it will not terminate the program. e.g.</a:t>
            </a:r>
            <a:endParaRPr lang="en-CA" sz="2400" dirty="0" smtClean="0"/>
          </a:p>
          <a:p>
            <a:pPr lvl="1"/>
            <a:r>
              <a:rPr lang="en-CA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jp.</a:t>
            </a:r>
            <a:r>
              <a:rPr lang="en-CA" sz="2000" dirty="0" err="1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setDefaultCloseOperation</a:t>
            </a:r>
            <a:r>
              <a:rPr lang="en-CA" sz="2000" dirty="0" smtClean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(JFrame.EXIT_ON_CLOSE); // </a:t>
            </a:r>
            <a:r>
              <a:rPr lang="en-CA" sz="2000" dirty="0" smtClean="0"/>
              <a:t>will </a:t>
            </a:r>
            <a:r>
              <a:rPr lang="en-CA" sz="2000" dirty="0"/>
              <a:t>make the program terminate when the window is closed</a:t>
            </a:r>
            <a:r>
              <a:rPr lang="en-CA" sz="2000" dirty="0" smtClean="0"/>
              <a:t>.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</a:t>
            </a:r>
            <a:r>
              <a:rPr lang="en-CA" sz="2000" dirty="0" err="1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jp</a:t>
            </a:r>
            <a:r>
              <a:rPr lang="en-CA" sz="2000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is a container </a:t>
            </a:r>
            <a:r>
              <a:rPr lang="en-CA" sz="2000" dirty="0" smtClean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obj.</a:t>
            </a:r>
            <a:endParaRPr lang="en-CA" sz="2000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8</a:t>
            </a:fld>
            <a:endParaRPr lang="en-CA" altLang="en-US" dirty="0"/>
          </a:p>
        </p:txBody>
      </p:sp>
    </p:spTree>
    <p:extLst>
      <p:ext uri="{BB962C8B-B14F-4D97-AF65-F5344CB8AC3E}">
        <p14:creationId xmlns:p14="http://schemas.microsoft.com/office/powerpoint/2010/main" val="12689931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z="40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Creating a JFrame </a:t>
            </a:r>
            <a:endParaRPr lang="en-CA" sz="4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sz="2800" dirty="0" smtClean="0"/>
              <a:t>creates </a:t>
            </a:r>
            <a:r>
              <a:rPr lang="en-CA" sz="2800" dirty="0"/>
              <a:t>an instance of JFrame ()</a:t>
            </a:r>
          </a:p>
          <a:p>
            <a:pPr lvl="1"/>
            <a:r>
              <a:rPr lang="en-CA" sz="2000" dirty="0"/>
              <a:t>e.g. – </a:t>
            </a:r>
            <a:r>
              <a:rPr lang="en-CA" sz="2000" dirty="0" smtClean="0"/>
              <a:t> JButtonDemo.java</a:t>
            </a:r>
            <a:r>
              <a:rPr lang="en-CA" sz="2000" dirty="0"/>
              <a:t>, </a:t>
            </a:r>
            <a:r>
              <a:rPr lang="en-CA" sz="2000" dirty="0" smtClean="0"/>
              <a:t>JFrameDemo3.java</a:t>
            </a:r>
          </a:p>
          <a:p>
            <a:pPr lvl="1"/>
            <a:endParaRPr lang="en-CA" sz="2000" dirty="0"/>
          </a:p>
          <a:p>
            <a:r>
              <a:rPr lang="en-CA" sz="2800" dirty="0"/>
              <a:t>e.g. – extends JFrame </a:t>
            </a:r>
          </a:p>
          <a:p>
            <a:pPr lvl="1"/>
            <a:r>
              <a:rPr lang="en-CA" sz="2000" dirty="0"/>
              <a:t>e.g. –</a:t>
            </a:r>
            <a:endParaRPr lang="en-CA" sz="2000" dirty="0" smtClean="0"/>
          </a:p>
          <a:p>
            <a:pPr lvl="2"/>
            <a:r>
              <a:rPr lang="en-CA" sz="1800" dirty="0" smtClean="0"/>
              <a:t>JFrameDemo7.java</a:t>
            </a:r>
            <a:r>
              <a:rPr lang="en-CA" sz="1800" dirty="0"/>
              <a:t>, JFrameDemo7B.java, </a:t>
            </a:r>
            <a:r>
              <a:rPr lang="en-CA" sz="1800" dirty="0" smtClean="0"/>
              <a:t>JTextDemo_V1.java Reservation_V1.java</a:t>
            </a:r>
            <a:r>
              <a:rPr lang="en-CA" sz="1800" dirty="0"/>
              <a:t>, Reservation_V2.java, Reservation_V17.java</a:t>
            </a:r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25ECEE5-C433-4A70-8537-4B10DA0D0402}" type="slidenum">
              <a:rPr lang="en-CA" altLang="en-US" smtClean="0"/>
              <a:pPr>
                <a:defRPr/>
              </a:pPr>
              <a:t>9</a:t>
            </a:fld>
            <a:endParaRPr lang="en-CA" altLang="en-US"/>
          </a:p>
        </p:txBody>
      </p:sp>
    </p:spTree>
    <p:extLst>
      <p:ext uri="{BB962C8B-B14F-4D97-AF65-F5344CB8AC3E}">
        <p14:creationId xmlns:p14="http://schemas.microsoft.com/office/powerpoint/2010/main" val="1042341764"/>
      </p:ext>
    </p:extLst>
  </p:cSld>
  <p:clrMapOvr>
    <a:masterClrMapping/>
  </p:clrMapOvr>
</p:sld>
</file>

<file path=ppt/theme/theme1.xml><?xml version="1.0" encoding="utf-8"?>
<a:theme xmlns:a="http://schemas.openxmlformats.org/drawingml/2006/main" name="Compass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Compas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ompass 1">
        <a:dk1>
          <a:srgbClr val="00007A"/>
        </a:dk1>
        <a:lt1>
          <a:srgbClr val="FFFFFF"/>
        </a:lt1>
        <a:dk2>
          <a:srgbClr val="000066"/>
        </a:dk2>
        <a:lt2>
          <a:srgbClr val="CCECFF"/>
        </a:lt2>
        <a:accent1>
          <a:srgbClr val="6F64C2"/>
        </a:accent1>
        <a:accent2>
          <a:srgbClr val="0089BA"/>
        </a:accent2>
        <a:accent3>
          <a:srgbClr val="AAAAB8"/>
        </a:accent3>
        <a:accent4>
          <a:srgbClr val="DADADA"/>
        </a:accent4>
        <a:accent5>
          <a:srgbClr val="BBB8DD"/>
        </a:accent5>
        <a:accent6>
          <a:srgbClr val="007CA8"/>
        </a:accent6>
        <a:hlink>
          <a:srgbClr val="66CCFF"/>
        </a:hlink>
        <a:folHlink>
          <a:srgbClr val="00CC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2">
        <a:dk1>
          <a:srgbClr val="5B5D6B"/>
        </a:dk1>
        <a:lt1>
          <a:srgbClr val="FFFFFF"/>
        </a:lt1>
        <a:dk2>
          <a:srgbClr val="5A5C6C"/>
        </a:dk2>
        <a:lt2>
          <a:srgbClr val="FFFFCC"/>
        </a:lt2>
        <a:accent1>
          <a:srgbClr val="9966FF"/>
        </a:accent1>
        <a:accent2>
          <a:srgbClr val="9383B3"/>
        </a:accent2>
        <a:accent3>
          <a:srgbClr val="B5B5BA"/>
        </a:accent3>
        <a:accent4>
          <a:srgbClr val="DADADA"/>
        </a:accent4>
        <a:accent5>
          <a:srgbClr val="CAB8FF"/>
        </a:accent5>
        <a:accent6>
          <a:srgbClr val="8576A2"/>
        </a:accent6>
        <a:hlink>
          <a:srgbClr val="A3C145"/>
        </a:hlink>
        <a:folHlink>
          <a:srgbClr val="6FA9B7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3">
        <a:dk1>
          <a:srgbClr val="860000"/>
        </a:dk1>
        <a:lt1>
          <a:srgbClr val="FFFFFF"/>
        </a:lt1>
        <a:dk2>
          <a:srgbClr val="800000"/>
        </a:dk2>
        <a:lt2>
          <a:srgbClr val="FFFFCC"/>
        </a:lt2>
        <a:accent1>
          <a:srgbClr val="FF6600"/>
        </a:accent1>
        <a:accent2>
          <a:srgbClr val="FF9933"/>
        </a:accent2>
        <a:accent3>
          <a:srgbClr val="C0AAAA"/>
        </a:accent3>
        <a:accent4>
          <a:srgbClr val="DADADA"/>
        </a:accent4>
        <a:accent5>
          <a:srgbClr val="FFB8AA"/>
        </a:accent5>
        <a:accent6>
          <a:srgbClr val="E78A2D"/>
        </a:accent6>
        <a:hlink>
          <a:srgbClr val="FFCC00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4">
        <a:dk1>
          <a:srgbClr val="676A5C"/>
        </a:dk1>
        <a:lt1>
          <a:srgbClr val="FFFFFF"/>
        </a:lt1>
        <a:dk2>
          <a:srgbClr val="686B5D"/>
        </a:dk2>
        <a:lt2>
          <a:srgbClr val="FFFFCC"/>
        </a:lt2>
        <a:accent1>
          <a:srgbClr val="CC6600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E2B8AA"/>
        </a:accent5>
        <a:accent6>
          <a:srgbClr val="738F98"/>
        </a:accent6>
        <a:hlink>
          <a:srgbClr val="DDBF4F"/>
        </a:hlink>
        <a:folHlink>
          <a:srgbClr val="B7B6A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5">
        <a:dk1>
          <a:srgbClr val="AC835E"/>
        </a:dk1>
        <a:lt1>
          <a:srgbClr val="FFFFFF"/>
        </a:lt1>
        <a:dk2>
          <a:srgbClr val="AE8764"/>
        </a:dk2>
        <a:lt2>
          <a:srgbClr val="FFFFCC"/>
        </a:lt2>
        <a:accent1>
          <a:srgbClr val="CC6600"/>
        </a:accent1>
        <a:accent2>
          <a:srgbClr val="FF5050"/>
        </a:accent2>
        <a:accent3>
          <a:srgbClr val="D3C3B8"/>
        </a:accent3>
        <a:accent4>
          <a:srgbClr val="DADADA"/>
        </a:accent4>
        <a:accent5>
          <a:srgbClr val="E2B8AA"/>
        </a:accent5>
        <a:accent6>
          <a:srgbClr val="E74848"/>
        </a:accent6>
        <a:hlink>
          <a:srgbClr val="FFCC99"/>
        </a:hlink>
        <a:folHlink>
          <a:srgbClr val="FF99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6">
        <a:dk1>
          <a:srgbClr val="526133"/>
        </a:dk1>
        <a:lt1>
          <a:srgbClr val="FFFFFF"/>
        </a:lt1>
        <a:dk2>
          <a:srgbClr val="4E5D31"/>
        </a:dk2>
        <a:lt2>
          <a:srgbClr val="FFFFCC"/>
        </a:lt2>
        <a:accent1>
          <a:srgbClr val="99CC00"/>
        </a:accent1>
        <a:accent2>
          <a:srgbClr val="7A9505"/>
        </a:accent2>
        <a:accent3>
          <a:srgbClr val="B2B6AD"/>
        </a:accent3>
        <a:accent4>
          <a:srgbClr val="DADADA"/>
        </a:accent4>
        <a:accent5>
          <a:srgbClr val="CAE2AA"/>
        </a:accent5>
        <a:accent6>
          <a:srgbClr val="6E8704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7">
        <a:dk1>
          <a:srgbClr val="000000"/>
        </a:dk1>
        <a:lt1>
          <a:srgbClr val="DDDCC5"/>
        </a:lt1>
        <a:dk2>
          <a:srgbClr val="95934B"/>
        </a:dk2>
        <a:lt2>
          <a:srgbClr val="DBDAC3"/>
        </a:lt2>
        <a:accent1>
          <a:srgbClr val="EAEBE1"/>
        </a:accent1>
        <a:accent2>
          <a:srgbClr val="9DB0B7"/>
        </a:accent2>
        <a:accent3>
          <a:srgbClr val="EBEBDF"/>
        </a:accent3>
        <a:accent4>
          <a:srgbClr val="000000"/>
        </a:accent4>
        <a:accent5>
          <a:srgbClr val="F3F3EE"/>
        </a:accent5>
        <a:accent6>
          <a:srgbClr val="8E9FA6"/>
        </a:accent6>
        <a:hlink>
          <a:srgbClr val="009900"/>
        </a:hlink>
        <a:folHlink>
          <a:srgbClr val="808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ompass 8">
        <a:dk1>
          <a:srgbClr val="007E7B"/>
        </a:dk1>
        <a:lt1>
          <a:srgbClr val="FFFFFF"/>
        </a:lt1>
        <a:dk2>
          <a:srgbClr val="008080"/>
        </a:dk2>
        <a:lt2>
          <a:srgbClr val="FFFF99"/>
        </a:lt2>
        <a:accent1>
          <a:srgbClr val="33CCCC"/>
        </a:accent1>
        <a:accent2>
          <a:srgbClr val="00CC66"/>
        </a:accent2>
        <a:accent3>
          <a:srgbClr val="AAC0C0"/>
        </a:accent3>
        <a:accent4>
          <a:srgbClr val="DADADA"/>
        </a:accent4>
        <a:accent5>
          <a:srgbClr val="ADE2E2"/>
        </a:accent5>
        <a:accent6>
          <a:srgbClr val="00B95C"/>
        </a:accent6>
        <a:hlink>
          <a:srgbClr val="CCFFCC"/>
        </a:hlink>
        <a:folHlink>
          <a:srgbClr val="FFFF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ompass 9">
        <a:dk1>
          <a:srgbClr val="000000"/>
        </a:dk1>
        <a:lt1>
          <a:srgbClr val="FFFFFF"/>
        </a:lt1>
        <a:dk2>
          <a:srgbClr val="000000"/>
        </a:dk2>
        <a:lt2>
          <a:srgbClr val="FEFEFE"/>
        </a:lt2>
        <a:accent1>
          <a:srgbClr val="E1E1FF"/>
        </a:accent1>
        <a:accent2>
          <a:srgbClr val="D9FFF8"/>
        </a:accent2>
        <a:accent3>
          <a:srgbClr val="FFFFFF"/>
        </a:accent3>
        <a:accent4>
          <a:srgbClr val="000000"/>
        </a:accent4>
        <a:accent5>
          <a:srgbClr val="EEEEFF"/>
        </a:accent5>
        <a:accent6>
          <a:srgbClr val="C4E7E1"/>
        </a:accent6>
        <a:hlink>
          <a:srgbClr val="9966FF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3348</TotalTime>
  <Words>1091</Words>
  <Application>Microsoft Office PowerPoint</Application>
  <PresentationFormat>On-screen Show (4:3)</PresentationFormat>
  <Paragraphs>256</Paragraphs>
  <Slides>24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Compass</vt:lpstr>
      <vt:lpstr>JAC444 - Introduction to Java for C++ Programmers</vt:lpstr>
      <vt:lpstr>Agenda</vt:lpstr>
      <vt:lpstr>About the JFC and Swing</vt:lpstr>
      <vt:lpstr>AWT vs Swing</vt:lpstr>
      <vt:lpstr>The Java GUI API</vt:lpstr>
      <vt:lpstr>The Java GUI API</vt:lpstr>
      <vt:lpstr>Swing Hierarchy</vt:lpstr>
      <vt:lpstr>Frame </vt:lpstr>
      <vt:lpstr>Creating a JFrame </vt:lpstr>
      <vt:lpstr>Content Pane and Panel</vt:lpstr>
      <vt:lpstr>Layout Manager</vt:lpstr>
      <vt:lpstr>PowerPoint Presentation</vt:lpstr>
      <vt:lpstr>Examples </vt:lpstr>
      <vt:lpstr>Event-driven Programming</vt:lpstr>
      <vt:lpstr>Event Types, Listener Interface, Methods, User Action</vt:lpstr>
      <vt:lpstr>Coding Listener Classes</vt:lpstr>
      <vt:lpstr>Example Code</vt:lpstr>
      <vt:lpstr>Creating Listener Classes</vt:lpstr>
      <vt:lpstr>Examples</vt:lpstr>
      <vt:lpstr>Some JComponent classes</vt:lpstr>
      <vt:lpstr>Java SE Application Design With MVC</vt:lpstr>
      <vt:lpstr>Model-View-Controller (MVC)</vt:lpstr>
      <vt:lpstr>Resourceful Links</vt:lpstr>
      <vt:lpstr>Thank You!</vt:lpstr>
    </vt:vector>
  </TitlesOfParts>
  <Company>Compaq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12: Serialization</dc:title>
  <dc:creator>Peter Liu</dc:creator>
  <cp:lastModifiedBy>Wei Song</cp:lastModifiedBy>
  <cp:revision>157</cp:revision>
  <cp:lastPrinted>2001-07-23T19:37:02Z</cp:lastPrinted>
  <dcterms:created xsi:type="dcterms:W3CDTF">2001-03-26T00:24:34Z</dcterms:created>
  <dcterms:modified xsi:type="dcterms:W3CDTF">2014-07-28T23:08:21Z</dcterms:modified>
</cp:coreProperties>
</file>