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66" r:id="rId2"/>
    <p:sldId id="299" r:id="rId3"/>
    <p:sldId id="279" r:id="rId4"/>
    <p:sldId id="285" r:id="rId5"/>
    <p:sldId id="280" r:id="rId6"/>
    <p:sldId id="281" r:id="rId7"/>
    <p:sldId id="301" r:id="rId8"/>
    <p:sldId id="300" r:id="rId9"/>
    <p:sldId id="283" r:id="rId10"/>
    <p:sldId id="282" r:id="rId11"/>
    <p:sldId id="292" r:id="rId12"/>
    <p:sldId id="286" r:id="rId13"/>
    <p:sldId id="287" r:id="rId14"/>
    <p:sldId id="289" r:id="rId15"/>
    <p:sldId id="290" r:id="rId16"/>
    <p:sldId id="296" r:id="rId17"/>
    <p:sldId id="291" r:id="rId18"/>
    <p:sldId id="284" r:id="rId19"/>
    <p:sldId id="294" r:id="rId20"/>
    <p:sldId id="302" r:id="rId21"/>
    <p:sldId id="304" r:id="rId22"/>
    <p:sldId id="295" r:id="rId23"/>
    <p:sldId id="297" r:id="rId24"/>
    <p:sldId id="298" r:id="rId25"/>
    <p:sldId id="303" r:id="rId26"/>
    <p:sldId id="270" r:id="rId27"/>
    <p:sldId id="277" r:id="rId28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4" autoAdjust="0"/>
    <p:restoredTop sz="94214" autoAdjust="0"/>
  </p:normalViewPr>
  <p:slideViewPr>
    <p:cSldViewPr>
      <p:cViewPr>
        <p:scale>
          <a:sx n="80" d="100"/>
          <a:sy n="80" d="100"/>
        </p:scale>
        <p:origin x="-97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54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3333FF"/>
                </a:solidFill>
              </a:rPr>
              <a:t>What is the difference between Serialization and Marshaling?</a:t>
            </a:r>
          </a:p>
          <a:p>
            <a:endParaRPr lang="en-CA" dirty="0" smtClean="0"/>
          </a:p>
          <a:p>
            <a:r>
              <a:rPr lang="en-CA" dirty="0" smtClean="0"/>
              <a:t>    The term "marshal" is considered to be synonymous with "serialize" in the Python standard library[1], but the terms are not synonymous in the Java-related RFC 2713:</a:t>
            </a:r>
          </a:p>
          <a:p>
            <a:endParaRPr lang="en-CA" dirty="0" smtClean="0"/>
          </a:p>
          <a:p>
            <a:r>
              <a:rPr lang="en-CA" dirty="0" smtClean="0"/>
              <a:t>    To "marshal" an object means to record its state and codebase(s) in such a way that when the marshalled object is "</a:t>
            </a:r>
            <a:r>
              <a:rPr lang="en-CA" dirty="0" err="1" smtClean="0"/>
              <a:t>unmarshalled</a:t>
            </a:r>
            <a:r>
              <a:rPr lang="en-CA" dirty="0" smtClean="0"/>
              <a:t>", a copy of the original object is obtained, possibly by automatically loading the class definitions of the object. You can marshal any object that is </a:t>
            </a:r>
            <a:r>
              <a:rPr lang="en-CA" dirty="0" err="1" smtClean="0"/>
              <a:t>serializable</a:t>
            </a:r>
            <a:r>
              <a:rPr lang="en-CA" dirty="0" smtClean="0"/>
              <a:t> or remote. Marshalling is like serialization, except marshalling also records codebases. Marshalling is different from serialization in that marshalling treats remote objects specially. (RFC 2713)</a:t>
            </a:r>
          </a:p>
          <a:p>
            <a:endParaRPr lang="en-CA" dirty="0" smtClean="0"/>
          </a:p>
          <a:p>
            <a:r>
              <a:rPr lang="en-CA" dirty="0" smtClean="0"/>
              <a:t>    To "serialize" an object means to convert its state into a byte stream in such a way that the byte stream can be converted back into a copy of the object.</a:t>
            </a:r>
          </a:p>
          <a:p>
            <a:endParaRPr lang="en-CA" dirty="0" smtClean="0"/>
          </a:p>
          <a:p>
            <a:r>
              <a:rPr lang="en-CA" dirty="0" smtClean="0"/>
              <a:t>So, marshalling also saves the code of an object in the byte stream in addition to its state.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11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 Input Stream Reader : An </a:t>
            </a:r>
            <a:r>
              <a:rPr lang="en-CA" dirty="0" err="1" smtClean="0"/>
              <a:t>InputStreamReader</a:t>
            </a:r>
            <a:r>
              <a:rPr lang="en-CA" dirty="0" smtClean="0"/>
              <a:t> object is responsible for obtaining a stream of bytes from the keyboard, and converting them to characters for the java program to read. </a:t>
            </a:r>
          </a:p>
          <a:p>
            <a:endParaRPr lang="en-CA" dirty="0" smtClean="0"/>
          </a:p>
          <a:p>
            <a:r>
              <a:rPr lang="en-CA" dirty="0" smtClean="0"/>
              <a:t>Buffered Reader: A </a:t>
            </a:r>
            <a:r>
              <a:rPr lang="en-CA" dirty="0" err="1" smtClean="0"/>
              <a:t>BufferedReader</a:t>
            </a:r>
            <a:r>
              <a:rPr lang="en-CA" dirty="0" smtClean="0"/>
              <a:t> object can be initialized using an </a:t>
            </a:r>
            <a:r>
              <a:rPr lang="en-CA" dirty="0" err="1" smtClean="0"/>
              <a:t>InputStreamReader</a:t>
            </a:r>
            <a:r>
              <a:rPr lang="en-CA" dirty="0" smtClean="0"/>
              <a:t> object within the constructor</a:t>
            </a:r>
          </a:p>
          <a:p>
            <a:r>
              <a:rPr lang="en-CA" dirty="0" smtClean="0"/>
              <a:t>(or any other subclass of </a:t>
            </a:r>
            <a:r>
              <a:rPr lang="en-CA" dirty="0" err="1" smtClean="0"/>
              <a:t>java.io.Reader</a:t>
            </a:r>
            <a:r>
              <a:rPr lang="en-CA" dirty="0" smtClean="0"/>
              <a:t>).</a:t>
            </a:r>
          </a:p>
          <a:p>
            <a:r>
              <a:rPr lang="en-CA" dirty="0" smtClean="0"/>
              <a:t>-- The job of the </a:t>
            </a:r>
            <a:r>
              <a:rPr lang="en-CA" dirty="0" err="1" smtClean="0"/>
              <a:t>BufferedReader</a:t>
            </a:r>
            <a:r>
              <a:rPr lang="en-CA" dirty="0" smtClean="0"/>
              <a:t> is to "Buffer" input from the underlying Reader object, for </a:t>
            </a:r>
            <a:r>
              <a:rPr lang="en-CA" dirty="0" err="1" smtClean="0"/>
              <a:t>effecient</a:t>
            </a:r>
            <a:r>
              <a:rPr lang="en-CA" dirty="0" smtClean="0"/>
              <a:t> use</a:t>
            </a:r>
          </a:p>
          <a:p>
            <a:r>
              <a:rPr lang="en-CA" dirty="0" smtClean="0"/>
              <a:t>later (such as initialization of Strings, arrays and so on). For example, an input stream reader can only read character by character from the </a:t>
            </a:r>
          </a:p>
          <a:p>
            <a:r>
              <a:rPr lang="en-CA" dirty="0" smtClean="0"/>
              <a:t>keyboard. A buffered reader can buffer an entire line of input from the stream reader, until a line has been read. After that, the </a:t>
            </a:r>
            <a:r>
              <a:rPr lang="en-CA" dirty="0" err="1" smtClean="0"/>
              <a:t>readLine</a:t>
            </a:r>
            <a:r>
              <a:rPr lang="en-CA" dirty="0" smtClean="0"/>
              <a:t> method</a:t>
            </a:r>
          </a:p>
          <a:p>
            <a:r>
              <a:rPr lang="en-CA" dirty="0" smtClean="0"/>
              <a:t>returns the desired token of input to the program. The code below is an example of how to use an input stream reader and a buffered reader to obtain</a:t>
            </a:r>
          </a:p>
          <a:p>
            <a:r>
              <a:rPr lang="en-CA" dirty="0" smtClean="0"/>
              <a:t>a line of text from the user.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98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ocs/books/tutorial/networking/index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JAC444 - Introduction to Java for C++ Programmers</a:t>
            </a:r>
            <a:endParaRPr lang="en-CA" altLang="en-US" sz="48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oma"/>
              </a:rPr>
              <a:t>Lesson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oma"/>
              </a:rPr>
              <a:t>8:  </a:t>
            </a:r>
            <a:r>
              <a:rPr lang="en-CA" altLang="en-US" dirty="0"/>
              <a:t>Network Programming in Java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o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  <a:ea typeface="Tahoma" panose="020B0604030504040204" pitchFamily="34" charset="0"/>
                <a:cs typeface="Tahoma" panose="020B0604030504040204" pitchFamily="34" charset="0"/>
              </a:rPr>
              <a:t>Identifying Hosts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effectLst/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IP stands for Internet Protocol and is the protocol that  moves packets of data between source and destinations</a:t>
            </a:r>
            <a:r>
              <a:rPr lang="en-US" altLang="en-US" sz="2800" i="1" dirty="0" smtClean="0">
                <a:effectLst/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sz="2800" i="1" dirty="0">
              <a:effectLst/>
              <a:latin typeface="Tahoma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2800" dirty="0">
                <a:effectLst/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IP Address is a unique four bytes (32bit) number that identifies a computer in a network.</a:t>
            </a:r>
            <a:r>
              <a:rPr lang="en-US" altLang="en-US" sz="2800" b="1" i="1" dirty="0">
                <a:effectLst/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i="1" dirty="0">
                <a:effectLst/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		e.g. </a:t>
            </a:r>
            <a:r>
              <a:rPr lang="en-US" altLang="en-US" sz="2400" b="1" i="1" dirty="0" smtClean="0">
                <a:effectLst/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142.204.1.2</a:t>
            </a:r>
            <a:endParaRPr lang="en-US" altLang="en-US" sz="2400" b="1" i="1" dirty="0">
              <a:effectLst/>
              <a:latin typeface="Tahoma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2800" dirty="0">
                <a:effectLst/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Ports are identified by a 16-bit number, which TCP, UDP use to deliver the data to the right application.</a:t>
            </a:r>
            <a:r>
              <a:rPr lang="en-US" altLang="en-US" sz="2800" i="1" dirty="0">
                <a:effectLst/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b="1" i="1" dirty="0">
                <a:effectLst/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		e.g.  </a:t>
            </a:r>
            <a:r>
              <a:rPr lang="en-US" altLang="en-US" sz="2400" b="1" i="1" dirty="0" smtClean="0">
                <a:effectLst/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Port 80: HTTP</a:t>
            </a:r>
            <a:r>
              <a:rPr lang="en-US" altLang="en-US" sz="2400" b="1" i="1" dirty="0">
                <a:effectLst/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b="1" i="1" dirty="0" smtClean="0">
                <a:effectLst/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b="1" i="1" dirty="0">
                <a:effectLst/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b="1" i="1" dirty="0" smtClean="0">
                <a:effectLst/>
                <a:latin typeface="Tahoma (Body)"/>
                <a:ea typeface="Tahoma" panose="020B0604030504040204" pitchFamily="34" charset="0"/>
                <a:cs typeface="Tahoma" panose="020B0604030504040204" pitchFamily="34" charset="0"/>
              </a:rPr>
              <a:t>             Port 21: telnet service</a:t>
            </a:r>
            <a:endParaRPr lang="en-US" altLang="en-US" sz="2400" b="1" i="1" dirty="0">
              <a:effectLst/>
              <a:latin typeface="Tahoma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4498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Sockets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>
                <a:effectLst/>
              </a:rPr>
              <a:t>S</a:t>
            </a:r>
            <a:r>
              <a:rPr lang="en-CA" sz="2800" dirty="0" smtClean="0">
                <a:effectLst/>
              </a:rPr>
              <a:t>ocket </a:t>
            </a:r>
          </a:p>
          <a:p>
            <a:pPr lvl="1"/>
            <a:r>
              <a:rPr lang="en-CA" sz="2400" dirty="0">
                <a:effectLst/>
              </a:rPr>
              <a:t>a</a:t>
            </a:r>
            <a:r>
              <a:rPr lang="en-CA" sz="2400" dirty="0" smtClean="0">
                <a:effectLst/>
              </a:rPr>
              <a:t>n endpoint </a:t>
            </a:r>
            <a:r>
              <a:rPr lang="en-CA" sz="2400" dirty="0">
                <a:effectLst/>
              </a:rPr>
              <a:t>of a </a:t>
            </a:r>
            <a:r>
              <a:rPr lang="en-CA" sz="2400" dirty="0">
                <a:solidFill>
                  <a:srgbClr val="3333FF"/>
                </a:solidFill>
                <a:effectLst/>
              </a:rPr>
              <a:t>two-way communication link</a:t>
            </a:r>
            <a:r>
              <a:rPr lang="en-CA" sz="2400" b="1" dirty="0">
                <a:solidFill>
                  <a:srgbClr val="3333FF"/>
                </a:solidFill>
                <a:effectLst/>
              </a:rPr>
              <a:t> </a:t>
            </a:r>
            <a:r>
              <a:rPr lang="en-CA" sz="2400" dirty="0">
                <a:effectLst/>
              </a:rPr>
              <a:t>between two programs running on the </a:t>
            </a:r>
            <a:r>
              <a:rPr lang="en-CA" sz="2400" dirty="0" smtClean="0">
                <a:effectLst/>
              </a:rPr>
              <a:t>network</a:t>
            </a:r>
            <a:endParaRPr lang="en-CA" sz="2400" dirty="0">
              <a:effectLst/>
            </a:endParaRPr>
          </a:p>
          <a:p>
            <a:pPr lvl="1"/>
            <a:r>
              <a:rPr lang="en-US" altLang="en-US" sz="2400" dirty="0">
                <a:effectLst/>
              </a:rPr>
              <a:t>a software abstraction of a </a:t>
            </a:r>
            <a:r>
              <a:rPr lang="en-US" altLang="en-US" sz="24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TCP/IP</a:t>
            </a:r>
            <a:r>
              <a:rPr lang="en-US" altLang="en-US" sz="2400" dirty="0">
                <a:effectLst/>
              </a:rPr>
              <a:t> network	</a:t>
            </a:r>
            <a:r>
              <a:rPr lang="en-US" altLang="en-US" sz="2400" dirty="0" smtClean="0">
                <a:effectLst/>
              </a:rPr>
              <a:t> connection</a:t>
            </a:r>
            <a:r>
              <a:rPr lang="en-US" altLang="en-US" sz="2400" dirty="0">
                <a:effectLst/>
              </a:rPr>
              <a:t>: 	Java</a:t>
            </a:r>
            <a:r>
              <a:rPr lang="en-US" altLang="en-US" sz="2400" dirty="0">
                <a:solidFill>
                  <a:srgbClr val="3333FF"/>
                </a:solidFill>
                <a:effectLst/>
              </a:rPr>
              <a:t> streams of </a:t>
            </a:r>
            <a:r>
              <a:rPr lang="en-US" altLang="en-US" sz="2400" dirty="0" smtClean="0">
                <a:solidFill>
                  <a:srgbClr val="3333FF"/>
                </a:solidFill>
                <a:effectLst/>
              </a:rPr>
              <a:t>data</a:t>
            </a:r>
          </a:p>
          <a:p>
            <a:pPr lvl="1"/>
            <a:endParaRPr lang="en-CA" sz="1100" dirty="0" smtClean="0">
              <a:solidFill>
                <a:srgbClr val="3333FF"/>
              </a:solidFill>
              <a:effectLst/>
            </a:endParaRPr>
          </a:p>
          <a:p>
            <a:r>
              <a:rPr lang="en-CA" sz="2800" dirty="0">
                <a:effectLst/>
                <a:latin typeface="Tohoma"/>
              </a:rPr>
              <a:t>A socket is bound to a port number so that the TCP layer can identify the application that data is destined to be sent to</a:t>
            </a:r>
            <a:r>
              <a:rPr lang="en-CA" sz="2800" dirty="0" smtClean="0">
                <a:effectLst/>
                <a:latin typeface="Tohoma"/>
              </a:rPr>
              <a:t>.</a:t>
            </a:r>
          </a:p>
          <a:p>
            <a:endParaRPr lang="en-CA" dirty="0">
              <a:latin typeface="Tohoma"/>
            </a:endParaRP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8680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Socket-Based Client/Server Programming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ffectLst/>
              </a:rPr>
              <a:t>A </a:t>
            </a:r>
            <a:r>
              <a:rPr lang="en-US" altLang="en-US" dirty="0">
                <a:effectLst/>
              </a:rPr>
              <a:t>server program					</a:t>
            </a:r>
            <a:r>
              <a:rPr lang="en-US" altLang="en-US" sz="2800" dirty="0">
                <a:effectLst/>
              </a:rPr>
              <a:t>	- create a Java </a:t>
            </a:r>
            <a:r>
              <a:rPr lang="en-US" altLang="en-US" sz="2800" b="1" dirty="0">
                <a:solidFill>
                  <a:srgbClr val="3333FF"/>
                </a:solidFill>
                <a:effectLst/>
              </a:rPr>
              <a:t>server socket</a:t>
            </a:r>
            <a:r>
              <a:rPr lang="en-US" altLang="en-US" sz="2800" dirty="0">
                <a:effectLst/>
              </a:rPr>
              <a:t>				- listen for a </a:t>
            </a:r>
            <a:r>
              <a:rPr lang="en-US" altLang="en-US" sz="2800" b="1" dirty="0">
                <a:solidFill>
                  <a:srgbClr val="3333FF"/>
                </a:solidFill>
                <a:effectLst/>
              </a:rPr>
              <a:t>connection</a:t>
            </a:r>
            <a:r>
              <a:rPr lang="en-US" altLang="en-US" sz="2800" dirty="0">
                <a:effectLst/>
              </a:rPr>
              <a:t> from a client			- connect streams to a Java </a:t>
            </a:r>
            <a:r>
              <a:rPr lang="en-US" altLang="en-US" sz="2800" b="1" dirty="0">
                <a:solidFill>
                  <a:srgbClr val="3333FF"/>
                </a:solidFill>
                <a:effectLst/>
              </a:rPr>
              <a:t>socket</a:t>
            </a:r>
            <a:r>
              <a:rPr lang="en-US" altLang="en-US" sz="2800" dirty="0">
                <a:effectLst/>
              </a:rPr>
              <a:t>			- read from and write to a </a:t>
            </a:r>
            <a:r>
              <a:rPr lang="en-US" altLang="en-US" sz="2800" dirty="0" smtClean="0">
                <a:effectLst/>
              </a:rPr>
              <a:t>socket</a:t>
            </a:r>
          </a:p>
          <a:p>
            <a:endParaRPr lang="en-US" altLang="en-US" sz="2800" dirty="0">
              <a:effectLst/>
            </a:endParaRPr>
          </a:p>
          <a:p>
            <a:r>
              <a:rPr lang="en-US" altLang="en-US" dirty="0">
                <a:effectLst/>
              </a:rPr>
              <a:t>Example: </a:t>
            </a:r>
            <a:r>
              <a:rPr lang="en-US" altLang="en-US" dirty="0" smtClean="0">
                <a:effectLst/>
                <a:latin typeface="Arial" pitchFamily="34" charset="0"/>
              </a:rPr>
              <a:t>SimpleServer.java</a:t>
            </a:r>
            <a:endParaRPr lang="en-US" altLang="en-US" dirty="0">
              <a:effectLst/>
            </a:endParaRPr>
          </a:p>
          <a:p>
            <a:endParaRPr lang="en-CA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0837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Socket-Based Client/Server Programming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ffectLst/>
              </a:rPr>
              <a:t>A </a:t>
            </a:r>
            <a:r>
              <a:rPr lang="en-US" altLang="en-US" dirty="0">
                <a:effectLst/>
              </a:rPr>
              <a:t>client program					</a:t>
            </a:r>
            <a:r>
              <a:rPr lang="en-US" altLang="en-US" sz="2800" dirty="0">
                <a:effectLst/>
              </a:rPr>
              <a:t>	- establish a connection to a server program		- connect streams to a Java socket			- read from and write to a socket</a:t>
            </a:r>
          </a:p>
          <a:p>
            <a:endParaRPr lang="en-CA" dirty="0" smtClean="0">
              <a:effectLst/>
            </a:endParaRPr>
          </a:p>
          <a:p>
            <a:r>
              <a:rPr lang="en-US" altLang="en-US" dirty="0" smtClean="0">
                <a:effectLst/>
              </a:rPr>
              <a:t>Example</a:t>
            </a:r>
            <a:r>
              <a:rPr lang="en-US" altLang="en-US" dirty="0">
                <a:effectLst/>
              </a:rPr>
              <a:t>: </a:t>
            </a:r>
            <a:r>
              <a:rPr lang="en-US" altLang="en-US" dirty="0" smtClean="0">
                <a:effectLst/>
                <a:latin typeface="Arial" pitchFamily="34" charset="0"/>
              </a:rPr>
              <a:t>SimpleClient.java</a:t>
            </a:r>
            <a:endParaRPr lang="en-CA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8741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alt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java.net.Socket</a:t>
            </a: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/>
          <a:lstStyle/>
          <a:p>
            <a:r>
              <a:rPr lang="en-CA" altLang="en-US" sz="2400" dirty="0">
                <a:effectLst/>
              </a:rPr>
              <a:t>the constructors</a:t>
            </a:r>
          </a:p>
          <a:p>
            <a:pPr lvl="1"/>
            <a:r>
              <a:rPr lang="en-CA" altLang="en-US" sz="2000" dirty="0">
                <a:effectLst/>
              </a:rPr>
              <a:t>creation of client sockets</a:t>
            </a:r>
          </a:p>
          <a:p>
            <a:r>
              <a:rPr lang="en-CA" altLang="en-US" sz="2400" dirty="0" err="1">
                <a:effectLst/>
              </a:rPr>
              <a:t>InetAddress</a:t>
            </a:r>
            <a:r>
              <a:rPr lang="en-CA" altLang="en-US" sz="2400" dirty="0">
                <a:effectLst/>
              </a:rPr>
              <a:t> </a:t>
            </a:r>
            <a:r>
              <a:rPr lang="en-CA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getInetAddress</a:t>
            </a:r>
            <a:r>
              <a:rPr lang="en-CA" altLang="en-US" sz="2400" dirty="0">
                <a:effectLst/>
              </a:rPr>
              <a:t>( )</a:t>
            </a:r>
          </a:p>
          <a:p>
            <a:pPr lvl="1"/>
            <a:r>
              <a:rPr lang="en-CA" altLang="en-US" sz="2000" dirty="0">
                <a:effectLst/>
              </a:rPr>
              <a:t>the </a:t>
            </a:r>
            <a:r>
              <a:rPr lang="en-CA" altLang="en-US" sz="2000" dirty="0" err="1">
                <a:effectLst/>
              </a:rPr>
              <a:t>InetAddress</a:t>
            </a:r>
            <a:r>
              <a:rPr lang="en-CA" altLang="en-US" sz="2000" dirty="0">
                <a:effectLst/>
              </a:rPr>
              <a:t> associated with the Socket object is returned</a:t>
            </a:r>
          </a:p>
          <a:p>
            <a:r>
              <a:rPr lang="en-CA" altLang="en-US" sz="2400" dirty="0" err="1">
                <a:effectLst/>
              </a:rPr>
              <a:t>int</a:t>
            </a:r>
            <a:r>
              <a:rPr lang="en-CA" altLang="en-US" sz="2400" dirty="0">
                <a:effectLst/>
              </a:rPr>
              <a:t> </a:t>
            </a:r>
            <a:r>
              <a:rPr lang="en-CA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getPort</a:t>
            </a:r>
            <a:r>
              <a:rPr lang="en-CA" altLang="en-US" sz="2400" dirty="0">
                <a:effectLst/>
              </a:rPr>
              <a:t>( )</a:t>
            </a:r>
          </a:p>
          <a:p>
            <a:pPr lvl="1"/>
            <a:r>
              <a:rPr lang="en-CA" altLang="en-US" sz="2000" dirty="0">
                <a:effectLst/>
              </a:rPr>
              <a:t>the remote port of the socket connection is returned</a:t>
            </a:r>
          </a:p>
          <a:p>
            <a:r>
              <a:rPr lang="en-CA" altLang="en-US" sz="2400" dirty="0" err="1">
                <a:effectLst/>
              </a:rPr>
              <a:t>int</a:t>
            </a:r>
            <a:r>
              <a:rPr lang="en-CA" altLang="en-US" sz="2400" dirty="0">
                <a:effectLst/>
              </a:rPr>
              <a:t> </a:t>
            </a:r>
            <a:r>
              <a:rPr lang="en-CA" altLang="en-US" sz="2400" dirty="0" err="1">
                <a:effectLst/>
              </a:rPr>
              <a:t>getLocalPort</a:t>
            </a:r>
            <a:r>
              <a:rPr lang="en-CA" altLang="en-US" sz="2400" dirty="0">
                <a:effectLst/>
              </a:rPr>
              <a:t>( )</a:t>
            </a:r>
          </a:p>
          <a:p>
            <a:pPr lvl="1"/>
            <a:r>
              <a:rPr lang="en-CA" altLang="en-US" sz="2000" dirty="0">
                <a:effectLst/>
              </a:rPr>
              <a:t>the local port of the socket </a:t>
            </a:r>
            <a:r>
              <a:rPr lang="en-CA" altLang="en-US" sz="2000" dirty="0" err="1">
                <a:effectLst/>
              </a:rPr>
              <a:t>conncetion</a:t>
            </a:r>
            <a:r>
              <a:rPr lang="en-CA" altLang="en-US" sz="2000" dirty="0">
                <a:effectLst/>
              </a:rPr>
              <a:t> is returned</a:t>
            </a:r>
          </a:p>
          <a:p>
            <a:r>
              <a:rPr lang="en-CA" altLang="en-US" sz="2400" dirty="0" err="1">
                <a:effectLst/>
              </a:rPr>
              <a:t>InputStream</a:t>
            </a:r>
            <a:r>
              <a:rPr lang="en-CA" altLang="en-US" sz="2400" dirty="0">
                <a:effectLst/>
              </a:rPr>
              <a:t> </a:t>
            </a:r>
            <a:r>
              <a:rPr lang="en-CA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getInputStream</a:t>
            </a:r>
            <a:r>
              <a:rPr lang="en-CA" altLang="en-US" sz="2400" dirty="0">
                <a:effectLst/>
              </a:rPr>
              <a:t>( )</a:t>
            </a:r>
          </a:p>
          <a:p>
            <a:pPr lvl="1"/>
            <a:r>
              <a:rPr lang="en-CA" altLang="en-US" sz="2000" dirty="0">
                <a:effectLst/>
              </a:rPr>
              <a:t>the </a:t>
            </a:r>
            <a:r>
              <a:rPr lang="en-CA" altLang="en-US" sz="2000" dirty="0" err="1">
                <a:effectLst/>
              </a:rPr>
              <a:t>InputStream</a:t>
            </a:r>
            <a:r>
              <a:rPr lang="en-CA" altLang="en-US" sz="2000" dirty="0">
                <a:effectLst/>
              </a:rPr>
              <a:t> associated with the socket connection</a:t>
            </a:r>
          </a:p>
          <a:p>
            <a:r>
              <a:rPr lang="en-CA" altLang="en-US" sz="2400" dirty="0" err="1">
                <a:effectLst/>
              </a:rPr>
              <a:t>OutputStream</a:t>
            </a:r>
            <a:r>
              <a:rPr lang="en-CA" altLang="en-US" sz="2400" dirty="0">
                <a:effectLst/>
              </a:rPr>
              <a:t> </a:t>
            </a:r>
            <a:r>
              <a:rPr lang="en-CA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getOutputStream</a:t>
            </a:r>
            <a:r>
              <a:rPr lang="en-CA" altLang="en-US" sz="2400" dirty="0">
                <a:effectLst/>
              </a:rPr>
              <a:t>( )</a:t>
            </a:r>
          </a:p>
          <a:p>
            <a:pPr lvl="1"/>
            <a:r>
              <a:rPr lang="en-CA" altLang="en-US" sz="2000" dirty="0">
                <a:effectLst/>
              </a:rPr>
              <a:t>the </a:t>
            </a:r>
            <a:r>
              <a:rPr lang="en-CA" altLang="en-US" sz="2000" dirty="0" err="1">
                <a:effectLst/>
              </a:rPr>
              <a:t>OutputStream</a:t>
            </a:r>
            <a:r>
              <a:rPr lang="en-CA" altLang="en-US" sz="2000" dirty="0">
                <a:effectLst/>
              </a:rPr>
              <a:t> associated with the socket connection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904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alt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java.net.SocketServer</a:t>
            </a: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effectLst/>
              </a:rPr>
              <a:t>constructors</a:t>
            </a:r>
          </a:p>
          <a:p>
            <a:pPr lvl="1"/>
            <a:r>
              <a:rPr lang="en-CA" altLang="en-US" dirty="0">
                <a:effectLst/>
              </a:rPr>
              <a:t>creation of server sockets with port </a:t>
            </a:r>
            <a:r>
              <a:rPr lang="en-CA" altLang="en-US" dirty="0" smtClean="0">
                <a:effectLst/>
              </a:rPr>
              <a:t>numbers</a:t>
            </a:r>
          </a:p>
          <a:p>
            <a:pPr lvl="1"/>
            <a:endParaRPr lang="en-CA" altLang="en-US" dirty="0">
              <a:effectLst/>
            </a:endParaRPr>
          </a:p>
          <a:p>
            <a:r>
              <a:rPr lang="en-CA" altLang="en-US" dirty="0">
                <a:effectLst/>
              </a:rPr>
              <a:t>Socket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CA" altLang="en-US" dirty="0">
                <a:effectLst/>
              </a:rPr>
              <a:t>( )</a:t>
            </a:r>
          </a:p>
          <a:p>
            <a:pPr lvl="1"/>
            <a:r>
              <a:rPr lang="en-CA" altLang="en-US" dirty="0">
                <a:effectLst/>
              </a:rPr>
              <a:t>a blocking call that waits for a client to initiate communication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4530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alt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java.net.InetAddress</a:t>
            </a: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>
                <a:effectLst/>
              </a:rPr>
              <a:t>represents </a:t>
            </a:r>
            <a:r>
              <a:rPr lang="en-CA" sz="2800" dirty="0">
                <a:effectLst/>
              </a:rPr>
              <a:t>an Internet Protocol </a:t>
            </a:r>
            <a:r>
              <a:rPr lang="en-CA" sz="2400" dirty="0" smtClean="0">
                <a:effectLst/>
              </a:rPr>
              <a:t>(IP) </a:t>
            </a:r>
            <a:r>
              <a:rPr lang="en-CA" sz="2800" dirty="0" smtClean="0">
                <a:effectLst/>
              </a:rPr>
              <a:t>address</a:t>
            </a:r>
            <a:r>
              <a:rPr lang="en-CA" sz="2800" dirty="0">
                <a:effectLst/>
              </a:rPr>
              <a:t>.</a:t>
            </a:r>
            <a:endParaRPr lang="en-CA" altLang="en-US" sz="2800" dirty="0" smtClean="0">
              <a:effectLst/>
            </a:endParaRPr>
          </a:p>
          <a:p>
            <a:r>
              <a:rPr lang="en-CA" altLang="en-US" sz="2800" dirty="0" smtClean="0">
                <a:effectLst/>
              </a:rPr>
              <a:t>some </a:t>
            </a:r>
            <a:r>
              <a:rPr lang="en-CA" altLang="en-US" sz="2800" dirty="0">
                <a:effectLst/>
              </a:rPr>
              <a:t>factory methods: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CA" altLang="en-US" sz="2800" dirty="0">
                <a:effectLst/>
              </a:rPr>
              <a:t> methods that return instances of the class</a:t>
            </a:r>
          </a:p>
          <a:p>
            <a:pPr lvl="1"/>
            <a:r>
              <a:rPr lang="en-CA" altLang="en-US" sz="2400" dirty="0"/>
              <a:t>static </a:t>
            </a:r>
            <a:r>
              <a:rPr lang="en-CA" altLang="en-US" sz="2400" dirty="0" err="1"/>
              <a:t>InetAddress</a:t>
            </a:r>
            <a:r>
              <a:rPr lang="en-CA" altLang="en-US" sz="2400" dirty="0"/>
              <a:t> </a:t>
            </a:r>
            <a:r>
              <a:rPr lang="en-CA" altLang="en-US" sz="2400" dirty="0" err="1"/>
              <a:t>getLocalHost</a:t>
            </a:r>
            <a:r>
              <a:rPr lang="en-CA" altLang="en-US" sz="2400" dirty="0"/>
              <a:t>( ) 						throws </a:t>
            </a:r>
            <a:r>
              <a:rPr lang="en-CA" altLang="en-US" sz="2400" dirty="0" err="1"/>
              <a:t>UnknownHostException</a:t>
            </a:r>
            <a:endParaRPr lang="en-CA" altLang="en-US" sz="2400" dirty="0"/>
          </a:p>
          <a:p>
            <a:pPr lvl="1">
              <a:buNone/>
            </a:pPr>
            <a:r>
              <a:rPr lang="en-CA" altLang="en-US" sz="2400" dirty="0"/>
              <a:t>		</a:t>
            </a:r>
            <a:r>
              <a:rPr lang="en-CA" altLang="en-US" sz="2000" dirty="0"/>
              <a:t>- the returned </a:t>
            </a:r>
            <a:r>
              <a:rPr lang="en-CA" altLang="en-US" sz="2000" dirty="0" err="1"/>
              <a:t>InetAddress</a:t>
            </a:r>
            <a:r>
              <a:rPr lang="en-CA" altLang="en-US" sz="2000" dirty="0"/>
              <a:t> object represents the local host</a:t>
            </a:r>
          </a:p>
          <a:p>
            <a:pPr lvl="1">
              <a:buNone/>
            </a:pPr>
            <a:endParaRPr lang="en-CA" altLang="en-US" sz="2000" dirty="0"/>
          </a:p>
          <a:p>
            <a:pPr lvl="1"/>
            <a:r>
              <a:rPr lang="en-CA" altLang="en-US" sz="2400" dirty="0"/>
              <a:t>static </a:t>
            </a:r>
            <a:r>
              <a:rPr lang="en-CA" altLang="en-US" sz="2400" dirty="0" err="1"/>
              <a:t>InetAddress</a:t>
            </a:r>
            <a:r>
              <a:rPr lang="en-CA" altLang="en-US" sz="2400" dirty="0"/>
              <a:t> </a:t>
            </a:r>
            <a:r>
              <a:rPr lang="en-CA" altLang="en-US" sz="2400" dirty="0" err="1"/>
              <a:t>getByName</a:t>
            </a:r>
            <a:r>
              <a:rPr lang="en-CA" altLang="en-US" sz="2400" dirty="0"/>
              <a:t>(String </a:t>
            </a:r>
            <a:r>
              <a:rPr lang="en-CA" altLang="en-US" sz="2400" dirty="0" err="1"/>
              <a:t>hostName</a:t>
            </a:r>
            <a:r>
              <a:rPr lang="en-CA" altLang="en-US" sz="2400" dirty="0"/>
              <a:t>)				throws </a:t>
            </a:r>
            <a:r>
              <a:rPr lang="en-CA" altLang="en-US" sz="2400" dirty="0" err="1"/>
              <a:t>UnKnownHostException</a:t>
            </a:r>
            <a:r>
              <a:rPr lang="en-CA" altLang="en-US" sz="2400" b="1" dirty="0"/>
              <a:t>	</a:t>
            </a:r>
            <a:r>
              <a:rPr lang="en-CA" altLang="en-US" sz="2400" dirty="0"/>
              <a:t>			</a:t>
            </a:r>
            <a:r>
              <a:rPr lang="en-CA" altLang="en-US" sz="2000" dirty="0"/>
              <a:t>- the returned </a:t>
            </a:r>
            <a:r>
              <a:rPr lang="en-CA" altLang="en-US" sz="2000" dirty="0" err="1"/>
              <a:t>InetAddress</a:t>
            </a:r>
            <a:r>
              <a:rPr lang="en-CA" altLang="en-US" sz="2000" dirty="0"/>
              <a:t> object represents the host name that		  is passed into the method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255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alt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java.net.InetAddress</a:t>
            </a: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800" dirty="0">
                <a:effectLst/>
              </a:rPr>
              <a:t>some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</a:t>
            </a:r>
            <a:r>
              <a:rPr lang="en-CA" altLang="en-US" sz="2800" dirty="0">
                <a:effectLst/>
              </a:rPr>
              <a:t> methods</a:t>
            </a:r>
          </a:p>
          <a:p>
            <a:pPr lvl="1"/>
            <a:r>
              <a:rPr lang="en-CA" altLang="en-US" sz="2400" dirty="0"/>
              <a:t>String </a:t>
            </a:r>
            <a:r>
              <a:rPr lang="en-CA" altLang="en-US" sz="2400" dirty="0" err="1"/>
              <a:t>getHostAddress</a:t>
            </a:r>
            <a:r>
              <a:rPr lang="en-CA" altLang="en-US" sz="2400" dirty="0"/>
              <a:t>( )</a:t>
            </a:r>
          </a:p>
          <a:p>
            <a:pPr lvl="1">
              <a:buNone/>
            </a:pPr>
            <a:r>
              <a:rPr lang="en-CA" altLang="en-US" dirty="0"/>
              <a:t>	</a:t>
            </a:r>
            <a:r>
              <a:rPr lang="en-CA" altLang="en-US" sz="2400" dirty="0"/>
              <a:t>	- the returned string represents the host address </a:t>
            </a:r>
          </a:p>
          <a:p>
            <a:pPr lvl="1">
              <a:buNone/>
            </a:pPr>
            <a:r>
              <a:rPr lang="en-CA" altLang="en-US" sz="2400" dirty="0"/>
              <a:t>       associated with the </a:t>
            </a:r>
            <a:r>
              <a:rPr lang="en-CA" altLang="en-US" sz="2400" dirty="0" err="1"/>
              <a:t>InetAddress</a:t>
            </a:r>
            <a:r>
              <a:rPr lang="en-CA" altLang="en-US" sz="2400" dirty="0"/>
              <a:t> </a:t>
            </a:r>
            <a:r>
              <a:rPr lang="en-CA" altLang="en-US" sz="2400" dirty="0" err="1"/>
              <a:t>obejct</a:t>
            </a:r>
            <a:endParaRPr lang="en-CA" altLang="en-US" sz="2400" dirty="0"/>
          </a:p>
          <a:p>
            <a:pPr lvl="1">
              <a:buNone/>
            </a:pPr>
            <a:endParaRPr lang="en-CA" altLang="en-US" sz="2400" dirty="0"/>
          </a:p>
          <a:p>
            <a:pPr lvl="1"/>
            <a:r>
              <a:rPr lang="en-CA" altLang="en-US" sz="2400" dirty="0"/>
              <a:t>String </a:t>
            </a:r>
            <a:r>
              <a:rPr lang="en-CA" altLang="en-US" sz="2400" dirty="0" err="1"/>
              <a:t>getHostName</a:t>
            </a:r>
            <a:r>
              <a:rPr lang="en-CA" altLang="en-US" sz="2400" dirty="0"/>
              <a:t>( )</a:t>
            </a:r>
          </a:p>
          <a:p>
            <a:pPr lvl="1">
              <a:buNone/>
            </a:pPr>
            <a:r>
              <a:rPr lang="en-CA" altLang="en-US" dirty="0"/>
              <a:t>	</a:t>
            </a:r>
            <a:r>
              <a:rPr lang="en-CA" altLang="en-US" sz="2400" dirty="0"/>
              <a:t>	- the returned string represents the host name </a:t>
            </a:r>
          </a:p>
          <a:p>
            <a:pPr lvl="1">
              <a:buNone/>
            </a:pPr>
            <a:r>
              <a:rPr lang="en-CA" altLang="en-US" sz="2400" dirty="0"/>
              <a:t>       associated with the </a:t>
            </a:r>
            <a:r>
              <a:rPr lang="en-CA" altLang="en-US" sz="2400" dirty="0" err="1"/>
              <a:t>InetAddress</a:t>
            </a:r>
            <a:r>
              <a:rPr lang="en-CA" altLang="en-US" sz="2400" dirty="0"/>
              <a:t> object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2080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</a:t>
            </a: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Multi-threaded Server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threads </a:t>
            </a:r>
            <a:r>
              <a:rPr lang="en-US" altLang="en-US" dirty="0" smtClean="0">
                <a:effectLst/>
              </a:rPr>
              <a:t>are used </a:t>
            </a:r>
            <a:r>
              <a:rPr lang="en-US" altLang="en-US" dirty="0">
                <a:effectLst/>
              </a:rPr>
              <a:t>to handle </a:t>
            </a:r>
            <a:r>
              <a:rPr lang="en-US" altLang="en-US" dirty="0" smtClean="0">
                <a:effectLst/>
              </a:rPr>
              <a:t>multiple client requests</a:t>
            </a:r>
          </a:p>
          <a:p>
            <a:endParaRPr lang="en-US" u="sng" dirty="0">
              <a:effectLst/>
            </a:endParaRPr>
          </a:p>
          <a:p>
            <a:r>
              <a:rPr lang="en-US" altLang="en-US" dirty="0">
                <a:effectLst/>
              </a:rPr>
              <a:t>Example: </a:t>
            </a:r>
            <a:r>
              <a:rPr lang="en-US" altLang="en-US" dirty="0">
                <a:effectLst/>
                <a:latin typeface="Arial" pitchFamily="34" charset="0"/>
              </a:rPr>
              <a:t>SimpleServerMT.java</a:t>
            </a:r>
            <a:endParaRPr lang="en-US" altLang="en-US" dirty="0">
              <a:effectLst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2251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Client/Server </a:t>
            </a:r>
            <a:r>
              <a:rPr lang="en-US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Application: Transfer </a:t>
            </a:r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Objects</a:t>
            </a:r>
            <a:endParaRPr lang="en-C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a client/server application </a:t>
            </a:r>
            <a:r>
              <a:rPr lang="en-US" altLang="en-US" dirty="0" smtClean="0">
                <a:effectLst/>
              </a:rPr>
              <a:t>that </a:t>
            </a:r>
            <a:r>
              <a:rPr lang="en-US" altLang="en-US" dirty="0">
                <a:effectLst/>
              </a:rPr>
              <a:t>exchanges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</a:p>
          <a:p>
            <a:endParaRPr lang="en-US" altLang="en-US" b="1" dirty="0">
              <a:effectLst/>
            </a:endParaRPr>
          </a:p>
          <a:p>
            <a:r>
              <a:rPr lang="en-US" altLang="en-US" dirty="0">
                <a:effectLst/>
              </a:rPr>
              <a:t>Example:  </a:t>
            </a:r>
            <a:r>
              <a:rPr lang="en-US" altLang="en-US" sz="2800" dirty="0">
                <a:effectLst/>
                <a:latin typeface="Arial" pitchFamily="34" charset="0"/>
              </a:rPr>
              <a:t>Car.java, CarsClient.java, CarsServer.java</a:t>
            </a:r>
            <a:endParaRPr lang="en-CA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0642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Networking </a:t>
            </a:r>
            <a:r>
              <a:rPr lang="en-CA" dirty="0" smtClean="0"/>
              <a:t>Basics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oma"/>
              </a:rPr>
              <a:t>Socket-Based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oma"/>
              </a:rPr>
              <a:t>Client/Server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oma"/>
              </a:rPr>
              <a:t>Programming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oma"/>
              </a:rPr>
              <a:t>URL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66667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Serialization </a:t>
            </a:r>
            <a:r>
              <a:rPr lang="en-CA" sz="2400" dirty="0"/>
              <a:t>is the process of </a:t>
            </a:r>
            <a:r>
              <a:rPr lang="en-CA" sz="2400" dirty="0" smtClean="0"/>
              <a:t>translating </a:t>
            </a:r>
            <a:r>
              <a:rPr lang="en-CA" sz="2400" dirty="0"/>
              <a:t>data structures or object state into a format that can be </a:t>
            </a:r>
            <a:endParaRPr lang="en-CA" sz="2400" dirty="0" smtClean="0"/>
          </a:p>
          <a:p>
            <a:pPr lvl="1"/>
            <a:r>
              <a:rPr lang="en-CA" sz="2000" dirty="0" smtClean="0"/>
              <a:t>stored (for </a:t>
            </a:r>
            <a:r>
              <a:rPr lang="en-CA" sz="2000" dirty="0"/>
              <a:t>example, </a:t>
            </a:r>
            <a:r>
              <a:rPr lang="en-CA" sz="2000" dirty="0" smtClean="0"/>
              <a:t>in a </a:t>
            </a:r>
            <a:r>
              <a:rPr lang="en-CA" sz="2000" dirty="0"/>
              <a:t>file or memory </a:t>
            </a:r>
            <a:r>
              <a:rPr lang="en-CA" sz="2000" dirty="0" smtClean="0"/>
              <a:t>buffer) </a:t>
            </a:r>
          </a:p>
          <a:p>
            <a:pPr lvl="1"/>
            <a:r>
              <a:rPr lang="en-CA" sz="2000" dirty="0" smtClean="0"/>
              <a:t>or transmitted </a:t>
            </a:r>
            <a:r>
              <a:rPr lang="en-CA" sz="2000" dirty="0"/>
              <a:t>across a network connection </a:t>
            </a:r>
            <a:r>
              <a:rPr lang="en-CA" sz="2000" dirty="0" smtClean="0"/>
              <a:t>link, </a:t>
            </a:r>
          </a:p>
          <a:p>
            <a:pPr lvl="1"/>
            <a:r>
              <a:rPr lang="en-CA" sz="2000" dirty="0" smtClean="0"/>
              <a:t>and reconstructed/</a:t>
            </a:r>
            <a:r>
              <a:rPr lang="en-CA" sz="2000" dirty="0" err="1" smtClean="0"/>
              <a:t>deserialized</a:t>
            </a:r>
            <a:r>
              <a:rPr lang="en-CA" sz="2000" dirty="0" smtClean="0"/>
              <a:t> </a:t>
            </a:r>
            <a:r>
              <a:rPr lang="en-CA" sz="2000" dirty="0"/>
              <a:t>later in the same or another computer environment</a:t>
            </a:r>
            <a:r>
              <a:rPr lang="en-CA" sz="2000" dirty="0" smtClean="0"/>
              <a:t>.</a:t>
            </a:r>
          </a:p>
          <a:p>
            <a:r>
              <a:rPr lang="en-CA" sz="2400" dirty="0" smtClean="0"/>
              <a:t>In Java, if a class </a:t>
            </a:r>
            <a:r>
              <a:rPr lang="en-CA" sz="2400" dirty="0"/>
              <a:t>implements </a:t>
            </a:r>
            <a:r>
              <a:rPr lang="en-CA" sz="2400" dirty="0" smtClean="0"/>
              <a:t>the </a:t>
            </a:r>
            <a:r>
              <a:rPr lang="en-CA" sz="2400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java.io.Serializable</a:t>
            </a:r>
            <a:r>
              <a:rPr lang="en-CA" sz="2400" dirty="0"/>
              <a:t> </a:t>
            </a:r>
            <a:r>
              <a:rPr lang="en-CA" sz="2400" dirty="0" smtClean="0"/>
              <a:t>interface, the its </a:t>
            </a:r>
            <a:r>
              <a:rPr lang="en-CA" sz="2400" dirty="0"/>
              <a:t>object is </a:t>
            </a:r>
            <a:r>
              <a:rPr lang="en-CA" sz="2400" i="1" dirty="0" err="1" smtClean="0"/>
              <a:t>serializable</a:t>
            </a:r>
            <a:r>
              <a:rPr lang="en-CA" sz="2400" i="1" dirty="0" smtClean="0"/>
              <a:t>.</a:t>
            </a:r>
          </a:p>
          <a:p>
            <a:r>
              <a:rPr lang="en-CA" sz="2400" dirty="0"/>
              <a:t>Classes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ObjectInputStream</a:t>
            </a:r>
            <a:r>
              <a:rPr lang="en-CA" sz="2400" dirty="0"/>
              <a:t> and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ObjectOutputStream</a:t>
            </a:r>
            <a:r>
              <a:rPr lang="en-CA" sz="2400" dirty="0"/>
              <a:t> are high-level streams that contain the methods for serializing and </a:t>
            </a:r>
            <a:r>
              <a:rPr lang="en-CA" sz="2400" dirty="0" err="1"/>
              <a:t>deserializing</a:t>
            </a:r>
            <a:r>
              <a:rPr lang="en-CA" sz="2400" dirty="0"/>
              <a:t> an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16988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Transient Variable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4493096"/>
          </a:xfrm>
        </p:spPr>
        <p:txBody>
          <a:bodyPr/>
          <a:lstStyle/>
          <a:p>
            <a:r>
              <a:rPr lang="en-CA" sz="2400" dirty="0"/>
              <a:t>Transient keyword provides you some control over serialization process and gives you flexibility to exclude some of object properties from serialization process.</a:t>
            </a:r>
          </a:p>
          <a:p>
            <a:r>
              <a:rPr lang="en-CA" sz="2400" dirty="0" smtClean="0"/>
              <a:t>e.g. </a:t>
            </a:r>
          </a:p>
          <a:p>
            <a:pPr marL="800100" lvl="2" indent="0">
              <a:buNone/>
            </a:pPr>
            <a:r>
              <a:rPr lang="en-CA" sz="1800" dirty="0" smtClean="0"/>
              <a:t>public </a:t>
            </a:r>
            <a:r>
              <a:rPr lang="en-CA" sz="1800" dirty="0"/>
              <a:t>class Stock {</a:t>
            </a:r>
          </a:p>
          <a:p>
            <a:pPr marL="800100" lvl="2" indent="0">
              <a:buNone/>
            </a:pPr>
            <a:r>
              <a:rPr lang="en-CA" sz="1800" dirty="0"/>
              <a:t>    private transient Logger </a:t>
            </a:r>
            <a:r>
              <a:rPr lang="en-CA" sz="1800" dirty="0" err="1"/>
              <a:t>logger</a:t>
            </a:r>
            <a:r>
              <a:rPr lang="en-CA" sz="1800" dirty="0"/>
              <a:t> </a:t>
            </a:r>
            <a:endParaRPr lang="en-CA" sz="1800" dirty="0" smtClean="0"/>
          </a:p>
          <a:p>
            <a:pPr marL="800100" lvl="2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= </a:t>
            </a:r>
            <a:r>
              <a:rPr lang="en-CA" sz="1800" dirty="0" err="1"/>
              <a:t>Logger.getLogger</a:t>
            </a:r>
            <a:r>
              <a:rPr lang="en-CA" sz="1800" dirty="0"/>
              <a:t>(</a:t>
            </a:r>
            <a:r>
              <a:rPr lang="en-CA" sz="1800" dirty="0" err="1"/>
              <a:t>Stock.class</a:t>
            </a:r>
            <a:r>
              <a:rPr lang="en-CA" sz="1800" dirty="0"/>
              <a:t>); </a:t>
            </a:r>
            <a:r>
              <a:rPr lang="en-CA" sz="1800" dirty="0" smtClean="0"/>
              <a:t>// not </a:t>
            </a:r>
            <a:r>
              <a:rPr lang="en-CA" sz="1800" dirty="0"/>
              <a:t>serialized</a:t>
            </a:r>
          </a:p>
          <a:p>
            <a:pPr marL="800100" lvl="2" indent="0">
              <a:buNone/>
            </a:pPr>
            <a:r>
              <a:rPr lang="en-CA" sz="1800" dirty="0"/>
              <a:t>    private String symbol; </a:t>
            </a:r>
            <a:r>
              <a:rPr lang="en-CA" sz="1800" dirty="0" smtClean="0"/>
              <a:t>    //</a:t>
            </a:r>
            <a:r>
              <a:rPr lang="en-CA" sz="1800" dirty="0"/>
              <a:t>will be serialized</a:t>
            </a:r>
          </a:p>
          <a:p>
            <a:pPr marL="800100" lvl="2" indent="0">
              <a:buNone/>
            </a:pPr>
            <a:r>
              <a:rPr lang="en-CA" sz="1800" dirty="0"/>
              <a:t>    private </a:t>
            </a:r>
            <a:r>
              <a:rPr lang="en-CA" sz="1800" dirty="0" err="1"/>
              <a:t>BigInteger</a:t>
            </a:r>
            <a:r>
              <a:rPr lang="en-CA" sz="1800" dirty="0"/>
              <a:t> price; //serialized</a:t>
            </a:r>
          </a:p>
          <a:p>
            <a:pPr marL="800100" lvl="2" indent="0">
              <a:buNone/>
            </a:pPr>
            <a:r>
              <a:rPr lang="en-CA" sz="1800" dirty="0"/>
              <a:t>    private long quantity</a:t>
            </a:r>
            <a:r>
              <a:rPr lang="en-CA" sz="1800" dirty="0" smtClean="0"/>
              <a:t>;     </a:t>
            </a:r>
            <a:r>
              <a:rPr lang="en-CA" sz="1800" dirty="0"/>
              <a:t>//serialized</a:t>
            </a:r>
          </a:p>
          <a:p>
            <a:pPr marL="800100" lvl="2" indent="0">
              <a:buNone/>
            </a:pPr>
            <a:r>
              <a:rPr lang="en-CA" sz="1800" dirty="0" smtClean="0"/>
              <a:t>}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27710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effectLst/>
              </a:rPr>
              <a:t>URL (Uniform Resource Locator </a:t>
            </a:r>
            <a:r>
              <a:rPr lang="en-US" altLang="en-US" sz="2800" dirty="0" smtClean="0">
                <a:effectLst/>
              </a:rPr>
              <a:t>):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effectLst/>
              </a:rPr>
              <a:t>a </a:t>
            </a:r>
            <a:r>
              <a:rPr lang="en-US" altLang="en-US" sz="2400" dirty="0">
                <a:effectLst/>
              </a:rPr>
              <a:t>reference </a:t>
            </a:r>
            <a:r>
              <a:rPr lang="en-US" altLang="en-US" sz="2400" dirty="0" smtClean="0">
                <a:effectLst/>
              </a:rPr>
              <a:t>(</a:t>
            </a:r>
            <a:r>
              <a:rPr lang="en-US" altLang="en-US" sz="2400" dirty="0">
                <a:effectLst/>
              </a:rPr>
              <a:t>i.e. an address) to a resource on the Internet. </a:t>
            </a:r>
            <a:endParaRPr lang="en-CA" altLang="en-US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CA" altLang="en-US" sz="2800" dirty="0" smtClean="0">
                <a:effectLst/>
              </a:rPr>
              <a:t>The syntax </a:t>
            </a:r>
            <a:r>
              <a:rPr lang="en-CA" altLang="en-US" sz="2800" dirty="0">
                <a:effectLst/>
              </a:rPr>
              <a:t>of a </a:t>
            </a:r>
            <a:r>
              <a:rPr lang="en-CA" altLang="en-US" sz="2800" dirty="0" smtClean="0">
                <a:effectLst/>
              </a:rPr>
              <a:t>URL</a:t>
            </a:r>
            <a:endParaRPr lang="en-CA" altLang="en-US" sz="2800" dirty="0">
              <a:effectLst/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en-CA" altLang="en-US" sz="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CA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</a:t>
            </a:r>
            <a:r>
              <a:rPr lang="en-CA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www.senecacollege.ca/demoweb/url-primer.html#part1</a:t>
            </a:r>
            <a:endParaRPr lang="en-CA" altLang="en-US" sz="2200" dirty="0" smtClean="0">
              <a:effectLst/>
            </a:endParaRPr>
          </a:p>
          <a:p>
            <a:pPr marL="400050" lvl="1" indent="0">
              <a:lnSpc>
                <a:spcPct val="80000"/>
              </a:lnSpc>
              <a:buNone/>
            </a:pPr>
            <a:endParaRPr lang="en-CA" altLang="en-US" sz="800" dirty="0">
              <a:effectLst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CA" altLang="en-US" sz="2400" dirty="0" smtClean="0">
                <a:effectLst/>
              </a:rPr>
              <a:t>protocol </a:t>
            </a:r>
            <a:r>
              <a:rPr lang="en-CA" altLang="en-US" sz="2400" dirty="0">
                <a:effectLst/>
              </a:rPr>
              <a:t>name	 (e.g.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CA" altLang="en-US" sz="2400" dirty="0" smtClean="0">
                <a:effectLst/>
              </a:rPr>
              <a:t>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CA" altLang="en-US" sz="2400" dirty="0" smtClean="0">
                <a:effectLst/>
              </a:rPr>
              <a:t>host </a:t>
            </a:r>
            <a:r>
              <a:rPr lang="en-CA" altLang="en-US" sz="2400" dirty="0">
                <a:effectLst/>
              </a:rPr>
              <a:t>name (e.g.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www.senecacollege.ca</a:t>
            </a:r>
            <a:r>
              <a:rPr lang="en-CA" altLang="en-US" sz="2400" dirty="0" smtClean="0">
                <a:effectLst/>
              </a:rPr>
              <a:t>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CA" altLang="en-US" sz="2400" dirty="0" smtClean="0">
                <a:effectLst/>
              </a:rPr>
              <a:t>port </a:t>
            </a:r>
            <a:r>
              <a:rPr lang="en-CA" altLang="en-US" sz="2400" dirty="0">
                <a:effectLst/>
              </a:rPr>
              <a:t>number (optional</a:t>
            </a:r>
            <a:r>
              <a:rPr lang="en-CA" altLang="en-US" sz="2400" dirty="0" smtClean="0">
                <a:effectLst/>
              </a:rPr>
              <a:t>) 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CA" altLang="en-US" sz="2200" dirty="0" smtClean="0">
                <a:effectLst/>
              </a:rPr>
              <a:t>(</a:t>
            </a:r>
            <a:r>
              <a:rPr lang="en-CA" altLang="en-US" sz="2200" dirty="0">
                <a:effectLst/>
              </a:rPr>
              <a:t>e.g. 80 for the predefined HTTP port</a:t>
            </a:r>
            <a:r>
              <a:rPr lang="en-CA" altLang="en-US" sz="2200" dirty="0" smtClean="0">
                <a:effectLst/>
              </a:rPr>
              <a:t>) 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CA" altLang="en-US" sz="2400" dirty="0" smtClean="0">
                <a:effectLst/>
              </a:rPr>
              <a:t>web </a:t>
            </a:r>
            <a:r>
              <a:rPr lang="en-CA" altLang="en-US" sz="2400" dirty="0">
                <a:effectLst/>
              </a:rPr>
              <a:t>resource/file path </a:t>
            </a:r>
            <a:endParaRPr lang="en-CA" altLang="en-US" sz="2400" dirty="0" smtClean="0">
              <a:effectLst/>
            </a:endParaRPr>
          </a:p>
          <a:p>
            <a:pPr marL="800100" lvl="2" indent="0">
              <a:lnSpc>
                <a:spcPct val="80000"/>
              </a:lnSpc>
              <a:buNone/>
            </a:pPr>
            <a:r>
              <a:rPr lang="en-CA" altLang="en-US" sz="2200" dirty="0" smtClean="0">
                <a:effectLst/>
              </a:rPr>
              <a:t>(</a:t>
            </a:r>
            <a:r>
              <a:rPr lang="en-CA" altLang="en-US" sz="2200" dirty="0">
                <a:effectLst/>
              </a:rPr>
              <a:t>e.g. </a:t>
            </a:r>
            <a:r>
              <a:rPr lang="en-CA" alt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demoweb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/url-primer.html</a:t>
            </a:r>
            <a:r>
              <a:rPr lang="en-CA" altLang="en-US" sz="2200" dirty="0" smtClean="0">
                <a:effectLst/>
              </a:rPr>
              <a:t>)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CA" altLang="en-US" sz="2400" dirty="0" smtClean="0">
                <a:effectLst/>
              </a:rPr>
              <a:t>reference </a:t>
            </a:r>
            <a:r>
              <a:rPr lang="en-CA" altLang="en-US" sz="2400" dirty="0">
                <a:effectLst/>
              </a:rPr>
              <a:t>(e.g.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#part1</a:t>
            </a:r>
            <a:r>
              <a:rPr lang="en-CA" altLang="en-US" sz="2400" dirty="0" smtClean="0">
                <a:effectLst/>
              </a:rPr>
              <a:t>)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CA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27192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java.net.URL Class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CA" altLang="en-US" sz="2800" dirty="0" smtClean="0">
                <a:effectLst/>
              </a:rPr>
              <a:t>Creating </a:t>
            </a:r>
            <a:r>
              <a:rPr lang="en-CA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CA" altLang="en-US" sz="2800" dirty="0" smtClean="0">
                <a:effectLst/>
              </a:rPr>
              <a:t> objects</a:t>
            </a:r>
          </a:p>
          <a:p>
            <a:pPr lvl="1">
              <a:spcBef>
                <a:spcPts val="0"/>
              </a:spcBef>
            </a:pPr>
            <a:r>
              <a:rPr lang="en-CA" sz="2400" dirty="0">
                <a:effectLst/>
              </a:rPr>
              <a:t>e.g. </a:t>
            </a:r>
            <a:r>
              <a:rPr lang="en-CA" sz="2000" dirty="0">
                <a:effectLst/>
              </a:rPr>
              <a:t>URL </a:t>
            </a:r>
            <a:r>
              <a:rPr lang="en-CA" sz="2000" dirty="0" err="1">
                <a:effectLst/>
              </a:rPr>
              <a:t>myURL</a:t>
            </a:r>
            <a:r>
              <a:rPr lang="en-CA" sz="1400" dirty="0">
                <a:effectLst/>
              </a:rPr>
              <a:t> = </a:t>
            </a:r>
            <a:r>
              <a:rPr lang="en-CA" sz="2000" dirty="0">
                <a:effectLst/>
              </a:rPr>
              <a:t>new URL("http://example.com</a:t>
            </a:r>
            <a:r>
              <a:rPr lang="en-CA" sz="2000" dirty="0" smtClean="0">
                <a:effectLst/>
              </a:rPr>
              <a:t>/");</a:t>
            </a:r>
            <a:endParaRPr lang="en-CA" altLang="en-US" sz="2400" dirty="0" smtClean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CA" altLang="en-US" sz="2400" dirty="0">
                <a:effectLst/>
              </a:rPr>
              <a:t>t</a:t>
            </a:r>
            <a:r>
              <a:rPr lang="en-CA" altLang="en-US" sz="2400" dirty="0" smtClean="0">
                <a:effectLst/>
              </a:rPr>
              <a:t>hrows    </a:t>
            </a:r>
            <a:r>
              <a:rPr lang="en-CA" altLang="en-US" sz="2400" dirty="0" err="1" smtClean="0">
                <a:effectLst/>
              </a:rPr>
              <a:t>java.io.MalformedURLException</a:t>
            </a:r>
            <a:endParaRPr lang="en-CA" sz="240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CA" altLang="en-US" sz="2800" dirty="0" smtClean="0">
                <a:effectLst/>
              </a:rPr>
              <a:t>Connecting to </a:t>
            </a:r>
            <a:r>
              <a:rPr lang="en-CA" altLang="en-US" sz="2800" dirty="0">
                <a:effectLst/>
              </a:rPr>
              <a:t>a URL</a:t>
            </a:r>
            <a:r>
              <a:rPr lang="en-CA" altLang="en-US" sz="3600" dirty="0">
                <a:effectLst/>
              </a:rPr>
              <a:t>	</a:t>
            </a:r>
          </a:p>
          <a:p>
            <a:pPr lvl="1">
              <a:spcBef>
                <a:spcPts val="0"/>
              </a:spcBef>
            </a:pPr>
            <a:r>
              <a:rPr lang="en-CA" sz="2400" dirty="0">
                <a:effectLst/>
              </a:rPr>
              <a:t>e</a:t>
            </a:r>
            <a:r>
              <a:rPr lang="en-CA" sz="2400" dirty="0" smtClean="0">
                <a:effectLst/>
              </a:rPr>
              <a:t>.g. </a:t>
            </a:r>
            <a:r>
              <a:rPr lang="en-CA" sz="2400" dirty="0" err="1" smtClean="0">
                <a:effectLst/>
              </a:rPr>
              <a:t>myURL.</a:t>
            </a:r>
            <a:r>
              <a:rPr lang="en-CA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openConnection</a:t>
            </a:r>
            <a:r>
              <a:rPr lang="en-CA" altLang="en-US" sz="2400" dirty="0">
                <a:effectLst/>
              </a:rPr>
              <a:t>( ) </a:t>
            </a:r>
            <a:endParaRPr lang="en-CA" altLang="en-US" sz="2400" dirty="0" smtClean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CA" altLang="en-US" sz="2400" dirty="0" smtClean="0">
                <a:effectLst/>
              </a:rPr>
              <a:t>throws </a:t>
            </a:r>
            <a:r>
              <a:rPr lang="en-CA" altLang="en-US" sz="2400" dirty="0" err="1" smtClean="0">
                <a:effectLst/>
              </a:rPr>
              <a:t>IOException</a:t>
            </a:r>
            <a:endParaRPr lang="en-CA" altLang="en-US" sz="2400" dirty="0" smtClean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CA" altLang="en-US" sz="2400" dirty="0">
                <a:effectLst/>
              </a:rPr>
              <a:t>return a </a:t>
            </a:r>
            <a:r>
              <a:rPr lang="en-CA" altLang="en-US" sz="2400" dirty="0" err="1">
                <a:effectLst/>
              </a:rPr>
              <a:t>URLConncection</a:t>
            </a:r>
            <a:r>
              <a:rPr lang="en-CA" altLang="en-US" sz="2400" dirty="0">
                <a:effectLst/>
              </a:rPr>
              <a:t> </a:t>
            </a:r>
            <a:r>
              <a:rPr lang="en-CA" altLang="en-US" sz="2400" dirty="0" smtClean="0">
                <a:effectLst/>
              </a:rPr>
              <a:t>object</a:t>
            </a:r>
          </a:p>
          <a:p>
            <a:pPr>
              <a:spcBef>
                <a:spcPts val="0"/>
              </a:spcBef>
            </a:pPr>
            <a:r>
              <a:rPr lang="en-CA" altLang="en-US" sz="2800" dirty="0" smtClean="0">
                <a:effectLst/>
              </a:rPr>
              <a:t>Reading directly </a:t>
            </a:r>
            <a:r>
              <a:rPr lang="en-CA" altLang="en-US" sz="2800" dirty="0">
                <a:effectLst/>
              </a:rPr>
              <a:t>from a URL</a:t>
            </a:r>
            <a:r>
              <a:rPr lang="en-CA" altLang="en-US" sz="3600" dirty="0">
                <a:effectLst/>
              </a:rPr>
              <a:t>		</a:t>
            </a:r>
            <a:endParaRPr lang="en-CA" altLang="en-US" sz="3600" dirty="0" smtClean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CA" altLang="en-US" sz="2400" dirty="0" err="1" smtClean="0">
                <a:effectLst/>
              </a:rPr>
              <a:t>InputStream</a:t>
            </a:r>
            <a:r>
              <a:rPr lang="en-CA" altLang="en-US" sz="2400" dirty="0" smtClean="0">
                <a:effectLst/>
              </a:rPr>
              <a:t> </a:t>
            </a:r>
            <a:r>
              <a:rPr lang="en-CA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openStream</a:t>
            </a:r>
            <a:r>
              <a:rPr lang="en-CA" altLang="en-US" sz="2400" dirty="0">
                <a:effectLst/>
              </a:rPr>
              <a:t>( ) throws </a:t>
            </a:r>
            <a:r>
              <a:rPr lang="en-CA" altLang="en-US" sz="2400" dirty="0" err="1">
                <a:effectLst/>
              </a:rPr>
              <a:t>IOExcepton</a:t>
            </a:r>
            <a:r>
              <a:rPr lang="en-CA" altLang="en-US" sz="2400" dirty="0">
                <a:effectLst/>
              </a:rPr>
              <a:t>;</a:t>
            </a:r>
          </a:p>
          <a:p>
            <a:pPr lvl="3">
              <a:spcBef>
                <a:spcPts val="0"/>
              </a:spcBef>
            </a:pPr>
            <a:r>
              <a:rPr lang="en-CA" altLang="en-US" sz="2400" dirty="0">
                <a:effectLst/>
              </a:rPr>
              <a:t>open a connection to the URL and return an input stream for reading its </a:t>
            </a:r>
            <a:r>
              <a:rPr lang="en-CA" altLang="en-US" sz="2400" dirty="0" smtClean="0">
                <a:effectLst/>
              </a:rPr>
              <a:t>contents</a:t>
            </a:r>
            <a:endParaRPr lang="en-CA" altLang="en-US" sz="2400" dirty="0">
              <a:effectLst/>
            </a:endParaRPr>
          </a:p>
          <a:p>
            <a:pPr>
              <a:spcBef>
                <a:spcPts val="0"/>
              </a:spcBef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53598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alt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java.net.URLConnection</a:t>
            </a: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800" dirty="0" smtClean="0">
                <a:effectLst/>
              </a:rPr>
              <a:t>A general-purpose </a:t>
            </a:r>
            <a:r>
              <a:rPr lang="en-CA" altLang="en-US" sz="2800" dirty="0">
                <a:effectLst/>
              </a:rPr>
              <a:t>class used for accessing a Web resource</a:t>
            </a:r>
          </a:p>
          <a:p>
            <a:r>
              <a:rPr lang="en-CA" altLang="en-US" sz="2800" dirty="0" smtClean="0">
                <a:effectLst/>
              </a:rPr>
              <a:t>Reading </a:t>
            </a:r>
            <a:r>
              <a:rPr lang="en-CA" altLang="en-US" sz="2800" dirty="0">
                <a:effectLst/>
              </a:rPr>
              <a:t>from a </a:t>
            </a:r>
            <a:r>
              <a:rPr lang="en-CA" altLang="en-US" sz="2800" dirty="0" err="1">
                <a:effectLst/>
              </a:rPr>
              <a:t>URLConnection</a:t>
            </a:r>
            <a:r>
              <a:rPr lang="en-CA" altLang="en-US" sz="2800" dirty="0">
                <a:effectLst/>
              </a:rPr>
              <a:t>				</a:t>
            </a:r>
            <a:r>
              <a:rPr lang="en-CA" altLang="en-US" sz="2000" dirty="0" smtClean="0">
                <a:effectLst/>
              </a:rPr>
              <a:t>- </a:t>
            </a:r>
            <a:r>
              <a:rPr lang="en-CA" altLang="en-US" sz="2000" dirty="0" err="1">
                <a:effectLst/>
              </a:rPr>
              <a:t>InputStream</a:t>
            </a:r>
            <a:r>
              <a:rPr lang="en-CA" altLang="en-US" sz="2000" dirty="0">
                <a:effectLst/>
              </a:rPr>
              <a:t> </a:t>
            </a:r>
            <a:r>
              <a:rPr lang="en-CA" altLang="en-US" sz="2000" dirty="0" err="1">
                <a:effectLst/>
              </a:rPr>
              <a:t>getInputStream</a:t>
            </a:r>
            <a:r>
              <a:rPr lang="en-CA" altLang="en-US" sz="2000" dirty="0">
                <a:effectLst/>
              </a:rPr>
              <a:t>( )</a:t>
            </a:r>
          </a:p>
          <a:p>
            <a:r>
              <a:rPr lang="en-CA" altLang="en-US" sz="2800" dirty="0" smtClean="0">
                <a:effectLst/>
              </a:rPr>
              <a:t>Writing to </a:t>
            </a:r>
            <a:r>
              <a:rPr lang="en-CA" altLang="en-US" sz="2800" dirty="0">
                <a:effectLst/>
              </a:rPr>
              <a:t>a </a:t>
            </a:r>
            <a:r>
              <a:rPr lang="en-CA" altLang="en-US" sz="2800" dirty="0" err="1">
                <a:effectLst/>
              </a:rPr>
              <a:t>URLConnection</a:t>
            </a:r>
            <a:r>
              <a:rPr lang="en-CA" altLang="en-US" sz="2800" dirty="0">
                <a:effectLst/>
              </a:rPr>
              <a:t>					</a:t>
            </a:r>
            <a:r>
              <a:rPr lang="en-CA" altLang="en-US" sz="2000" dirty="0">
                <a:effectLst/>
              </a:rPr>
              <a:t>- void </a:t>
            </a:r>
            <a:r>
              <a:rPr lang="en-CA" altLang="en-US" sz="2000" dirty="0" err="1">
                <a:effectLst/>
              </a:rPr>
              <a:t>setDoOutput</a:t>
            </a:r>
            <a:r>
              <a:rPr lang="en-CA" altLang="en-US" sz="2000" dirty="0">
                <a:effectLst/>
              </a:rPr>
              <a:t>( </a:t>
            </a:r>
            <a:r>
              <a:rPr lang="en-CA" altLang="en-US" sz="2000" dirty="0" err="1">
                <a:effectLst/>
              </a:rPr>
              <a:t>boolean</a:t>
            </a:r>
            <a:r>
              <a:rPr lang="en-CA" altLang="en-US" sz="2000" dirty="0">
                <a:effectLst/>
              </a:rPr>
              <a:t> flag )</a:t>
            </a:r>
          </a:p>
          <a:p>
            <a:pPr>
              <a:buNone/>
            </a:pPr>
            <a:r>
              <a:rPr lang="en-CA" altLang="en-US" sz="2000" dirty="0">
                <a:effectLst/>
              </a:rPr>
              <a:t>			</a:t>
            </a:r>
            <a:r>
              <a:rPr lang="en-CA" altLang="en-US" sz="1800" dirty="0">
                <a:effectLst/>
              </a:rPr>
              <a:t>- the </a:t>
            </a:r>
            <a:r>
              <a:rPr lang="en-CA" altLang="en-US" sz="1800" dirty="0" err="1">
                <a:effectLst/>
              </a:rPr>
              <a:t>URLConnection</a:t>
            </a:r>
            <a:r>
              <a:rPr lang="en-CA" altLang="en-US" sz="1800" dirty="0">
                <a:effectLst/>
              </a:rPr>
              <a:t> must be set to true for writing </a:t>
            </a:r>
          </a:p>
          <a:p>
            <a:pPr>
              <a:buNone/>
            </a:pPr>
            <a:r>
              <a:rPr lang="en-CA" altLang="en-US" sz="1800" dirty="0">
                <a:effectLst/>
              </a:rPr>
              <a:t>                         purpose	</a:t>
            </a:r>
          </a:p>
          <a:p>
            <a:pPr>
              <a:buNone/>
            </a:pPr>
            <a:r>
              <a:rPr lang="en-CA" altLang="en-US" sz="2000" dirty="0">
                <a:effectLst/>
              </a:rPr>
              <a:t>		- </a:t>
            </a:r>
            <a:r>
              <a:rPr lang="en-CA" altLang="en-US" sz="2000" dirty="0" err="1">
                <a:effectLst/>
              </a:rPr>
              <a:t>OutputStream</a:t>
            </a:r>
            <a:r>
              <a:rPr lang="en-CA" altLang="en-US" sz="2000" dirty="0">
                <a:effectLst/>
              </a:rPr>
              <a:t> </a:t>
            </a:r>
            <a:r>
              <a:rPr lang="en-CA" altLang="en-US" sz="2000" dirty="0" err="1">
                <a:effectLst/>
              </a:rPr>
              <a:t>getOutputStream</a:t>
            </a:r>
            <a:r>
              <a:rPr lang="en-CA" altLang="en-US" sz="2000" dirty="0">
                <a:effectLst/>
              </a:rPr>
              <a:t>( )</a:t>
            </a:r>
          </a:p>
          <a:p>
            <a:endParaRPr lang="en-CA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33816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Downloading file form a server</a:t>
            </a:r>
          </a:p>
          <a:p>
            <a:pPr marL="857250" lvl="1" indent="-457200"/>
            <a:r>
              <a:rPr lang="en-CA" dirty="0"/>
              <a:t>URLDemo.java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9049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dirty="0" smtClean="0"/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Java Tutorial on Networking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27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Networking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CA" sz="2800" kern="1200" dirty="0" smtClean="0">
                <a:solidFill>
                  <a:prstClr val="black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CA" sz="2800" kern="1200" dirty="0">
                <a:solidFill>
                  <a:prstClr val="black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term network programming refers to writing programs that execute across multiple devices (computers), in which the devices are all connected to each other using a network</a:t>
            </a:r>
            <a:r>
              <a:rPr lang="en-CA" sz="2800" kern="1200" dirty="0" smtClean="0">
                <a:solidFill>
                  <a:prstClr val="black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lang="en-CA" sz="700" kern="1200" dirty="0" smtClean="0">
              <a:solidFill>
                <a:prstClr val="black"/>
              </a:solidFill>
              <a:effectLst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eaLnBrk="1" fontAlgn="auto" hangingPunct="1"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CA" sz="2800" kern="1200" dirty="0" smtClean="0">
                <a:solidFill>
                  <a:prstClr val="black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Computers on the network use </a:t>
            </a:r>
            <a:r>
              <a:rPr lang="en-CA" sz="2800" kern="1200" dirty="0">
                <a:solidFill>
                  <a:prstClr val="black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either the Transmission Control Protocol (TCP) or the User Datagram Protocol (UDP</a:t>
            </a:r>
            <a:r>
              <a:rPr lang="en-CA" sz="2800" kern="1200" dirty="0" smtClean="0">
                <a:solidFill>
                  <a:prstClr val="black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lang="en-CA" sz="800" kern="1200" dirty="0" smtClean="0">
              <a:solidFill>
                <a:prstClr val="black"/>
              </a:solidFill>
              <a:effectLst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eaLnBrk="1" fontAlgn="auto" hangingPunct="1"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CA" sz="2800" kern="1200" dirty="0" smtClean="0">
                <a:solidFill>
                  <a:prstClr val="black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In Java, the </a:t>
            </a:r>
            <a:r>
              <a:rPr lang="en-CA" sz="2800" kern="1200" dirty="0">
                <a:solidFill>
                  <a:prstClr val="black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java.net package provides support for the </a:t>
            </a:r>
            <a:r>
              <a:rPr lang="en-CA" sz="2800" kern="1200" dirty="0" smtClean="0">
                <a:solidFill>
                  <a:prstClr val="black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both protocols</a:t>
            </a:r>
            <a:r>
              <a:rPr lang="en-CA" kern="1200" dirty="0" smtClean="0">
                <a:solidFill>
                  <a:prstClr val="black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CA" kern="1200" dirty="0">
              <a:solidFill>
                <a:prstClr val="black"/>
              </a:solidFill>
              <a:effectLst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9655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A9EC-9E29-4E7B-99E4-C773990B9FC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The Internet Protocol Layers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724400" y="1519011"/>
            <a:ext cx="3657600" cy="4114800"/>
          </a:xfrm>
          <a:prstGeom prst="rect">
            <a:avLst/>
          </a:prstGeom>
          <a:solidFill>
            <a:srgbClr val="FFFF99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97566" dir="2700000" algn="ctr" rotWithShape="0">
              <a:schemeClr val="bg2">
                <a:lumMod val="50000"/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/>
            <a:endParaRPr lang="el-GR" altLang="en-US" sz="2400">
              <a:latin typeface="Times New Roman" pitchFamily="18" charset="0"/>
            </a:endParaRP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4767943" y="4643211"/>
            <a:ext cx="365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4833257" y="1676400"/>
            <a:ext cx="350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400" b="1" dirty="0">
                <a:latin typeface="Times New Roman" pitchFamily="18" charset="0"/>
              </a:rPr>
              <a:t>Application</a:t>
            </a:r>
          </a:p>
          <a:p>
            <a:pPr algn="ctr" eaLnBrk="1" hangingPunct="1"/>
            <a:r>
              <a:rPr lang="en-US" altLang="en-US" sz="2400" b="1" dirty="0">
                <a:latin typeface="Times New Roman" pitchFamily="18" charset="0"/>
              </a:rPr>
              <a:t>(HTTP, ftp, telnet,…)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767943" y="2754086"/>
            <a:ext cx="350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400" b="1" dirty="0">
                <a:latin typeface="Times New Roman" pitchFamily="18" charset="0"/>
              </a:rPr>
              <a:t>Transport</a:t>
            </a:r>
          </a:p>
          <a:p>
            <a:pPr algn="ctr" eaLnBrk="1" hangingPunct="1"/>
            <a:r>
              <a:rPr lang="en-US" altLang="en-US" sz="2400" b="1" dirty="0">
                <a:latin typeface="Times New Roman" pitchFamily="18" charset="0"/>
              </a:rPr>
              <a:t>(TCP, UDP, …)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4767943" y="3810000"/>
            <a:ext cx="350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400" b="1" dirty="0">
                <a:latin typeface="Times New Roman" pitchFamily="18" charset="0"/>
              </a:rPr>
              <a:t>Network</a:t>
            </a:r>
          </a:p>
          <a:p>
            <a:pPr algn="ctr" eaLnBrk="1" hangingPunct="1"/>
            <a:r>
              <a:rPr lang="en-US" altLang="en-US" sz="2400" b="1" dirty="0">
                <a:latin typeface="Times New Roman" pitchFamily="18" charset="0"/>
              </a:rPr>
              <a:t>(IP, …)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4833257" y="4643211"/>
            <a:ext cx="350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400" b="1" dirty="0">
                <a:latin typeface="Times New Roman" pitchFamily="18" charset="0"/>
              </a:rPr>
              <a:t>Link</a:t>
            </a:r>
          </a:p>
          <a:p>
            <a:pPr algn="ctr" eaLnBrk="1" hangingPunct="1"/>
            <a:r>
              <a:rPr lang="en-US" altLang="en-US" sz="2400" b="1" dirty="0">
                <a:latin typeface="Times New Roman" pitchFamily="18" charset="0"/>
              </a:rPr>
              <a:t>(device driver, …)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4724400" y="3733800"/>
            <a:ext cx="365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4691743" y="2667000"/>
            <a:ext cx="365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519012"/>
            <a:ext cx="3733800" cy="460715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altLang="en-US" sz="22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Application layers 7, 6 :</a:t>
            </a:r>
          </a:p>
          <a:p>
            <a:pPr lvl="1">
              <a:lnSpc>
                <a:spcPct val="90000"/>
              </a:lnSpc>
            </a:pPr>
            <a:r>
              <a:rPr lang="en-CA" altLang="en-US" sz="20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email, HTTP, FTP, Telnet, file 'sharing', streaming media, VoIP</a:t>
            </a:r>
          </a:p>
          <a:p>
            <a:pPr lvl="1">
              <a:lnSpc>
                <a:spcPct val="90000"/>
              </a:lnSpc>
            </a:pPr>
            <a:r>
              <a:rPr lang="en-CA" altLang="en-US" sz="20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remote access: VPN</a:t>
            </a:r>
          </a:p>
          <a:p>
            <a:pPr>
              <a:lnSpc>
                <a:spcPct val="90000"/>
              </a:lnSpc>
            </a:pPr>
            <a:r>
              <a:rPr lang="en-CA" altLang="en-US" sz="22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Session layer 5: connections. </a:t>
            </a:r>
            <a:endParaRPr lang="en-CA" altLang="en-US" sz="2200" dirty="0" smtClean="0">
              <a:effectLst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CA" altLang="en-US" sz="2000" dirty="0" smtClean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e.g</a:t>
            </a:r>
            <a:r>
              <a:rPr lang="en-CA" altLang="en-US" sz="20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sockets</a:t>
            </a:r>
          </a:p>
          <a:p>
            <a:pPr>
              <a:lnSpc>
                <a:spcPct val="90000"/>
              </a:lnSpc>
            </a:pPr>
            <a:r>
              <a:rPr lang="en-CA" altLang="en-US" sz="22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Transport layer 4: TCP, UDP</a:t>
            </a:r>
          </a:p>
          <a:p>
            <a:pPr>
              <a:lnSpc>
                <a:spcPct val="90000"/>
              </a:lnSpc>
            </a:pPr>
            <a:r>
              <a:rPr lang="en-CA" altLang="en-US" sz="22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Network layer 3: IP, the Internet</a:t>
            </a:r>
          </a:p>
          <a:p>
            <a:pPr>
              <a:lnSpc>
                <a:spcPct val="90000"/>
              </a:lnSpc>
            </a:pPr>
            <a:r>
              <a:rPr lang="en-CA" altLang="en-US" sz="22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Link layer 2, 1: NICs, device drivers, magic</a:t>
            </a:r>
            <a:r>
              <a:rPr lang="en-CA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CA" alt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3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Transport Control Protocol (TCP)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TCP is a connection-based protocol that provides a </a:t>
            </a:r>
            <a:r>
              <a:rPr lang="en-CA" sz="2800" dirty="0" err="1">
                <a:effectLst/>
                <a:ea typeface="Tahoma" panose="020B0604030504040204" pitchFamily="34" charset="0"/>
                <a:cs typeface="Tahoma" panose="020B0604030504040204" pitchFamily="34" charset="0"/>
              </a:rPr>
              <a:t>realiable</a:t>
            </a:r>
            <a:r>
              <a:rPr lang="en-CA" sz="28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 flow of data between two computers.</a:t>
            </a:r>
          </a:p>
          <a:p>
            <a:r>
              <a:rPr lang="en-CA" sz="28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TCP provides point-to-point channel for applications that require reliable communications:</a:t>
            </a:r>
          </a:p>
          <a:p>
            <a:pPr lvl="1"/>
            <a:r>
              <a:rPr lang="en-CA" sz="24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Hypertext Transfer Protocol (HTTP)</a:t>
            </a:r>
          </a:p>
          <a:p>
            <a:pPr lvl="1"/>
            <a:r>
              <a:rPr lang="en-CA" sz="24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Telnet</a:t>
            </a:r>
          </a:p>
          <a:p>
            <a:pPr lvl="1"/>
            <a:r>
              <a:rPr lang="en-CA" sz="24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File Transfer Protocol (FTP)</a:t>
            </a:r>
          </a:p>
          <a:p>
            <a:r>
              <a:rPr lang="en-CA" sz="28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TCP </a:t>
            </a:r>
            <a:r>
              <a:rPr lang="en-CA" sz="2800" dirty="0">
                <a:solidFill>
                  <a:srgbClr val="0000FF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guarantees</a:t>
            </a:r>
            <a:r>
              <a:rPr lang="en-CA" sz="280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 that data sent from one end of the connection actually gets to the other end and in the same order it was sent.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9102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User Datagram Protocol (UDP)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UDP is a protocol that sends independent packets of data, called datagrams, from one computer to another.  </a:t>
            </a:r>
          </a:p>
          <a:p>
            <a:endParaRPr lang="en-US" altLang="en-US" b="1" i="1" dirty="0">
              <a:effectLst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</a:pPr>
            <a:r>
              <a:rPr lang="en-CA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UDP is not connection-based like TCP. UDP does </a:t>
            </a:r>
            <a:r>
              <a:rPr lang="en-CA" dirty="0">
                <a:solidFill>
                  <a:srgbClr val="0033CC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CA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 guarantees about arrival of data.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7235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Classes for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Network programming is at </a:t>
            </a:r>
            <a:r>
              <a:rPr lang="en-CA" sz="2800" dirty="0"/>
              <a:t>the application layer</a:t>
            </a:r>
            <a:r>
              <a:rPr lang="en-CA" sz="2800" dirty="0" smtClean="0"/>
              <a:t>. </a:t>
            </a:r>
          </a:p>
          <a:p>
            <a:pPr lvl="1"/>
            <a:r>
              <a:rPr lang="en-CA" sz="2400" dirty="0"/>
              <a:t>So </a:t>
            </a:r>
            <a:r>
              <a:rPr lang="en-CA" sz="2400" dirty="0" smtClean="0"/>
              <a:t>typically, you </a:t>
            </a:r>
            <a:r>
              <a:rPr lang="en-CA" sz="2400" dirty="0"/>
              <a:t>don't need to concern yourself with the TCP and UDP layers. </a:t>
            </a:r>
            <a:endParaRPr lang="en-CA" sz="2400" dirty="0" smtClean="0"/>
          </a:p>
          <a:p>
            <a:r>
              <a:rPr lang="en-CA" sz="2800" dirty="0" smtClean="0"/>
              <a:t>The classes </a:t>
            </a:r>
            <a:r>
              <a:rPr lang="en-CA" sz="2800" dirty="0"/>
              <a:t>in the</a:t>
            </a:r>
            <a:r>
              <a:rPr lang="en-CA" sz="28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java.net </a:t>
            </a:r>
            <a:r>
              <a:rPr lang="en-CA" sz="2800" dirty="0" smtClean="0"/>
              <a:t>package provide </a:t>
            </a:r>
            <a:r>
              <a:rPr lang="en-CA" sz="2800" dirty="0"/>
              <a:t>system-independent network </a:t>
            </a:r>
            <a:r>
              <a:rPr lang="en-CA" sz="2800" dirty="0" smtClean="0"/>
              <a:t>communication for using both TCP and UDP.</a:t>
            </a:r>
          </a:p>
          <a:p>
            <a:pPr lvl="1"/>
            <a:r>
              <a:rPr lang="en-CA" sz="2400" dirty="0" smtClean="0"/>
              <a:t>The classes for communication by using </a:t>
            </a:r>
            <a:r>
              <a:rPr lang="en-CA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CA" sz="2400" dirty="0" smtClean="0"/>
              <a:t>:</a:t>
            </a:r>
          </a:p>
          <a:p>
            <a:pPr lvl="2"/>
            <a:r>
              <a:rPr lang="en-CA" sz="2000" dirty="0" smtClean="0"/>
              <a:t>URL</a:t>
            </a:r>
          </a:p>
          <a:p>
            <a:pPr lvl="2"/>
            <a:r>
              <a:rPr lang="en-CA" sz="2000" dirty="0" err="1" smtClean="0"/>
              <a:t>URLConnection</a:t>
            </a:r>
            <a:endParaRPr lang="en-CA" sz="2000" dirty="0" smtClean="0"/>
          </a:p>
          <a:p>
            <a:pPr lvl="2"/>
            <a:r>
              <a:rPr lang="en-CA" sz="2000" dirty="0" smtClean="0"/>
              <a:t>Socket</a:t>
            </a:r>
          </a:p>
          <a:p>
            <a:pPr lvl="2"/>
            <a:r>
              <a:rPr lang="en-CA" sz="2000" dirty="0" err="1" smtClean="0"/>
              <a:t>ServerSocket</a:t>
            </a:r>
            <a:r>
              <a:rPr lang="en-CA" sz="2000" dirty="0" smtClean="0"/>
              <a:t> </a:t>
            </a:r>
          </a:p>
          <a:p>
            <a:pPr lvl="2"/>
            <a:r>
              <a:rPr lang="en-CA" sz="2000" dirty="0" err="1"/>
              <a:t>InetAddress</a:t>
            </a:r>
            <a:endParaRPr lang="en-CA" sz="200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046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altLang="en-US" sz="2800" dirty="0"/>
              <a:t>r</a:t>
            </a:r>
            <a:r>
              <a:rPr lang="en-CA" altLang="en-US" sz="2800" dirty="0" smtClean="0"/>
              <a:t>un </a:t>
            </a:r>
            <a:r>
              <a:rPr lang="en-CA" altLang="en-US" sz="2800" dirty="0"/>
              <a:t>on single computers(e.g. desktops, legacy systems</a:t>
            </a:r>
            <a:r>
              <a:rPr lang="en-CA" altLang="en-US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CA" altLang="en-US" sz="1100" dirty="0"/>
          </a:p>
          <a:p>
            <a:pPr marL="514350" indent="-514350">
              <a:buFont typeface="+mj-lt"/>
              <a:buAutoNum type="arabicPeriod"/>
            </a:pPr>
            <a:r>
              <a:rPr lang="en-CA" altLang="en-US" sz="2800" dirty="0"/>
              <a:t>run on a 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</a:t>
            </a:r>
            <a:r>
              <a:rPr lang="en-CA" altLang="en-US" sz="2800" dirty="0"/>
              <a:t>of computers</a:t>
            </a:r>
          </a:p>
          <a:p>
            <a:pPr lvl="1"/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client/server applications: </a:t>
            </a:r>
            <a:r>
              <a:rPr lang="en-CA" altLang="en-US" sz="2400" dirty="0"/>
              <a:t>applications in which several computer systems collaborate to get some work done (e.g. socket-based applications)</a:t>
            </a:r>
          </a:p>
          <a:p>
            <a:pPr lvl="1"/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applications: </a:t>
            </a:r>
            <a:r>
              <a:rPr lang="en-CA" altLang="en-US" sz="2400" dirty="0"/>
              <a:t>a higher level of abstraction (e.g. RMI applications)</a:t>
            </a:r>
          </a:p>
          <a:p>
            <a:pPr lvl="1"/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applications </a:t>
            </a:r>
            <a:r>
              <a:rPr lang="en-CA" altLang="en-US" sz="2400" dirty="0"/>
              <a:t>(e.g. Java servlets and JSP)</a:t>
            </a:r>
            <a:endParaRPr lang="en-CA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1000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</a:t>
            </a:r>
            <a:r>
              <a:rPr lang="en-US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Client/Server 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client: a machine/program that requests services</a:t>
            </a:r>
          </a:p>
          <a:p>
            <a:r>
              <a:rPr lang="en-US" altLang="en-US" sz="2800" dirty="0">
                <a:effectLst/>
              </a:rPr>
              <a:t>server: a host machine/program that handles 		      service requests from clients</a:t>
            </a:r>
          </a:p>
          <a:p>
            <a:r>
              <a:rPr lang="en-US" altLang="en-US" sz="2800" dirty="0">
                <a:effectLst/>
              </a:rPr>
              <a:t>Example: </a:t>
            </a:r>
            <a:r>
              <a:rPr lang="en-US" altLang="en-US" sz="2400" dirty="0">
                <a:effectLst/>
                <a:latin typeface="Arial" pitchFamily="34" charset="0"/>
              </a:rPr>
              <a:t>SimpleClient.java, SimpleServer.java</a:t>
            </a:r>
            <a:r>
              <a:rPr lang="en-US" altLang="en-US" sz="2000" dirty="0">
                <a:effectLst/>
                <a:latin typeface="Arial" pitchFamily="34" charset="0"/>
              </a:rPr>
              <a:t>	</a:t>
            </a:r>
            <a:r>
              <a:rPr lang="en-US" altLang="en-US" sz="2800" dirty="0">
                <a:effectLst/>
              </a:rPr>
              <a:t>	- client: </a:t>
            </a:r>
            <a:r>
              <a:rPr lang="en-US" altLang="en-US" sz="2800" dirty="0">
                <a:effectLst/>
                <a:latin typeface="Arial" pitchFamily="34" charset="0"/>
              </a:rPr>
              <a:t>makes a request for	calculating 				    the area of a circle</a:t>
            </a:r>
            <a:r>
              <a:rPr lang="en-US" altLang="en-US" sz="2800" dirty="0">
                <a:effectLst/>
              </a:rPr>
              <a:t>					- server: </a:t>
            </a:r>
            <a:r>
              <a:rPr lang="en-US" altLang="en-US" sz="2800" dirty="0">
                <a:effectLst/>
                <a:latin typeface="Arial" pitchFamily="34" charset="0"/>
              </a:rPr>
              <a:t>provides the service of calculating 			     the area					</a:t>
            </a:r>
          </a:p>
          <a:p>
            <a:r>
              <a:rPr lang="en-US" altLang="en-US" sz="2800" dirty="0">
                <a:effectLst/>
                <a:latin typeface="Arial" pitchFamily="34" charset="0"/>
              </a:rPr>
              <a:t>Java packages: </a:t>
            </a:r>
            <a:r>
              <a:rPr lang="en-US" altLang="en-US" sz="2400" dirty="0">
                <a:effectLst/>
                <a:latin typeface="Arial" pitchFamily="34" charset="0"/>
              </a:rPr>
              <a:t>java.net, java.io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63502135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2159</TotalTime>
  <Words>1307</Words>
  <Application>Microsoft Office PowerPoint</Application>
  <PresentationFormat>On-screen Show (4:3)</PresentationFormat>
  <Paragraphs>230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Compass</vt:lpstr>
      <vt:lpstr>JAC444 - Introduction to Java for C++ Programmers</vt:lpstr>
      <vt:lpstr>Agenda</vt:lpstr>
      <vt:lpstr>Networking Basics</vt:lpstr>
      <vt:lpstr>The Internet Protocol Layers</vt:lpstr>
      <vt:lpstr>Transport Control Protocol (TCP)</vt:lpstr>
      <vt:lpstr>User Datagram Protocol (UDP)</vt:lpstr>
      <vt:lpstr>Java Classes for Networking</vt:lpstr>
      <vt:lpstr>Business Applications</vt:lpstr>
      <vt:lpstr>Programming Client/Server Applications</vt:lpstr>
      <vt:lpstr>Identifying Hosts</vt:lpstr>
      <vt:lpstr>Sockets</vt:lpstr>
      <vt:lpstr>Socket-Based Client/Server Programming</vt:lpstr>
      <vt:lpstr>Socket-Based Client/Server Programming</vt:lpstr>
      <vt:lpstr>The java.net.Socket Class</vt:lpstr>
      <vt:lpstr>The java.net.SocketServer Class</vt:lpstr>
      <vt:lpstr>The java.net.InetAddress Class</vt:lpstr>
      <vt:lpstr>The java.net.InetAddress Class</vt:lpstr>
      <vt:lpstr>Programming a Multi-threaded Server</vt:lpstr>
      <vt:lpstr>A Client/Server Application: Transfer of Objects</vt:lpstr>
      <vt:lpstr>Java Serialization</vt:lpstr>
      <vt:lpstr>Transient Variable</vt:lpstr>
      <vt:lpstr>URL Processing</vt:lpstr>
      <vt:lpstr>The java.net.URL Class</vt:lpstr>
      <vt:lpstr>The java.net.URLConnection Class</vt:lpstr>
      <vt:lpstr>Example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Peter Liu</dc:creator>
  <cp:lastModifiedBy>Wei Song</cp:lastModifiedBy>
  <cp:revision>120</cp:revision>
  <cp:lastPrinted>2001-07-23T19:37:02Z</cp:lastPrinted>
  <dcterms:created xsi:type="dcterms:W3CDTF">2001-03-26T00:24:34Z</dcterms:created>
  <dcterms:modified xsi:type="dcterms:W3CDTF">2014-07-08T23:35:25Z</dcterms:modified>
</cp:coreProperties>
</file>