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5"/>
  </p:notesMasterIdLst>
  <p:handoutMasterIdLst>
    <p:handoutMasterId r:id="rId26"/>
  </p:handoutMasterIdLst>
  <p:sldIdLst>
    <p:sldId id="266" r:id="rId2"/>
    <p:sldId id="271" r:id="rId3"/>
    <p:sldId id="279" r:id="rId4"/>
    <p:sldId id="278" r:id="rId5"/>
    <p:sldId id="280" r:id="rId6"/>
    <p:sldId id="281" r:id="rId7"/>
    <p:sldId id="282" r:id="rId8"/>
    <p:sldId id="283" r:id="rId9"/>
    <p:sldId id="284" r:id="rId10"/>
    <p:sldId id="287" r:id="rId11"/>
    <p:sldId id="285" r:id="rId12"/>
    <p:sldId id="286" r:id="rId13"/>
    <p:sldId id="288" r:id="rId14"/>
    <p:sldId id="289" r:id="rId15"/>
    <p:sldId id="290" r:id="rId16"/>
    <p:sldId id="291" r:id="rId17"/>
    <p:sldId id="292" r:id="rId18"/>
    <p:sldId id="295" r:id="rId19"/>
    <p:sldId id="293" r:id="rId20"/>
    <p:sldId id="294" r:id="rId21"/>
    <p:sldId id="296" r:id="rId22"/>
    <p:sldId id="270" r:id="rId23"/>
    <p:sldId id="277" r:id="rId24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6D9E4"/>
    <a:srgbClr val="DAEAEA"/>
    <a:srgbClr val="B4DCDE"/>
    <a:srgbClr val="0033CC"/>
    <a:srgbClr val="3399F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56" autoAdjust="0"/>
    <p:restoredTop sz="94660"/>
  </p:normalViewPr>
  <p:slideViewPr>
    <p:cSldViewPr>
      <p:cViewPr>
        <p:scale>
          <a:sx n="70" d="100"/>
          <a:sy n="70" d="100"/>
        </p:scale>
        <p:origin x="-1339" y="-3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 smtClean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 smtClean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revisited.blogspot.ca/2011/04/synchronization-in-java-synchronized.html" TargetMode="External"/><Relationship Id="rId2" Type="http://schemas.openxmlformats.org/officeDocument/2006/relationships/hyperlink" Target="http://docs.oracle.com/javase/tutorial/essential/concurrency/index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JAC444 - Introduction to Java for C++ Programmers</a:t>
            </a:r>
            <a:endParaRPr lang="en-CA" altLang="en-US" sz="4800" dirty="0" smtClean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Lesson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9: Multi-threaded Programming</a:t>
            </a:r>
            <a:endParaRPr lang="en-CA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stop a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thread?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An </a:t>
            </a:r>
            <a:r>
              <a:rPr lang="en-CA" sz="2800" i="1" dirty="0"/>
              <a:t>interrupt</a:t>
            </a:r>
            <a:r>
              <a:rPr lang="en-CA" sz="2800" dirty="0"/>
              <a:t> is an indication to a thread that it should stop what it is doing and do something else.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A </a:t>
            </a:r>
            <a:r>
              <a:rPr lang="en-CA" sz="2800" dirty="0"/>
              <a:t>thread sends an interrupt by invoking interrupt method on the Thread object for the thread to be interrupted.</a:t>
            </a:r>
          </a:p>
          <a:p>
            <a:pPr lvl="1"/>
            <a:r>
              <a:rPr lang="en-CA" sz="2400" dirty="0" smtClean="0"/>
              <a:t>The </a:t>
            </a:r>
            <a:r>
              <a:rPr lang="en-CA" sz="2400" dirty="0"/>
              <a:t>stop() </a:t>
            </a:r>
            <a:r>
              <a:rPr lang="en-CA" sz="2400" dirty="0" smtClean="0"/>
              <a:t>method is unsafe and has been </a:t>
            </a:r>
            <a:r>
              <a:rPr lang="en-CA" sz="2400" dirty="0" err="1" smtClean="0"/>
              <a:t>depecated</a:t>
            </a:r>
            <a:r>
              <a:rPr lang="en-CA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e.g. </a:t>
            </a:r>
            <a:r>
              <a:rPr lang="en-CA" sz="2800" dirty="0" smtClean="0"/>
              <a:t>InterruptDemo.java</a:t>
            </a:r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10</a:t>
            </a:fld>
            <a:endParaRPr lang="en-CA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0963" y="5336232"/>
            <a:ext cx="5861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CA" dirty="0"/>
              <a:t>Thread t = new Thread(this); </a:t>
            </a:r>
          </a:p>
          <a:p>
            <a:pPr marL="400050" lvl="1" indent="0">
              <a:buNone/>
            </a:pPr>
            <a:r>
              <a:rPr lang="en-CA" dirty="0" err="1"/>
              <a:t>t.start</a:t>
            </a:r>
            <a:r>
              <a:rPr lang="en-CA" dirty="0"/>
              <a:t>(); // this will call run() </a:t>
            </a:r>
            <a:r>
              <a:rPr lang="en-CA" dirty="0" smtClean="0"/>
              <a:t>method</a:t>
            </a:r>
          </a:p>
          <a:p>
            <a:pPr marL="400050" lvl="1" indent="0">
              <a:buNone/>
            </a:pPr>
            <a:r>
              <a:rPr lang="en-CA" dirty="0" smtClean="0"/>
              <a:t>… …</a:t>
            </a:r>
          </a:p>
          <a:p>
            <a:pPr marL="400050" lvl="1" indent="0">
              <a:buNone/>
            </a:pPr>
            <a:r>
              <a:rPr lang="en-CA" dirty="0" smtClean="0"/>
              <a:t>if </a:t>
            </a:r>
            <a:r>
              <a:rPr lang="en-CA" dirty="0"/>
              <a:t>(!</a:t>
            </a:r>
            <a:r>
              <a:rPr lang="en-CA" dirty="0" err="1"/>
              <a:t>t.interrupted</a:t>
            </a:r>
            <a:r>
              <a:rPr lang="en-CA" dirty="0"/>
              <a:t>()) { </a:t>
            </a:r>
            <a:r>
              <a:rPr lang="en-CA" b="1" dirty="0" err="1">
                <a:solidFill>
                  <a:srgbClr val="0000CC"/>
                </a:solidFill>
              </a:rPr>
              <a:t>t.interrupt</a:t>
            </a:r>
            <a:r>
              <a:rPr lang="en-CA" b="1" dirty="0">
                <a:solidFill>
                  <a:srgbClr val="0000CC"/>
                </a:solidFill>
              </a:rPr>
              <a:t>(); </a:t>
            </a:r>
            <a:r>
              <a:rPr lang="en-CA" dirty="0" smtClean="0"/>
              <a:t>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149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stop a thread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InterruptedException</a:t>
            </a:r>
            <a:r>
              <a:rPr lang="en-CA" sz="2800" dirty="0" smtClean="0"/>
              <a:t> is thrown </a:t>
            </a:r>
            <a:r>
              <a:rPr lang="en-CA" sz="2800" dirty="0"/>
              <a:t>when a thread is waiting, sleeping, or otherwise paused for a long time and </a:t>
            </a:r>
            <a:r>
              <a:rPr lang="en-CA" sz="2800" b="1" dirty="0"/>
              <a:t>another thread interrupts it </a:t>
            </a:r>
            <a:r>
              <a:rPr lang="en-CA" sz="2800" dirty="0"/>
              <a:t>using the interrupt( ) method in class Thread (API documentation</a:t>
            </a:r>
            <a:r>
              <a:rPr lang="en-CA" sz="2800" dirty="0" smtClean="0"/>
              <a:t>)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 checked exception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3000" dirty="0"/>
              <a:t>e</a:t>
            </a:r>
            <a:r>
              <a:rPr lang="en-CA" sz="3000" dirty="0" smtClean="0"/>
              <a:t>.g. </a:t>
            </a:r>
            <a:r>
              <a:rPr lang="en-CA" sz="2400" dirty="0" smtClean="0"/>
              <a:t>(within run() method)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11</a:t>
            </a:fld>
            <a:endParaRPr lang="en-C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19672" y="4869160"/>
            <a:ext cx="6120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    try </a:t>
            </a:r>
            <a:r>
              <a:rPr lang="en-CA" b="1" dirty="0"/>
              <a:t>{</a:t>
            </a:r>
          </a:p>
          <a:p>
            <a:r>
              <a:rPr lang="en-CA" dirty="0" smtClean="0"/>
              <a:t>        </a:t>
            </a:r>
            <a:r>
              <a:rPr lang="en-CA" dirty="0" err="1" smtClean="0"/>
              <a:t>Thread.</a:t>
            </a:r>
            <a:r>
              <a:rPr lang="en-CA" i="1" dirty="0" err="1" smtClean="0"/>
              <a:t>sleep</a:t>
            </a:r>
            <a:r>
              <a:rPr lang="en-CA" i="1" dirty="0" smtClean="0"/>
              <a:t>(4000</a:t>
            </a:r>
            <a:r>
              <a:rPr lang="en-CA" i="1" dirty="0"/>
              <a:t>);</a:t>
            </a:r>
          </a:p>
          <a:p>
            <a:r>
              <a:rPr lang="en-CA" dirty="0" smtClean="0"/>
              <a:t>    } </a:t>
            </a:r>
            <a:r>
              <a:rPr lang="en-CA" b="1" dirty="0"/>
              <a:t>catch (</a:t>
            </a:r>
            <a:r>
              <a:rPr lang="en-CA" b="1" dirty="0" err="1">
                <a:solidFill>
                  <a:srgbClr val="0000CC"/>
                </a:solidFill>
              </a:rPr>
              <a:t>InterruptedException</a:t>
            </a:r>
            <a:r>
              <a:rPr lang="en-CA" b="1" dirty="0"/>
              <a:t> e) </a:t>
            </a:r>
            <a:r>
              <a:rPr lang="en-CA" b="1" dirty="0" smtClean="0"/>
              <a:t>{</a:t>
            </a:r>
            <a:endParaRPr lang="en-CA" b="1" dirty="0"/>
          </a:p>
          <a:p>
            <a:r>
              <a:rPr lang="en-CA" b="1" dirty="0" smtClean="0"/>
              <a:t>         </a:t>
            </a:r>
            <a:r>
              <a:rPr lang="en-CA" dirty="0" err="1" smtClean="0"/>
              <a:t>System.out.println</a:t>
            </a:r>
            <a:r>
              <a:rPr lang="en-CA" dirty="0" smtClean="0"/>
              <a:t>(</a:t>
            </a:r>
            <a:r>
              <a:rPr lang="en-CA" dirty="0" err="1" smtClean="0"/>
              <a:t>t.getName</a:t>
            </a:r>
            <a:r>
              <a:rPr lang="en-CA" dirty="0"/>
              <a:t>() + " interrupted: ");</a:t>
            </a:r>
            <a:endParaRPr lang="en-CA" b="1" dirty="0"/>
          </a:p>
          <a:p>
            <a:r>
              <a:rPr lang="en-CA" b="1" dirty="0"/>
              <a:t> </a:t>
            </a:r>
            <a:r>
              <a:rPr lang="en-CA" b="1" dirty="0" smtClean="0"/>
              <a:t>        return;   </a:t>
            </a:r>
            <a:r>
              <a:rPr lang="en-CA" dirty="0" smtClean="0"/>
              <a:t>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8233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Life Cycle of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0"/>
            <a:ext cx="4846439" cy="44989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 smtClean="0"/>
              <a:t>Thread States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New ( </a:t>
            </a:r>
            <a:r>
              <a:rPr lang="en-US" altLang="en-US" sz="2400" dirty="0"/>
              <a:t>i.e. a new thread)	</a:t>
            </a:r>
            <a:endParaRPr lang="en-US" alt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Runnable/ready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Running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Not runnable</a:t>
            </a:r>
          </a:p>
          <a:p>
            <a:pPr lvl="1"/>
            <a:r>
              <a:rPr lang="en-US" altLang="en-US" sz="2000" dirty="0" smtClean="0"/>
              <a:t>Sleeping</a:t>
            </a:r>
          </a:p>
          <a:p>
            <a:pPr lvl="1"/>
            <a:r>
              <a:rPr lang="en-US" altLang="en-US" sz="2000" dirty="0" smtClean="0"/>
              <a:t>Waiting</a:t>
            </a:r>
          </a:p>
          <a:p>
            <a:pPr lvl="1"/>
            <a:r>
              <a:rPr lang="en-US" altLang="en-US" sz="2000" dirty="0" smtClean="0"/>
              <a:t>Blocked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Terminated</a:t>
            </a:r>
          </a:p>
          <a:p>
            <a:pPr lvl="1"/>
            <a:r>
              <a:rPr lang="en-US" altLang="en-US" sz="2000" dirty="0" smtClean="0"/>
              <a:t>exit </a:t>
            </a:r>
            <a:r>
              <a:rPr lang="en-US" altLang="en-US" sz="2000" dirty="0"/>
              <a:t>from the run( ) </a:t>
            </a:r>
            <a:r>
              <a:rPr lang="en-US" altLang="en-US" sz="2000" dirty="0" smtClean="0"/>
              <a:t>method</a:t>
            </a:r>
          </a:p>
          <a:p>
            <a:pPr lvl="1"/>
            <a:r>
              <a:rPr lang="en-US" altLang="en-US" sz="2000" dirty="0" smtClean="0"/>
              <a:t>uncaught </a:t>
            </a:r>
            <a:r>
              <a:rPr lang="en-US" altLang="en-US" sz="2000" dirty="0"/>
              <a:t>exception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12</a:t>
            </a:fld>
            <a:endParaRPr lang="en-CA" altLang="en-US"/>
          </a:p>
        </p:txBody>
      </p:sp>
      <p:pic>
        <p:nvPicPr>
          <p:cNvPr id="1026" name="Picture 2" descr="C:\Users\Wei\Dropbox\JAC444-2014Smr-Dropbox\Lectures\Lesson9-MultiThreading\threadsta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28800"/>
            <a:ext cx="3905250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715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Life Cycle of a Thread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State </a:t>
            </a:r>
            <a:r>
              <a:rPr lang="en-US" altLang="en-US" sz="2800" dirty="0"/>
              <a:t>transitions triggered by the </a:t>
            </a:r>
            <a:r>
              <a:rPr lang="en-US" altLang="en-US" sz="2800" dirty="0" smtClean="0"/>
              <a:t>methods</a:t>
            </a:r>
          </a:p>
          <a:p>
            <a:pPr lvl="1"/>
            <a:r>
              <a:rPr lang="en-US" altLang="en-US" sz="2400" dirty="0" smtClean="0"/>
              <a:t>sleep</a:t>
            </a:r>
            <a:r>
              <a:rPr lang="en-US" altLang="en-US" sz="2400" dirty="0"/>
              <a:t>( ): running =&gt; </a:t>
            </a:r>
            <a:r>
              <a:rPr lang="en-US" altLang="en-US" sz="2400" dirty="0" smtClean="0"/>
              <a:t>sleeping</a:t>
            </a:r>
          </a:p>
          <a:p>
            <a:pPr lvl="1"/>
            <a:r>
              <a:rPr lang="en-US" altLang="en-US" sz="2400" dirty="0" smtClean="0"/>
              <a:t>wait</a:t>
            </a:r>
            <a:r>
              <a:rPr lang="en-US" altLang="en-US" sz="2400" dirty="0"/>
              <a:t>( ) : running =&gt; </a:t>
            </a:r>
            <a:r>
              <a:rPr lang="en-US" altLang="en-US" sz="2400" dirty="0" smtClean="0"/>
              <a:t>waiting</a:t>
            </a:r>
          </a:p>
          <a:p>
            <a:pPr lvl="1"/>
            <a:r>
              <a:rPr lang="en-US" altLang="en-US" sz="2400" dirty="0" smtClean="0"/>
              <a:t>notify</a:t>
            </a:r>
            <a:r>
              <a:rPr lang="en-US" altLang="en-US" sz="2400" dirty="0"/>
              <a:t>( ), </a:t>
            </a:r>
            <a:r>
              <a:rPr lang="en-US" altLang="en-US" sz="2400" dirty="0" err="1"/>
              <a:t>notifyAll</a:t>
            </a:r>
            <a:r>
              <a:rPr lang="en-US" altLang="en-US" sz="2400" dirty="0"/>
              <a:t>( )	: waiting =&gt; </a:t>
            </a:r>
            <a:r>
              <a:rPr lang="en-US" altLang="en-US" sz="2400" dirty="0" smtClean="0"/>
              <a:t>runnable</a:t>
            </a:r>
          </a:p>
          <a:p>
            <a:pPr lvl="1"/>
            <a:r>
              <a:rPr lang="en-US" altLang="en-US" sz="2400" dirty="0" smtClean="0"/>
              <a:t>yield</a:t>
            </a:r>
            <a:r>
              <a:rPr lang="en-US" altLang="en-US" sz="2400" dirty="0"/>
              <a:t>( ) : running =&gt; </a:t>
            </a:r>
            <a:r>
              <a:rPr lang="en-US" altLang="en-US" sz="2400" dirty="0" smtClean="0"/>
              <a:t>runnable</a:t>
            </a:r>
          </a:p>
          <a:p>
            <a:pPr lvl="1"/>
            <a:r>
              <a:rPr lang="en-US" altLang="en-US" sz="2400" dirty="0" smtClean="0"/>
              <a:t>interrupt</a:t>
            </a:r>
            <a:r>
              <a:rPr lang="en-US" altLang="en-US" sz="2400" dirty="0"/>
              <a:t>( ): running =&gt; </a:t>
            </a:r>
            <a:r>
              <a:rPr lang="en-US" altLang="en-US" sz="2400" dirty="0" smtClean="0"/>
              <a:t>runnable</a:t>
            </a:r>
          </a:p>
          <a:p>
            <a:pPr lvl="1"/>
            <a:r>
              <a:rPr lang="en-US" altLang="en-US" sz="2400" dirty="0" smtClean="0"/>
              <a:t>I/O</a:t>
            </a:r>
            <a:r>
              <a:rPr lang="en-US" altLang="en-US" sz="2400" dirty="0"/>
              <a:t>: running =&gt; </a:t>
            </a:r>
            <a:r>
              <a:rPr lang="en-US" altLang="en-US" sz="2400" dirty="0" smtClean="0"/>
              <a:t>blocked</a:t>
            </a:r>
          </a:p>
          <a:p>
            <a:pPr lvl="1"/>
            <a:r>
              <a:rPr lang="en-US" altLang="en-US" sz="2400" dirty="0" smtClean="0"/>
              <a:t>completion </a:t>
            </a:r>
            <a:r>
              <a:rPr lang="en-US" altLang="en-US" sz="2400" dirty="0"/>
              <a:t>of run( ): running =&gt; </a:t>
            </a:r>
            <a:r>
              <a:rPr lang="en-US" altLang="en-US" sz="2400" dirty="0" smtClean="0"/>
              <a:t>terminated</a:t>
            </a:r>
            <a:endParaRPr lang="en-US" alt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00000"/>
                </a:solidFill>
              </a:rPr>
              <a:t>Do not use anymore stop(), suspend(), resume() methods.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3863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Multi-threaded Programming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Unrelated threads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Related threads that do not interact (i.e. no data sharing)</a:t>
            </a:r>
          </a:p>
          <a:p>
            <a:pPr lvl="1"/>
            <a:r>
              <a:rPr lang="en-CA" sz="2400" dirty="0"/>
              <a:t>examples: </a:t>
            </a:r>
            <a:r>
              <a:rPr lang="en-CA" sz="2400" dirty="0" smtClean="0"/>
              <a:t> MultipleThreads.java</a:t>
            </a:r>
            <a:r>
              <a:rPr lang="en-CA" sz="2400" dirty="0"/>
              <a:t>,</a:t>
            </a:r>
          </a:p>
          <a:p>
            <a:pPr marL="2286000" lvl="5" indent="0">
              <a:buNone/>
            </a:pPr>
            <a:r>
              <a:rPr lang="en-CA" sz="2400" dirty="0" smtClean="0"/>
              <a:t>FastFoodService.java,</a:t>
            </a:r>
          </a:p>
          <a:p>
            <a:pPr marL="2286000" lvl="5" indent="0">
              <a:buNone/>
            </a:pPr>
            <a:r>
              <a:rPr lang="en-CA" sz="2400" dirty="0" smtClean="0"/>
              <a:t>FastFoodServiceGUI.java</a:t>
            </a: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Threads that share data and avoid interference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Threads that pass data back and forth</a:t>
            </a:r>
          </a:p>
          <a:p>
            <a:pPr lvl="1"/>
            <a:r>
              <a:rPr lang="en-CA" sz="2400" dirty="0"/>
              <a:t>the famous example: </a:t>
            </a:r>
            <a:endParaRPr lang="en-CA" sz="2400" dirty="0" smtClean="0"/>
          </a:p>
          <a:p>
            <a:pPr marL="1371600" lvl="3" indent="0">
              <a:buNone/>
            </a:pPr>
            <a:r>
              <a:rPr lang="en-CA" sz="2400" dirty="0" smtClean="0"/>
              <a:t>the </a:t>
            </a:r>
            <a:r>
              <a:rPr lang="en-CA" sz="2400" dirty="0"/>
              <a:t>producer-consumer scenario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65629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856984" cy="1143000"/>
          </a:xfrm>
        </p:spPr>
        <p:txBody>
          <a:bodyPr/>
          <a:lstStyle/>
          <a:p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Problem of Race Condition/Data Corruption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64096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Multiple threads </a:t>
            </a:r>
            <a:r>
              <a:rPr lang="en-CA" sz="2800" dirty="0"/>
              <a:t>that share a data </a:t>
            </a:r>
            <a:r>
              <a:rPr lang="en-CA" sz="2800" dirty="0" smtClean="0"/>
              <a:t>object</a:t>
            </a:r>
          </a:p>
          <a:p>
            <a:pPr lvl="1"/>
            <a:r>
              <a:rPr lang="en-CA" sz="2400" dirty="0" smtClean="0"/>
              <a:t>access </a:t>
            </a:r>
            <a:r>
              <a:rPr lang="en-CA" sz="2400" dirty="0"/>
              <a:t>of the shared object by one thread is</a:t>
            </a:r>
            <a:r>
              <a:rPr lang="en-CA" sz="2000" dirty="0"/>
              <a:t> </a:t>
            </a:r>
            <a:r>
              <a:rPr lang="en-CA" sz="2400" dirty="0" smtClean="0"/>
              <a:t>interfered </a:t>
            </a:r>
            <a:r>
              <a:rPr lang="en-CA" sz="2400" dirty="0"/>
              <a:t>by other </a:t>
            </a:r>
            <a:r>
              <a:rPr lang="en-CA" sz="2400" dirty="0" smtClean="0"/>
              <a:t>threads. Example: </a:t>
            </a:r>
          </a:p>
          <a:p>
            <a:pPr marL="457200" lvl="1" indent="0">
              <a:buNone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The problem </a:t>
            </a:r>
            <a:r>
              <a:rPr lang="en-CA" sz="2800" dirty="0"/>
              <a:t>at the system level: </a:t>
            </a:r>
            <a:endParaRPr lang="en-CA" sz="2800" dirty="0" smtClean="0"/>
          </a:p>
          <a:p>
            <a:pPr lvl="1"/>
            <a:r>
              <a:rPr lang="en-CA" sz="2400" dirty="0" smtClean="0"/>
              <a:t>the </a:t>
            </a:r>
            <a:r>
              <a:rPr lang="en-CA" sz="2400" dirty="0"/>
              <a:t>timing of thread scheduling and </a:t>
            </a:r>
            <a:r>
              <a:rPr lang="en-CA" sz="2400" dirty="0" smtClean="0"/>
              <a:t> be </a:t>
            </a:r>
            <a:r>
              <a:rPr lang="en-CA" sz="2400" dirty="0"/>
              <a:t>predicted</a:t>
            </a:r>
          </a:p>
          <a:p>
            <a:pPr lvl="1"/>
            <a:r>
              <a:rPr lang="en-CA" sz="2400" dirty="0" smtClean="0"/>
              <a:t>example</a:t>
            </a:r>
            <a:r>
              <a:rPr lang="en-CA" sz="2400" dirty="0"/>
              <a:t>: TwoThreads.java</a:t>
            </a:r>
          </a:p>
          <a:p>
            <a:pPr lvl="1"/>
            <a:r>
              <a:rPr lang="en-CA" sz="2400" dirty="0" smtClean="0"/>
              <a:t>fundamental </a:t>
            </a:r>
            <a:r>
              <a:rPr lang="en-CA" sz="2400" dirty="0"/>
              <a:t>issue: Which thread runs faster?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35292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928992" cy="1143000"/>
          </a:xfrm>
        </p:spPr>
        <p:txBody>
          <a:bodyPr/>
          <a:lstStyle/>
          <a:p>
            <a:r>
              <a:rPr lang="en-CA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Problem of Race Condition/Data Corruption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The problem </a:t>
            </a:r>
            <a:r>
              <a:rPr lang="en-CA" sz="2800" dirty="0"/>
              <a:t>at the application level: data corruption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Example: </a:t>
            </a:r>
          </a:p>
          <a:p>
            <a:pPr lvl="1"/>
            <a:r>
              <a:rPr lang="en-CA" sz="2400" dirty="0" smtClean="0"/>
              <a:t>AnotherBank.java</a:t>
            </a:r>
            <a:endParaRPr lang="en-CA" sz="2400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16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5178"/>
              </p:ext>
            </p:extLst>
          </p:nvPr>
        </p:nvGraphicFramePr>
        <p:xfrm>
          <a:off x="1331640" y="278092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Race Condition</a:t>
                      </a:r>
                      <a:endParaRPr lang="en-CA" dirty="0"/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Example Bank Account</a:t>
                      </a:r>
                      <a:endParaRPr lang="en-CA" dirty="0"/>
                    </a:p>
                  </a:txBody>
                  <a:tcPr>
                    <a:solidFill>
                      <a:srgbClr val="3399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b="1" i="1" dirty="0" err="1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getResource</a:t>
                      </a:r>
                      <a:r>
                        <a:rPr lang="en-US" altLang="en-US" sz="1800" b="1" i="1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(); 	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i="1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a = </a:t>
                      </a:r>
                      <a:r>
                        <a:rPr lang="en-US" altLang="en-US" sz="1800" b="1" i="1" dirty="0" err="1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A.getBalance</a:t>
                      </a:r>
                      <a:r>
                        <a:rPr lang="en-US" altLang="en-US" sz="1800" b="1" i="1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();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i="1" dirty="0" err="1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modifyResource</a:t>
                      </a:r>
                      <a:r>
                        <a:rPr lang="en-US" altLang="en-US" sz="1800" b="1" i="1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i="1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a += deposit;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b="1" i="1" dirty="0" err="1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setResource</a:t>
                      </a:r>
                      <a:r>
                        <a:rPr lang="en-US" altLang="en-US" sz="1800" b="1" i="1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();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b="1" i="1" dirty="0" err="1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A.setBalance</a:t>
                      </a:r>
                      <a:r>
                        <a:rPr lang="en-US" altLang="en-US" sz="1800" b="1" i="1" dirty="0" smtClean="0">
                          <a:solidFill>
                            <a:srgbClr val="000000"/>
                          </a:solidFill>
                          <a:latin typeface="Century Gothic" pitchFamily="34" charset="0"/>
                        </a:rPr>
                        <a:t>(a);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791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Solution: Use Synchronized Blocks/Methods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Solution: </a:t>
            </a:r>
          </a:p>
          <a:p>
            <a:pPr lvl="1"/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Critical Sections </a:t>
            </a:r>
            <a:r>
              <a:rPr lang="en-CA" sz="2400" dirty="0" smtClean="0"/>
              <a:t>– Synchronized Blocks/Methods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Critical Section Definition.</a:t>
            </a:r>
          </a:p>
          <a:p>
            <a:pPr lvl="1"/>
            <a:r>
              <a:rPr lang="en-CA" sz="2400" dirty="0"/>
              <a:t>Any part of the code in a program with the property that only one thread can execute it at any given time is called critical section.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Critical sections are called sometimes </a:t>
            </a:r>
            <a:r>
              <a:rPr lang="en-CA" sz="2800" dirty="0">
                <a:solidFill>
                  <a:srgbClr val="0000CC"/>
                </a:solidFill>
              </a:rPr>
              <a:t>Monitors</a:t>
            </a:r>
            <a:r>
              <a:rPr lang="en-CA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Only one condition is called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Mutual Exclusion </a:t>
            </a:r>
            <a:r>
              <a:rPr lang="en-CA" sz="2800" dirty="0"/>
              <a:t>or the ability to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lock</a:t>
            </a:r>
            <a:r>
              <a:rPr lang="en-CA" sz="2800" dirty="0"/>
              <a:t>. 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827783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Synchronization and Blocking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Synchronization</a:t>
            </a:r>
            <a:r>
              <a:rPr lang="en-CA" sz="2800" dirty="0"/>
              <a:t>: </a:t>
            </a:r>
          </a:p>
          <a:p>
            <a:pPr lvl="1"/>
            <a:r>
              <a:rPr lang="en-CA" sz="2400" dirty="0"/>
              <a:t>access of the shared data object by other threads are blocked until the current thread has completed its access</a:t>
            </a:r>
          </a:p>
          <a:p>
            <a:pPr lvl="1"/>
            <a:endParaRPr lang="en-CA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Blocking mechanism: </a:t>
            </a:r>
          </a:p>
          <a:p>
            <a:pPr lvl="1"/>
            <a:r>
              <a:rPr lang="en-CA" sz="2400" dirty="0"/>
              <a:t>acquisition and release of a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lock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/>
              <a:t>on the shared object (implemented by the JVM)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44554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Synchronized Blocks and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28800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Synchronized </a:t>
            </a:r>
            <a:r>
              <a:rPr lang="en-CA" sz="2800" dirty="0" smtClean="0"/>
              <a:t>Method:</a:t>
            </a:r>
          </a:p>
          <a:p>
            <a:pPr lvl="1"/>
            <a:r>
              <a:rPr lang="en-CA" sz="2400" dirty="0"/>
              <a:t>Example:</a:t>
            </a:r>
            <a:endParaRPr lang="en-CA" sz="2400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 lvl="1"/>
            <a:r>
              <a:rPr lang="en-CA" sz="2400" dirty="0" smtClean="0"/>
              <a:t>Example</a:t>
            </a:r>
            <a:r>
              <a:rPr lang="en-CA" sz="2400" dirty="0"/>
              <a:t>: </a:t>
            </a:r>
            <a:r>
              <a:rPr lang="en-CA" sz="2400" dirty="0" smtClean="0"/>
              <a:t>AnotherBankSync.java</a:t>
            </a:r>
            <a:endParaRPr lang="en-CA" sz="2400" dirty="0"/>
          </a:p>
          <a:p>
            <a:pPr lvl="1"/>
            <a:r>
              <a:rPr lang="en-CA" sz="2400" dirty="0"/>
              <a:t>Example: AnotherBankNotify</a:t>
            </a:r>
            <a:r>
              <a:rPr lang="en-CA" sz="2400" dirty="0" smtClean="0"/>
              <a:t>.java</a:t>
            </a:r>
            <a:endParaRPr lang="en-CA" sz="24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19</a:t>
            </a:fld>
            <a:endParaRPr lang="en-CA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75656" y="2758736"/>
            <a:ext cx="6120680" cy="17543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dirty="0" smtClean="0">
                <a:latin typeface="Arial Unicode MS" pitchFamily="34" charset="-128"/>
                <a:cs typeface="Arial" pitchFamily="34" charset="0"/>
              </a:rPr>
              <a:t>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public class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SynchronizedCounter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       private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c = 0;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       public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synchronized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void increment() {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c++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;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       public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synchronized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void decrement() { c--;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       public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synchronized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cs typeface="Arial" pitchFamily="34" charset="0"/>
              </a:rPr>
              <a:t>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value() { return c;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   }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46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dirty="0" smtClean="0"/>
              <a:t>Concurrency Concepts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dirty="0"/>
              <a:t>The Life Cycle of a Thread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dirty="0" smtClean="0"/>
              <a:t>Multi-threaded Programming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dirty="0"/>
              <a:t>Critical Section </a:t>
            </a:r>
            <a:endParaRPr lang="en-C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Synchronized Blocks and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11807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Synchronized </a:t>
            </a:r>
            <a:r>
              <a:rPr lang="en-CA" sz="2800" dirty="0" smtClean="0"/>
              <a:t>Block:</a:t>
            </a:r>
            <a:endParaRPr lang="en-CA" sz="2800" dirty="0"/>
          </a:p>
          <a:p>
            <a:pPr lvl="1"/>
            <a:r>
              <a:rPr lang="en-CA" sz="2400" dirty="0" smtClean="0"/>
              <a:t>Example</a:t>
            </a:r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20</a:t>
            </a:fld>
            <a:endParaRPr lang="en-C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37993" y="2652869"/>
            <a:ext cx="71287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    //</a:t>
            </a:r>
            <a:r>
              <a:rPr lang="en-CA" sz="2000" dirty="0"/>
              <a:t>Use </a:t>
            </a:r>
            <a:r>
              <a:rPr lang="en-CA" sz="2000" dirty="0" err="1"/>
              <a:t>Collecions.synzhonizedList</a:t>
            </a:r>
            <a:r>
              <a:rPr lang="en-CA" sz="2000" dirty="0"/>
              <a:t> method </a:t>
            </a:r>
            <a:endParaRPr lang="en-CA" sz="2000" dirty="0" smtClean="0"/>
          </a:p>
          <a:p>
            <a:r>
              <a:rPr lang="en-CA" sz="2000" dirty="0" smtClean="0"/>
              <a:t>    List </a:t>
            </a:r>
            <a:r>
              <a:rPr lang="en-CA" sz="2000" dirty="0" err="1"/>
              <a:t>list</a:t>
            </a:r>
            <a:r>
              <a:rPr lang="en-CA" sz="2000" dirty="0"/>
              <a:t> = </a:t>
            </a:r>
            <a:r>
              <a:rPr lang="en-CA" sz="2000" dirty="0" err="1"/>
              <a:t>Collections.synchronizedList</a:t>
            </a:r>
            <a:r>
              <a:rPr lang="en-CA" sz="2000" dirty="0"/>
              <a:t>(new </a:t>
            </a:r>
            <a:r>
              <a:rPr lang="en-CA" sz="2000" dirty="0" err="1"/>
              <a:t>ArrayList</a:t>
            </a:r>
            <a:r>
              <a:rPr lang="en-CA" sz="2000" dirty="0"/>
              <a:t>()); </a:t>
            </a:r>
            <a:endParaRPr lang="en-CA" sz="2000" dirty="0" smtClean="0"/>
          </a:p>
          <a:p>
            <a:r>
              <a:rPr lang="en-CA" sz="2000" dirty="0" smtClean="0"/>
              <a:t>    ... </a:t>
            </a:r>
          </a:p>
          <a:p>
            <a:endParaRPr lang="en-CA" sz="2000" dirty="0" smtClean="0"/>
          </a:p>
          <a:p>
            <a:r>
              <a:rPr lang="en-CA" sz="2000" dirty="0" smtClean="0"/>
              <a:t>    //Use iterator </a:t>
            </a:r>
            <a:r>
              <a:rPr lang="en-CA" sz="2000" dirty="0"/>
              <a:t>on the synchronized </a:t>
            </a:r>
            <a:r>
              <a:rPr lang="en-CA" sz="2000" dirty="0" smtClean="0"/>
              <a:t>list</a:t>
            </a:r>
          </a:p>
          <a:p>
            <a:r>
              <a:rPr lang="en-CA" sz="2000" dirty="0" smtClean="0"/>
              <a:t>    </a:t>
            </a:r>
            <a:r>
              <a:rPr lang="en-CA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synchronized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000" dirty="0"/>
              <a:t>list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CA" sz="2000" dirty="0"/>
              <a:t> { </a:t>
            </a:r>
            <a:endParaRPr lang="en-CA" sz="2000" dirty="0" smtClean="0"/>
          </a:p>
          <a:p>
            <a:r>
              <a:rPr lang="en-CA" sz="2000" dirty="0" smtClean="0"/>
              <a:t>        Iterator </a:t>
            </a:r>
            <a:r>
              <a:rPr lang="en-CA" sz="2000" dirty="0" err="1"/>
              <a:t>iterator</a:t>
            </a:r>
            <a:r>
              <a:rPr lang="en-CA" sz="2000" dirty="0"/>
              <a:t> = </a:t>
            </a:r>
            <a:r>
              <a:rPr lang="en-CA" sz="2000" dirty="0" err="1"/>
              <a:t>list.iterator</a:t>
            </a:r>
            <a:r>
              <a:rPr lang="en-CA" sz="2000" dirty="0" smtClean="0"/>
              <a:t>();</a:t>
            </a:r>
          </a:p>
          <a:p>
            <a:r>
              <a:rPr lang="en-CA" sz="2000" dirty="0" smtClean="0"/>
              <a:t>        while </a:t>
            </a:r>
            <a:r>
              <a:rPr lang="en-CA" sz="2000" dirty="0"/>
              <a:t>(</a:t>
            </a:r>
            <a:r>
              <a:rPr lang="en-CA" sz="2000" dirty="0" err="1"/>
              <a:t>iterator.hasNext</a:t>
            </a:r>
            <a:r>
              <a:rPr lang="en-CA" sz="2000" dirty="0"/>
              <a:t>()) </a:t>
            </a:r>
            <a:endParaRPr lang="en-CA" sz="2000" dirty="0" smtClean="0"/>
          </a:p>
          <a:p>
            <a:r>
              <a:rPr lang="en-CA" sz="2000" dirty="0" smtClean="0"/>
              <a:t>        ...</a:t>
            </a:r>
          </a:p>
          <a:p>
            <a:r>
              <a:rPr lang="en-CA" sz="2000" dirty="0" smtClean="0"/>
              <a:t>        </a:t>
            </a:r>
            <a:r>
              <a:rPr lang="en-CA" sz="2000" dirty="0" err="1" smtClean="0"/>
              <a:t>iterator.next</a:t>
            </a:r>
            <a:r>
              <a:rPr lang="en-CA" sz="2000" dirty="0"/>
              <a:t>(); </a:t>
            </a:r>
            <a:endParaRPr lang="en-CA" sz="2000" dirty="0" smtClean="0"/>
          </a:p>
          <a:p>
            <a:r>
              <a:rPr lang="en-CA" sz="2000" dirty="0" smtClean="0"/>
              <a:t>        ... </a:t>
            </a:r>
          </a:p>
          <a:p>
            <a:r>
              <a:rPr lang="en-CA" sz="2000" dirty="0" smtClean="0"/>
              <a:t>    }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889427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Volatile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If a variable is declared with the volatile keyword then it is guaranteed that </a:t>
            </a:r>
            <a:endParaRPr lang="en-CA" dirty="0" smtClean="0"/>
          </a:p>
          <a:p>
            <a:pPr lvl="1"/>
            <a:r>
              <a:rPr lang="en-CA" dirty="0"/>
              <a:t>A</a:t>
            </a:r>
            <a:r>
              <a:rPr lang="en-CA" dirty="0" smtClean="0"/>
              <a:t>ny </a:t>
            </a:r>
            <a:r>
              <a:rPr lang="en-CA" dirty="0"/>
              <a:t>thread that reads the field will see the most recently written value. </a:t>
            </a:r>
            <a:endParaRPr lang="en-CA" dirty="0" smtClean="0"/>
          </a:p>
          <a:p>
            <a:pPr lvl="1"/>
            <a:r>
              <a:rPr lang="en-CA" dirty="0" smtClean="0"/>
              <a:t>The </a:t>
            </a:r>
            <a:r>
              <a:rPr lang="en-CA" dirty="0"/>
              <a:t>volatile keyword will not perform any mutual exclusive lock on the variable.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49781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4E41613-8E77-42DB-91BE-E38009EB5DDD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  <a:endParaRPr lang="en-CA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dirty="0" smtClean="0">
                <a:hlinkClick r:id="rId2"/>
              </a:rPr>
              <a:t>Java Tutorial on Concurrency</a:t>
            </a:r>
            <a:endParaRPr lang="en-CA" altLang="en-US" dirty="0" smtClean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altLang="en-US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dirty="0" smtClean="0">
                <a:hlinkClick r:id="rId3"/>
              </a:rPr>
              <a:t>Synchronization in Java</a:t>
            </a:r>
            <a:endParaRPr lang="en-C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23</a:t>
            </a:fld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Processes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vs.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A process </a:t>
            </a:r>
            <a:r>
              <a:rPr lang="en-CA" sz="2400" dirty="0"/>
              <a:t>is an instance of a computer program that is being executed. </a:t>
            </a:r>
          </a:p>
          <a:p>
            <a:pPr lvl="1"/>
            <a:r>
              <a:rPr lang="en-CA" sz="1800" dirty="0" smtClean="0"/>
              <a:t>It runs </a:t>
            </a:r>
            <a:r>
              <a:rPr lang="en-CA" sz="1800" dirty="0"/>
              <a:t>independently and isolated of other processes. </a:t>
            </a:r>
          </a:p>
          <a:p>
            <a:pPr lvl="1"/>
            <a:r>
              <a:rPr lang="en-CA" sz="1800" dirty="0"/>
              <a:t>It cannot directly access shared data in other processes. </a:t>
            </a:r>
          </a:p>
          <a:p>
            <a:pPr lvl="1"/>
            <a:r>
              <a:rPr lang="en-CA" sz="1800" dirty="0"/>
              <a:t>The resources of the process, e.g. memory and CPU time, are allocated to it via the operating system. </a:t>
            </a:r>
            <a:endParaRPr lang="en-CA" sz="1800" dirty="0" smtClean="0"/>
          </a:p>
          <a:p>
            <a:pPr lvl="1"/>
            <a:endParaRPr lang="en-CA" sz="105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 </a:t>
            </a:r>
            <a:r>
              <a:rPr lang="en-CA" sz="2400" dirty="0" smtClean="0"/>
              <a:t>thread </a:t>
            </a:r>
            <a:r>
              <a:rPr lang="en-CA" sz="2400" dirty="0"/>
              <a:t>is a sequence of executing instructions that can run </a:t>
            </a:r>
            <a:r>
              <a:rPr lang="en-CA" sz="2400" dirty="0" smtClean="0"/>
              <a:t>independently within a process.</a:t>
            </a:r>
            <a:endParaRPr lang="en-CA" sz="2400" dirty="0"/>
          </a:p>
          <a:p>
            <a:pPr lvl="1"/>
            <a:r>
              <a:rPr lang="en-CA" sz="2000" dirty="0"/>
              <a:t>T</a:t>
            </a:r>
            <a:r>
              <a:rPr lang="en-CA" sz="1800" dirty="0"/>
              <a:t>hreads organize programs into logically separate paths of </a:t>
            </a:r>
            <a:r>
              <a:rPr lang="en-CA" sz="1800" dirty="0" smtClean="0"/>
              <a:t>execution</a:t>
            </a:r>
            <a:r>
              <a:rPr lang="en-CA" sz="1800" dirty="0"/>
              <a:t>.   	</a:t>
            </a:r>
          </a:p>
          <a:p>
            <a:pPr lvl="1"/>
            <a:r>
              <a:rPr lang="en-CA" sz="1800" dirty="0" smtClean="0"/>
              <a:t>A thread </a:t>
            </a:r>
            <a:r>
              <a:rPr lang="en-CA" sz="1800" dirty="0"/>
              <a:t>can perform task independent of other threads.</a:t>
            </a:r>
          </a:p>
          <a:p>
            <a:pPr lvl="1"/>
            <a:r>
              <a:rPr lang="en-CA" sz="1800" dirty="0" smtClean="0"/>
              <a:t>Threads </a:t>
            </a:r>
            <a:r>
              <a:rPr lang="en-CA" sz="1800" dirty="0"/>
              <a:t>can share access to common resources.</a:t>
            </a:r>
          </a:p>
          <a:p>
            <a:pPr lvl="1"/>
            <a:r>
              <a:rPr lang="en-CA" sz="1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thread reads shared data it stores this data in its own memory cache</a:t>
            </a:r>
            <a:r>
              <a:rPr lang="en-CA" sz="1800" dirty="0"/>
              <a:t>. 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0116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8" eaLnBrk="0" hangingPunct="0"/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Concurrency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What </a:t>
            </a:r>
            <a:r>
              <a:rPr lang="en-CA" sz="2800" dirty="0"/>
              <a:t>is concurrency</a:t>
            </a:r>
            <a:r>
              <a:rPr lang="en-CA" sz="2800" dirty="0" smtClean="0"/>
              <a:t>?</a:t>
            </a:r>
            <a:r>
              <a:rPr lang="en-CA" sz="2800" dirty="0"/>
              <a:t> </a:t>
            </a:r>
            <a:endParaRPr lang="en-CA" sz="2800" dirty="0" smtClean="0"/>
          </a:p>
          <a:p>
            <a:pPr marL="400050" lvl="1" indent="0">
              <a:buNone/>
            </a:pPr>
            <a:r>
              <a:rPr lang="en-CA" sz="2400" dirty="0" smtClean="0"/>
              <a:t>Concurrency is the ability to run several programs or several parts of a program in parallel. </a:t>
            </a:r>
          </a:p>
          <a:p>
            <a:pPr marL="400050" lvl="1" indent="0">
              <a:buNone/>
            </a:pPr>
            <a:endParaRPr lang="en-CA" sz="14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Java </a:t>
            </a:r>
            <a:r>
              <a:rPr lang="en-CA" sz="2800" dirty="0"/>
              <a:t>concurrent programming is mostly concerned with threads</a:t>
            </a:r>
            <a:r>
              <a:rPr lang="en-CA" sz="2800" dirty="0" smtClean="0"/>
              <a:t>.</a:t>
            </a:r>
          </a:p>
          <a:p>
            <a:pPr lvl="1"/>
            <a:r>
              <a:rPr lang="en-CA" sz="2400" dirty="0"/>
              <a:t>A Java application runs in its own process </a:t>
            </a:r>
            <a:r>
              <a:rPr lang="en-CA" sz="2400" dirty="0" smtClean="0"/>
              <a:t>and in a default thread</a:t>
            </a:r>
            <a:r>
              <a:rPr lang="en-CA" sz="2400" dirty="0"/>
              <a:t>. </a:t>
            </a:r>
            <a:endParaRPr lang="en-CA" sz="2400" dirty="0" smtClean="0"/>
          </a:p>
          <a:p>
            <a:pPr lvl="1"/>
            <a:r>
              <a:rPr lang="en-CA" sz="2400" dirty="0" smtClean="0"/>
              <a:t>Within </a:t>
            </a:r>
            <a:r>
              <a:rPr lang="en-CA" sz="2400" dirty="0"/>
              <a:t>a Java application </a:t>
            </a:r>
            <a:r>
              <a:rPr lang="en-CA" sz="2400" dirty="0" smtClean="0"/>
              <a:t>you can </a:t>
            </a:r>
            <a:r>
              <a:rPr lang="en-CA" sz="2400" dirty="0"/>
              <a:t>work with several threads to achieve parallel processing or asynchronous behavior. </a:t>
            </a:r>
          </a:p>
          <a:p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7411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Example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Showcases:  BallBouncing2.java		</a:t>
            </a: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The </a:t>
            </a:r>
            <a:r>
              <a:rPr lang="en-CA" sz="2800" dirty="0"/>
              <a:t>goal of thread programming (application level): 										“doing several things at once”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8405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 of Multithreading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An applet that does animation</a:t>
            </a:r>
          </a:p>
          <a:p>
            <a:pPr lvl="1"/>
            <a:r>
              <a:rPr lang="en-CA" sz="2400" dirty="0" smtClean="0"/>
              <a:t>a </a:t>
            </a:r>
            <a:r>
              <a:rPr lang="en-CA" sz="2400" dirty="0"/>
              <a:t>thread is used to carry out the task of drawing </a:t>
            </a:r>
            <a:r>
              <a:rPr lang="en-CA" sz="2400" dirty="0" smtClean="0"/>
              <a:t>pictures</a:t>
            </a:r>
          </a:p>
          <a:p>
            <a:pPr lvl="1"/>
            <a:endParaRPr lang="en-CA" sz="9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The tasks </a:t>
            </a:r>
            <a:r>
              <a:rPr lang="en-CA" sz="2800" dirty="0"/>
              <a:t>of a multi-threaded server </a:t>
            </a:r>
            <a:r>
              <a:rPr lang="en-CA" sz="2800" dirty="0" smtClean="0"/>
              <a:t>program</a:t>
            </a:r>
          </a:p>
          <a:p>
            <a:pPr lvl="1"/>
            <a:r>
              <a:rPr lang="en-CA" sz="2400" dirty="0" smtClean="0"/>
              <a:t>multiple </a:t>
            </a:r>
            <a:r>
              <a:rPr lang="en-CA" sz="2400" dirty="0"/>
              <a:t>threads are used to process the requests of </a:t>
            </a:r>
            <a:r>
              <a:rPr lang="en-CA" sz="2400" dirty="0" smtClean="0"/>
              <a:t>multiple clients</a:t>
            </a:r>
          </a:p>
          <a:p>
            <a:pPr lvl="1"/>
            <a:endParaRPr lang="en-CA" sz="1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Java servlet technology</a:t>
            </a:r>
          </a:p>
          <a:p>
            <a:pPr lvl="1"/>
            <a:r>
              <a:rPr lang="en-CA" sz="2400" dirty="0" smtClean="0"/>
              <a:t>a </a:t>
            </a:r>
            <a:r>
              <a:rPr lang="en-CA" sz="2400" dirty="0"/>
              <a:t>servlet container creates multiple threads to process </a:t>
            </a:r>
            <a:r>
              <a:rPr lang="en-CA" sz="2400" dirty="0" smtClean="0"/>
              <a:t>multiple </a:t>
            </a:r>
            <a:r>
              <a:rPr lang="en-CA" sz="2400" dirty="0"/>
              <a:t>user requests for the service of a Java servlet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2539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 of 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RMI technology</a:t>
            </a:r>
          </a:p>
          <a:p>
            <a:pPr lvl="1"/>
            <a:r>
              <a:rPr lang="en-CA" sz="2000" dirty="0" smtClean="0"/>
              <a:t>JVM </a:t>
            </a:r>
            <a:r>
              <a:rPr lang="en-CA" sz="2000" dirty="0"/>
              <a:t>creates one or more threads to execute </a:t>
            </a:r>
            <a:r>
              <a:rPr lang="en-CA" sz="2000" dirty="0" smtClean="0"/>
              <a:t>remote requests</a:t>
            </a: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The concurrent tasks </a:t>
            </a:r>
            <a:r>
              <a:rPr lang="en-CA" sz="2800" dirty="0"/>
              <a:t>of a web browser </a:t>
            </a:r>
            <a:r>
              <a:rPr lang="en-CA" sz="2800" dirty="0" smtClean="0"/>
              <a:t>program</a:t>
            </a:r>
          </a:p>
          <a:p>
            <a:pPr lvl="1"/>
            <a:r>
              <a:rPr lang="en-CA" sz="2000" dirty="0" smtClean="0"/>
              <a:t>scroll </a:t>
            </a:r>
            <a:r>
              <a:rPr lang="en-CA" sz="2000" dirty="0"/>
              <a:t>a </a:t>
            </a:r>
            <a:r>
              <a:rPr lang="en-CA" sz="2000" dirty="0" smtClean="0"/>
              <a:t>page</a:t>
            </a:r>
          </a:p>
          <a:p>
            <a:pPr lvl="1"/>
            <a:r>
              <a:rPr lang="en-CA" sz="2000" dirty="0" smtClean="0"/>
              <a:t>download </a:t>
            </a:r>
            <a:r>
              <a:rPr lang="en-CA" sz="2000" dirty="0"/>
              <a:t>an </a:t>
            </a:r>
            <a:r>
              <a:rPr lang="en-CA" sz="2000" dirty="0" smtClean="0"/>
              <a:t>applet</a:t>
            </a:r>
          </a:p>
          <a:p>
            <a:pPr lvl="1"/>
            <a:r>
              <a:rPr lang="en-CA" sz="2000" dirty="0" smtClean="0"/>
              <a:t>play </a:t>
            </a:r>
            <a:r>
              <a:rPr lang="en-CA" sz="2000" dirty="0"/>
              <a:t>animation and sound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The concurrent </a:t>
            </a:r>
            <a:r>
              <a:rPr lang="en-CA" sz="2800" dirty="0"/>
              <a:t>tasks of a responsive interactive </a:t>
            </a:r>
            <a:r>
              <a:rPr lang="en-CA" sz="2800" dirty="0" smtClean="0"/>
              <a:t>program</a:t>
            </a:r>
          </a:p>
          <a:p>
            <a:pPr lvl="1"/>
            <a:r>
              <a:rPr lang="en-CA" sz="2000" dirty="0" smtClean="0"/>
              <a:t>monitor </a:t>
            </a:r>
            <a:r>
              <a:rPr lang="en-CA" sz="2000" dirty="0"/>
              <a:t>GUI </a:t>
            </a:r>
            <a:r>
              <a:rPr lang="en-CA" sz="2000" dirty="0" smtClean="0"/>
              <a:t>events</a:t>
            </a:r>
          </a:p>
          <a:p>
            <a:pPr lvl="1"/>
            <a:r>
              <a:rPr lang="en-CA" sz="2000" dirty="0" smtClean="0"/>
              <a:t>calculations </a:t>
            </a:r>
            <a:r>
              <a:rPr lang="en-CA" sz="2000" dirty="0"/>
              <a:t>as </a:t>
            </a:r>
            <a:r>
              <a:rPr lang="en-CA" sz="2000" dirty="0" smtClean="0"/>
              <a:t>requested</a:t>
            </a:r>
          </a:p>
          <a:p>
            <a:pPr lvl="1"/>
            <a:r>
              <a:rPr lang="en-CA" sz="2000" dirty="0" smtClean="0"/>
              <a:t>I/O</a:t>
            </a:r>
            <a:r>
              <a:rPr lang="en-CA" sz="2400" dirty="0"/>
              <a:t>	</a:t>
            </a:r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0116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create and start a thread?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Option 1</a:t>
            </a:r>
            <a:r>
              <a:rPr lang="en-CA" sz="2800" dirty="0"/>
              <a:t>: “extends” </a:t>
            </a:r>
            <a:r>
              <a:rPr lang="en-CA" sz="2800" dirty="0" smtClean="0"/>
              <a:t>the Thread Class</a:t>
            </a:r>
          </a:p>
          <a:p>
            <a:pPr lvl="1"/>
            <a:r>
              <a:rPr lang="en-CA" sz="2000" dirty="0" smtClean="0"/>
              <a:t>override </a:t>
            </a:r>
            <a:r>
              <a:rPr lang="en-CA" sz="2000" dirty="0"/>
              <a:t>the run( ) method	</a:t>
            </a:r>
            <a:endParaRPr lang="en-CA" sz="2000" dirty="0" smtClean="0"/>
          </a:p>
          <a:p>
            <a:pPr lvl="1"/>
            <a:r>
              <a:rPr lang="en-CA" sz="2000" dirty="0" smtClean="0"/>
              <a:t>example</a:t>
            </a:r>
            <a:r>
              <a:rPr lang="en-CA" sz="2000" dirty="0"/>
              <a:t>: ThreadDemo.java, </a:t>
            </a:r>
            <a:r>
              <a:rPr lang="en-CA" sz="2000" dirty="0" smtClean="0"/>
              <a:t>ThreadDemo1.java</a:t>
            </a: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Option 2</a:t>
            </a:r>
            <a:r>
              <a:rPr lang="en-CA" sz="2800" dirty="0"/>
              <a:t>: “implements” the Runnable </a:t>
            </a:r>
            <a:r>
              <a:rPr lang="en-CA" sz="2800" dirty="0" smtClean="0"/>
              <a:t>interface</a:t>
            </a:r>
          </a:p>
          <a:p>
            <a:pPr lvl="1"/>
            <a:r>
              <a:rPr lang="en-CA" sz="2000" dirty="0" smtClean="0"/>
              <a:t>implement </a:t>
            </a:r>
            <a:r>
              <a:rPr lang="en-CA" sz="2000" dirty="0"/>
              <a:t>the run( ) </a:t>
            </a:r>
            <a:r>
              <a:rPr lang="en-CA" sz="2000" dirty="0" smtClean="0"/>
              <a:t>method</a:t>
            </a:r>
          </a:p>
          <a:p>
            <a:pPr lvl="1"/>
            <a:r>
              <a:rPr lang="en-CA" sz="2000" dirty="0" smtClean="0"/>
              <a:t>pass </a:t>
            </a:r>
            <a:r>
              <a:rPr lang="en-CA" sz="2000" dirty="0"/>
              <a:t>the Runnable object </a:t>
            </a:r>
            <a:r>
              <a:rPr lang="en-CA" sz="2000" dirty="0" smtClean="0"/>
              <a:t>into the Thread constructor</a:t>
            </a:r>
          </a:p>
          <a:p>
            <a:pPr lvl="1"/>
            <a:r>
              <a:rPr lang="en-CA" sz="2000" dirty="0" smtClean="0"/>
              <a:t>example</a:t>
            </a:r>
            <a:r>
              <a:rPr lang="en-CA" sz="2000" dirty="0"/>
              <a:t>: </a:t>
            </a:r>
            <a:r>
              <a:rPr lang="en-CA" sz="2000" dirty="0" smtClean="0"/>
              <a:t>ThreadDemo3.java</a:t>
            </a:r>
            <a:endParaRPr lang="en-CA" sz="1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Notice</a:t>
            </a:r>
          </a:p>
          <a:p>
            <a:pPr lvl="1"/>
            <a:r>
              <a:rPr lang="en-CA" sz="2000" dirty="0" smtClean="0"/>
              <a:t>All examples </a:t>
            </a:r>
            <a:r>
              <a:rPr lang="en-CA" sz="2000" dirty="0"/>
              <a:t>invoke </a:t>
            </a:r>
            <a:r>
              <a:rPr lang="en-CA" sz="2000" dirty="0" err="1"/>
              <a:t>Thread.start</a:t>
            </a:r>
            <a:r>
              <a:rPr lang="en-CA" sz="2000" dirty="0"/>
              <a:t> in order to start the new thread</a:t>
            </a:r>
            <a:r>
              <a:rPr lang="en-CA" sz="2000" dirty="0" smtClean="0"/>
              <a:t>.</a:t>
            </a:r>
          </a:p>
          <a:p>
            <a:pPr lvl="1"/>
            <a:r>
              <a:rPr lang="en-CA" sz="2000" dirty="0" smtClean="0"/>
              <a:t>The Runnable object can subclass a class other than Thread</a:t>
            </a:r>
            <a:r>
              <a:rPr lang="en-CA" sz="2400" dirty="0" smtClean="0"/>
              <a:t>.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1960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Thread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Thread class implements </a:t>
            </a:r>
            <a:r>
              <a:rPr lang="en-CA" sz="2800" dirty="0"/>
              <a:t>the Runnable </a:t>
            </a:r>
            <a:r>
              <a:rPr lang="en-CA" sz="2800" dirty="0" smtClean="0"/>
              <a:t>interface.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</a:t>
            </a:r>
            <a:r>
              <a:rPr lang="en-US" altLang="en-US" sz="2800" dirty="0">
                <a:solidFill>
                  <a:srgbClr val="000000"/>
                </a:solidFill>
              </a:rPr>
              <a:t>methods of the Thread class that control the current </a:t>
            </a:r>
            <a:r>
              <a:rPr lang="en-US" altLang="en-US" sz="2800" dirty="0" smtClean="0">
                <a:solidFill>
                  <a:srgbClr val="000000"/>
                </a:solidFill>
              </a:rPr>
              <a:t>thread.</a:t>
            </a: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Some 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r>
              <a:rPr lang="en-CA" sz="2800" dirty="0" smtClean="0">
                <a:solidFill>
                  <a:srgbClr val="0033CC"/>
                </a:solidFill>
              </a:rPr>
              <a:t> </a:t>
            </a:r>
            <a:r>
              <a:rPr lang="en-CA" sz="2800" dirty="0" smtClean="0"/>
              <a:t>methods:</a:t>
            </a:r>
          </a:p>
          <a:p>
            <a:pPr lvl="1"/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sleep</a:t>
            </a:r>
            <a:r>
              <a:rPr lang="en-CA" sz="2000" dirty="0" smtClean="0"/>
              <a:t>(long milliseconds</a:t>
            </a:r>
            <a:r>
              <a:rPr lang="en-CA" sz="2000" dirty="0"/>
              <a:t>) </a:t>
            </a:r>
            <a:endParaRPr lang="en-CA" sz="2000" dirty="0" smtClean="0"/>
          </a:p>
          <a:p>
            <a:pPr lvl="2"/>
            <a:r>
              <a:rPr lang="en-CA" sz="1800" dirty="0" smtClean="0"/>
              <a:t>Causes </a:t>
            </a:r>
            <a:r>
              <a:rPr lang="en-CA" sz="1800" dirty="0"/>
              <a:t>the currently executing thread to sleep</a:t>
            </a:r>
            <a:endParaRPr lang="en-CA" sz="1800" dirty="0" smtClean="0"/>
          </a:p>
          <a:p>
            <a:pPr lvl="2"/>
            <a:r>
              <a:rPr lang="en-CA" sz="1800" dirty="0" smtClean="0"/>
              <a:t>state</a:t>
            </a:r>
            <a:r>
              <a:rPr lang="en-CA" sz="1800" dirty="0"/>
              <a:t>: running =&gt; </a:t>
            </a:r>
            <a:r>
              <a:rPr lang="en-CA" sz="1800" dirty="0" smtClean="0"/>
              <a:t>sleeping</a:t>
            </a:r>
          </a:p>
          <a:p>
            <a:pPr lvl="2"/>
            <a:r>
              <a:rPr lang="en-CA" sz="1800" dirty="0"/>
              <a:t>a</a:t>
            </a:r>
            <a:r>
              <a:rPr lang="en-CA" sz="1800" dirty="0" smtClean="0"/>
              <a:t>t expiration time:  state</a:t>
            </a:r>
            <a:r>
              <a:rPr lang="en-CA" sz="1800" dirty="0"/>
              <a:t>: runnable &lt;= </a:t>
            </a:r>
            <a:r>
              <a:rPr lang="en-CA" sz="1800" dirty="0" smtClean="0"/>
              <a:t>sleeping</a:t>
            </a:r>
          </a:p>
          <a:p>
            <a:pPr lvl="1"/>
            <a:r>
              <a:rPr lang="en-CA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getName</a:t>
            </a:r>
            <a:r>
              <a:rPr lang="en-CA" sz="2400" dirty="0"/>
              <a:t>( </a:t>
            </a:r>
            <a:r>
              <a:rPr lang="en-CA" sz="2400" dirty="0" smtClean="0"/>
              <a:t>)</a:t>
            </a:r>
          </a:p>
          <a:p>
            <a:pPr lvl="1"/>
            <a:r>
              <a:rPr lang="en-CA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currentThread</a:t>
            </a:r>
            <a:r>
              <a:rPr lang="en-CA" sz="2400" dirty="0"/>
              <a:t>( </a:t>
            </a:r>
            <a:r>
              <a:rPr lang="en-CA" sz="2400" dirty="0" smtClean="0"/>
              <a:t>)</a:t>
            </a:r>
          </a:p>
          <a:p>
            <a:pPr lvl="2"/>
            <a:r>
              <a:rPr lang="en-CA" sz="1800" dirty="0" smtClean="0"/>
              <a:t>Returns </a:t>
            </a:r>
            <a:r>
              <a:rPr lang="en-CA" sz="1800" dirty="0"/>
              <a:t>a reference to the currently executing thread object</a:t>
            </a:r>
            <a:r>
              <a:rPr lang="en-CA" sz="1800" dirty="0" smtClean="0"/>
              <a:t>.</a:t>
            </a:r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388862017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2344</TotalTime>
  <Words>1015</Words>
  <Application>Microsoft Office PowerPoint</Application>
  <PresentationFormat>On-screen Show (4:3)</PresentationFormat>
  <Paragraphs>226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Compass</vt:lpstr>
      <vt:lpstr>JAC444 - Introduction to Java for C++ Programmers</vt:lpstr>
      <vt:lpstr>Agenda</vt:lpstr>
      <vt:lpstr>Processes vs. Threads</vt:lpstr>
      <vt:lpstr>Concurrency</vt:lpstr>
      <vt:lpstr>An Example</vt:lpstr>
      <vt:lpstr>Applications of Multithreading</vt:lpstr>
      <vt:lpstr>Applications of Multithreading</vt:lpstr>
      <vt:lpstr>How to create and start a thread?</vt:lpstr>
      <vt:lpstr>The Thread Class</vt:lpstr>
      <vt:lpstr>How to stop a thread?</vt:lpstr>
      <vt:lpstr>How to stop a thread?</vt:lpstr>
      <vt:lpstr>The Life Cycle of a Thread</vt:lpstr>
      <vt:lpstr>The Life Cycle of a Thread</vt:lpstr>
      <vt:lpstr>Multi-threaded Programming</vt:lpstr>
      <vt:lpstr>The Problem of Race Condition/Data Corruption</vt:lpstr>
      <vt:lpstr>The Problem of Race Condition/Data Corruption</vt:lpstr>
      <vt:lpstr>Solution: Use Synchronized Blocks/Methods</vt:lpstr>
      <vt:lpstr>Synchronization and Blocking</vt:lpstr>
      <vt:lpstr>Synchronized Blocks and Methods </vt:lpstr>
      <vt:lpstr>Synchronized Blocks and Methods </vt:lpstr>
      <vt:lpstr>Volatile Variables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Peter Liu</dc:creator>
  <cp:lastModifiedBy>Wei Song</cp:lastModifiedBy>
  <cp:revision>140</cp:revision>
  <cp:lastPrinted>2001-07-23T19:37:02Z</cp:lastPrinted>
  <dcterms:created xsi:type="dcterms:W3CDTF">2001-03-26T00:24:34Z</dcterms:created>
  <dcterms:modified xsi:type="dcterms:W3CDTF">2014-07-08T23:16:21Z</dcterms:modified>
</cp:coreProperties>
</file>