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342" r:id="rId8"/>
    <p:sldId id="283" r:id="rId9"/>
    <p:sldId id="303" r:id="rId10"/>
    <p:sldId id="285" r:id="rId11"/>
    <p:sldId id="300" r:id="rId12"/>
    <p:sldId id="301" r:id="rId13"/>
    <p:sldId id="302" r:id="rId14"/>
    <p:sldId id="345" r:id="rId15"/>
    <p:sldId id="286" r:id="rId16"/>
    <p:sldId id="287" r:id="rId17"/>
    <p:sldId id="288" r:id="rId18"/>
    <p:sldId id="304" r:id="rId19"/>
    <p:sldId id="346" r:id="rId20"/>
    <p:sldId id="306" r:id="rId21"/>
    <p:sldId id="349" r:id="rId22"/>
    <p:sldId id="305" r:id="rId23"/>
    <p:sldId id="350" r:id="rId24"/>
    <p:sldId id="307" r:id="rId25"/>
    <p:sldId id="311" r:id="rId26"/>
    <p:sldId id="308" r:id="rId27"/>
    <p:sldId id="309" r:id="rId28"/>
    <p:sldId id="312" r:id="rId29"/>
    <p:sldId id="343" r:id="rId30"/>
    <p:sldId id="347" r:id="rId31"/>
    <p:sldId id="348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4" autoAdjust="0"/>
    <p:restoredTop sz="94909" autoAdjust="0"/>
  </p:normalViewPr>
  <p:slideViewPr>
    <p:cSldViewPr>
      <p:cViewPr varScale="1">
        <p:scale>
          <a:sx n="107" d="100"/>
          <a:sy n="107" d="100"/>
        </p:scale>
        <p:origin x="5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For fast page loading.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323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forms/input-tags-html5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scs.senecac.on.ca/~wei.song/int222/code/js/validation-html5.html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ll-digits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ll-alphabetic-letters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at-least-1-letter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form-validation-name-and-phone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error-on-page/js-form-validation-error-on-page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textarea/form-validation-textarea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radio/form-radio-validation.html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checkbox/form-validation-checkbox.ht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single/form-validation-select-single.ht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-form-validation-select-multiple/form-validation-select-multiple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line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js/js-code-internal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external.js" TargetMode="External"/><Relationship Id="rId2" Type="http://schemas.openxmlformats.org/officeDocument/2006/relationships/hyperlink" Target="https://scs.senecac.on.ca/~wei.song/int222/code/js/js-code-external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js/changeCSS.html" TargetMode="External"/><Relationship Id="rId2" Type="http://schemas.openxmlformats.org/officeDocument/2006/relationships/hyperlink" Target="https://scs.senecac.on.ca/~wei.song/int222/code/js/innerHTML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scs.senecac.on.ca/~wei.song/int222/code/js/temp-conversion.html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10: Using JS in HTML,</a:t>
            </a:r>
          </a:p>
          <a:p>
            <a:pPr eaLnBrk="1" hangingPunct="1">
              <a:defRPr/>
            </a:pPr>
            <a:r>
              <a:rPr lang="en-US" altLang="en-US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Client-side validation</a:t>
            </a:r>
            <a:endParaRPr lang="en-CA" altLang="en-US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8D0272C-F1C9-4935-9BF6-19507CADDD0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51520" y="1768475"/>
            <a:ext cx="8587680" cy="1012453"/>
          </a:xfrm>
        </p:spPr>
        <p:txBody>
          <a:bodyPr/>
          <a:lstStyle/>
          <a:p>
            <a:pPr eaLnBrk="1" hangingPunct="1">
              <a:defRPr/>
            </a:pPr>
            <a:r>
              <a:rPr lang="en-CA" sz="36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WEB222 - Web Programming Principles</a:t>
            </a:r>
            <a:endParaRPr lang="en-CA" altLang="en-US" sz="3600" dirty="0">
              <a:solidFill>
                <a:schemeClr val="tx1"/>
              </a:solidFill>
              <a:latin typeface="Tahoma (Headings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E955DB53-2DC7-473C-9609-F6DA60BB1343}" type="slidenum">
              <a:rPr lang="en-CA" altLang="en-US" sz="1400"/>
              <a:pPr algn="r" eaLnBrk="1" hangingPunct="1"/>
              <a:t>10</a:t>
            </a:fld>
            <a:endParaRPr lang="en-CA" altLang="en-US" sz="1400"/>
          </a:p>
        </p:txBody>
      </p:sp>
      <p:sp>
        <p:nvSpPr>
          <p:cNvPr id="20992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27088" y="188913"/>
            <a:ext cx="7345312" cy="935831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Form Validation</a:t>
            </a:r>
            <a:endParaRPr lang="en-CA" altLang="en-US" sz="40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9924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650" y="1341438"/>
            <a:ext cx="7848600" cy="47513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effectLst/>
              </a:rPr>
              <a:t>At the client-side of an web app, validate and ensure the user’s form inputs are necessary and properly formatted for form processing.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Advantages</a:t>
            </a:r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Saves</a:t>
            </a:r>
            <a:r>
              <a:rPr lang="en-CA" altLang="en-US" sz="2400" dirty="0"/>
              <a:t> time and bandwidth.</a:t>
            </a:r>
            <a:endParaRPr lang="en-CA" altLang="en-US" sz="7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It's </a:t>
            </a:r>
            <a:r>
              <a:rPr lang="en-CA" altLang="en-US" sz="2400" dirty="0">
                <a:solidFill>
                  <a:srgbClr val="0000FF"/>
                </a:solidFill>
              </a:rPr>
              <a:t>fast </a:t>
            </a:r>
            <a:r>
              <a:rPr lang="en-CA" altLang="en-US" sz="2400" dirty="0"/>
              <a:t>with immediate user feedback without having to wait for the page to load. </a:t>
            </a:r>
            <a:endParaRPr lang="en-CA" altLang="en-US" sz="50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You can safely display only one error at a time and focus on the wrong field, to help ensure that the user correctly fills in all the details as required. </a:t>
            </a:r>
            <a:endParaRPr lang="en-CA" altLang="en-US" sz="105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Still </a:t>
            </a:r>
            <a:r>
              <a:rPr lang="en-CA" altLang="en-US" sz="2400" dirty="0">
                <a:solidFill>
                  <a:srgbClr val="0000FF"/>
                </a:solidFill>
              </a:rPr>
              <a:t>need server-side validation</a:t>
            </a:r>
            <a:r>
              <a:rPr lang="en-CA" altLang="en-US" sz="2400" dirty="0"/>
              <a:t>. </a:t>
            </a:r>
            <a:endParaRPr lang="en-CA" altLang="en-US" sz="1050" dirty="0"/>
          </a:p>
          <a:p>
            <a:pPr marL="781050" lvl="1" indent="-381000">
              <a:lnSpc>
                <a:spcPct val="80000"/>
              </a:lnSpc>
            </a:pPr>
            <a:r>
              <a:rPr lang="en-CA" altLang="en-US" sz="2400" dirty="0"/>
              <a:t>Client and server-side validation complement each other, and as such, they really shouldn't be used independently. </a:t>
            </a:r>
          </a:p>
        </p:txBody>
      </p:sp>
    </p:spTree>
    <p:extLst>
      <p:ext uri="{BB962C8B-B14F-4D97-AF65-F5344CB8AC3E}">
        <p14:creationId xmlns:p14="http://schemas.microsoft.com/office/powerpoint/2010/main" val="3882024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HTML5 provides several new types for form &lt;input&gt; tags. </a:t>
            </a:r>
          </a:p>
          <a:p>
            <a:pPr lvl="1"/>
            <a:r>
              <a:rPr lang="en-CA" dirty="0"/>
              <a:t>These new features allow better input control and validation. </a:t>
            </a:r>
          </a:p>
          <a:p>
            <a:pPr lvl="1"/>
            <a:r>
              <a:rPr lang="en-CA" dirty="0"/>
              <a:t>Some HTML5 new values of input type attribute:</a:t>
            </a:r>
          </a:p>
          <a:p>
            <a:pPr marL="800100" lvl="2" indent="0">
              <a:buNone/>
            </a:pPr>
            <a:r>
              <a:rPr lang="en-CA" dirty="0"/>
              <a:t>color, date, </a:t>
            </a:r>
            <a:r>
              <a:rPr lang="en-CA" dirty="0" err="1"/>
              <a:t>datetime</a:t>
            </a:r>
            <a:r>
              <a:rPr lang="en-CA" dirty="0"/>
              <a:t>, email, month, number, range, search, </a:t>
            </a:r>
            <a:r>
              <a:rPr lang="en-CA" dirty="0" err="1"/>
              <a:t>tel</a:t>
            </a:r>
            <a:r>
              <a:rPr lang="en-CA" dirty="0"/>
              <a:t>, time, </a:t>
            </a:r>
            <a:r>
              <a:rPr lang="en-CA" dirty="0" err="1"/>
              <a:t>url</a:t>
            </a:r>
            <a:r>
              <a:rPr lang="en-CA" dirty="0"/>
              <a:t>, week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dirty="0"/>
              <a:t> </a:t>
            </a:r>
            <a:r>
              <a:rPr lang="en-CA" dirty="0">
                <a:hlinkClick r:id="rId2"/>
              </a:rPr>
              <a:t>input-tags-html5.html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83812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dirty="0">
              <a:solidFill>
                <a:srgbClr val="0000CC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24744"/>
            <a:ext cx="8856984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required</a:t>
            </a:r>
            <a:r>
              <a:rPr lang="en-CA" sz="2800" dirty="0">
                <a:effectLst/>
              </a:rPr>
              <a:t> </a:t>
            </a:r>
            <a:r>
              <a:rPr lang="en-CA" sz="2800" dirty="0"/>
              <a:t>attribute</a:t>
            </a:r>
          </a:p>
          <a:p>
            <a:pPr lvl="1"/>
            <a:r>
              <a:rPr lang="en-CA" sz="2400" dirty="0"/>
              <a:t>Specifies that an input field is required (must be filled </a:t>
            </a:r>
            <a:r>
              <a:rPr lang="en-CA" sz="2200" dirty="0"/>
              <a:t>out).</a:t>
            </a:r>
          </a:p>
          <a:p>
            <a:pPr lvl="1"/>
            <a:r>
              <a:rPr lang="en-CA" sz="2200" dirty="0"/>
              <a:t>but spaces are acceptable.</a:t>
            </a:r>
          </a:p>
          <a:p>
            <a:pPr lvl="1"/>
            <a:r>
              <a:rPr lang="en-CA" sz="2200" dirty="0"/>
              <a:t>For radio buttons, </a:t>
            </a:r>
            <a:r>
              <a:rPr lang="en-CA" sz="2200" dirty="0" err="1"/>
              <a:t>checkboxs</a:t>
            </a:r>
            <a:r>
              <a:rPr lang="en-CA" sz="2200" dirty="0"/>
              <a:t> and select-option, The required attribute is not supported in any of the major browsers.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800" dirty="0"/>
              <a:t> attribute</a:t>
            </a:r>
          </a:p>
          <a:p>
            <a:pPr lvl="1"/>
            <a:r>
              <a:rPr lang="en-CA" sz="2400" dirty="0"/>
              <a:t>Specifies a regular expression to check the input value against.</a:t>
            </a:r>
          </a:p>
          <a:p>
            <a:pPr lvl="2"/>
            <a:r>
              <a:rPr lang="en-CA" sz="2000" dirty="0"/>
              <a:t>E.g. Phone Number (format: xxx-xxx-</a:t>
            </a:r>
            <a:r>
              <a:rPr lang="en-CA" sz="2000" dirty="0" err="1"/>
              <a:t>xxxx</a:t>
            </a:r>
            <a:r>
              <a:rPr lang="en-CA" sz="2000" dirty="0"/>
              <a:t>):</a:t>
            </a:r>
          </a:p>
          <a:p>
            <a:pPr marL="1371600" lvl="3" indent="0">
              <a:buNone/>
            </a:pPr>
            <a:r>
              <a:rPr lang="en-CA" sz="1800" dirty="0"/>
              <a:t>&lt;label for="phone"&gt;Phone Number:&lt;/label&gt;</a:t>
            </a:r>
          </a:p>
          <a:p>
            <a:pPr marL="1371600" lvl="3" indent="0">
              <a:buNone/>
            </a:pPr>
            <a:r>
              <a:rPr lang="en-CA" sz="1800" dirty="0"/>
              <a:t>&lt;input type="</a:t>
            </a:r>
            <a:r>
              <a:rPr lang="en-CA" sz="1800" dirty="0" err="1"/>
              <a:t>tel</a:t>
            </a:r>
            <a:r>
              <a:rPr lang="en-CA" sz="1800" dirty="0"/>
              <a:t>" 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1800" dirty="0"/>
              <a:t>=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"^\d{3}-\d{3}-\d{4}$" </a:t>
            </a:r>
            <a:r>
              <a:rPr lang="en-CA" sz="1800" dirty="0"/>
              <a:t>id="phone"&gt;</a:t>
            </a:r>
          </a:p>
          <a:p>
            <a:pPr lvl="2"/>
            <a:r>
              <a:rPr lang="en-CA" sz="2000" dirty="0"/>
              <a:t>Attribute pattern is only allowed when the input type is email, password, search, </a:t>
            </a:r>
            <a:r>
              <a:rPr lang="en-CA" sz="2000" dirty="0" err="1"/>
              <a:t>tel</a:t>
            </a:r>
            <a:r>
              <a:rPr lang="en-CA" sz="2000" dirty="0"/>
              <a:t>, text, or </a:t>
            </a:r>
            <a:r>
              <a:rPr lang="en-CA" sz="2000" dirty="0" err="1"/>
              <a:t>url</a:t>
            </a:r>
            <a:r>
              <a:rPr lang="en-CA" sz="20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1730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</a:t>
            </a:r>
            <a:r>
              <a:rPr lang="en-CA" dirty="0"/>
              <a:t>,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</a:t>
            </a:r>
            <a:r>
              <a:rPr lang="en-CA" dirty="0"/>
              <a:t>, </a:t>
            </a:r>
            <a:r>
              <a:rPr lang="en-CA" dirty="0" err="1"/>
              <a:t>maxlength</a:t>
            </a:r>
            <a:r>
              <a:rPr lang="en-CA" dirty="0"/>
              <a:t>, step attributes</a:t>
            </a:r>
          </a:p>
          <a:p>
            <a:pPr lvl="1"/>
            <a:r>
              <a:rPr lang="en-CA" dirty="0"/>
              <a:t>Specifies the minimum/maximum value for number, date or range input field</a:t>
            </a:r>
          </a:p>
          <a:p>
            <a:pPr lvl="1"/>
            <a:r>
              <a:rPr lang="en-CA" dirty="0"/>
              <a:t>e.g.</a:t>
            </a:r>
          </a:p>
          <a:p>
            <a:pPr marL="857250" lvl="2" indent="0">
              <a:buNone/>
            </a:pPr>
            <a:r>
              <a:rPr lang="en-CA" dirty="0"/>
              <a:t>&lt;input type="</a:t>
            </a:r>
            <a:r>
              <a:rPr lang="en-CA" dirty="0">
                <a:solidFill>
                  <a:srgbClr val="0000CC"/>
                </a:solidFill>
                <a:effectLst/>
              </a:rPr>
              <a:t>number</a:t>
            </a:r>
            <a:r>
              <a:rPr lang="en-CA" dirty="0"/>
              <a:t>" name="entry12" </a:t>
            </a:r>
          </a:p>
          <a:p>
            <a:pPr marL="857250" lvl="2" indent="0">
              <a:buNone/>
            </a:pPr>
            <a:r>
              <a:rPr lang="en-CA" dirty="0">
                <a:solidFill>
                  <a:srgbClr val="0000CC"/>
                </a:solidFill>
                <a:effectLst/>
              </a:rPr>
              <a:t>          min</a:t>
            </a:r>
            <a:r>
              <a:rPr lang="en-CA" dirty="0"/>
              <a:t>="2" </a:t>
            </a:r>
            <a:r>
              <a:rPr lang="en-CA" dirty="0">
                <a:solidFill>
                  <a:srgbClr val="0000CC"/>
                </a:solidFill>
                <a:effectLst/>
              </a:rPr>
              <a:t>max</a:t>
            </a:r>
            <a:r>
              <a:rPr lang="en-CA" dirty="0"/>
              <a:t>="20" </a:t>
            </a:r>
            <a:r>
              <a:rPr lang="en-CA" dirty="0">
                <a:solidFill>
                  <a:srgbClr val="0000CC"/>
                </a:solidFill>
                <a:effectLst/>
              </a:rPr>
              <a:t>step</a:t>
            </a:r>
            <a:r>
              <a:rPr lang="en-CA" dirty="0"/>
              <a:t>="2" /&gt;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9236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HTML5</a:t>
            </a:r>
            <a:endParaRPr lang="en-CA" sz="4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 </a:t>
            </a:r>
            <a:r>
              <a:rPr lang="en-CA" sz="2800" dirty="0">
                <a:solidFill>
                  <a:prstClr val="black"/>
                </a:solidFill>
              </a:rPr>
              <a:t>attribute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Used to give hints, show validation rules or instruct</a:t>
            </a:r>
            <a:r>
              <a:rPr lang="en-CA" sz="2400" dirty="0"/>
              <a:t>ions</a:t>
            </a:r>
          </a:p>
          <a:p>
            <a:pPr lvl="1">
              <a:buClr>
                <a:srgbClr val="919191"/>
              </a:buClr>
            </a:pPr>
            <a:r>
              <a:rPr lang="en-CA" sz="2400" dirty="0"/>
              <a:t>Show up when move and shop the cursor on the elements.</a:t>
            </a:r>
          </a:p>
          <a:p>
            <a:pPr lvl="1">
              <a:buClr>
                <a:srgbClr val="919191"/>
              </a:buClr>
            </a:pPr>
            <a:r>
              <a:rPr lang="en-CA" sz="2400" dirty="0"/>
              <a:t>e.g.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SSN: &lt;input type="text" name="</a:t>
            </a:r>
            <a:r>
              <a:rPr lang="en-CA" sz="2000" dirty="0" err="1"/>
              <a:t>ssn</a:t>
            </a:r>
            <a:r>
              <a:rPr lang="en-CA" sz="2000" dirty="0"/>
              <a:t>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                  pattern="^\d{3}-\d{2}-\d{4}$" </a:t>
            </a:r>
          </a:p>
          <a:p>
            <a:pPr marL="857250" lvl="2" indent="0">
              <a:buClr>
                <a:srgbClr val="919191"/>
              </a:buClr>
              <a:buNone/>
            </a:pPr>
            <a:r>
              <a:rPr lang="en-CA" sz="2000" dirty="0"/>
              <a:t>                 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title</a:t>
            </a:r>
            <a:r>
              <a:rPr lang="en-CA" sz="2000" dirty="0"/>
              <a:t>="The Social Security Number" /&gt;</a:t>
            </a:r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 marL="857250" lvl="2" indent="0">
              <a:buClr>
                <a:srgbClr val="919191"/>
              </a:buClr>
              <a:buNone/>
            </a:pP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validation-html5.html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pic>
        <p:nvPicPr>
          <p:cNvPr id="1027" name="Picture 3" descr="C:\SenecaCollege\INT222-BTI220\tmp\bk_tile-ol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81128"/>
            <a:ext cx="4248472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20229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79254F12-9B16-4783-AD4F-B8F29B59BA1A}" type="slidenum">
              <a:rPr lang="en-CA" altLang="en-US" sz="1400"/>
              <a:pPr algn="r" eaLnBrk="1" hangingPunct="1"/>
              <a:t>15</a:t>
            </a:fld>
            <a:endParaRPr lang="en-CA" altLang="en-US" sz="1400"/>
          </a:p>
        </p:txBody>
      </p:sp>
      <p:sp>
        <p:nvSpPr>
          <p:cNvPr id="2109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9552" y="6017"/>
            <a:ext cx="7920880" cy="123348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</a:p>
        </p:txBody>
      </p:sp>
      <p:sp>
        <p:nvSpPr>
          <p:cNvPr id="21094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412875"/>
            <a:ext cx="8064896" cy="408940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altLang="en-US" dirty="0"/>
              <a:t>Approaches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Display the errors one by one</a:t>
            </a:r>
            <a:r>
              <a:rPr lang="en-CA" altLang="en-US" dirty="0"/>
              <a:t>, focusing on the offending field.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altLang="en-US" dirty="0"/>
              <a:t>Makes revising and successfully submitting the form much easier for the user</a:t>
            </a:r>
          </a:p>
          <a:p>
            <a:pPr lvl="2">
              <a:buFontTx/>
              <a:buNone/>
            </a:pPr>
            <a:endParaRPr lang="en-CA" altLang="en-US" dirty="0"/>
          </a:p>
          <a:p>
            <a:pPr marL="971550" lvl="1" indent="-514350">
              <a:buFont typeface="+mj-lt"/>
              <a:buAutoNum type="arabicPeriod"/>
            </a:pPr>
            <a:r>
              <a:rPr lang="en-CA" altLang="en-US" dirty="0"/>
              <a:t>Display </a:t>
            </a:r>
            <a:r>
              <a:rPr lang="en-CA" altLang="en-US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errors </a:t>
            </a:r>
            <a:r>
              <a:rPr lang="en-CA" altLang="en-US" dirty="0"/>
              <a:t>simultaneously, server-side validation style.</a:t>
            </a:r>
          </a:p>
        </p:txBody>
      </p:sp>
    </p:spTree>
    <p:extLst>
      <p:ext uri="{BB962C8B-B14F-4D97-AF65-F5344CB8AC3E}">
        <p14:creationId xmlns:p14="http://schemas.microsoft.com/office/powerpoint/2010/main" val="394759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F14BAA07-D89A-438D-8343-0079B5C73EC3}" type="slidenum">
              <a:rPr lang="en-CA" altLang="en-US" sz="1400"/>
              <a:pPr algn="r" eaLnBrk="1" hangingPunct="1"/>
              <a:t>16</a:t>
            </a:fld>
            <a:endParaRPr lang="en-CA" altLang="en-US" sz="1400"/>
          </a:p>
        </p:txBody>
      </p:sp>
      <p:sp>
        <p:nvSpPr>
          <p:cNvPr id="21197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3568" y="0"/>
            <a:ext cx="7776864" cy="1306513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</a:p>
        </p:txBody>
      </p:sp>
      <p:sp>
        <p:nvSpPr>
          <p:cNvPr id="21197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557338"/>
            <a:ext cx="8227764" cy="4319587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dirty="0"/>
              <a:t>Guidelines</a:t>
            </a:r>
          </a:p>
          <a:p>
            <a:pPr lvl="1">
              <a:lnSpc>
                <a:spcPct val="80000"/>
              </a:lnSpc>
            </a:pPr>
            <a:endParaRPr lang="en-CA" altLang="en-US" sz="10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dirty="0">
                <a:solidFill>
                  <a:srgbClr val="0000FF"/>
                </a:solidFill>
              </a:rPr>
              <a:t>Presence</a:t>
            </a:r>
            <a:r>
              <a:rPr lang="en-CA" altLang="en-US" dirty="0"/>
              <a:t> or </a:t>
            </a:r>
            <a:r>
              <a:rPr lang="en-CA" altLang="en-US" dirty="0">
                <a:solidFill>
                  <a:srgbClr val="0000FF"/>
                </a:solidFill>
              </a:rPr>
              <a:t>Absence</a:t>
            </a:r>
            <a:r>
              <a:rPr lang="en-CA" altLang="en-US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whether the required fields left empty.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>
                <a:solidFill>
                  <a:srgbClr val="0000FF"/>
                </a:solidFill>
              </a:rPr>
              <a:t>Value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field has a specific value or code. </a:t>
            </a:r>
          </a:p>
          <a:p>
            <a:pPr lvl="2">
              <a:lnSpc>
                <a:spcPct val="80000"/>
              </a:lnSpc>
            </a:pPr>
            <a:endParaRPr lang="en-CA" altLang="en-US" sz="1000" dirty="0"/>
          </a:p>
          <a:p>
            <a:pPr lvl="1">
              <a:lnSpc>
                <a:spcPct val="80000"/>
              </a:lnSpc>
            </a:pPr>
            <a:r>
              <a:rPr lang="en-CA" altLang="en-US" dirty="0">
                <a:solidFill>
                  <a:srgbClr val="0000FF"/>
                </a:solidFill>
              </a:rPr>
              <a:t>Range</a:t>
            </a:r>
            <a:r>
              <a:rPr lang="en-CA" altLang="en-US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dirty="0"/>
              <a:t>To determine if a value entered is within a specific range (inclusive or exclusive)</a:t>
            </a:r>
          </a:p>
        </p:txBody>
      </p:sp>
    </p:spTree>
    <p:extLst>
      <p:ext uri="{BB962C8B-B14F-4D97-AF65-F5344CB8AC3E}">
        <p14:creationId xmlns:p14="http://schemas.microsoft.com/office/powerpoint/2010/main" val="39374331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7"/>
          <p:cNvSpPr txBox="1">
            <a:spLocks noGrp="1" noChangeArrowheads="1"/>
          </p:cNvSpPr>
          <p:nvPr/>
        </p:nvSpPr>
        <p:spPr bwMode="auto">
          <a:xfrm>
            <a:off x="6718300" y="6248400"/>
            <a:ext cx="1905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r" eaLnBrk="1" hangingPunct="1"/>
            <a:fld id="{D207B8DF-6C56-4D9F-892A-76BE2DC0092D}" type="slidenum">
              <a:rPr lang="en-CA" altLang="en-US" sz="1400"/>
              <a:pPr algn="r" eaLnBrk="1" hangingPunct="1"/>
              <a:t>17</a:t>
            </a:fld>
            <a:endParaRPr lang="en-CA" altLang="en-US" sz="1400"/>
          </a:p>
        </p:txBody>
      </p:sp>
      <p:sp>
        <p:nvSpPr>
          <p:cNvPr id="21299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1"/>
            <a:ext cx="7558608" cy="900336"/>
          </a:xfrm>
        </p:spPr>
        <p:txBody>
          <a:bodyPr/>
          <a:lstStyle/>
          <a:p>
            <a:r>
              <a:rPr lang="en-CA" altLang="en-US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Client-side Validation </a:t>
            </a:r>
            <a:r>
              <a:rPr lang="en-CA" altLang="en-US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JS</a:t>
            </a:r>
            <a:endParaRPr lang="en-CA" altLang="en-US" sz="36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299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5536" y="1196752"/>
            <a:ext cx="8227764" cy="4608661"/>
          </a:xfrm>
        </p:spPr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CA" altLang="en-US" sz="2800" dirty="0"/>
              <a:t>Guidelines (</a:t>
            </a:r>
            <a:r>
              <a:rPr lang="en-CA" altLang="en-US" sz="2800" dirty="0" err="1"/>
              <a:t>cont</a:t>
            </a:r>
            <a:r>
              <a:rPr lang="en-CA" altLang="en-US" sz="2800" dirty="0"/>
              <a:t>’)</a:t>
            </a:r>
          </a:p>
          <a:p>
            <a:pPr lvl="1">
              <a:lnSpc>
                <a:spcPct val="80000"/>
              </a:lnSpc>
            </a:pPr>
            <a:endParaRPr lang="en-CA" altLang="en-US" sz="2400" dirty="0">
              <a:solidFill>
                <a:srgbClr val="0000FF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Reasonableness</a:t>
            </a:r>
            <a:r>
              <a:rPr lang="en-CA" altLang="en-US" sz="2400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reasonable based on other information supplied or information available to us. This test needs to be review periodically.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Check Digit</a:t>
            </a:r>
            <a:r>
              <a:rPr lang="en-CA" altLang="en-US" sz="2400" dirty="0"/>
              <a:t> Test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for example, a credit card number or a Driver's license number is valid. </a:t>
            </a:r>
          </a:p>
          <a:p>
            <a:pPr lvl="2">
              <a:lnSpc>
                <a:spcPct val="80000"/>
              </a:lnSpc>
            </a:pPr>
            <a:endParaRPr lang="en-CA" altLang="en-US" sz="1800" dirty="0"/>
          </a:p>
          <a:p>
            <a:pPr lvl="1">
              <a:lnSpc>
                <a:spcPct val="80000"/>
              </a:lnSpc>
            </a:pPr>
            <a:r>
              <a:rPr lang="en-CA" altLang="en-US" sz="2400" dirty="0">
                <a:solidFill>
                  <a:srgbClr val="0000FF"/>
                </a:solidFill>
              </a:rPr>
              <a:t>Consistency</a:t>
            </a:r>
            <a:r>
              <a:rPr lang="en-CA" altLang="en-US" sz="2400" dirty="0"/>
              <a:t> Test MULTIPLE FIELD(s)</a:t>
            </a:r>
          </a:p>
          <a:p>
            <a:pPr lvl="2">
              <a:lnSpc>
                <a:spcPct val="80000"/>
              </a:lnSpc>
              <a:buFont typeface="Courier New" panose="02070309020205020404" pitchFamily="49" charset="0"/>
              <a:buChar char="o"/>
            </a:pPr>
            <a:r>
              <a:rPr lang="en-CA" altLang="en-US" sz="2000" dirty="0"/>
              <a:t>To determine if a value entered is consistent with other info</a:t>
            </a:r>
            <a:r>
              <a:rPr lang="en-CA" altLang="en-US" sz="1800" dirty="0"/>
              <a:t>rmation entered. </a:t>
            </a:r>
          </a:p>
        </p:txBody>
      </p:sp>
    </p:spTree>
    <p:extLst>
      <p:ext uri="{BB962C8B-B14F-4D97-AF65-F5344CB8AC3E}">
        <p14:creationId xmlns:p14="http://schemas.microsoft.com/office/powerpoint/2010/main" val="29504551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HTML form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800" dirty="0"/>
              <a:t>event attribute</a:t>
            </a:r>
          </a:p>
          <a:p>
            <a:pPr lvl="1"/>
            <a:r>
              <a:rPr lang="en-CA" sz="2400" dirty="0"/>
              <a:t>Execute a JavaScript when a form is submitted.</a:t>
            </a:r>
          </a:p>
          <a:p>
            <a:pPr lvl="1"/>
            <a:r>
              <a:rPr lang="en-CA" sz="2400" dirty="0"/>
              <a:t>The browser will stop sending the form to server </a:t>
            </a:r>
            <a:r>
              <a:rPr lang="en-CA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only</a:t>
            </a:r>
            <a:r>
              <a:rPr lang="en-CA" sz="2400" dirty="0"/>
              <a:t> </a:t>
            </a:r>
            <a:r>
              <a:rPr lang="en-CA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when</a:t>
            </a:r>
            <a:r>
              <a:rPr lang="en-CA" sz="2400" dirty="0"/>
              <a:t> the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/>
              <a:t>attribute (event handler) gets the value of “</a:t>
            </a:r>
            <a:r>
              <a:rPr lang="en-CA" sz="2400" dirty="0">
                <a:solidFill>
                  <a:srgbClr val="CC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return false</a:t>
            </a:r>
            <a:r>
              <a:rPr lang="en-CA" sz="2400" dirty="0"/>
              <a:t>”.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857250" lvl="2" indent="0">
              <a:buNone/>
            </a:pPr>
            <a:r>
              <a:rPr lang="en-CA" sz="2000" dirty="0"/>
              <a:t>&lt;form id='example' name='example' method='post'   </a:t>
            </a:r>
          </a:p>
          <a:p>
            <a:pPr marL="857250" lvl="2" indent="0">
              <a:buNone/>
            </a:pPr>
            <a:r>
              <a:rPr lang="en-CA" sz="2000" dirty="0"/>
              <a:t>          action='https://somesite/cgi-bin/echo-p.pl' </a:t>
            </a:r>
          </a:p>
          <a:p>
            <a:pPr marL="857250" lvl="2" indent="0">
              <a:buNone/>
            </a:pPr>
            <a:r>
              <a:rPr lang="en-CA" sz="2000" dirty="0"/>
              <a:t>         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onsubmit</a:t>
            </a:r>
            <a:r>
              <a:rPr lang="en-CA" sz="2000" dirty="0"/>
              <a:t>=</a:t>
            </a:r>
            <a:r>
              <a:rPr lang="en-CA" sz="2000" b="1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'return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en-CA" sz="2000" dirty="0" err="1"/>
              <a:t>formValidation</a:t>
            </a:r>
            <a:r>
              <a:rPr lang="en-CA" sz="2000" dirty="0"/>
              <a:t>();'&gt;</a:t>
            </a:r>
          </a:p>
          <a:p>
            <a:pPr marL="857250" lvl="2" indent="0">
              <a:buNone/>
            </a:pPr>
            <a:r>
              <a:rPr lang="en-CA" sz="2000" dirty="0"/>
              <a:t>    …. ….</a:t>
            </a:r>
          </a:p>
          <a:p>
            <a:pPr marL="857250" lvl="2" indent="0">
              <a:buNone/>
            </a:pPr>
            <a:r>
              <a:rPr lang="en-CA" sz="2000" dirty="0"/>
              <a:t>&lt;/form&gt;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2000" dirty="0"/>
              <a:t>never use </a:t>
            </a:r>
            <a:r>
              <a:rPr lang="en-CA" sz="2000" dirty="0" err="1"/>
              <a:t>onsubmit</a:t>
            </a:r>
            <a:r>
              <a:rPr lang="en-CA" sz="2000" dirty="0"/>
              <a:t> on the submit button. That will not stop the invalid data to be send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653148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digits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Code: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function </a:t>
            </a:r>
            <a:r>
              <a:rPr lang="en-CA" sz="2000" dirty="0" err="1">
                <a:solidFill>
                  <a:prstClr val="black"/>
                </a:solidFill>
              </a:rPr>
              <a:t>validatePhoneNumber</a:t>
            </a:r>
            <a:r>
              <a:rPr lang="en-CA" sz="2000" dirty="0">
                <a:solidFill>
                  <a:prstClr val="black"/>
                </a:solidFill>
              </a:rPr>
              <a:t>()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var input = </a:t>
            </a:r>
            <a:r>
              <a:rPr lang="en-CA" sz="2000" dirty="0"/>
              <a:t>document.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form1. </a:t>
            </a:r>
            <a:r>
              <a:rPr lang="en-CA" sz="20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phone</a:t>
            </a:r>
            <a:r>
              <a:rPr lang="en-CA" sz="2000" dirty="0" err="1">
                <a:solidFill>
                  <a:prstClr val="black"/>
                </a:solidFill>
              </a:rPr>
              <a:t>.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value.trim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if (</a:t>
            </a:r>
            <a:r>
              <a:rPr lang="en-CA" sz="2000" dirty="0" err="1">
                <a:solidFill>
                  <a:prstClr val="black"/>
                </a:solidFill>
              </a:rPr>
              <a:t>parseInt</a:t>
            </a:r>
            <a:r>
              <a:rPr lang="en-CA" sz="2000" dirty="0">
                <a:solidFill>
                  <a:prstClr val="black"/>
                </a:solidFill>
              </a:rPr>
              <a:t>(input) != input) {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     alert('Please enter a phone number, numbers only');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     </a:t>
            </a:r>
            <a:r>
              <a:rPr lang="en-CA" sz="2000" dirty="0"/>
              <a:t>document.</a:t>
            </a:r>
            <a:r>
              <a:rPr lang="en-CA" sz="2000" dirty="0">
                <a:solidFill>
                  <a:prstClr val="black"/>
                </a:solidFill>
              </a:rPr>
              <a:t>form1. </a:t>
            </a:r>
            <a:r>
              <a:rPr lang="en-CA" sz="2000" dirty="0" err="1">
                <a:solidFill>
                  <a:prstClr val="black"/>
                </a:solidFill>
              </a:rPr>
              <a:t>phone.focus</a:t>
            </a:r>
            <a:r>
              <a:rPr lang="en-CA" sz="2000" dirty="0">
                <a:solidFill>
                  <a:prstClr val="black"/>
                </a:solidFill>
              </a:rPr>
              <a:t>();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	        return false; // failed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}   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     return true; // passed for validation</a:t>
            </a:r>
          </a:p>
          <a:p>
            <a:pPr marL="800100" lvl="2" indent="0">
              <a:buClr>
                <a:srgbClr val="919191"/>
              </a:buClr>
              <a:buNone/>
            </a:pPr>
            <a:r>
              <a:rPr lang="en-CA" sz="2000" dirty="0">
                <a:solidFill>
                  <a:prstClr val="black"/>
                </a:solidFill>
              </a:rPr>
              <a:t>  }  //  End of function</a:t>
            </a:r>
          </a:p>
          <a:p>
            <a:pPr marL="457200" indent="-457200">
              <a:buClr>
                <a:srgbClr val="919191"/>
              </a:buClr>
              <a:buFont typeface="Wingdings" panose="05000000000000000000" pitchFamily="2" charset="2"/>
              <a:buChar char="Ø"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don’t use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JS validation for this course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800" dirty="0">
                <a:hlinkClick r:id="rId2"/>
              </a:rPr>
              <a:t>js-form-validation-all-digits.html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50745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Using JavaScript in HTML Page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Introduction to Client-side validation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HTML5 Features</a:t>
            </a:r>
          </a:p>
          <a:p>
            <a:pPr lvl="1" eaLnBrk="1" hangingPunct="1">
              <a:defRPr/>
            </a:pPr>
            <a:r>
              <a:rPr lang="en-CA" altLang="en-US" dirty="0">
                <a:effectLst/>
              </a:rPr>
              <a:t>Using JavaScript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500" dirty="0"/>
              <a:t>function </a:t>
            </a:r>
            <a:r>
              <a:rPr lang="en-CA" sz="1500" dirty="0" err="1"/>
              <a:t>validateSurname</a:t>
            </a:r>
            <a:r>
              <a:rPr lang="en-CA" sz="1500" dirty="0"/>
              <a:t>() {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true</a:t>
            </a:r>
            <a:r>
              <a:rPr lang="en-CA" sz="1500" dirty="0"/>
              <a:t>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elem</a:t>
            </a:r>
            <a:r>
              <a:rPr lang="en-CA" sz="1500" dirty="0"/>
              <a:t> = document.getElementById("client");</a:t>
            </a:r>
          </a:p>
          <a:p>
            <a:pPr marL="457200" lvl="1" indent="0">
              <a:buNone/>
            </a:pPr>
            <a:r>
              <a:rPr lang="en-CA" sz="1500" dirty="0"/>
              <a:t>    var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/>
              <a:t>elem.value.trim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   	  </a:t>
            </a:r>
            <a:r>
              <a:rPr lang="en-CA" sz="1500" dirty="0" err="1"/>
              <a:t>inputValue</a:t>
            </a:r>
            <a:r>
              <a:rPr lang="en-CA" sz="1500" dirty="0"/>
              <a:t> =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inputValue.toUpperCase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</a:p>
          <a:p>
            <a:pPr marL="457200" lvl="1" indent="0">
              <a:buNone/>
            </a:pPr>
            <a:r>
              <a:rPr lang="en-CA" sz="1500" dirty="0"/>
              <a:t>    for (var </a:t>
            </a:r>
            <a:r>
              <a:rPr lang="en-CA" sz="1500" dirty="0" err="1"/>
              <a:t>i</a:t>
            </a:r>
            <a:r>
              <a:rPr lang="en-CA" sz="1500" dirty="0"/>
              <a:t> = 0; </a:t>
            </a:r>
            <a:r>
              <a:rPr lang="en-CA" sz="1500" dirty="0" err="1"/>
              <a:t>i</a:t>
            </a:r>
            <a:r>
              <a:rPr lang="en-CA" sz="1500" dirty="0"/>
              <a:t> &lt; </a:t>
            </a:r>
            <a:r>
              <a:rPr lang="en-CA" sz="1500" dirty="0" err="1"/>
              <a:t>inputValue.length</a:t>
            </a:r>
            <a:r>
              <a:rPr lang="en-CA" sz="1500" dirty="0"/>
              <a:t>; </a:t>
            </a:r>
            <a:r>
              <a:rPr lang="en-CA" sz="1500" dirty="0" err="1"/>
              <a:t>i</a:t>
            </a:r>
            <a:r>
              <a:rPr lang="en-CA" sz="1500" dirty="0"/>
              <a:t>++) {</a:t>
            </a:r>
          </a:p>
          <a:p>
            <a:pPr marL="457200" lvl="1" indent="0">
              <a:buNone/>
            </a:pPr>
            <a:r>
              <a:rPr lang="en-CA" sz="1500" dirty="0"/>
              <a:t>	     // check all character are letters</a:t>
            </a:r>
          </a:p>
          <a:p>
            <a:pPr marL="457200" lvl="1" indent="0">
              <a:buNone/>
            </a:pPr>
            <a:r>
              <a:rPr lang="en-CA" sz="1500" dirty="0"/>
              <a:t>	     if 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&lt; "A" </a:t>
            </a:r>
            <a:r>
              <a:rPr lang="en-CA" sz="1500" dirty="0"/>
              <a:t>|| 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inputValue.charAt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15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15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&gt; "Z" </a:t>
            </a:r>
            <a:r>
              <a:rPr lang="en-CA" sz="1500" dirty="0"/>
              <a:t>)  { </a:t>
            </a:r>
            <a:r>
              <a:rPr lang="en-CA" sz="15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allAlpha</a:t>
            </a:r>
            <a:r>
              <a:rPr lang="en-CA" sz="15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false</a:t>
            </a:r>
            <a:r>
              <a:rPr lang="en-CA" sz="1500" dirty="0"/>
              <a:t>; }</a:t>
            </a:r>
          </a:p>
          <a:p>
            <a:pPr marL="457200" lvl="1" indent="0">
              <a:buNone/>
            </a:pPr>
            <a:r>
              <a:rPr lang="en-CA" sz="1500" dirty="0"/>
              <a:t>    }  // for</a:t>
            </a:r>
          </a:p>
          <a:p>
            <a:pPr marL="457200" lvl="1" indent="0">
              <a:buNone/>
            </a:pPr>
            <a:r>
              <a:rPr lang="en-CA" sz="1500" dirty="0"/>
              <a:t>	</a:t>
            </a:r>
          </a:p>
          <a:p>
            <a:pPr marL="457200" lvl="1" indent="0">
              <a:buNone/>
            </a:pPr>
            <a:r>
              <a:rPr lang="en-CA" sz="1500" dirty="0"/>
              <a:t>    if (!</a:t>
            </a:r>
            <a:r>
              <a:rPr lang="en-CA" sz="1500" dirty="0" err="1"/>
              <a:t>allAlpha</a:t>
            </a:r>
            <a:r>
              <a:rPr lang="en-CA" sz="1500" dirty="0"/>
              <a:t>){</a:t>
            </a:r>
          </a:p>
          <a:p>
            <a:pPr marL="457200" lvl="1" indent="0">
              <a:buNone/>
            </a:pPr>
            <a:r>
              <a:rPr lang="en-CA" sz="1500" dirty="0"/>
              <a:t>	   alert("Name : Please enter a meaningful name with all alphabet letters.");</a:t>
            </a:r>
          </a:p>
          <a:p>
            <a:pPr marL="457200" lvl="1" indent="0">
              <a:buNone/>
            </a:pPr>
            <a:r>
              <a:rPr lang="en-CA" sz="1500" dirty="0"/>
              <a:t>	   </a:t>
            </a:r>
            <a:r>
              <a:rPr lang="en-CA" sz="1500" dirty="0" err="1"/>
              <a:t>elem.focus</a:t>
            </a:r>
            <a:r>
              <a:rPr lang="en-CA" sz="1500" dirty="0"/>
              <a:t>();</a:t>
            </a:r>
          </a:p>
          <a:p>
            <a:pPr marL="457200" lvl="1" indent="0">
              <a:buNone/>
            </a:pPr>
            <a:r>
              <a:rPr lang="en-CA" sz="1500" dirty="0"/>
              <a:t>	   return false;</a:t>
            </a:r>
          </a:p>
          <a:p>
            <a:pPr marL="457200" lvl="1" indent="0">
              <a:buNone/>
            </a:pPr>
            <a:r>
              <a:rPr lang="en-CA" sz="1500" dirty="0"/>
              <a:t>    } /* else */</a:t>
            </a:r>
          </a:p>
          <a:p>
            <a:pPr marL="457200" lvl="1" indent="0">
              <a:buNone/>
            </a:pPr>
            <a:r>
              <a:rPr lang="en-CA" sz="1500" dirty="0"/>
              <a:t>    return true;</a:t>
            </a:r>
          </a:p>
          <a:p>
            <a:pPr marL="457200" lvl="1" indent="0">
              <a:buNone/>
            </a:pPr>
            <a:r>
              <a:rPr lang="en-CA" sz="1500" dirty="0"/>
              <a:t>}  // function</a:t>
            </a:r>
            <a:r>
              <a:rPr lang="en-CA" sz="1400" b="1" dirty="0"/>
              <a:t>	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1600" dirty="0">
                <a:effectLst/>
                <a:hlinkClick r:id="rId2"/>
              </a:rPr>
              <a:t>js-form-validation-all-alphabetic-letters.html</a:t>
            </a:r>
            <a:endParaRPr lang="en-CA" sz="16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5906852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- Validating 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(contains) </a:t>
            </a:r>
            <a:r>
              <a:rPr lang="en-CA" alt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least one alphabetic letter </a:t>
            </a:r>
            <a:r>
              <a:rPr lang="en-CA" altLang="en-US" sz="2000" dirty="0"/>
              <a:t>(‘a’-’z’, ‘A’-’Z’)</a:t>
            </a:r>
          </a:p>
          <a:p>
            <a:pPr marL="457200" lvl="1" indent="0">
              <a:buNone/>
            </a:pPr>
            <a:r>
              <a:rPr lang="en-CA" sz="1400" b="1" dirty="0"/>
              <a:t>function </a:t>
            </a:r>
            <a:r>
              <a:rPr lang="en-CA" sz="1400" b="1" dirty="0" err="1"/>
              <a:t>validateSurname</a:t>
            </a:r>
            <a:r>
              <a:rPr lang="en-CA" sz="1400" b="1" dirty="0"/>
              <a:t>(</a:t>
            </a:r>
            <a:r>
              <a:rPr lang="en-CA" sz="1400" b="1" dirty="0" err="1"/>
              <a:t>frm</a:t>
            </a:r>
            <a:r>
              <a:rPr lang="en-CA" sz="1400" b="1" dirty="0"/>
              <a:t>) {</a:t>
            </a:r>
            <a:r>
              <a:rPr lang="en-CA" sz="1400" b="1" dirty="0">
                <a:solidFill>
                  <a:srgbClr val="FF0000"/>
                </a:solidFill>
              </a:rPr>
              <a:t> </a:t>
            </a:r>
            <a:r>
              <a:rPr lang="en-CA" sz="1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// pass in form object in HTML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>
                <a:solidFill>
                  <a:srgbClr val="0000CC"/>
                </a:solidFill>
              </a:rPr>
              <a:t>passAlpha</a:t>
            </a:r>
            <a:r>
              <a:rPr lang="en-CA" sz="1400" b="1" dirty="0">
                <a:solidFill>
                  <a:srgbClr val="0000CC"/>
                </a:solidFill>
              </a:rPr>
              <a:t> = false</a:t>
            </a:r>
            <a:r>
              <a:rPr lang="en-CA" sz="1400" b="1" dirty="0"/>
              <a:t>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alphString</a:t>
            </a:r>
            <a:r>
              <a:rPr lang="en-CA" sz="1400" b="1" dirty="0"/>
              <a:t> = "</a:t>
            </a:r>
            <a:r>
              <a:rPr lang="en-CA" sz="1400" b="1" dirty="0" err="1"/>
              <a:t>abcdefghijklmnopqrstuvwxyzABCDEFGHIJKLMNOPQRSTUVWXYZ</a:t>
            </a:r>
            <a:r>
              <a:rPr lang="en-CA" sz="1400" b="1" dirty="0"/>
              <a:t>";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/>
              <a:t>frm.surname.value.trim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    var </a:t>
            </a:r>
            <a:r>
              <a:rPr lang="en-CA" sz="1400" b="1" dirty="0" err="1"/>
              <a:t>inputValue</a:t>
            </a:r>
            <a:r>
              <a:rPr lang="en-CA" sz="1400" b="1" dirty="0"/>
              <a:t> = </a:t>
            </a:r>
            <a:r>
              <a:rPr lang="en-CA" sz="1400" b="1" dirty="0" err="1"/>
              <a:t>elem.value.trim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300" b="1" dirty="0"/>
              <a:t>   </a:t>
            </a:r>
          </a:p>
          <a:p>
            <a:pPr marL="457200" lvl="1" indent="0">
              <a:buNone/>
            </a:pPr>
            <a:r>
              <a:rPr lang="en-CA" sz="1400" b="1" dirty="0"/>
              <a:t>    for (var </a:t>
            </a:r>
            <a:r>
              <a:rPr lang="en-CA" sz="1400" b="1" dirty="0" err="1"/>
              <a:t>i</a:t>
            </a:r>
            <a:r>
              <a:rPr lang="en-CA" sz="1400" b="1" dirty="0"/>
              <a:t> = 0; </a:t>
            </a:r>
            <a:r>
              <a:rPr lang="en-CA" sz="1400" b="1" dirty="0" err="1"/>
              <a:t>i</a:t>
            </a:r>
            <a:r>
              <a:rPr lang="en-CA" sz="1400" b="1" dirty="0"/>
              <a:t> &lt; </a:t>
            </a:r>
            <a:r>
              <a:rPr lang="en-CA" sz="1400" b="1" dirty="0" err="1"/>
              <a:t>inputValue.length</a:t>
            </a:r>
            <a:r>
              <a:rPr lang="en-CA" sz="1400" b="1" dirty="0"/>
              <a:t>; </a:t>
            </a:r>
            <a:r>
              <a:rPr lang="en-CA" sz="1400" b="1" dirty="0" err="1"/>
              <a:t>i</a:t>
            </a:r>
            <a:r>
              <a:rPr lang="en-CA" sz="1400" b="1" dirty="0"/>
              <a:t>++) {</a:t>
            </a:r>
          </a:p>
          <a:p>
            <a:pPr marL="457200" lvl="1" indent="0">
              <a:buNone/>
            </a:pPr>
            <a:r>
              <a:rPr lang="en-CA" sz="1400" b="1" dirty="0"/>
              <a:t>	   // check at least one character is a letter</a:t>
            </a:r>
          </a:p>
          <a:p>
            <a:pPr marL="457200" lvl="1" indent="0">
              <a:buNone/>
            </a:pPr>
            <a:r>
              <a:rPr lang="en-CA" sz="1400" b="1" dirty="0"/>
              <a:t>	   if (</a:t>
            </a:r>
            <a:r>
              <a:rPr lang="en-CA" sz="1400" b="1" dirty="0" err="1"/>
              <a:t>alphString.indexOf</a:t>
            </a:r>
            <a:r>
              <a:rPr lang="en-CA" sz="1400" b="1" dirty="0"/>
              <a:t>(</a:t>
            </a:r>
            <a:r>
              <a:rPr lang="en-CA" sz="1400" b="1" dirty="0" err="1"/>
              <a:t>inputValue.substr</a:t>
            </a:r>
            <a:r>
              <a:rPr lang="en-CA" sz="1400" b="1" dirty="0"/>
              <a:t>(i,1))&gt;= 0)   { </a:t>
            </a:r>
            <a:r>
              <a:rPr lang="en-CA" sz="1400" b="1" dirty="0" err="1">
                <a:solidFill>
                  <a:srgbClr val="0000CC"/>
                </a:solidFill>
              </a:rPr>
              <a:t>passAlpha</a:t>
            </a:r>
            <a:r>
              <a:rPr lang="en-CA" sz="1400" b="1" dirty="0">
                <a:solidFill>
                  <a:srgbClr val="0000CC"/>
                </a:solidFill>
              </a:rPr>
              <a:t> = true; </a:t>
            </a:r>
            <a:r>
              <a:rPr lang="en-CA" sz="1400" b="1" dirty="0"/>
              <a:t>}</a:t>
            </a:r>
          </a:p>
          <a:p>
            <a:pPr marL="457200" lvl="1" indent="0">
              <a:buNone/>
            </a:pPr>
            <a:r>
              <a:rPr lang="en-CA" sz="1400" b="1" dirty="0"/>
              <a:t>	}  // for</a:t>
            </a:r>
          </a:p>
          <a:p>
            <a:pPr marL="457200" lvl="1" indent="0">
              <a:buNone/>
            </a:pPr>
            <a:r>
              <a:rPr lang="en-CA" sz="500" b="1" dirty="0"/>
              <a:t>	</a:t>
            </a:r>
          </a:p>
          <a:p>
            <a:pPr marL="457200" lvl="1" indent="0">
              <a:buNone/>
            </a:pPr>
            <a:r>
              <a:rPr lang="en-CA" sz="1400" b="1" dirty="0"/>
              <a:t>    if (!</a:t>
            </a:r>
            <a:r>
              <a:rPr lang="en-CA" sz="1400" b="1" dirty="0" err="1"/>
              <a:t>passAlpha</a:t>
            </a:r>
            <a:r>
              <a:rPr lang="en-CA" sz="1400" b="1" dirty="0"/>
              <a:t>){</a:t>
            </a:r>
          </a:p>
          <a:p>
            <a:pPr marL="457200" lvl="1" indent="0">
              <a:buNone/>
            </a:pPr>
            <a:r>
              <a:rPr lang="en-CA" sz="1400" b="1" dirty="0"/>
              <a:t>	   alert("Name : </a:t>
            </a:r>
            <a:r>
              <a:rPr lang="en-CA" sz="1300" b="1" dirty="0"/>
              <a:t>Please enter a meaningful name with at least one Alphabet letter</a:t>
            </a:r>
            <a:r>
              <a:rPr lang="en-CA" sz="1400" b="1" dirty="0"/>
              <a:t>.");</a:t>
            </a:r>
          </a:p>
          <a:p>
            <a:pPr marL="457200" lvl="1" indent="0">
              <a:buNone/>
            </a:pPr>
            <a:r>
              <a:rPr lang="en-CA" sz="1400" b="1" dirty="0"/>
              <a:t>	   </a:t>
            </a:r>
            <a:r>
              <a:rPr lang="en-CA" sz="1400" b="1" dirty="0" err="1"/>
              <a:t>frm.surname.focus</a:t>
            </a:r>
            <a:r>
              <a:rPr lang="en-CA" sz="1400" b="1" dirty="0"/>
              <a:t>();</a:t>
            </a:r>
          </a:p>
          <a:p>
            <a:pPr marL="457200" lvl="1" indent="0">
              <a:buNone/>
            </a:pPr>
            <a:r>
              <a:rPr lang="en-CA" sz="1400" b="1" dirty="0"/>
              <a:t>	   return false;</a:t>
            </a:r>
          </a:p>
          <a:p>
            <a:pPr marL="457200" lvl="1" indent="0">
              <a:buNone/>
            </a:pPr>
            <a:r>
              <a:rPr lang="en-CA" sz="1400" b="1" dirty="0"/>
              <a:t>	} else { return true; }</a:t>
            </a:r>
          </a:p>
          <a:p>
            <a:pPr marL="457200" lvl="1" indent="0">
              <a:buNone/>
            </a:pPr>
            <a:r>
              <a:rPr lang="en-CA" sz="1400" b="1" dirty="0"/>
              <a:t>}  // function	</a:t>
            </a:r>
          </a:p>
          <a:p>
            <a:pPr marL="457200" lvl="1" indent="0">
              <a:buNone/>
            </a:pPr>
            <a:endParaRPr lang="en-CA" sz="1000" b="1" dirty="0"/>
          </a:p>
          <a:p>
            <a:pPr marL="400050">
              <a:buFont typeface="Wingdings" panose="05000000000000000000" pitchFamily="2" charset="2"/>
              <a:buChar char="q"/>
            </a:pPr>
            <a:r>
              <a:rPr lang="en-CA" sz="2000" dirty="0">
                <a:effectLst/>
                <a:hlinkClick r:id="rId2"/>
              </a:rPr>
              <a:t>js-form-validation-at-least-1-letter.html</a:t>
            </a:r>
            <a:endParaRPr lang="en-CA" sz="20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028334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 1</a:t>
            </a:r>
          </a:p>
          <a:p>
            <a:pPr lvl="1"/>
            <a:r>
              <a:rPr lang="en-CA" sz="2400" dirty="0"/>
              <a:t>Show error messages using alert().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000" dirty="0">
                <a:hlinkClick r:id="rId2"/>
              </a:rPr>
              <a:t>js-form-validation-name-and-phone.html</a:t>
            </a:r>
            <a:endParaRPr lang="en-CA" sz="2000" dirty="0"/>
          </a:p>
          <a:p>
            <a:pPr marL="0" indent="0">
              <a:buNone/>
            </a:pPr>
            <a:endParaRPr lang="en-CA" sz="1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Summary: text field objects can be assessed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document.getElementById("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1789370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752128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 - 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Fi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elds/Rules</a:t>
            </a:r>
            <a:endParaRPr lang="en-CA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2</a:t>
            </a:r>
          </a:p>
          <a:p>
            <a:pPr lvl="1"/>
            <a:r>
              <a:rPr lang="en-CA" sz="2400" dirty="0"/>
              <a:t>Show error messages on the web page:</a:t>
            </a:r>
            <a:endParaRPr lang="en-CA" sz="2000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js-form-validation-error-on-page.html</a:t>
            </a:r>
            <a:endParaRPr lang="en-CA" sz="2400" dirty="0"/>
          </a:p>
          <a:p>
            <a:pPr lvl="1">
              <a:buFont typeface="Wingdings" panose="05000000000000000000" pitchFamily="2" charset="2"/>
              <a:buChar char="q"/>
            </a:pPr>
            <a:endParaRPr lang="en-CA" sz="105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Validation rules used:</a:t>
            </a:r>
          </a:p>
          <a:p>
            <a:pPr lvl="1"/>
            <a:r>
              <a:rPr lang="en-CA" sz="2400" dirty="0"/>
              <a:t>Validating name: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minimum 4; all </a:t>
            </a:r>
            <a:r>
              <a:rPr lang="en-CA" alt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alphabetic letters</a:t>
            </a:r>
          </a:p>
          <a:p>
            <a:pPr lvl="1"/>
            <a:r>
              <a:rPr lang="en-CA" sz="2400" dirty="0"/>
              <a:t>Validating phone number: </a:t>
            </a:r>
          </a:p>
          <a:p>
            <a:pPr lvl="2"/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must present; in the format: ###-###-####</a:t>
            </a:r>
          </a:p>
          <a:p>
            <a:pPr lvl="1"/>
            <a:r>
              <a:rPr lang="en-CA" sz="2400" dirty="0"/>
              <a:t>Error message: showed on web page.</a:t>
            </a:r>
            <a:endParaRPr lang="en-CA" sz="1000" dirty="0"/>
          </a:p>
          <a:p>
            <a:pPr lvl="1"/>
            <a:r>
              <a:rPr lang="en-CA" sz="2400" dirty="0"/>
              <a:t>Code: next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Notes: - </a:t>
            </a:r>
            <a:r>
              <a:rPr lang="en-CA" sz="2000" dirty="0"/>
              <a:t>no “else-if” is used </a:t>
            </a:r>
            <a:r>
              <a:rPr lang="en-CA" sz="2000" dirty="0">
                <a:sym typeface="Wingdings" panose="05000000000000000000" pitchFamily="2" charset="2"/>
              </a:rPr>
              <a:t> for easy coding but only </a:t>
            </a:r>
            <a:r>
              <a:rPr lang="en-CA" sz="2000" dirty="0"/>
              <a:t>one error  </a:t>
            </a:r>
          </a:p>
          <a:p>
            <a:pPr marL="0" indent="0">
              <a:buNone/>
            </a:pPr>
            <a:r>
              <a:rPr lang="en-CA" sz="2000" dirty="0"/>
              <a:t>                   message is showed at a time for each field.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978765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textarea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Rule: presence, not only whitespace(s)</a:t>
            </a:r>
          </a:p>
          <a:p>
            <a:pPr marL="0" indent="0">
              <a:buNone/>
            </a:pPr>
            <a:r>
              <a:rPr lang="en-CA" sz="2400" dirty="0"/>
              <a:t> </a:t>
            </a:r>
            <a:r>
              <a:rPr lang="en-CA" sz="1800" dirty="0"/>
              <a:t>function </a:t>
            </a:r>
            <a:r>
              <a:rPr lang="en-CA" sz="1800" dirty="0" err="1"/>
              <a:t>validateTextarea</a:t>
            </a:r>
            <a:r>
              <a:rPr lang="en-CA" sz="1800" dirty="0"/>
              <a:t>(form1)   {</a:t>
            </a:r>
          </a:p>
          <a:p>
            <a:pPr marL="0" indent="0">
              <a:buNone/>
            </a:pPr>
            <a:r>
              <a:rPr lang="en-CA" sz="1600" dirty="0"/>
              <a:t>    /* Validate that the textarea named "comments" in the form named  </a:t>
            </a:r>
          </a:p>
          <a:p>
            <a:pPr marL="0" indent="0">
              <a:buNone/>
            </a:pPr>
            <a:r>
              <a:rPr lang="en-CA" sz="1600" dirty="0"/>
              <a:t>          "form1" has some text. */</a:t>
            </a:r>
          </a:p>
          <a:p>
            <a:pPr marL="0" indent="0">
              <a:buNone/>
            </a:pPr>
            <a:r>
              <a:rPr lang="en-CA" sz="1800" dirty="0"/>
              <a:t>   if (form1.comments.value.</a:t>
            </a:r>
            <a:r>
              <a:rPr lang="en-CA" sz="1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trim().</a:t>
            </a:r>
            <a:r>
              <a:rPr lang="en-CA" sz="1800" dirty="0"/>
              <a:t>length == 0) </a:t>
            </a:r>
            <a:r>
              <a:rPr lang="en-CA" sz="1600" dirty="0"/>
              <a:t>{// check length of textarea</a:t>
            </a:r>
          </a:p>
          <a:p>
            <a:pPr marL="0" indent="0">
              <a:buNone/>
            </a:pPr>
            <a:r>
              <a:rPr lang="en-CA" sz="1800" dirty="0"/>
              <a:t>            alert("No input! Please enter your comments.\n");</a:t>
            </a:r>
          </a:p>
          <a:p>
            <a:pPr marL="0" indent="0">
              <a:buNone/>
            </a:pPr>
            <a:r>
              <a:rPr lang="en-CA" sz="1800" dirty="0"/>
              <a:t>            form1.comments.value = "";</a:t>
            </a:r>
          </a:p>
          <a:p>
            <a:pPr marL="0" indent="0">
              <a:buNone/>
            </a:pPr>
            <a:r>
              <a:rPr lang="en-CA" sz="1800" dirty="0"/>
              <a:t>            form1.comments.focus();</a:t>
            </a:r>
          </a:p>
          <a:p>
            <a:pPr marL="0" indent="0">
              <a:buNone/>
            </a:pPr>
            <a:r>
              <a:rPr lang="en-CA" sz="1800" dirty="0"/>
              <a:t>            return false;</a:t>
            </a:r>
          </a:p>
          <a:p>
            <a:pPr marL="0" indent="0">
              <a:buNone/>
            </a:pPr>
            <a:r>
              <a:rPr lang="en-CA" sz="1800" dirty="0"/>
              <a:t>     }</a:t>
            </a:r>
          </a:p>
          <a:p>
            <a:pPr marL="0" indent="0">
              <a:buNone/>
            </a:pPr>
            <a:r>
              <a:rPr lang="en-CA" sz="1800" dirty="0"/>
              <a:t>     return true;</a:t>
            </a:r>
          </a:p>
          <a:p>
            <a:pPr marL="0" indent="0">
              <a:buNone/>
            </a:pPr>
            <a:r>
              <a:rPr lang="en-CA" sz="1800" dirty="0"/>
              <a:t> } // </a:t>
            </a:r>
            <a:r>
              <a:rPr lang="en-CA" sz="2000" dirty="0"/>
              <a:t>function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form-validation-textarea.html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7526110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– radio button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504056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must select one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document.formname.radioname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1600" dirty="0"/>
              <a:t>  var checked = false;  </a:t>
            </a:r>
          </a:p>
          <a:p>
            <a:pPr marL="457200" lvl="1" indent="0">
              <a:buNone/>
            </a:pPr>
            <a:r>
              <a:rPr lang="en-CA" sz="1600" dirty="0"/>
              <a:t>  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document.formname.radioname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checked = true;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form-radio-validation.html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826931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checkbox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Rules: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At least check one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all of the boxes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Check none of the boxes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To determine which one is checked: </a:t>
            </a:r>
          </a:p>
          <a:p>
            <a:pPr marL="857250" lvl="2" indent="0">
              <a:buNone/>
            </a:pPr>
            <a:r>
              <a:rPr lang="en-CA" sz="2000" dirty="0"/>
              <a:t>if (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document.formname.checkboxname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].</a:t>
            </a:r>
            <a:r>
              <a:rPr lang="en-CA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checked</a:t>
            </a:r>
            <a:r>
              <a:rPr lang="en-CA" sz="2000" dirty="0"/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 </a:t>
            </a:r>
          </a:p>
          <a:p>
            <a:pPr marL="457200" lvl="1" indent="0">
              <a:buNone/>
            </a:pPr>
            <a:r>
              <a:rPr lang="en-CA" sz="2400" dirty="0"/>
              <a:t>   </a:t>
            </a:r>
            <a:r>
              <a:rPr lang="en-CA" sz="1600" dirty="0"/>
              <a:t>for (var </a:t>
            </a:r>
            <a:r>
              <a:rPr lang="en-CA" sz="1600" dirty="0" err="1"/>
              <a:t>i</a:t>
            </a:r>
            <a:r>
              <a:rPr lang="en-CA" sz="1600" dirty="0"/>
              <a:t> = 0; </a:t>
            </a:r>
            <a:r>
              <a:rPr lang="en-CA" sz="1600" dirty="0" err="1"/>
              <a:t>i</a:t>
            </a:r>
            <a:r>
              <a:rPr lang="en-CA" sz="1600" dirty="0"/>
              <a:t> &lt; </a:t>
            </a:r>
            <a:r>
              <a:rPr lang="en-CA" sz="1600" dirty="0" err="1"/>
              <a:t>radio_num</a:t>
            </a:r>
            <a:r>
              <a:rPr lang="en-CA" sz="1600" dirty="0"/>
              <a:t>; </a:t>
            </a:r>
            <a:r>
              <a:rPr lang="en-CA" sz="1600" dirty="0" err="1"/>
              <a:t>i</a:t>
            </a:r>
            <a:r>
              <a:rPr lang="en-CA" sz="1600" dirty="0"/>
              <a:t>++)  {</a:t>
            </a:r>
          </a:p>
          <a:p>
            <a:pPr marL="457200" lvl="1" indent="0">
              <a:buNone/>
            </a:pPr>
            <a:r>
              <a:rPr lang="en-CA" sz="1600" dirty="0"/>
              <a:t>       //if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].checked== true) </a:t>
            </a:r>
          </a:p>
          <a:p>
            <a:pPr marL="457200" lvl="1" indent="0">
              <a:buNone/>
            </a:pPr>
            <a:r>
              <a:rPr lang="en-CA" sz="1600" dirty="0"/>
              <a:t>       if (</a:t>
            </a:r>
            <a:r>
              <a:rPr lang="en-CA" sz="1600" dirty="0" err="1"/>
              <a:t>document.formname.checkboxname</a:t>
            </a:r>
            <a:r>
              <a:rPr lang="en-CA" sz="1600" dirty="0"/>
              <a:t>[</a:t>
            </a:r>
            <a:r>
              <a:rPr lang="en-CA" sz="1600" dirty="0" err="1"/>
              <a:t>i</a:t>
            </a:r>
            <a:r>
              <a:rPr lang="en-CA" sz="1600" dirty="0"/>
              <a:t>].checked)  {     </a:t>
            </a:r>
          </a:p>
          <a:p>
            <a:pPr marL="457200" lvl="1" indent="0">
              <a:buNone/>
            </a:pPr>
            <a:r>
              <a:rPr lang="en-CA" sz="1600" dirty="0"/>
              <a:t>            counter++;</a:t>
            </a:r>
          </a:p>
          <a:p>
            <a:pPr marL="457200" lvl="1" indent="0">
              <a:buNone/>
            </a:pPr>
            <a:r>
              <a:rPr lang="en-CA" sz="1600" dirty="0"/>
              <a:t>       }</a:t>
            </a:r>
          </a:p>
          <a:p>
            <a:pPr marL="457200" lvl="1" indent="0">
              <a:buNone/>
            </a:pPr>
            <a:r>
              <a:rPr lang="en-CA" sz="1600" dirty="0"/>
              <a:t>    } </a:t>
            </a:r>
            <a:endParaRPr lang="en-CA" sz="2400" dirty="0">
              <a:hlinkClick r:id="rId2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form-validation-checkbox.html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93767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Select options logic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Get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:</a:t>
            </a:r>
          </a:p>
          <a:p>
            <a:pPr marL="457200" lvl="1" indent="0">
              <a:buClr>
                <a:srgbClr val="919191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var x = </a:t>
            </a:r>
            <a:r>
              <a:rPr lang="en-CA" sz="2400" dirty="0" err="1">
                <a:solidFill>
                  <a:prstClr val="black"/>
                </a:solidFill>
              </a:rPr>
              <a:t>document.example.whatToDo.</a:t>
            </a:r>
            <a:r>
              <a:rPr lang="en-CA" sz="2400" dirty="0" err="1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CA" sz="2400" dirty="0">
                <a:solidFill>
                  <a:prstClr val="black"/>
                </a:solidFill>
              </a:rPr>
              <a:t>;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== -1 </a:t>
            </a:r>
          </a:p>
          <a:p>
            <a:pPr lvl="2">
              <a:buClr>
                <a:srgbClr val="5F5F5F"/>
              </a:buClr>
            </a:pPr>
            <a:r>
              <a:rPr lang="en-CA" sz="2000" dirty="0">
                <a:solidFill>
                  <a:prstClr val="black"/>
                </a:solidFill>
              </a:rPr>
              <a:t> None are selected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If the </a:t>
            </a:r>
            <a:r>
              <a:rPr lang="en-CA" sz="2400" dirty="0" err="1">
                <a:solidFill>
                  <a:prstClr val="black"/>
                </a:solidFill>
              </a:rPr>
              <a:t>selectedIndex</a:t>
            </a:r>
            <a:r>
              <a:rPr lang="en-CA" sz="2400" dirty="0">
                <a:solidFill>
                  <a:prstClr val="black"/>
                </a:solidFill>
              </a:rPr>
              <a:t> is NOT -1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[x].value; </a:t>
            </a:r>
          </a:p>
          <a:p>
            <a:pPr lvl="3">
              <a:buClr>
                <a:srgbClr val="919191"/>
              </a:buClr>
            </a:pPr>
            <a:r>
              <a:rPr lang="en-CA" b="1" dirty="0">
                <a:solidFill>
                  <a:srgbClr val="0000CC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value</a:t>
            </a:r>
          </a:p>
          <a:p>
            <a:pPr lvl="2">
              <a:buClr>
                <a:srgbClr val="5F5F5F"/>
              </a:buClr>
            </a:pPr>
            <a:r>
              <a:rPr lang="en-CA" sz="2000" dirty="0" err="1">
                <a:solidFill>
                  <a:prstClr val="black"/>
                </a:solidFill>
              </a:rPr>
              <a:t>document.example.whatToDo.options</a:t>
            </a:r>
            <a:r>
              <a:rPr lang="en-CA" sz="2000" dirty="0">
                <a:solidFill>
                  <a:prstClr val="black"/>
                </a:solidFill>
              </a:rPr>
              <a:t>[x].text; </a:t>
            </a:r>
          </a:p>
          <a:p>
            <a:pPr lvl="3">
              <a:buClr>
                <a:srgbClr val="919191"/>
              </a:buClr>
            </a:pPr>
            <a:r>
              <a:rPr lang="en-CA" sz="1800" dirty="0">
                <a:solidFill>
                  <a:prstClr val="black"/>
                </a:solidFill>
              </a:rPr>
              <a:t>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the text</a:t>
            </a:r>
            <a:endParaRPr lang="en-CA" sz="1800" dirty="0">
              <a:solidFill>
                <a:prstClr val="black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form-validation-select-single.html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898227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vs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712967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select-option controls, we may have both text and value. It’s the value will be sent to the server.</a:t>
            </a:r>
            <a:endParaRPr lang="en-CA" sz="1050" dirty="0"/>
          </a:p>
          <a:p>
            <a:pPr marL="457200" lvl="1" indent="0">
              <a:buNone/>
            </a:pPr>
            <a:r>
              <a:rPr lang="en-CA" sz="2400" dirty="0"/>
              <a:t>&lt;select&gt;</a:t>
            </a:r>
            <a:br>
              <a:rPr lang="en-CA" sz="2400" dirty="0"/>
            </a:br>
            <a:r>
              <a:rPr lang="en-CA" sz="2400" dirty="0"/>
              <a:t>  &lt;option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value</a:t>
            </a:r>
            <a:r>
              <a:rPr lang="en-CA" sz="2400" dirty="0"/>
              <a:t>="This is a value"&gt;This is the text&lt;/option&gt;</a:t>
            </a:r>
            <a:br>
              <a:rPr lang="en-CA" sz="2400" dirty="0"/>
            </a:br>
            <a:r>
              <a:rPr lang="en-CA" sz="2400" dirty="0"/>
              <a:t>  &lt;option value="This is a value " 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/>
              <a:t>&gt;</a:t>
            </a:r>
          </a:p>
          <a:p>
            <a:pPr marL="457200" lvl="1" indent="0">
              <a:buNone/>
            </a:pPr>
            <a:r>
              <a:rPr lang="en-CA" sz="2400" dirty="0"/>
              <a:t>       This is text</a:t>
            </a:r>
          </a:p>
          <a:p>
            <a:pPr marL="457200" lvl="1" indent="0">
              <a:buNone/>
            </a:pPr>
            <a:r>
              <a:rPr lang="en-CA" sz="2400" dirty="0"/>
              <a:t>  &lt;/option&gt;</a:t>
            </a:r>
            <a:br>
              <a:rPr lang="en-CA" sz="2400" dirty="0"/>
            </a:br>
            <a:r>
              <a:rPr lang="en-CA" sz="2400" dirty="0"/>
              <a:t>&lt;/select&gt;</a:t>
            </a:r>
          </a:p>
          <a:p>
            <a:pPr marL="457200" lvl="1" indent="0">
              <a:buNone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If value attribute is not provided, the text is the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35871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8520" y="228600"/>
            <a:ext cx="9361040" cy="1143000"/>
          </a:xfrm>
        </p:spPr>
        <p:txBody>
          <a:bodyPr/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Validating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select/option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3600" dirty="0">
                <a:solidFill>
                  <a:srgbClr val="990099"/>
                </a:solidFill>
              </a:rPr>
              <a:t>Multiple</a:t>
            </a:r>
            <a:r>
              <a:rPr lang="en-CA" sz="3600" dirty="0"/>
              <a:t>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Get the number of the select options using length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document.form1.selname.options.length;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Loop to check which one was selected</a:t>
            </a:r>
          </a:p>
          <a:p>
            <a:pPr marL="40005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if (document.form1.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</a:t>
            </a:r>
            <a:r>
              <a:rPr lang="en-CA" sz="24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selected</a:t>
            </a:r>
            <a:r>
              <a:rPr lang="en-CA" sz="2400" dirty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400" dirty="0">
                <a:solidFill>
                  <a:prstClr val="black"/>
                </a:solidFill>
              </a:rPr>
              <a:t>== true) </a:t>
            </a:r>
            <a:r>
              <a:rPr lang="en-CA" sz="2000" dirty="0">
                <a:solidFill>
                  <a:prstClr val="black"/>
                </a:solidFill>
              </a:rPr>
              <a:t>//selected</a:t>
            </a:r>
          </a:p>
          <a:p>
            <a:pPr lvl="0">
              <a:buClr>
                <a:srgbClr val="5F5F5F"/>
              </a:buCl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prstClr val="black"/>
                </a:solidFill>
              </a:rPr>
              <a:t>Read option value and text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].value</a:t>
            </a:r>
          </a:p>
          <a:p>
            <a:pPr marL="457200" lvl="1" indent="0">
              <a:buClr>
                <a:srgbClr val="5F5F5F"/>
              </a:buClr>
              <a:buNone/>
            </a:pPr>
            <a:r>
              <a:rPr lang="en-CA" sz="2400" dirty="0">
                <a:solidFill>
                  <a:prstClr val="black"/>
                </a:solidFill>
              </a:rPr>
              <a:t>document.form1. </a:t>
            </a:r>
            <a:r>
              <a:rPr lang="en-CA" sz="2400" dirty="0" err="1">
                <a:solidFill>
                  <a:prstClr val="black"/>
                </a:solidFill>
              </a:rPr>
              <a:t>selname</a:t>
            </a:r>
            <a:r>
              <a:rPr lang="en-CA" sz="2400" dirty="0">
                <a:solidFill>
                  <a:prstClr val="black"/>
                </a:solidFill>
              </a:rPr>
              <a:t>[</a:t>
            </a:r>
            <a:r>
              <a:rPr lang="en-CA" sz="2400" dirty="0" err="1">
                <a:solidFill>
                  <a:prstClr val="black"/>
                </a:solidFill>
              </a:rPr>
              <a:t>i</a:t>
            </a:r>
            <a:r>
              <a:rPr lang="en-CA" sz="2400" dirty="0">
                <a:solidFill>
                  <a:prstClr val="black"/>
                </a:solidFill>
              </a:rPr>
              <a:t>].text</a:t>
            </a:r>
          </a:p>
          <a:p>
            <a:pPr marL="457200" lvl="1" indent="0">
              <a:buClr>
                <a:srgbClr val="5F5F5F"/>
              </a:buClr>
              <a:buNone/>
            </a:pPr>
            <a:endParaRPr lang="en-CA" sz="2400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hlinkClick r:id="rId2"/>
              </a:rPr>
              <a:t>form-validation-select-multiple.html</a:t>
            </a: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243934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JavaScript in HTML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68760"/>
            <a:ext cx="8540750" cy="483041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ways of adding JavaScript code to HTML page: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</a:t>
            </a:r>
            <a:r>
              <a:rPr lang="en-CA" dirty="0"/>
              <a:t>(embedded) JavaScript code: Basic event handlers.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</a:t>
            </a:r>
            <a:r>
              <a:rPr lang="en-CA" dirty="0"/>
              <a:t> JavaScript code: Using script tags.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</a:t>
            </a:r>
            <a:r>
              <a:rPr lang="en-CA" dirty="0"/>
              <a:t> JavaScript code: Using code stored in a separate .js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006965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 </a:t>
            </a:r>
            <a:r>
              <a:rPr lang="en-US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 err="1">
                <a:solidFill>
                  <a:srgbClr val="FF0000"/>
                </a:solidFill>
              </a:rPr>
              <a:t>onsubmit</a:t>
            </a:r>
            <a:r>
              <a:rPr lang="en-US" altLang="en-US" dirty="0"/>
              <a:t>:</a:t>
            </a:r>
          </a:p>
          <a:p>
            <a:pPr lvl="1">
              <a:buFontTx/>
              <a:buNone/>
            </a:pPr>
            <a:r>
              <a:rPr lang="en-US" altLang="en-US" sz="2000" dirty="0"/>
              <a:t>&lt;form method='post' name='form1'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action = "http://formpost.azurewebsites.net/home/test"</a:t>
            </a:r>
          </a:p>
          <a:p>
            <a:pPr lvl="1">
              <a:buFontTx/>
              <a:buNone/>
            </a:pPr>
            <a:r>
              <a:rPr lang="en-US" altLang="en-US" sz="2000" dirty="0"/>
              <a:t>         </a:t>
            </a:r>
            <a:r>
              <a:rPr lang="en-US" altLang="en-US" sz="2000" dirty="0" err="1">
                <a:solidFill>
                  <a:srgbClr val="FF0000"/>
                </a:solidFill>
              </a:rPr>
              <a:t>onsubmit</a:t>
            </a:r>
            <a:r>
              <a:rPr lang="en-US" altLang="en-US" sz="2000" dirty="0"/>
              <a:t>='return </a:t>
            </a:r>
            <a:r>
              <a:rPr lang="en-US" altLang="en-US" sz="2000" dirty="0" err="1"/>
              <a:t>validateFrom</a:t>
            </a:r>
            <a:r>
              <a:rPr lang="en-US" altLang="en-US" sz="2000" dirty="0"/>
              <a:t>()'&gt;</a:t>
            </a:r>
          </a:p>
          <a:p>
            <a:pPr lvl="1">
              <a:buFontTx/>
              <a:buNone/>
            </a:pPr>
            <a:endParaRPr lang="en-US" alt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the element:</a:t>
            </a:r>
          </a:p>
          <a:p>
            <a:pPr lvl="1">
              <a:buFontTx/>
              <a:buNone/>
            </a:pPr>
            <a:r>
              <a:rPr lang="en-US" altLang="en-US" sz="2000" dirty="0"/>
              <a:t>    </a:t>
            </a:r>
            <a:r>
              <a:rPr lang="en-US" altLang="en-US" sz="2000" dirty="0" err="1">
                <a:solidFill>
                  <a:srgbClr val="0000FF"/>
                </a:solidFill>
              </a:rPr>
              <a:t>document.formname.elementname</a:t>
            </a:r>
            <a:endParaRPr lang="en-US" altLang="en-US" sz="2000" dirty="0">
              <a:solidFill>
                <a:srgbClr val="0000FF"/>
              </a:solidFill>
            </a:endParaRPr>
          </a:p>
          <a:p>
            <a:pPr lvl="1">
              <a:buFontTx/>
              <a:buNone/>
            </a:pPr>
            <a:r>
              <a:rPr lang="en-CA" altLang="en-US" sz="2000" dirty="0">
                <a:solidFill>
                  <a:schemeClr val="tx2"/>
                </a:solidFill>
              </a:rPr>
              <a:t>      e.g. document.form1.name.value.trim()</a:t>
            </a:r>
            <a:endParaRPr lang="en-US" altLang="en-US" sz="2000" dirty="0"/>
          </a:p>
          <a:p>
            <a:pPr lvl="1">
              <a:buFontTx/>
              <a:buNone/>
            </a:pPr>
            <a:r>
              <a:rPr lang="en-CA" altLang="en-US" sz="2000" dirty="0">
                <a:solidFill>
                  <a:srgbClr val="0000FF"/>
                </a:solidFill>
              </a:rPr>
              <a:t>    if (document.form1.specialty[</a:t>
            </a:r>
            <a:r>
              <a:rPr lang="en-CA" altLang="en-US" sz="2000" dirty="0" err="1">
                <a:solidFill>
                  <a:srgbClr val="0000FF"/>
                </a:solidFill>
              </a:rPr>
              <a:t>i</a:t>
            </a:r>
            <a:r>
              <a:rPr lang="en-CA" altLang="en-US" sz="2000" dirty="0">
                <a:solidFill>
                  <a:srgbClr val="0000FF"/>
                </a:solidFill>
              </a:rPr>
              <a:t>].checked) {…}</a:t>
            </a:r>
          </a:p>
          <a:p>
            <a:pPr marL="400050" lvl="2" indent="0">
              <a:buFontTx/>
              <a:buNone/>
            </a:pPr>
            <a:r>
              <a:rPr lang="en-CA" altLang="en-US" sz="2000" dirty="0"/>
              <a:t>     if (</a:t>
            </a:r>
            <a:r>
              <a:rPr lang="en-CA" altLang="en-US" sz="2000" dirty="0">
                <a:solidFill>
                  <a:srgbClr val="0000FF"/>
                </a:solidFill>
              </a:rPr>
              <a:t>document.form1.plans.selectedIndex == -1) {…}</a:t>
            </a:r>
          </a:p>
          <a:p>
            <a:pPr>
              <a:buFontTx/>
              <a:buNone/>
            </a:pPr>
            <a:endParaRPr lang="en-US" altLang="en-US" sz="2000" dirty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B9C8E194-291F-419A-B80E-4DF0AE4187E0}" type="slidenum">
              <a:rPr lang="en-CA" altLang="en-US"/>
              <a:pPr eaLnBrk="1" hangingPunct="1"/>
              <a:t>30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43395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Validation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using</a:t>
            </a:r>
            <a:r>
              <a:rPr lang="zh-CN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 </a:t>
            </a:r>
            <a: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  <a:t>JavaScript</a:t>
            </a:r>
            <a:br>
              <a:rPr lang="en-US" altLang="zh-CN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宋体" charset="-122"/>
              </a:rPr>
            </a:br>
            <a:r>
              <a:rPr lang="en-US" alt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Refer to the element (cont’d):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getElementById</a:t>
            </a:r>
            <a:endParaRPr lang="en-CA" sz="20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document.getElementById("</a:t>
            </a:r>
            <a:r>
              <a:rPr lang="en-CA" sz="1800" dirty="0" err="1"/>
              <a:t>elementid</a:t>
            </a:r>
            <a:r>
              <a:rPr lang="en-CA" sz="1800" dirty="0"/>
              <a:t>").value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form name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form control/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element name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document.formname.elementname.value</a:t>
            </a:r>
          </a:p>
          <a:p>
            <a:pPr lvl="1"/>
            <a:r>
              <a:rPr lang="en-CA" sz="2000" dirty="0"/>
              <a:t>using </a:t>
            </a:r>
            <a:r>
              <a:rPr lang="en-CA" sz="2000" dirty="0">
                <a:solidFill>
                  <a:srgbClr val="99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keyword with passing form object in HTML</a:t>
            </a:r>
          </a:p>
          <a:p>
            <a:pPr lvl="2">
              <a:buFont typeface="Wingdings" panose="05000000000000000000" pitchFamily="2" charset="2"/>
              <a:buChar char="q"/>
            </a:pPr>
            <a:r>
              <a:rPr lang="en-CA" sz="1800" dirty="0"/>
              <a:t> </a:t>
            </a:r>
            <a:r>
              <a:rPr lang="en-CA" sz="1800" dirty="0" err="1"/>
              <a:t>passedInForm.elementname.value</a:t>
            </a:r>
            <a:endParaRPr lang="en-CA" sz="1800" dirty="0"/>
          </a:p>
          <a:p>
            <a:pPr lvl="1"/>
            <a:r>
              <a:rPr lang="en-CA" sz="2000" dirty="0"/>
              <a:t>more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sz="2800" dirty="0"/>
              <a:t>Validation function returns </a:t>
            </a:r>
          </a:p>
          <a:p>
            <a:pPr lvl="1"/>
            <a:r>
              <a:rPr lang="en-US" altLang="en-US" sz="2400" dirty="0"/>
              <a:t>True/false</a:t>
            </a:r>
          </a:p>
          <a:p>
            <a:pPr lvl="1"/>
            <a:r>
              <a:rPr lang="en-US" altLang="en-US" sz="2400" dirty="0"/>
              <a:t>Notes: </a:t>
            </a:r>
            <a:r>
              <a:rPr lang="en-US" altLang="en-US" sz="1800" dirty="0"/>
              <a:t>only “return false” can stop sending the form to server. So if you validation code has syntax error(s), the form will always be sent out.</a:t>
            </a:r>
            <a:r>
              <a:rPr lang="en-US" altLang="en-US" sz="2000" dirty="0"/>
              <a:t> </a:t>
            </a:r>
            <a:endParaRPr lang="en-US" altLang="en-US" sz="1800" dirty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eaLnBrk="1" hangingPunct="1"/>
            <a:fld id="{FDE63894-3C82-4C06-B0FD-9AFCA599A3EA}" type="slidenum">
              <a:rPr lang="en-CA" altLang="en-US"/>
              <a:pPr eaLnBrk="1" hangingPunct="1"/>
              <a:t>31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959507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Inline (embedded)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Event Handlers:  Whenever an event happens on a page, the browser detects it. Scripts that handle events are referred to, appropriately, as event handlers.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400050" lvl="1" indent="0">
              <a:buNone/>
            </a:pPr>
            <a:r>
              <a:rPr lang="en-CA" sz="2400" dirty="0"/>
              <a:t>&lt;input type="button" id="hello" value="Hello" </a:t>
            </a:r>
            <a:r>
              <a:rPr lang="en-CA" sz="2400" dirty="0" err="1"/>
              <a:t>onClick</a:t>
            </a:r>
            <a:r>
              <a:rPr lang="en-CA" sz="2400" dirty="0"/>
              <a:t> = "</a:t>
            </a:r>
            <a:r>
              <a:rPr lang="en-CA" sz="2400" dirty="0" err="1"/>
              <a:t>window.alert</a:t>
            </a:r>
            <a:r>
              <a:rPr lang="en-CA" sz="2400" dirty="0"/>
              <a:t>('Hello World!')“&gt;</a:t>
            </a:r>
          </a:p>
          <a:p>
            <a:pPr marL="400050" lvl="1" indent="0">
              <a:buNone/>
            </a:pPr>
            <a:endParaRPr lang="en-CA" sz="2400" dirty="0"/>
          </a:p>
          <a:p>
            <a:pPr marL="400050" lvl="1" indent="0">
              <a:buNone/>
            </a:pPr>
            <a:r>
              <a:rPr lang="en-CA" sz="2400" dirty="0"/>
              <a:t>Notes: &lt;input&gt; without a &lt;form&gt; appears valid</a:t>
            </a:r>
          </a:p>
          <a:p>
            <a:pPr marL="400050" lvl="1" indent="0">
              <a:buNone/>
            </a:pPr>
            <a:endParaRPr lang="en-CA" sz="2400" dirty="0"/>
          </a:p>
          <a:p>
            <a:pPr lvl="1" indent="-342900"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Js-code-inline.html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50107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1845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Internal JavaScript code: Using &lt;script&gt; tags.</a:t>
            </a:r>
          </a:p>
          <a:p>
            <a:pPr lvl="1"/>
            <a:r>
              <a:rPr lang="en-CA" sz="2000" dirty="0"/>
              <a:t>type attribute is optional because “text/</a:t>
            </a:r>
            <a:r>
              <a:rPr lang="en-CA" sz="2000" dirty="0" err="1"/>
              <a:t>javascript</a:t>
            </a:r>
            <a:r>
              <a:rPr lang="en-CA" sz="2000" dirty="0"/>
              <a:t>” is its default value.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Scripts can be inserted anywhere on a page:</a:t>
            </a:r>
          </a:p>
          <a:p>
            <a:pPr lvl="1"/>
            <a:r>
              <a:rPr lang="en-CA" sz="1800" dirty="0"/>
              <a:t>in &lt;head&gt;&lt;/head&gt; e.g.</a:t>
            </a:r>
          </a:p>
          <a:p>
            <a:pPr marL="857250" lvl="2" indent="0">
              <a:buNone/>
            </a:pPr>
            <a:r>
              <a:rPr lang="fr-FR" sz="1800" dirty="0"/>
              <a:t>     &lt;script&gt; </a:t>
            </a:r>
          </a:p>
          <a:p>
            <a:pPr marL="857250" lvl="2" indent="0">
              <a:buNone/>
            </a:pPr>
            <a:r>
              <a:rPr lang="fr-FR" sz="1800" dirty="0"/>
              <a:t>          </a:t>
            </a:r>
            <a:r>
              <a:rPr lang="fr-FR" sz="1800" dirty="0" err="1"/>
              <a:t>function</a:t>
            </a:r>
            <a:r>
              <a:rPr lang="fr-FR" sz="1800" dirty="0"/>
              <a:t> </a:t>
            </a:r>
            <a:r>
              <a:rPr lang="fr-FR" sz="1800" dirty="0" err="1"/>
              <a:t>sayHello</a:t>
            </a:r>
            <a:r>
              <a:rPr lang="fr-FR" sz="1800" dirty="0"/>
              <a:t>()    {  </a:t>
            </a:r>
            <a:r>
              <a:rPr lang="fr-FR" sz="1800" dirty="0" err="1"/>
              <a:t>alert</a:t>
            </a:r>
            <a:r>
              <a:rPr lang="fr-FR" sz="1800" dirty="0"/>
              <a:t>("Hello!"); }</a:t>
            </a:r>
          </a:p>
          <a:p>
            <a:pPr marL="857250" lvl="2" indent="0">
              <a:buNone/>
            </a:pPr>
            <a:r>
              <a:rPr lang="fr-FR" sz="1800" dirty="0"/>
              <a:t>      &lt;/script&gt;</a:t>
            </a:r>
            <a:endParaRPr lang="en-CA" sz="1800" dirty="0"/>
          </a:p>
          <a:p>
            <a:pPr lvl="1"/>
            <a:r>
              <a:rPr lang="en-CA" sz="1800" dirty="0"/>
              <a:t>in &lt;body&gt;&lt;/body&gt;  e.g.</a:t>
            </a:r>
          </a:p>
          <a:p>
            <a:pPr marL="857250" lvl="2" indent="0">
              <a:buNone/>
            </a:pPr>
            <a:r>
              <a:rPr lang="en-CA" sz="1800" dirty="0"/>
              <a:t>&lt;script&gt; </a:t>
            </a:r>
          </a:p>
          <a:p>
            <a:pPr marL="857250" lvl="2" indent="0">
              <a:buNone/>
            </a:pPr>
            <a:r>
              <a:rPr lang="en-CA" sz="1800" dirty="0"/>
              <a:t>     today = new Date();</a:t>
            </a:r>
          </a:p>
          <a:p>
            <a:pPr marL="857250" lvl="2" indent="0">
              <a:buNone/>
            </a:pPr>
            <a:r>
              <a:rPr lang="en-CA" sz="1800" dirty="0"/>
              <a:t>     </a:t>
            </a:r>
            <a:r>
              <a:rPr lang="en-CA" sz="1800" dirty="0" err="1"/>
              <a:t>document.write</a:t>
            </a:r>
            <a:r>
              <a:rPr lang="en-CA" sz="1800" dirty="0"/>
              <a:t>(today); // write into page in current location</a:t>
            </a:r>
          </a:p>
          <a:p>
            <a:pPr marL="857250" lvl="2" indent="0">
              <a:buNone/>
            </a:pPr>
            <a:r>
              <a:rPr lang="en-CA" sz="1800" dirty="0"/>
              <a:t>&lt;/script&gt;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js-code-internal.html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663846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External JavaScript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code stored in a separate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.js </a:t>
            </a:r>
            <a:r>
              <a:rPr lang="en-CA" dirty="0"/>
              <a:t>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 err="1"/>
              <a:t>e.g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js-code-external.html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external.js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Note: </a:t>
            </a:r>
            <a:r>
              <a:rPr lang="en-CA" sz="2400" dirty="0"/>
              <a:t>jQuery is not covered in INT222.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02767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Where to put JavaScript?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code can be added anywhere within &lt;head&gt;&lt;/head&gt; or &lt;body&gt;&lt;/body&gt;.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For large JavaScript libraries, JavaScript code should be placed just before the ending tag of body element.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CA" sz="2000" dirty="0"/>
              <a:t>Why?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60480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Play around with JavaScript &amp; HTML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Using Element </a:t>
            </a:r>
            <a:r>
              <a:rPr lang="en-CA" dirty="0" err="1"/>
              <a:t>innerHTML</a:t>
            </a:r>
            <a:r>
              <a:rPr lang="en-CA" dirty="0"/>
              <a:t> Property</a:t>
            </a:r>
            <a:endParaRPr lang="en-CA" dirty="0">
              <a:hlinkClick r:id="rId2"/>
            </a:endParaRP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innerHTML.html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Changing CSS with JavaScript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3"/>
              </a:rPr>
              <a:t>changeCSS.html</a:t>
            </a: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endParaRPr lang="en-CA" dirty="0"/>
          </a:p>
          <a:p>
            <a:pPr marL="514350" indent="-457200">
              <a:buFont typeface="Wingdings" panose="05000000000000000000" pitchFamily="2" charset="2"/>
              <a:buChar char="Ø"/>
            </a:pPr>
            <a:r>
              <a:rPr lang="en-CA" dirty="0"/>
              <a:t>Temperature Convertor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CA" dirty="0">
                <a:hlinkClick r:id="rId4"/>
              </a:rPr>
              <a:t>temp-conversion.html</a:t>
            </a: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  <a:p>
            <a:pPr lvl="1">
              <a:buFont typeface="Wingdings" panose="05000000000000000000" pitchFamily="2" charset="2"/>
              <a:buChar char="q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7426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CA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Client-side Form Validation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78550FE-3B2F-4BB7-90E2-96BF2246C76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961233841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7948</TotalTime>
  <Words>2112</Words>
  <Application>Microsoft Office PowerPoint</Application>
  <PresentationFormat>On-screen Show (4:3)</PresentationFormat>
  <Paragraphs>353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2" baseType="lpstr">
      <vt:lpstr>宋体</vt:lpstr>
      <vt:lpstr>Arial</vt:lpstr>
      <vt:lpstr>Comic Sans MS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WEB222 - Web Programming Principles</vt:lpstr>
      <vt:lpstr>Agenda</vt:lpstr>
      <vt:lpstr>Using JavaScript in HTML Page</vt:lpstr>
      <vt:lpstr>Inline (embedded) JavaScript code</vt:lpstr>
      <vt:lpstr>Internal JavaScript code</vt:lpstr>
      <vt:lpstr>External JavaScript code</vt:lpstr>
      <vt:lpstr>Where to put JavaScript?</vt:lpstr>
      <vt:lpstr>Play around with JavaScript &amp; HTML</vt:lpstr>
      <vt:lpstr>Introduction to Client-side Form Validation</vt:lpstr>
      <vt:lpstr>Client-Side Form Validation</vt:lpstr>
      <vt:lpstr>Client-Side Validation with HTML5</vt:lpstr>
      <vt:lpstr>Client-Side Validation with HTML5</vt:lpstr>
      <vt:lpstr>Client-Side Validation with HTML5</vt:lpstr>
      <vt:lpstr>Client-Side Validation with HTML5</vt:lpstr>
      <vt:lpstr>Client-side Validation Using JS</vt:lpstr>
      <vt:lpstr>Client-side Validation Using JS</vt:lpstr>
      <vt:lpstr>Client-side Validation Using JS</vt:lpstr>
      <vt:lpstr>JavaScript Validation</vt:lpstr>
      <vt:lpstr>Example - Validating Text Field</vt:lpstr>
      <vt:lpstr>Example - Validating Text Field</vt:lpstr>
      <vt:lpstr>Example - Validating Text Field</vt:lpstr>
      <vt:lpstr>Examples - Validating Multiple Fields/Rules</vt:lpstr>
      <vt:lpstr>Examples - Validating Multiple Fields/Rules</vt:lpstr>
      <vt:lpstr>Validating textarea</vt:lpstr>
      <vt:lpstr>Validating – radio button</vt:lpstr>
      <vt:lpstr>Validating checkbox</vt:lpstr>
      <vt:lpstr>Validating select/option: Single Selection</vt:lpstr>
      <vt:lpstr>Text vs Value</vt:lpstr>
      <vt:lpstr>Validating select/option: Multiple Selection</vt:lpstr>
      <vt:lpstr>Validation using JavaScript Summary</vt:lpstr>
      <vt:lpstr>Validation using JavaScript Summary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</dc:title>
  <dc:creator>Wei Song</dc:creator>
  <cp:lastModifiedBy>Wei Song</cp:lastModifiedBy>
  <cp:revision>276</cp:revision>
  <cp:lastPrinted>2001-07-23T19:37:02Z</cp:lastPrinted>
  <dcterms:created xsi:type="dcterms:W3CDTF">2001-03-26T00:24:34Z</dcterms:created>
  <dcterms:modified xsi:type="dcterms:W3CDTF">2017-08-30T05:36:12Z</dcterms:modified>
</cp:coreProperties>
</file>