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34"/>
  </p:notesMasterIdLst>
  <p:handoutMasterIdLst>
    <p:handoutMasterId r:id="rId35"/>
  </p:handoutMasterIdLst>
  <p:sldIdLst>
    <p:sldId id="266" r:id="rId2"/>
    <p:sldId id="271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2" r:id="rId25"/>
    <p:sldId id="303" r:id="rId26"/>
    <p:sldId id="330" r:id="rId27"/>
    <p:sldId id="304" r:id="rId28"/>
    <p:sldId id="300" r:id="rId29"/>
    <p:sldId id="331" r:id="rId30"/>
    <p:sldId id="301" r:id="rId31"/>
    <p:sldId id="310" r:id="rId32"/>
    <p:sldId id="277" r:id="rId33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3" autoAdjust="0"/>
    <p:restoredTop sz="94660"/>
  </p:normalViewPr>
  <p:slideViewPr>
    <p:cSldViewPr>
      <p:cViewPr varScale="1">
        <p:scale>
          <a:sx n="113" d="100"/>
          <a:sy n="113" d="100"/>
        </p:scale>
        <p:origin x="25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zenit.senecac.on.ca/~wei.song/int222/ajax/ajaxjson.html" TargetMode="External"/><Relationship Id="rId2" Type="http://schemas.openxmlformats.org/officeDocument/2006/relationships/hyperlink" Target="https://zenit.senecac.on.ca/~wei.song/int222/ajax/firstnation.js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enit.senecac.on.ca/~wei.song/int222/ajax/ajaxjson2.html" TargetMode="External"/><Relationship Id="rId4" Type="http://schemas.openxmlformats.org/officeDocument/2006/relationships/hyperlink" Target="https://zenit.senecac.on.ca/~wei.song/int222/ajax/nationArray.json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zenit.senecac.on.ca/~wei.song/int222/ajax/nationArray.json" TargetMode="External"/><Relationship Id="rId2" Type="http://schemas.openxmlformats.org/officeDocument/2006/relationships/hyperlink" Target="https://zenit.senecac.on.ca/~wei.song/int222/ajax/ajaxjso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zenit.senecac.on.ca/~wei.song/int222/ajax/student.json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JSON" TargetMode="External"/><Relationship Id="rId2" Type="http://schemas.openxmlformats.org/officeDocument/2006/relationships/hyperlink" Target="https://developer.mozilla.org/en-US/docs/AJAX/Getting_Start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Browser_Object_Mode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hyperlink" Target="http://maps.goog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JS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12: AJAX</a:t>
            </a:r>
            <a:endParaRPr lang="en-CA" alt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0DEBC3F-5A30-4DD0-9320-46682B631FA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1520" y="1768475"/>
            <a:ext cx="8587680" cy="1012453"/>
          </a:xfrm>
        </p:spPr>
        <p:txBody>
          <a:bodyPr/>
          <a:lstStyle/>
          <a:p>
            <a:pPr eaLnBrk="1" hangingPunct="1">
              <a:defRPr/>
            </a:pPr>
            <a:r>
              <a:rPr lang="en-CA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WEB222 - Web Programming Principles</a:t>
            </a:r>
            <a:endParaRPr lang="en-CA" altLang="en-US" sz="3600" dirty="0">
              <a:solidFill>
                <a:schemeClr val="tx1"/>
              </a:solidFill>
              <a:latin typeface="Tahoma (Headings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Make requests to the server without reloading the 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Receive and work with data from the server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AJAX is a web browser technology independent of web server software.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user can continue to use the application while the client program requests information from the server in the background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Intuitive and natural user interaction. No clicking required only Mouse movement is a sufficient event trigger.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Data-driven as opposed to page-driven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824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XMLHttpRequest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the most important part of AJAX</a:t>
            </a:r>
            <a:r>
              <a:rPr lang="en-US" b="1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a JavaScript object </a:t>
            </a:r>
          </a:p>
          <a:p>
            <a:pPr lvl="1"/>
            <a:r>
              <a:rPr lang="en-US" dirty="0"/>
              <a:t>Designed by MS and adopted by Mozilla, Apple, 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provides an easy way to retrieve data from a URL without having to do a full page refresh.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Creation:</a:t>
            </a:r>
          </a:p>
          <a:p>
            <a:pPr lvl="1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myRequest</a:t>
            </a:r>
            <a:r>
              <a:rPr lang="en-US" dirty="0"/>
              <a:t> = new </a:t>
            </a:r>
            <a:r>
              <a:rPr lang="en-US" dirty="0" err="1"/>
              <a:t>XMLHttpRequest</a:t>
            </a:r>
            <a:r>
              <a:rPr lang="en-US" dirty="0"/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615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XMLHttpRequest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abort()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getResponseHeader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open()	// Initializes a request.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overrideMimeType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send()</a:t>
            </a:r>
            <a:r>
              <a:rPr lang="en-US" b="1" dirty="0"/>
              <a:t>	// </a:t>
            </a:r>
            <a:r>
              <a:rPr lang="en-US" dirty="0"/>
              <a:t>Sends the request.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…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404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XMLHttpRequest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properties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Onreadystatechange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readyState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responseText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responseType</a:t>
            </a:r>
            <a:r>
              <a:rPr lang="en-US" dirty="0"/>
              <a:t>  </a:t>
            </a:r>
            <a:r>
              <a:rPr lang="en-US" sz="2000" dirty="0"/>
              <a:t>// set to change the response type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responseXML</a:t>
            </a:r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247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AJAX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/>
              <a:t>Step 1 – makes an HTTP request object</a:t>
            </a:r>
            <a:endParaRPr lang="en-US" dirty="0"/>
          </a:p>
          <a:p>
            <a:pPr lvl="1">
              <a:buNone/>
            </a:pPr>
            <a:r>
              <a:rPr lang="en-US" dirty="0"/>
              <a:t>// creating a cross-browser instance</a:t>
            </a:r>
          </a:p>
          <a:p>
            <a:pPr lvl="1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httpRequest</a:t>
            </a:r>
            <a:r>
              <a:rPr lang="en-US" dirty="0"/>
              <a:t>; </a:t>
            </a:r>
          </a:p>
          <a:p>
            <a:pPr lvl="1">
              <a:buNone/>
            </a:pPr>
            <a:r>
              <a:rPr lang="en-US" dirty="0"/>
              <a:t>if (</a:t>
            </a:r>
            <a:r>
              <a:rPr lang="en-US" dirty="0" err="1"/>
              <a:t>window.XMLHttpRequest</a:t>
            </a:r>
            <a:r>
              <a:rPr lang="en-US" dirty="0"/>
              <a:t>) { // Mozilla, Safari, ...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httpRequest</a:t>
            </a:r>
            <a:r>
              <a:rPr lang="en-US" dirty="0"/>
              <a:t> = new </a:t>
            </a:r>
            <a:r>
              <a:rPr lang="en-US" dirty="0" err="1"/>
              <a:t>XMLHttpRequest</a:t>
            </a:r>
            <a:r>
              <a:rPr lang="en-US" dirty="0"/>
              <a:t>(); </a:t>
            </a:r>
          </a:p>
          <a:p>
            <a:pPr lvl="1">
              <a:buNone/>
            </a:pPr>
            <a:r>
              <a:rPr lang="en-US" dirty="0"/>
              <a:t>} else if (</a:t>
            </a:r>
            <a:r>
              <a:rPr lang="en-US" dirty="0" err="1"/>
              <a:t>window.ActiveXObject</a:t>
            </a:r>
            <a:r>
              <a:rPr lang="en-US" dirty="0"/>
              <a:t>) { // IE 8 and older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httpRequest</a:t>
            </a:r>
            <a:r>
              <a:rPr lang="en-US" dirty="0"/>
              <a:t> = new </a:t>
            </a:r>
            <a:r>
              <a:rPr lang="en-US" dirty="0" err="1"/>
              <a:t>ActiveXObject</a:t>
            </a:r>
            <a:r>
              <a:rPr lang="en-US" dirty="0"/>
              <a:t>("</a:t>
            </a:r>
            <a:r>
              <a:rPr lang="en-US" dirty="0" err="1"/>
              <a:t>Microsoft.XMLHTTP</a:t>
            </a:r>
            <a:r>
              <a:rPr lang="en-US" dirty="0"/>
              <a:t>"); </a:t>
            </a:r>
          </a:p>
          <a:p>
            <a:pPr lvl="1">
              <a:buNone/>
            </a:pPr>
            <a:r>
              <a:rPr lang="en-US" dirty="0"/>
              <a:t>}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201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AJAX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b="1" dirty="0"/>
              <a:t>Step 2 – register a request listener</a:t>
            </a:r>
          </a:p>
          <a:p>
            <a:pPr lvl="1">
              <a:buNone/>
            </a:pPr>
            <a:r>
              <a:rPr lang="en-US" sz="2400" dirty="0" err="1"/>
              <a:t>httpRequest.onreadystatechange</a:t>
            </a:r>
            <a:r>
              <a:rPr lang="en-US" sz="2400" dirty="0"/>
              <a:t> = </a:t>
            </a:r>
            <a:r>
              <a:rPr lang="en-US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reqListener</a:t>
            </a:r>
            <a:r>
              <a:rPr lang="en-US" sz="2400" dirty="0"/>
              <a:t>;</a:t>
            </a:r>
          </a:p>
          <a:p>
            <a:pPr lvl="1">
              <a:buNone/>
            </a:pPr>
            <a:endParaRPr lang="en-US" sz="2400" dirty="0"/>
          </a:p>
          <a:p>
            <a:pPr lvl="1">
              <a:buNone/>
            </a:pPr>
            <a:r>
              <a:rPr lang="en-US" sz="2400" dirty="0"/>
              <a:t>function </a:t>
            </a:r>
            <a:r>
              <a:rPr lang="en-US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reqListener</a:t>
            </a:r>
            <a:r>
              <a:rPr lang="en-US" sz="2400" dirty="0"/>
              <a:t> () { </a:t>
            </a:r>
          </a:p>
          <a:p>
            <a:pPr lvl="1">
              <a:buNone/>
            </a:pPr>
            <a:r>
              <a:rPr lang="en-US" sz="2400" dirty="0"/>
              <a:t>	 // process the server response </a:t>
            </a:r>
          </a:p>
          <a:p>
            <a:pPr lvl="1">
              <a:buNone/>
            </a:pPr>
            <a:r>
              <a:rPr lang="en-US" sz="2400" dirty="0"/>
              <a:t>};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b="1" dirty="0"/>
              <a:t>Or:</a:t>
            </a:r>
          </a:p>
          <a:p>
            <a:pPr lvl="1">
              <a:buNone/>
            </a:pPr>
            <a:r>
              <a:rPr lang="en-US" sz="2400" dirty="0" err="1"/>
              <a:t>httpRequest.onreadystatechange</a:t>
            </a:r>
            <a:r>
              <a:rPr lang="en-US" sz="2400" dirty="0"/>
              <a:t> = function(){ </a:t>
            </a:r>
          </a:p>
          <a:p>
            <a:pPr lvl="1">
              <a:buNone/>
            </a:pPr>
            <a:r>
              <a:rPr lang="en-US" sz="2400" dirty="0"/>
              <a:t>	// process the server response </a:t>
            </a:r>
          </a:p>
          <a:p>
            <a:pPr lvl="1">
              <a:buNone/>
            </a:pPr>
            <a:r>
              <a:rPr lang="en-US" sz="2400" dirty="0"/>
              <a:t>};</a:t>
            </a:r>
            <a:endParaRPr lang="en-US" sz="2400" b="1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097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AJAX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Step 3 - make the request</a:t>
            </a:r>
          </a:p>
          <a:p>
            <a:pPr lvl="1">
              <a:buNone/>
            </a:pPr>
            <a:r>
              <a:rPr lang="en-CA" dirty="0"/>
              <a:t>// Specifies the type of request</a:t>
            </a:r>
            <a:endParaRPr lang="en-US" dirty="0"/>
          </a:p>
          <a:p>
            <a:pPr lvl="1">
              <a:buNone/>
            </a:pPr>
            <a:r>
              <a:rPr lang="en-US" dirty="0" err="1"/>
              <a:t>httpRequest.open</a:t>
            </a:r>
            <a:r>
              <a:rPr lang="en-US" dirty="0"/>
              <a:t>('GET', 'http://www.example.org/some.file', true); 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// </a:t>
            </a:r>
            <a:r>
              <a:rPr lang="en-CA" dirty="0"/>
              <a:t>Sends the request off to the server.</a:t>
            </a:r>
            <a:endParaRPr lang="en-US" dirty="0"/>
          </a:p>
          <a:p>
            <a:pPr lvl="1">
              <a:buNone/>
            </a:pPr>
            <a:r>
              <a:rPr lang="en-US" dirty="0" err="1"/>
              <a:t>httpRequest.send</a:t>
            </a:r>
            <a:r>
              <a:rPr lang="en-US" dirty="0"/>
              <a:t>(null);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387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 of open() and send()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500" dirty="0"/>
              <a:t>Parameters</a:t>
            </a:r>
            <a:r>
              <a:rPr lang="en-US" dirty="0"/>
              <a:t> of the open(</a:t>
            </a:r>
            <a:r>
              <a:rPr lang="en-CA" i="1" dirty="0"/>
              <a:t>method, </a:t>
            </a:r>
            <a:r>
              <a:rPr lang="en-CA" i="1" dirty="0" err="1"/>
              <a:t>url</a:t>
            </a:r>
            <a:r>
              <a:rPr lang="en-CA" i="1" dirty="0"/>
              <a:t>, </a:t>
            </a:r>
            <a:r>
              <a:rPr lang="en-CA" i="1" dirty="0" err="1"/>
              <a:t>async</a:t>
            </a:r>
            <a:r>
              <a:rPr lang="en-US" dirty="0"/>
              <a:t>) method: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para: HTTP request method - GET, POST, …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para: the URL of the page this requesting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pare: sets whether the request is asynchronous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Parameters of the send(</a:t>
            </a:r>
            <a:r>
              <a:rPr lang="en-CA" i="1" dirty="0"/>
              <a:t>string</a:t>
            </a:r>
            <a:r>
              <a:rPr lang="en-US" dirty="0"/>
              <a:t>) method:</a:t>
            </a:r>
          </a:p>
          <a:p>
            <a:pPr lvl="1"/>
            <a:r>
              <a:rPr lang="en-CA" dirty="0"/>
              <a:t>The</a:t>
            </a:r>
            <a:r>
              <a:rPr lang="en-CA" i="1" dirty="0"/>
              <a:t> “string” </a:t>
            </a:r>
            <a:r>
              <a:rPr lang="en-CA" dirty="0"/>
              <a:t>para: Only used for POST requests.</a:t>
            </a:r>
          </a:p>
          <a:p>
            <a:pPr lvl="2"/>
            <a:r>
              <a:rPr lang="en-US" dirty="0"/>
              <a:t>any data you want to send to the server if using POST method. This can be as a query string, like:</a:t>
            </a:r>
          </a:p>
          <a:p>
            <a:pPr lvl="1">
              <a:buNone/>
            </a:pPr>
            <a:r>
              <a:rPr lang="en-US" sz="1600" dirty="0"/>
              <a:t>	name=</a:t>
            </a:r>
            <a:r>
              <a:rPr lang="en-US" sz="1600" dirty="0" err="1"/>
              <a:t>value&amp;anothername</a:t>
            </a:r>
            <a:r>
              <a:rPr lang="en-US" sz="1600" dirty="0"/>
              <a:t>="+</a:t>
            </a:r>
            <a:r>
              <a:rPr lang="en-US" sz="1600" dirty="0" err="1"/>
              <a:t>encodeURIComponent</a:t>
            </a:r>
            <a:r>
              <a:rPr lang="en-US" sz="1600" dirty="0"/>
              <a:t>(</a:t>
            </a:r>
            <a:r>
              <a:rPr lang="en-US" sz="1600" dirty="0" err="1"/>
              <a:t>myVar</a:t>
            </a:r>
            <a:r>
              <a:rPr lang="en-US" sz="1600" dirty="0"/>
              <a:t>)+"&amp;so=on"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570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AJAX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Step 4 – handling the server response</a:t>
            </a:r>
          </a:p>
          <a:p>
            <a:pPr lvl="1">
              <a:buNone/>
            </a:pPr>
            <a:r>
              <a:rPr lang="en-US" sz="2400" dirty="0"/>
              <a:t>    // check for the state of response</a:t>
            </a:r>
          </a:p>
          <a:p>
            <a:pPr lvl="1">
              <a:buNone/>
            </a:pPr>
            <a:r>
              <a:rPr lang="en-US" sz="2400" dirty="0"/>
              <a:t>	if (</a:t>
            </a:r>
            <a:r>
              <a:rPr lang="en-US" sz="2400" dirty="0" err="1"/>
              <a:t>httpRequest.readyState</a:t>
            </a:r>
            <a:r>
              <a:rPr lang="en-US" sz="2400" dirty="0"/>
              <a:t> === 4) { </a:t>
            </a:r>
          </a:p>
          <a:p>
            <a:pPr lvl="1">
              <a:buNone/>
            </a:pPr>
            <a:r>
              <a:rPr lang="en-US" sz="2400" dirty="0"/>
              <a:t>		// everything is good, the response is received </a:t>
            </a:r>
          </a:p>
          <a:p>
            <a:pPr lvl="1">
              <a:buNone/>
            </a:pPr>
            <a:r>
              <a:rPr lang="en-US" sz="2400" dirty="0"/>
              <a:t>	} else { </a:t>
            </a:r>
          </a:p>
          <a:p>
            <a:pPr lvl="1">
              <a:buNone/>
            </a:pPr>
            <a:r>
              <a:rPr lang="en-US" sz="2400" dirty="0"/>
              <a:t>		// still not ready </a:t>
            </a:r>
          </a:p>
          <a:p>
            <a:pPr lvl="1">
              <a:buNone/>
            </a:pPr>
            <a:r>
              <a:rPr lang="en-US" sz="2400" dirty="0"/>
              <a:t>	}</a:t>
            </a:r>
          </a:p>
          <a:p>
            <a:pPr lvl="1">
              <a:buNone/>
            </a:pPr>
            <a:endParaRPr lang="en-US" sz="2400" dirty="0"/>
          </a:p>
          <a:p>
            <a:pPr lvl="1"/>
            <a:r>
              <a:rPr lang="en-US" sz="2400" dirty="0"/>
              <a:t>the </a:t>
            </a:r>
            <a:r>
              <a:rPr lang="en-US" sz="2400" dirty="0" err="1"/>
              <a:t>readyState</a:t>
            </a:r>
            <a:r>
              <a:rPr lang="en-US" sz="2400" dirty="0"/>
              <a:t> values:</a:t>
            </a:r>
          </a:p>
          <a:p>
            <a:pPr lvl="2"/>
            <a:r>
              <a:rPr lang="en-US" sz="1800" dirty="0"/>
              <a:t>0 (uninitialized), 1 (loading), 2 (loaded), 3 (interactive), 4 (complete)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16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AJAX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Step 4 – handling the server response (</a:t>
            </a:r>
            <a:r>
              <a:rPr lang="en-US" b="1" dirty="0" err="1"/>
              <a:t>cont</a:t>
            </a:r>
            <a:r>
              <a:rPr lang="en-US" b="1" dirty="0"/>
              <a:t>’)</a:t>
            </a:r>
          </a:p>
          <a:p>
            <a:pPr>
              <a:buNone/>
            </a:pPr>
            <a:r>
              <a:rPr lang="en-US" sz="3600" b="1" dirty="0"/>
              <a:t>	</a:t>
            </a:r>
            <a:r>
              <a:rPr lang="en-US" sz="3600" dirty="0"/>
              <a:t>// check is the response code of the HTTP server response</a:t>
            </a:r>
          </a:p>
          <a:p>
            <a:pPr>
              <a:buNone/>
            </a:pPr>
            <a:r>
              <a:rPr lang="en-US" sz="3600" dirty="0"/>
              <a:t>	if (</a:t>
            </a:r>
            <a:r>
              <a:rPr lang="en-US" sz="3600" dirty="0" err="1"/>
              <a:t>httpRequest.status</a:t>
            </a:r>
            <a:r>
              <a:rPr lang="en-US" sz="3600" dirty="0"/>
              <a:t> === 200) { </a:t>
            </a:r>
          </a:p>
          <a:p>
            <a:pPr>
              <a:buNone/>
            </a:pPr>
            <a:r>
              <a:rPr lang="en-US" sz="3600" dirty="0"/>
              <a:t>		// perfect! </a:t>
            </a:r>
          </a:p>
          <a:p>
            <a:pPr>
              <a:buNone/>
            </a:pPr>
            <a:r>
              <a:rPr lang="en-US" sz="3600" dirty="0"/>
              <a:t>	} else { </a:t>
            </a:r>
          </a:p>
          <a:p>
            <a:pPr>
              <a:buNone/>
            </a:pPr>
            <a:r>
              <a:rPr lang="en-US" dirty="0"/>
              <a:t>		// there was a problem with the request, </a:t>
            </a:r>
          </a:p>
          <a:p>
            <a:pPr>
              <a:buNone/>
            </a:pPr>
            <a:r>
              <a:rPr lang="en-US" dirty="0"/>
              <a:t>		// for example the response may contain a 404 (Not Found) </a:t>
            </a:r>
          </a:p>
          <a:p>
            <a:pPr>
              <a:buNone/>
            </a:pPr>
            <a:r>
              <a:rPr lang="en-US" dirty="0"/>
              <a:t>		// or 500 (Internal Server Error) response code </a:t>
            </a:r>
          </a:p>
          <a:p>
            <a:pPr>
              <a:buNone/>
            </a:pPr>
            <a:r>
              <a:rPr lang="en-US" sz="3600" dirty="0"/>
              <a:t>	}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38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dirty="0"/>
              <a:t>AJAX</a:t>
            </a:r>
          </a:p>
          <a:p>
            <a:pPr lvl="1" eaLnBrk="1" hangingPunct="1">
              <a:defRPr/>
            </a:pPr>
            <a:r>
              <a:rPr lang="en-CA" altLang="en-US" dirty="0"/>
              <a:t>Simulating a call to a Web service</a:t>
            </a:r>
          </a:p>
          <a:p>
            <a:pPr marL="342900" lvl="1" indent="-342900" eaLnBrk="1" hangingPunct="1"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en-CA" altLang="en-US" dirty="0"/>
              <a:t>JSON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AJAX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Set the button to start</a:t>
            </a:r>
          </a:p>
          <a:p>
            <a:pPr marL="400050" lvl="1" indent="0">
              <a:buNone/>
            </a:pPr>
            <a:r>
              <a:rPr lang="en-CA" sz="2400" dirty="0"/>
              <a:t>&lt;button type=“button" </a:t>
            </a:r>
            <a:r>
              <a:rPr lang="en-CA" sz="2400" dirty="0" err="1"/>
              <a:t>onclick</a:t>
            </a:r>
            <a:r>
              <a:rPr lang="en-CA" sz="2400" dirty="0"/>
              <a:t>="</a:t>
            </a:r>
            <a:r>
              <a:rPr lang="en-CA" sz="2400" dirty="0" err="1"/>
              <a:t>makeRequest</a:t>
            </a:r>
            <a:r>
              <a:rPr lang="en-CA" sz="2400" dirty="0"/>
              <a:t>();"&gt; </a:t>
            </a:r>
          </a:p>
          <a:p>
            <a:pPr marL="400050" lvl="1" indent="0">
              <a:buNone/>
            </a:pPr>
            <a:r>
              <a:rPr lang="en-CA" sz="2400" dirty="0"/>
              <a:t> Make a request&lt;/button&gt;</a:t>
            </a:r>
            <a:endParaRPr lang="en-US" sz="24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885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with the XML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Suppose server response is in XML format:</a:t>
            </a:r>
          </a:p>
          <a:p>
            <a:pPr lvl="2">
              <a:buNone/>
            </a:pPr>
            <a:r>
              <a:rPr lang="en-US" dirty="0"/>
              <a:t>&lt;?xml version="1.0" ?&gt; </a:t>
            </a:r>
          </a:p>
          <a:p>
            <a:pPr lvl="2">
              <a:buNone/>
            </a:pPr>
            <a:r>
              <a:rPr lang="en-US" dirty="0"/>
              <a:t>&lt;root&gt; </a:t>
            </a:r>
          </a:p>
          <a:p>
            <a:pPr lvl="3">
              <a:buNone/>
            </a:pPr>
            <a:r>
              <a:rPr lang="en-US" dirty="0"/>
              <a:t>I'm a test. </a:t>
            </a:r>
          </a:p>
          <a:p>
            <a:pPr lvl="2">
              <a:buNone/>
            </a:pPr>
            <a:r>
              <a:rPr lang="en-US" dirty="0"/>
              <a:t>&lt;/root&gt;</a:t>
            </a:r>
            <a:endParaRPr lang="en-US" sz="4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Parsing XML data </a:t>
            </a:r>
          </a:p>
          <a:p>
            <a:pPr lvl="1">
              <a:buNone/>
            </a:pP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xmldoc</a:t>
            </a:r>
            <a:r>
              <a:rPr lang="en-US" sz="2000" dirty="0"/>
              <a:t> = </a:t>
            </a:r>
            <a:r>
              <a:rPr lang="en-US" sz="2000" dirty="0" err="1"/>
              <a:t>httpRequest.</a:t>
            </a:r>
            <a:r>
              <a:rPr lang="en-US" sz="2000" dirty="0" err="1">
                <a:solidFill>
                  <a:srgbClr val="9900CC"/>
                </a:solidFill>
              </a:rPr>
              <a:t>responseXML</a:t>
            </a:r>
            <a:r>
              <a:rPr lang="en-US" sz="2000" dirty="0"/>
              <a:t>;</a:t>
            </a:r>
          </a:p>
          <a:p>
            <a:pPr lvl="1">
              <a:buNone/>
            </a:pPr>
            <a:r>
              <a:rPr lang="en-US" sz="2000" dirty="0"/>
              <a:t> 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root_node</a:t>
            </a:r>
            <a:r>
              <a:rPr lang="en-US" sz="2000" dirty="0"/>
              <a:t> = </a:t>
            </a:r>
            <a:r>
              <a:rPr lang="en-US" sz="2000" dirty="0" err="1"/>
              <a:t>xmldoc.getElementsByTagName</a:t>
            </a:r>
            <a:r>
              <a:rPr lang="en-US" sz="2000" dirty="0"/>
              <a:t>('root').item(0); </a:t>
            </a:r>
          </a:p>
          <a:p>
            <a:pPr lvl="1">
              <a:buNone/>
            </a:pPr>
            <a:r>
              <a:rPr lang="en-US" sz="2000" dirty="0"/>
              <a:t>alert(</a:t>
            </a:r>
            <a:r>
              <a:rPr lang="en-US" sz="2000" dirty="0" err="1"/>
              <a:t>root_node.firstChild.data</a:t>
            </a:r>
            <a:r>
              <a:rPr lang="en-US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351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with the JSON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Suppose server response is in JSON format:</a:t>
            </a:r>
          </a:p>
          <a:p>
            <a:pPr lvl="1">
              <a:buNone/>
            </a:pPr>
            <a:r>
              <a:rPr lang="en-US" sz="2400" dirty="0"/>
              <a:t>{"name": "Kevin", "age": 22 }</a:t>
            </a:r>
          </a:p>
          <a:p>
            <a:pPr lvl="1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Parsing JSON data:</a:t>
            </a:r>
          </a:p>
          <a:p>
            <a:pPr lvl="1">
              <a:buNone/>
            </a:pPr>
            <a:r>
              <a:rPr lang="en-US" sz="2400" dirty="0"/>
              <a:t>// </a:t>
            </a:r>
            <a:r>
              <a:rPr lang="en-US" sz="2400" dirty="0" err="1"/>
              <a:t>Javascript</a:t>
            </a:r>
            <a:r>
              <a:rPr lang="en-US" sz="2400" dirty="0"/>
              <a:t> function </a:t>
            </a:r>
            <a:r>
              <a:rPr lang="en-US" sz="2400" dirty="0" err="1"/>
              <a:t>JSON.parse</a:t>
            </a:r>
            <a:r>
              <a:rPr lang="en-US" sz="2400" dirty="0"/>
              <a:t> to parse JSON data</a:t>
            </a:r>
          </a:p>
          <a:p>
            <a:pPr lvl="1">
              <a:buNone/>
            </a:pPr>
            <a:r>
              <a:rPr lang="en-US" sz="2400" dirty="0"/>
              <a:t>var </a:t>
            </a:r>
            <a:r>
              <a:rPr lang="en-US" sz="2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jsonObj</a:t>
            </a:r>
            <a:r>
              <a:rPr 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= </a:t>
            </a:r>
            <a:r>
              <a:rPr lang="en-US" sz="2400" dirty="0" err="1"/>
              <a:t>http_request.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responseText</a:t>
            </a:r>
            <a:r>
              <a:rPr lang="en-US" sz="2400" dirty="0"/>
              <a:t>;</a:t>
            </a:r>
          </a:p>
          <a:p>
            <a:pPr lvl="1">
              <a:buNone/>
            </a:pPr>
            <a:r>
              <a:rPr lang="en-US" sz="2400" dirty="0"/>
              <a:t>var </a:t>
            </a:r>
            <a:r>
              <a:rPr lang="en-US" sz="24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jsObj</a:t>
            </a:r>
            <a:r>
              <a:rPr 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= </a:t>
            </a:r>
            <a:r>
              <a:rPr lang="en-US" sz="2400" dirty="0" err="1"/>
              <a:t>JSON.parse</a:t>
            </a:r>
            <a:r>
              <a:rPr lang="en-US" sz="2400" dirty="0"/>
              <a:t>(</a:t>
            </a:r>
            <a:r>
              <a:rPr lang="en-US" sz="2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jsonObj</a:t>
            </a:r>
            <a:r>
              <a:rPr lang="en-US" sz="2400" dirty="0"/>
              <a:t>);</a:t>
            </a:r>
          </a:p>
          <a:p>
            <a:pPr lvl="1">
              <a:buNone/>
            </a:pPr>
            <a:r>
              <a:rPr lang="en-US" sz="2400" dirty="0"/>
              <a:t>var name = </a:t>
            </a:r>
            <a:r>
              <a:rPr 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jsObj</a:t>
            </a:r>
            <a:r>
              <a:rPr lang="en-US" sz="2400" dirty="0"/>
              <a:t>.name;</a:t>
            </a:r>
          </a:p>
          <a:p>
            <a:pPr lvl="1">
              <a:buNone/>
            </a:pPr>
            <a:r>
              <a:rPr lang="en-US" sz="2400" dirty="0"/>
              <a:t>var age = </a:t>
            </a:r>
            <a:r>
              <a:rPr lang="en-US" sz="24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jsObj</a:t>
            </a:r>
            <a:r>
              <a:rPr lang="en-US" sz="2400" dirty="0" err="1"/>
              <a:t>.age</a:t>
            </a:r>
            <a:r>
              <a:rPr lang="en-US" sz="2400" dirty="0"/>
              <a:t>;</a:t>
            </a:r>
          </a:p>
          <a:p>
            <a:pPr lvl="1">
              <a:buNone/>
            </a:pPr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976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JSON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80594"/>
            <a:ext cx="8540750" cy="481858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JSON stands for 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Object Notation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specified by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Douglas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Crockford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lightweight text based data-interchange format.</a:t>
            </a:r>
          </a:p>
          <a:p>
            <a:pPr lvl="1"/>
            <a:r>
              <a:rPr lang="en-US" dirty="0"/>
              <a:t>"self-describing" and easy to understand</a:t>
            </a:r>
          </a:p>
          <a:p>
            <a:pPr lvl="1"/>
            <a:r>
              <a:rPr lang="en-US" dirty="0"/>
              <a:t>smaller than XML, and faster and easier to parse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JSON parsers and JSON libraries exists for many different programming languages.</a:t>
            </a:r>
          </a:p>
          <a:p>
            <a:pPr lvl="1"/>
            <a:r>
              <a:rPr lang="en-US" dirty="0"/>
              <a:t>e.g. C, C++, Java, Python, Perl, PHP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JSON filename extension is 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lang="en-US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JSON Internet Media type is 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application/</a:t>
            </a:r>
            <a:r>
              <a:rPr lang="en-US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lang="en-US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1026" name="Picture 2" descr="jso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60648"/>
            <a:ext cx="720080" cy="7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071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JSON is built on two structures:</a:t>
            </a:r>
          </a:p>
          <a:p>
            <a:pPr lvl="1"/>
            <a:r>
              <a:rPr lang="en-CA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</a:t>
            </a:r>
            <a:r>
              <a:rPr lang="en-CA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r>
              <a:rPr lang="en-CA" sz="2400" dirty="0"/>
              <a:t>: a collection of name/value pairs.</a:t>
            </a:r>
          </a:p>
          <a:p>
            <a:pPr marL="857250" lvl="2" indent="0">
              <a:buNone/>
            </a:pPr>
            <a:r>
              <a:rPr lang="en-CA" sz="1600" dirty="0">
                <a:latin typeface="Lucida Console" pitchFamily="49" charset="0"/>
              </a:rPr>
              <a:t>{ "</a:t>
            </a:r>
            <a:r>
              <a:rPr lang="en-CA" sz="1600" dirty="0" err="1">
                <a:latin typeface="Lucida Console" pitchFamily="49" charset="0"/>
              </a:rPr>
              <a:t>firstName</a:t>
            </a:r>
            <a:r>
              <a:rPr lang="en-CA" sz="1600" dirty="0">
                <a:latin typeface="Lucida Console" pitchFamily="49" charset="0"/>
              </a:rPr>
              <a:t>": "John", </a:t>
            </a:r>
          </a:p>
          <a:p>
            <a:pPr marL="857250" lvl="2" indent="0">
              <a:buNone/>
            </a:pPr>
            <a:r>
              <a:rPr lang="en-CA" sz="1600" dirty="0">
                <a:latin typeface="Lucida Console" pitchFamily="49" charset="0"/>
              </a:rPr>
              <a:t>  "</a:t>
            </a:r>
            <a:r>
              <a:rPr lang="en-CA" sz="1600" dirty="0" err="1">
                <a:latin typeface="Lucida Console" pitchFamily="49" charset="0"/>
              </a:rPr>
              <a:t>lastName</a:t>
            </a:r>
            <a:r>
              <a:rPr lang="en-CA" sz="1600" dirty="0">
                <a:latin typeface="Lucida Console" pitchFamily="49" charset="0"/>
              </a:rPr>
              <a:t>": "Smith", "age": 25, </a:t>
            </a:r>
          </a:p>
          <a:p>
            <a:pPr marL="857250" lvl="2" indent="0">
              <a:buNone/>
            </a:pPr>
            <a:r>
              <a:rPr lang="en-CA" sz="1600" dirty="0">
                <a:latin typeface="Lucida Console" pitchFamily="49" charset="0"/>
              </a:rPr>
              <a:t>  "address": { "street": "21 2nd Street", </a:t>
            </a:r>
          </a:p>
          <a:p>
            <a:pPr marL="857250" lvl="2" indent="0">
              <a:buNone/>
            </a:pPr>
            <a:r>
              <a:rPr lang="en-CA" sz="1600" dirty="0">
                <a:latin typeface="Lucida Console" pitchFamily="49" charset="0"/>
              </a:rPr>
              <a:t>               "city": "North York", </a:t>
            </a:r>
          </a:p>
          <a:p>
            <a:pPr marL="857250" lvl="2" indent="0">
              <a:buNone/>
            </a:pPr>
            <a:r>
              <a:rPr lang="en-CA" sz="1600" dirty="0">
                <a:latin typeface="Lucida Console" pitchFamily="49" charset="0"/>
              </a:rPr>
              <a:t>               “province": “ON", </a:t>
            </a:r>
          </a:p>
          <a:p>
            <a:pPr marL="857250" lvl="2" indent="0">
              <a:buNone/>
            </a:pPr>
            <a:r>
              <a:rPr lang="en-CA" sz="1600" dirty="0">
                <a:latin typeface="Lucida Console" pitchFamily="49" charset="0"/>
              </a:rPr>
              <a:t>               "</a:t>
            </a:r>
            <a:r>
              <a:rPr lang="en-CA" sz="1600" dirty="0" err="1">
                <a:latin typeface="Lucida Console" pitchFamily="49" charset="0"/>
              </a:rPr>
              <a:t>postalCode</a:t>
            </a:r>
            <a:r>
              <a:rPr lang="en-CA" sz="1600" dirty="0">
                <a:latin typeface="Lucida Console" pitchFamily="49" charset="0"/>
              </a:rPr>
              <a:t>": “M2M6T6" } </a:t>
            </a:r>
          </a:p>
          <a:p>
            <a:pPr marL="857250" lvl="2" indent="0">
              <a:buNone/>
            </a:pPr>
            <a:r>
              <a:rPr lang="en-CA" sz="1600" dirty="0">
                <a:latin typeface="Lucida Console" pitchFamily="49" charset="0"/>
              </a:rPr>
              <a:t>} </a:t>
            </a:r>
          </a:p>
          <a:p>
            <a:pPr lvl="1"/>
            <a:r>
              <a:rPr lang="en-CA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</a:t>
            </a:r>
            <a:r>
              <a:rPr lang="en-CA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CA" sz="2400" dirty="0"/>
              <a:t>: an ordered list of values. </a:t>
            </a:r>
          </a:p>
          <a:p>
            <a:pPr lvl="2">
              <a:buNone/>
            </a:pPr>
            <a:r>
              <a:rPr lang="en-US" sz="1600" dirty="0">
                <a:latin typeface="Lucida Console" pitchFamily="49" charset="0"/>
              </a:rPr>
              <a:t>[ </a:t>
            </a:r>
          </a:p>
          <a:p>
            <a:pPr lvl="2">
              <a:buNone/>
            </a:pPr>
            <a:r>
              <a:rPr lang="en-US" sz="1600" dirty="0">
                <a:latin typeface="Lucida Console" pitchFamily="49" charset="0"/>
              </a:rPr>
              <a:t>  {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name</a:t>
            </a:r>
            <a:r>
              <a:rPr lang="en-CA" sz="1600" dirty="0">
                <a:latin typeface="Lucida Console" pitchFamily="49" charset="0"/>
              </a:rPr>
              <a:t>" </a:t>
            </a:r>
            <a:r>
              <a:rPr lang="en-US" sz="1600" dirty="0">
                <a:latin typeface="Lucida Console" pitchFamily="49" charset="0"/>
              </a:rPr>
              <a:t>: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Kevin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,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age</a:t>
            </a:r>
            <a:r>
              <a:rPr lang="en-CA" sz="1600" dirty="0">
                <a:latin typeface="Lucida Console" pitchFamily="49" charset="0"/>
              </a:rPr>
              <a:t>" </a:t>
            </a:r>
            <a:r>
              <a:rPr lang="en-US" sz="1600" dirty="0">
                <a:latin typeface="Lucida Console" pitchFamily="49" charset="0"/>
              </a:rPr>
              <a:t>: 22,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gender</a:t>
            </a:r>
            <a:r>
              <a:rPr lang="en-CA" sz="1600" dirty="0">
                <a:latin typeface="Lucida Console" pitchFamily="49" charset="0"/>
              </a:rPr>
              <a:t>" </a:t>
            </a:r>
            <a:r>
              <a:rPr lang="en-US" sz="1600" dirty="0">
                <a:latin typeface="Lucida Console" pitchFamily="49" charset="0"/>
              </a:rPr>
              <a:t>: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m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},</a:t>
            </a:r>
          </a:p>
          <a:p>
            <a:pPr lvl="2">
              <a:buNone/>
            </a:pPr>
            <a:r>
              <a:rPr lang="en-US" sz="1600" dirty="0">
                <a:latin typeface="Lucida Console" pitchFamily="49" charset="0"/>
              </a:rPr>
              <a:t>  {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name</a:t>
            </a:r>
            <a:r>
              <a:rPr lang="en-CA" sz="1600" dirty="0">
                <a:latin typeface="Lucida Console" pitchFamily="49" charset="0"/>
              </a:rPr>
              <a:t>" </a:t>
            </a:r>
            <a:r>
              <a:rPr lang="en-US" sz="1600" dirty="0">
                <a:latin typeface="Lucida Console" pitchFamily="49" charset="0"/>
              </a:rPr>
              <a:t>: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Kate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,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age</a:t>
            </a:r>
            <a:r>
              <a:rPr lang="en-CA" sz="1600" dirty="0">
                <a:latin typeface="Lucida Console" pitchFamily="49" charset="0"/>
              </a:rPr>
              <a:t>" </a:t>
            </a:r>
            <a:r>
              <a:rPr lang="en-US" sz="1600" dirty="0">
                <a:latin typeface="Lucida Console" pitchFamily="49" charset="0"/>
              </a:rPr>
              <a:t>: 22,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gender</a:t>
            </a:r>
            <a:r>
              <a:rPr lang="en-CA" sz="1600" dirty="0">
                <a:latin typeface="Lucida Console" pitchFamily="49" charset="0"/>
              </a:rPr>
              <a:t>" </a:t>
            </a:r>
            <a:r>
              <a:rPr lang="en-US" sz="1600" dirty="0">
                <a:latin typeface="Lucida Console" pitchFamily="49" charset="0"/>
              </a:rPr>
              <a:t>: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f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},</a:t>
            </a:r>
          </a:p>
          <a:p>
            <a:pPr lvl="2">
              <a:buNone/>
            </a:pPr>
            <a:r>
              <a:rPr lang="en-US" sz="1600" dirty="0">
                <a:latin typeface="Lucida Console" pitchFamily="49" charset="0"/>
              </a:rPr>
              <a:t>  {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name</a:t>
            </a:r>
            <a:r>
              <a:rPr lang="en-CA" sz="1600" dirty="0">
                <a:latin typeface="Lucida Console" pitchFamily="49" charset="0"/>
              </a:rPr>
              <a:t>" </a:t>
            </a:r>
            <a:r>
              <a:rPr lang="en-US" sz="1600" dirty="0">
                <a:latin typeface="Lucida Console" pitchFamily="49" charset="0"/>
              </a:rPr>
              <a:t>: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Steven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,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age</a:t>
            </a:r>
            <a:r>
              <a:rPr lang="en-CA" sz="1600" dirty="0">
                <a:latin typeface="Lucida Console" pitchFamily="49" charset="0"/>
              </a:rPr>
              <a:t>" </a:t>
            </a:r>
            <a:r>
              <a:rPr lang="en-US" sz="1600" dirty="0">
                <a:latin typeface="Lucida Console" pitchFamily="49" charset="0"/>
              </a:rPr>
              <a:t>: 25,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gender</a:t>
            </a:r>
            <a:r>
              <a:rPr lang="en-CA" sz="1600" dirty="0">
                <a:latin typeface="Lucida Console" pitchFamily="49" charset="0"/>
              </a:rPr>
              <a:t>" </a:t>
            </a:r>
            <a:r>
              <a:rPr lang="en-US" sz="1600" dirty="0">
                <a:latin typeface="Lucida Console" pitchFamily="49" charset="0"/>
              </a:rPr>
              <a:t>: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m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},</a:t>
            </a:r>
          </a:p>
          <a:p>
            <a:pPr lvl="2">
              <a:buNone/>
            </a:pPr>
            <a:r>
              <a:rPr lang="en-US" sz="1600" dirty="0">
                <a:latin typeface="Lucida Console" pitchFamily="49" charset="0"/>
              </a:rPr>
              <a:t>  {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name</a:t>
            </a:r>
            <a:r>
              <a:rPr lang="en-CA" sz="1600" dirty="0">
                <a:latin typeface="Lucida Console" pitchFamily="49" charset="0"/>
              </a:rPr>
              <a:t>" </a:t>
            </a:r>
            <a:r>
              <a:rPr lang="en-US" sz="1600" dirty="0">
                <a:latin typeface="Lucida Console" pitchFamily="49" charset="0"/>
              </a:rPr>
              <a:t>: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Bill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,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age</a:t>
            </a:r>
            <a:r>
              <a:rPr lang="en-CA" sz="1600" dirty="0">
                <a:latin typeface="Lucida Console" pitchFamily="49" charset="0"/>
              </a:rPr>
              <a:t>" </a:t>
            </a:r>
            <a:r>
              <a:rPr lang="en-US" sz="1600" dirty="0">
                <a:latin typeface="Lucida Console" pitchFamily="49" charset="0"/>
              </a:rPr>
              <a:t>: 22,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gender</a:t>
            </a:r>
            <a:r>
              <a:rPr lang="en-CA" sz="1600" dirty="0">
                <a:latin typeface="Lucida Console" pitchFamily="49" charset="0"/>
              </a:rPr>
              <a:t>" </a:t>
            </a:r>
            <a:r>
              <a:rPr lang="en-US" sz="1600" dirty="0">
                <a:latin typeface="Lucida Console" pitchFamily="49" charset="0"/>
              </a:rPr>
              <a:t>: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m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} </a:t>
            </a:r>
          </a:p>
          <a:p>
            <a:pPr lvl="2">
              <a:buNone/>
            </a:pPr>
            <a:r>
              <a:rPr lang="en-US" sz="1600" dirty="0">
                <a:latin typeface="Lucida Console" pitchFamily="49" charset="0"/>
              </a:rP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87729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Objects vs JavaScript Objects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JSON and JavaScript use the same syntax to describe data objects, including Arrays.</a:t>
            </a:r>
          </a:p>
          <a:p>
            <a:pPr marL="457200" lvl="1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But JSON objects are text-based or </a:t>
            </a:r>
            <a:r>
              <a:rPr lang="en-CA" sz="2800" dirty="0">
                <a:latin typeface="Lucida Console" pitchFamily="49" charset="0"/>
              </a:rPr>
              <a:t>"</a:t>
            </a:r>
            <a:r>
              <a:rPr lang="en-CA" sz="2800" dirty="0" err="1"/>
              <a:t>string</a:t>
            </a:r>
            <a:r>
              <a:rPr lang="en-CA" sz="2800" dirty="0" err="1">
                <a:latin typeface="Lucida Console" pitchFamily="49" charset="0"/>
              </a:rPr>
              <a:t>"</a:t>
            </a:r>
            <a:r>
              <a:rPr lang="en-CA" sz="2800" dirty="0" err="1"/>
              <a:t>s</a:t>
            </a:r>
            <a:r>
              <a:rPr lang="en-CA" sz="2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properties of JSON objects have to be </a:t>
            </a:r>
            <a:r>
              <a:rPr lang="en-CA" sz="2800" dirty="0" err="1"/>
              <a:t>qouted</a:t>
            </a:r>
            <a:r>
              <a:rPr lang="en-CA" sz="2800" dirty="0"/>
              <a:t>.</a:t>
            </a:r>
          </a:p>
          <a:p>
            <a:pPr marL="400050" lvl="1" indent="0">
              <a:buNone/>
            </a:pPr>
            <a:r>
              <a:rPr lang="en-CA" sz="2400" dirty="0"/>
              <a:t> e.g.</a:t>
            </a:r>
          </a:p>
          <a:p>
            <a:pPr marL="400050" lvl="2" indent="0">
              <a:buNone/>
            </a:pPr>
            <a:r>
              <a:rPr lang="en-US" sz="2000" dirty="0"/>
              <a:t>         {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000" dirty="0"/>
              <a:t>name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000" dirty="0"/>
              <a:t>: "Kevin", 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000" dirty="0"/>
              <a:t>age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000" dirty="0"/>
              <a:t>: 22 }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31001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Objects vs JavaScript Objects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Conversion between JSON and JavaScript objects – using 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built-in object: </a:t>
            </a:r>
            <a:r>
              <a:rPr lang="en-CA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</a:p>
          <a:p>
            <a:pPr lvl="1"/>
            <a:r>
              <a:rPr lang="en-CA" sz="2400" dirty="0"/>
              <a:t>Serializing JavaScript object </a:t>
            </a:r>
            <a:r>
              <a:rPr lang="en-CA" sz="2000" dirty="0"/>
              <a:t>(converting JavaScript object to JSON object ) :</a:t>
            </a:r>
          </a:p>
          <a:p>
            <a:pPr lvl="1"/>
            <a:endParaRPr lang="en-CA" sz="1000" dirty="0"/>
          </a:p>
          <a:p>
            <a:pPr marL="857250" lvl="2" indent="0">
              <a:buNone/>
            </a:pPr>
            <a:r>
              <a:rPr lang="en-CA" sz="2000" dirty="0"/>
              <a:t> var </a:t>
            </a:r>
            <a:r>
              <a:rPr lang="en-CA" sz="2000" dirty="0" err="1"/>
              <a:t>jsObject</a:t>
            </a:r>
            <a:r>
              <a:rPr lang="en-CA" sz="2000" dirty="0"/>
              <a:t> = { "language" : "Java", "course" : "JAC444" };</a:t>
            </a:r>
          </a:p>
          <a:p>
            <a:pPr marL="857250" lvl="2" indent="0">
              <a:buNone/>
            </a:pPr>
            <a:r>
              <a:rPr lang="en-CA" sz="2000" dirty="0"/>
              <a:t> var </a:t>
            </a:r>
            <a:r>
              <a:rPr lang="en-CA" sz="2000" dirty="0" err="1"/>
              <a:t>JSONString</a:t>
            </a:r>
            <a:r>
              <a:rPr lang="en-CA" sz="2000" dirty="0"/>
              <a:t> = </a:t>
            </a:r>
            <a:r>
              <a:rPr lang="en-CA" sz="2000" dirty="0" err="1"/>
              <a:t>JSON.stringify</a:t>
            </a:r>
            <a:r>
              <a:rPr lang="en-CA" sz="2000" dirty="0"/>
              <a:t>(object1 );</a:t>
            </a:r>
          </a:p>
          <a:p>
            <a:pPr marL="857250" lvl="2" indent="0">
              <a:buNone/>
            </a:pPr>
            <a:endParaRPr lang="en-CA" sz="2000" dirty="0"/>
          </a:p>
          <a:p>
            <a:pPr lvl="1"/>
            <a:r>
              <a:rPr lang="en-CA" sz="2400" dirty="0"/>
              <a:t>Parsing JSON string (converting JSON object to JavaScript object ) :</a:t>
            </a:r>
          </a:p>
          <a:p>
            <a:pPr lvl="1"/>
            <a:endParaRPr lang="en-CA" sz="1000" dirty="0"/>
          </a:p>
          <a:p>
            <a:pPr marL="857250" lvl="2" indent="0">
              <a:buNone/>
            </a:pPr>
            <a:r>
              <a:rPr lang="en-CA" sz="2000" dirty="0"/>
              <a:t>var JSONString2 =  '{ "language" : "C++", "course" : "OPP344" }';</a:t>
            </a:r>
          </a:p>
          <a:p>
            <a:pPr marL="857250" lvl="2" indent="0">
              <a:buNone/>
            </a:pPr>
            <a:r>
              <a:rPr lang="en-CA" sz="2000" dirty="0"/>
              <a:t>var jsObject2 =  </a:t>
            </a:r>
            <a:r>
              <a:rPr lang="en-CA" sz="2000" dirty="0" err="1"/>
              <a:t>JSON.parse</a:t>
            </a:r>
            <a:r>
              <a:rPr lang="en-CA" sz="2000" dirty="0"/>
              <a:t>(JSONString2);</a:t>
            </a:r>
          </a:p>
          <a:p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518888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vs XML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052736"/>
            <a:ext cx="8540750" cy="50464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A JSON object</a:t>
            </a:r>
          </a:p>
          <a:p>
            <a:pPr marL="400050" lvl="1" indent="0">
              <a:buNone/>
            </a:pPr>
            <a:r>
              <a:rPr lang="en-CA" sz="1400" b="1" dirty="0"/>
              <a:t>{ "menu": {  "id": "file", </a:t>
            </a:r>
          </a:p>
          <a:p>
            <a:pPr marL="400050" lvl="1" indent="0">
              <a:buNone/>
            </a:pPr>
            <a:r>
              <a:rPr lang="en-CA" sz="1400" b="1" dirty="0"/>
              <a:t>	           "value": "File", </a:t>
            </a:r>
          </a:p>
          <a:p>
            <a:pPr marL="400050" lvl="1" indent="0">
              <a:buNone/>
            </a:pPr>
            <a:r>
              <a:rPr lang="en-CA" sz="1400" b="1" dirty="0"/>
              <a:t>	           "popup": { </a:t>
            </a:r>
          </a:p>
          <a:p>
            <a:pPr marL="400050" lvl="1" indent="0">
              <a:buNone/>
            </a:pPr>
            <a:r>
              <a:rPr lang="en-CA" sz="1400" b="1" dirty="0"/>
              <a:t>	                    "</a:t>
            </a:r>
            <a:r>
              <a:rPr lang="en-CA" sz="1400" b="1" dirty="0" err="1"/>
              <a:t>menuitem</a:t>
            </a:r>
            <a:r>
              <a:rPr lang="en-CA" sz="1400" b="1" dirty="0"/>
              <a:t>": [ </a:t>
            </a:r>
          </a:p>
          <a:p>
            <a:pPr marL="400050" lvl="1" indent="0">
              <a:buNone/>
            </a:pPr>
            <a:r>
              <a:rPr lang="en-CA" sz="1400" b="1" dirty="0"/>
              <a:t>		                     {"value": "New", "</a:t>
            </a:r>
            <a:r>
              <a:rPr lang="en-CA" sz="1400" b="1" dirty="0" err="1"/>
              <a:t>onclick</a:t>
            </a:r>
            <a:r>
              <a:rPr lang="en-CA" sz="1400" b="1" dirty="0"/>
              <a:t>": "</a:t>
            </a:r>
            <a:r>
              <a:rPr lang="en-CA" sz="1400" b="1" dirty="0" err="1"/>
              <a:t>CreateDoc</a:t>
            </a:r>
            <a:r>
              <a:rPr lang="en-CA" sz="1400" b="1" dirty="0"/>
              <a:t>()"}, </a:t>
            </a:r>
          </a:p>
          <a:p>
            <a:pPr marL="400050" lvl="1" indent="0">
              <a:buNone/>
            </a:pPr>
            <a:r>
              <a:rPr lang="en-CA" sz="1400" b="1" dirty="0"/>
              <a:t>		                     {"value": "Open", "</a:t>
            </a:r>
            <a:r>
              <a:rPr lang="en-CA" sz="1400" b="1" dirty="0" err="1"/>
              <a:t>onclick</a:t>
            </a:r>
            <a:r>
              <a:rPr lang="en-CA" sz="1400" b="1" dirty="0"/>
              <a:t>": "OpenDoc()"}, </a:t>
            </a:r>
          </a:p>
          <a:p>
            <a:pPr marL="400050" lvl="1" indent="0">
              <a:buNone/>
            </a:pPr>
            <a:r>
              <a:rPr lang="en-CA" sz="1400" b="1" dirty="0"/>
              <a:t>		                     {"value": "Close", "</a:t>
            </a:r>
            <a:r>
              <a:rPr lang="en-CA" sz="1400" b="1" dirty="0" err="1"/>
              <a:t>onclick</a:t>
            </a:r>
            <a:r>
              <a:rPr lang="en-CA" sz="1400" b="1" dirty="0"/>
              <a:t>": "</a:t>
            </a:r>
            <a:r>
              <a:rPr lang="en-CA" sz="1400" b="1" dirty="0" err="1"/>
              <a:t>CloseDoc</a:t>
            </a:r>
            <a:r>
              <a:rPr lang="en-CA" sz="1400" b="1" dirty="0"/>
              <a:t>()"}       ]</a:t>
            </a:r>
          </a:p>
          <a:p>
            <a:pPr marL="400050" lvl="1" indent="0">
              <a:buNone/>
            </a:pPr>
            <a:r>
              <a:rPr lang="en-CA" sz="1400" b="1" dirty="0"/>
              <a:t>  }            }  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Equivalent XML document</a:t>
            </a:r>
          </a:p>
          <a:p>
            <a:pPr marL="457200" lvl="1" indent="0">
              <a:buNone/>
            </a:pPr>
            <a:r>
              <a:rPr lang="en-CA" sz="1400" b="1" dirty="0"/>
              <a:t>&lt;?xml version="1.0" ?&gt; </a:t>
            </a:r>
          </a:p>
          <a:p>
            <a:pPr marL="457200" lvl="1" indent="0">
              <a:buNone/>
            </a:pPr>
            <a:r>
              <a:rPr lang="en-CA" sz="1400" b="1" dirty="0"/>
              <a:t>&lt;root&gt;  </a:t>
            </a:r>
          </a:p>
          <a:p>
            <a:pPr marL="457200" lvl="1" indent="0">
              <a:buNone/>
            </a:pPr>
            <a:r>
              <a:rPr lang="en-CA" sz="1400" b="1" dirty="0"/>
              <a:t>&lt;menu id="file" value="File"&gt; </a:t>
            </a:r>
          </a:p>
          <a:p>
            <a:pPr marL="457200" lvl="1" indent="0">
              <a:buNone/>
            </a:pPr>
            <a:r>
              <a:rPr lang="en-CA" sz="1400" b="1" dirty="0"/>
              <a:t>     &lt;popup&gt; </a:t>
            </a:r>
          </a:p>
          <a:p>
            <a:pPr marL="457200" lvl="1" indent="0">
              <a:buNone/>
            </a:pPr>
            <a:r>
              <a:rPr lang="en-CA" sz="1400" b="1" dirty="0"/>
              <a:t>          &lt;</a:t>
            </a:r>
            <a:r>
              <a:rPr lang="en-CA" sz="1400" b="1" dirty="0" err="1"/>
              <a:t>menuitem</a:t>
            </a:r>
            <a:r>
              <a:rPr lang="en-CA" sz="1400" b="1" dirty="0"/>
              <a:t> value="New"  </a:t>
            </a:r>
            <a:r>
              <a:rPr lang="en-CA" sz="1400" b="1" dirty="0" err="1"/>
              <a:t>onclick</a:t>
            </a:r>
            <a:r>
              <a:rPr lang="en-CA" sz="1400" b="1" dirty="0"/>
              <a:t>="</a:t>
            </a:r>
            <a:r>
              <a:rPr lang="en-CA" sz="1400" b="1" dirty="0" err="1"/>
              <a:t>CreateDoc</a:t>
            </a:r>
            <a:r>
              <a:rPr lang="en-CA" sz="1400" b="1" dirty="0"/>
              <a:t>()" /&gt; </a:t>
            </a:r>
          </a:p>
          <a:p>
            <a:pPr marL="457200" lvl="1" indent="0">
              <a:buNone/>
            </a:pPr>
            <a:r>
              <a:rPr lang="en-CA" sz="1400" b="1" dirty="0"/>
              <a:t>          &lt;</a:t>
            </a:r>
            <a:r>
              <a:rPr lang="en-CA" sz="1400" b="1" dirty="0" err="1"/>
              <a:t>menuitem</a:t>
            </a:r>
            <a:r>
              <a:rPr lang="en-CA" sz="1400" b="1" dirty="0"/>
              <a:t> value="Open" </a:t>
            </a:r>
            <a:r>
              <a:rPr lang="en-CA" sz="1400" b="1" dirty="0" err="1"/>
              <a:t>onclick</a:t>
            </a:r>
            <a:r>
              <a:rPr lang="en-CA" sz="1400" b="1" dirty="0"/>
              <a:t>="OpenDoc()" /&gt; </a:t>
            </a:r>
          </a:p>
          <a:p>
            <a:pPr marL="457200" lvl="1" indent="0">
              <a:buNone/>
            </a:pPr>
            <a:r>
              <a:rPr lang="en-CA" sz="1400" b="1" dirty="0"/>
              <a:t>          &lt;</a:t>
            </a:r>
            <a:r>
              <a:rPr lang="en-CA" sz="1400" b="1" dirty="0" err="1"/>
              <a:t>menuitem</a:t>
            </a:r>
            <a:r>
              <a:rPr lang="en-CA" sz="1400" b="1" dirty="0"/>
              <a:t> value="Close" </a:t>
            </a:r>
            <a:r>
              <a:rPr lang="en-CA" sz="1400" b="1" dirty="0" err="1"/>
              <a:t>onclick</a:t>
            </a:r>
            <a:r>
              <a:rPr lang="en-CA" sz="1400" b="1" dirty="0"/>
              <a:t>="</a:t>
            </a:r>
            <a:r>
              <a:rPr lang="en-CA" sz="1400" b="1" dirty="0" err="1"/>
              <a:t>CloseDoc</a:t>
            </a:r>
            <a:r>
              <a:rPr lang="en-CA" sz="1400" b="1" dirty="0"/>
              <a:t>()" /&gt; </a:t>
            </a:r>
          </a:p>
          <a:p>
            <a:pPr marL="457200" lvl="1" indent="0">
              <a:buNone/>
            </a:pPr>
            <a:r>
              <a:rPr lang="en-CA" sz="1400" b="1" dirty="0"/>
              <a:t>     &lt;/popup&gt; </a:t>
            </a:r>
          </a:p>
          <a:p>
            <a:pPr marL="457200" lvl="1" indent="0">
              <a:buNone/>
            </a:pPr>
            <a:r>
              <a:rPr lang="en-CA" sz="1400" b="1" dirty="0"/>
              <a:t>&lt;/menu&gt;</a:t>
            </a:r>
          </a:p>
          <a:p>
            <a:pPr marL="457200" lvl="1" indent="0">
              <a:buNone/>
            </a:pPr>
            <a:r>
              <a:rPr lang="en-CA" sz="1400" b="1" dirty="0"/>
              <a:t>&lt;/root&gt;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88801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JavaScript: simulating AJAX calls </a:t>
            </a:r>
            <a:b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Example 1: calling a web service with </a:t>
            </a:r>
            <a:r>
              <a:rPr lang="en-CA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object</a:t>
            </a:r>
            <a:r>
              <a:rPr lang="en-CA" sz="2800" dirty="0"/>
              <a:t> response</a:t>
            </a:r>
          </a:p>
          <a:p>
            <a:pPr lvl="1"/>
            <a:r>
              <a:rPr lang="en-CA" sz="2400" dirty="0"/>
              <a:t>JSON data on Server(“web service”):</a:t>
            </a:r>
          </a:p>
          <a:p>
            <a:pPr marL="857250" lvl="2" indent="0">
              <a:buNone/>
            </a:pPr>
            <a:r>
              <a:rPr lang="en-CA" sz="1700" dirty="0">
                <a:hlinkClick r:id="rId2"/>
              </a:rPr>
              <a:t>https://zenit.senecac.on.ca/~wei.song/int222/ajax/firstnation.json</a:t>
            </a:r>
            <a:r>
              <a:rPr lang="en-CA" sz="1700" dirty="0"/>
              <a:t> </a:t>
            </a:r>
          </a:p>
          <a:p>
            <a:pPr lvl="1"/>
            <a:r>
              <a:rPr lang="en-CA" sz="2400" dirty="0"/>
              <a:t>Example Code:</a:t>
            </a:r>
          </a:p>
          <a:p>
            <a:pPr marL="857250" lvl="2" indent="0">
              <a:buNone/>
            </a:pPr>
            <a:r>
              <a:rPr lang="en-CA" sz="1700" u="sng" dirty="0">
                <a:hlinkClick r:id="rId3"/>
              </a:rPr>
              <a:t>https://zenit.senecac.on.ca/~wei.song/int222/ajax/ajaxjson.html</a:t>
            </a:r>
            <a:r>
              <a:rPr lang="en-CA" sz="1700" dirty="0"/>
              <a:t> </a:t>
            </a:r>
          </a:p>
          <a:p>
            <a:pPr marL="857250" lvl="2" indent="0">
              <a:buNone/>
            </a:pPr>
            <a:endParaRPr lang="en-CA" sz="17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Example 2: calling a web service with </a:t>
            </a:r>
            <a:r>
              <a:rPr lang="en-CA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array</a:t>
            </a:r>
            <a:r>
              <a:rPr lang="en-CA" sz="2800" dirty="0"/>
              <a:t> response</a:t>
            </a:r>
          </a:p>
          <a:p>
            <a:pPr lvl="1"/>
            <a:r>
              <a:rPr lang="en-CA" sz="2400" dirty="0"/>
              <a:t>JSON data on Server(“web service”):</a:t>
            </a:r>
          </a:p>
          <a:p>
            <a:pPr marL="857250" lvl="2" indent="0">
              <a:buNone/>
            </a:pPr>
            <a:r>
              <a:rPr lang="en-CA" sz="1700" dirty="0">
                <a:hlinkClick r:id="rId4"/>
              </a:rPr>
              <a:t>https://zenit.senecac.on.ca/~wei.song/int222/</a:t>
            </a:r>
            <a:r>
              <a:rPr lang="en-CA" sz="1700" u="sng" dirty="0">
                <a:hlinkClick r:id="rId4"/>
              </a:rPr>
              <a:t>ajax</a:t>
            </a:r>
            <a:r>
              <a:rPr lang="en-CA" sz="1700" dirty="0">
                <a:hlinkClick r:id="rId4"/>
              </a:rPr>
              <a:t>/nationArray.json</a:t>
            </a:r>
            <a:r>
              <a:rPr lang="en-CA" sz="1700" dirty="0"/>
              <a:t>  </a:t>
            </a:r>
          </a:p>
          <a:p>
            <a:pPr lvl="1"/>
            <a:r>
              <a:rPr lang="en-CA" sz="2400" dirty="0"/>
              <a:t>Example Code:</a:t>
            </a:r>
          </a:p>
          <a:p>
            <a:pPr marL="857250" lvl="2" indent="0">
              <a:buNone/>
            </a:pPr>
            <a:r>
              <a:rPr lang="en-CA" sz="1700" u="sng" dirty="0">
                <a:hlinkClick r:id="rId5"/>
              </a:rPr>
              <a:t>https://zenit.senecac.on.ca/~wei.song/int222/ajax/ajaxjson2.html</a:t>
            </a:r>
            <a:endParaRPr lang="en-CA" sz="1700" dirty="0"/>
          </a:p>
          <a:p>
            <a:pPr marL="514350" indent="-457200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463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about AJAX calls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</a:rPr>
              <a:t>For security reason, web browsers do not allow c</a:t>
            </a:r>
            <a:r>
              <a:rPr lang="en-CA" sz="2800" dirty="0"/>
              <a:t>ross-domain AJAX calls.</a:t>
            </a:r>
          </a:p>
          <a:p>
            <a:pPr lvl="1"/>
            <a:r>
              <a:rPr lang="en-CA" sz="2400" dirty="0"/>
              <a:t>An Ajax call for web services from your PC/local web page will not work.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protocol used for the web page and the protocol for an Ajax call must match.</a:t>
            </a:r>
          </a:p>
          <a:p>
            <a:pPr lvl="1"/>
            <a:r>
              <a:rPr lang="en-CA" sz="2400" dirty="0"/>
              <a:t>E.g.</a:t>
            </a:r>
          </a:p>
          <a:p>
            <a:pPr marL="457200" lvl="1" indent="0">
              <a:buNone/>
            </a:pPr>
            <a:r>
              <a:rPr lang="en-CA" sz="2400" dirty="0"/>
              <a:t>use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r>
              <a:rPr lang="en-CA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:</a:t>
            </a:r>
            <a:r>
              <a:rPr lang="en-CA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//zenit.senecac.on.ca/~wei.song/int222/ajax/ajaxjson.html </a:t>
            </a:r>
            <a:r>
              <a:rPr lang="en-CA" sz="2400" dirty="0"/>
              <a:t>call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:</a:t>
            </a:r>
            <a:r>
              <a:rPr lang="en-CA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//zenit.senecac.on.ca/~wei.song/int222/ajax/nationArray.json </a:t>
            </a:r>
            <a:r>
              <a:rPr lang="en-CA" sz="2400" dirty="0"/>
              <a:t>will not work.</a:t>
            </a:r>
          </a:p>
          <a:p>
            <a:pPr lvl="1"/>
            <a:endParaRPr lang="en-CA" sz="2400" dirty="0"/>
          </a:p>
          <a:p>
            <a:pPr marL="514350" indent="-457200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6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AJAX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AJAX stands for </a:t>
            </a:r>
            <a:r>
              <a:rPr lang="en-US" b="1" dirty="0"/>
              <a:t>A</a:t>
            </a:r>
            <a:r>
              <a:rPr lang="en-US" dirty="0"/>
              <a:t>synchronous </a:t>
            </a:r>
            <a:r>
              <a:rPr lang="en-US" b="1" dirty="0"/>
              <a:t>Ja</a:t>
            </a:r>
            <a:r>
              <a:rPr lang="en-US" dirty="0"/>
              <a:t>vaScript and </a:t>
            </a:r>
            <a:r>
              <a:rPr lang="en-US" b="1" dirty="0"/>
              <a:t>X</a:t>
            </a:r>
            <a:r>
              <a:rPr lang="en-US" dirty="0"/>
              <a:t>ML.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Coined in 2005 by Jesse James Garrett.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Not a technology , but a “new” way to use existing technologies.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AJAX  is a group of interrelated web techniques used on the client-side for creating fast and dynamic web pages.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553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4724400" cy="46783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Download the JSON file: </a:t>
            </a:r>
            <a:r>
              <a:rPr lang="en-US" sz="2000" dirty="0">
                <a:hlinkClick r:id="rId2"/>
              </a:rPr>
              <a:t>https://zenit.senecac.on.ca/~wei.song/int222/ajax/student.json</a:t>
            </a: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endParaRPr lang="en-CA" sz="21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Create an HTML5 file that loads data using an AJAX call to fetch the JSON data.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1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Update the 2 files to the </a:t>
            </a:r>
            <a:r>
              <a:rPr lang="en-CA" dirty="0" err="1"/>
              <a:t>public_html</a:t>
            </a:r>
            <a:r>
              <a:rPr lang="en-CA" dirty="0"/>
              <a:t> folder of your Matrix or Zenit account, and make your app work.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1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The HTML page is showed at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1026" name="Picture 2" descr="C:\Users\Wei\Dropbox\INT222-2014Win-Dropbox\Lectures-of-Mine\MyLecture1\student-inf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81200"/>
            <a:ext cx="2552700" cy="345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733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&amp; Reference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MDN: AJAX - </a:t>
            </a:r>
            <a:r>
              <a:rPr lang="en-US" dirty="0" err="1"/>
              <a:t>Getting_Started</a:t>
            </a:r>
            <a:endParaRPr lang="en-US" dirty="0"/>
          </a:p>
          <a:p>
            <a:pPr lvl="1"/>
            <a:r>
              <a:rPr lang="en-US" sz="2000" dirty="0">
                <a:hlinkClick r:id="rId2"/>
              </a:rPr>
              <a:t>https://developer.mozilla.org/en-US/docs/AJAX/Getting_Started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hlinkClick r:id="rId3"/>
              </a:rPr>
              <a:t>JavaScript Object Notation (</a:t>
            </a:r>
            <a:r>
              <a:rPr lang="en-CA" b="1" dirty="0">
                <a:hlinkClick r:id="rId3"/>
              </a:rPr>
              <a:t>JSON</a:t>
            </a:r>
            <a:r>
              <a:rPr lang="en-CA" dirty="0">
                <a:hlinkClick r:id="rId3"/>
              </a:rPr>
              <a:t>)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hlinkClick r:id="rId4"/>
              </a:rPr>
              <a:t>Browser Object Model - Wikipedia, the free encyclopedia</a:t>
            </a: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87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CA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32</a:t>
            </a:fld>
            <a:endParaRPr lang="en-CA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Technologies used in AJAX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JavaScript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Document Object Model (DOM)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XML/JSON, XSLT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XMLHttpRequest</a:t>
            </a:r>
            <a:r>
              <a:rPr lang="en-US" dirty="0"/>
              <a:t>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690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AJAX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Google Maps</a:t>
            </a:r>
          </a:p>
          <a:p>
            <a:pPr marL="0" indent="0">
              <a:buNone/>
            </a:pPr>
            <a:r>
              <a:rPr lang="en-CA" sz="2400" dirty="0"/>
              <a:t>    </a:t>
            </a:r>
            <a:r>
              <a:rPr lang="en-CA" sz="2400" dirty="0">
                <a:hlinkClick r:id="rId2"/>
              </a:rPr>
              <a:t>http://maps.google.com/</a:t>
            </a: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Google Suggest</a:t>
            </a:r>
          </a:p>
          <a:p>
            <a:pPr marL="0" indent="0">
              <a:buNone/>
            </a:pPr>
            <a:r>
              <a:rPr lang="en-CA" sz="2400" dirty="0"/>
              <a:t>    </a:t>
            </a:r>
            <a:r>
              <a:rPr lang="en-CA" sz="2400" dirty="0">
                <a:hlinkClick r:id="rId3"/>
              </a:rPr>
              <a:t>http://www.google.com/</a:t>
            </a:r>
            <a:endParaRPr lang="en-CA" sz="2400" dirty="0"/>
          </a:p>
          <a:p>
            <a:pPr marL="0" indent="0">
              <a:buNone/>
            </a:pP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92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/>
              </a:rPr>
              <a:t>How does it works?</a:t>
            </a:r>
            <a:endParaRPr lang="en-CA" sz="40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AJAX allows web pages to be updated asynchronously by exchanging small amounts of data with the server behind the scenes. This means that it is possible to update parts of a web page, without reloading the whole page.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1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AJAX model</a:t>
            </a:r>
          </a:p>
        </p:txBody>
      </p:sp>
      <p:pic>
        <p:nvPicPr>
          <p:cNvPr id="1026" name="Picture 2" descr="ajax-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0"/>
            <a:ext cx="7315200" cy="44693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61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Comparing with classic apps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Conventional web application transmit information to and from the sever using synchronous requests. This means you fill out a form, hit submit, and get directed to a new page with new information from the server.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75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Packaging data in AJAX model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XML was originally used as the format in AJA</a:t>
            </a:r>
            <a:r>
              <a:rPr lang="en-US" b="1" dirty="0"/>
              <a:t>X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2" tooltip="https://developer.mozilla.org/en-US/docs/JSON"/>
              </a:rPr>
              <a:t>JSON</a:t>
            </a:r>
            <a:r>
              <a:rPr lang="en-US" dirty="0"/>
              <a:t> is used more than XML nowadays .</a:t>
            </a:r>
          </a:p>
          <a:p>
            <a:pPr lvl="1"/>
            <a:r>
              <a:rPr lang="en-US" dirty="0"/>
              <a:t>Advantages to use JSON: being lighter and a part of JavaScript.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Any</a:t>
            </a:r>
            <a:r>
              <a:rPr lang="en-US" dirty="0"/>
              <a:t> format, including plain text, can be used.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24967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1664</TotalTime>
  <Words>1605</Words>
  <Application>Microsoft Office PowerPoint</Application>
  <PresentationFormat>On-screen Show (4:3)</PresentationFormat>
  <Paragraphs>273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Lucida Console</vt:lpstr>
      <vt:lpstr>Tahoma</vt:lpstr>
      <vt:lpstr>Tahoma (Body)</vt:lpstr>
      <vt:lpstr>Tahoma (Headings)</vt:lpstr>
      <vt:lpstr>Times New Roman</vt:lpstr>
      <vt:lpstr>Wingdings</vt:lpstr>
      <vt:lpstr>Compass</vt:lpstr>
      <vt:lpstr>WEB222 - Web Programming Principles</vt:lpstr>
      <vt:lpstr>Agenda</vt:lpstr>
      <vt:lpstr>What is AJAX</vt:lpstr>
      <vt:lpstr>Technologies used in AJAX</vt:lpstr>
      <vt:lpstr>AJAX Examples</vt:lpstr>
      <vt:lpstr>How does it works?</vt:lpstr>
      <vt:lpstr>The AJAX model</vt:lpstr>
      <vt:lpstr>Comparing with classic apps</vt:lpstr>
      <vt:lpstr>Packaging data in AJAX model</vt:lpstr>
      <vt:lpstr>Features</vt:lpstr>
      <vt:lpstr>XMLHttpRequest object</vt:lpstr>
      <vt:lpstr>XMLHttpRequest Methods</vt:lpstr>
      <vt:lpstr>XMLHttpRequest properties</vt:lpstr>
      <vt:lpstr>Writing AJAX</vt:lpstr>
      <vt:lpstr>Writing AJAX</vt:lpstr>
      <vt:lpstr>Writing AJAX</vt:lpstr>
      <vt:lpstr>Parameters of open() and send()</vt:lpstr>
      <vt:lpstr>Writing AJAX</vt:lpstr>
      <vt:lpstr>Writing AJAX</vt:lpstr>
      <vt:lpstr>Writing AJAX</vt:lpstr>
      <vt:lpstr>Working with the XML response</vt:lpstr>
      <vt:lpstr>Working with the JSON response</vt:lpstr>
      <vt:lpstr>About JSON</vt:lpstr>
      <vt:lpstr>JSON Structures</vt:lpstr>
      <vt:lpstr>JSON Objects vs JavaScript Objects</vt:lpstr>
      <vt:lpstr>JSON Objects vs JavaScript Objects</vt:lpstr>
      <vt:lpstr>JSON vs XML</vt:lpstr>
      <vt:lpstr>JavaScript: simulating AJAX calls  to Web Services</vt:lpstr>
      <vt:lpstr>More about AJAX calls </vt:lpstr>
      <vt:lpstr>Exercise</vt:lpstr>
      <vt:lpstr>Resource &amp; Reference</vt:lpstr>
      <vt:lpstr>Thank You!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12</dc:title>
  <dc:creator>Wei Song</dc:creator>
  <cp:lastModifiedBy>Wei Song</cp:lastModifiedBy>
  <cp:revision>141</cp:revision>
  <cp:lastPrinted>2001-07-23T19:37:02Z</cp:lastPrinted>
  <dcterms:created xsi:type="dcterms:W3CDTF">2001-03-26T00:24:34Z</dcterms:created>
  <dcterms:modified xsi:type="dcterms:W3CDTF">2017-08-30T05:35:18Z</dcterms:modified>
</cp:coreProperties>
</file>