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51"/>
  </p:notesMasterIdLst>
  <p:handoutMasterIdLst>
    <p:handoutMasterId r:id="rId52"/>
  </p:handoutMasterIdLst>
  <p:sldIdLst>
    <p:sldId id="266" r:id="rId2"/>
    <p:sldId id="271" r:id="rId3"/>
    <p:sldId id="278" r:id="rId4"/>
    <p:sldId id="371" r:id="rId5"/>
    <p:sldId id="372" r:id="rId6"/>
    <p:sldId id="375" r:id="rId7"/>
    <p:sldId id="376" r:id="rId8"/>
    <p:sldId id="377" r:id="rId9"/>
    <p:sldId id="370" r:id="rId10"/>
    <p:sldId id="378" r:id="rId11"/>
    <p:sldId id="291" r:id="rId12"/>
    <p:sldId id="293" r:id="rId13"/>
    <p:sldId id="294" r:id="rId14"/>
    <p:sldId id="295" r:id="rId15"/>
    <p:sldId id="402" r:id="rId16"/>
    <p:sldId id="405" r:id="rId17"/>
    <p:sldId id="299" r:id="rId18"/>
    <p:sldId id="403" r:id="rId19"/>
    <p:sldId id="404" r:id="rId20"/>
    <p:sldId id="453" r:id="rId21"/>
    <p:sldId id="458" r:id="rId22"/>
    <p:sldId id="459" r:id="rId23"/>
    <p:sldId id="461" r:id="rId24"/>
    <p:sldId id="462" r:id="rId25"/>
    <p:sldId id="463" r:id="rId26"/>
    <p:sldId id="464" r:id="rId27"/>
    <p:sldId id="406" r:id="rId28"/>
    <p:sldId id="407" r:id="rId29"/>
    <p:sldId id="408" r:id="rId30"/>
    <p:sldId id="409" r:id="rId31"/>
    <p:sldId id="410" r:id="rId32"/>
    <p:sldId id="415" r:id="rId33"/>
    <p:sldId id="416" r:id="rId34"/>
    <p:sldId id="417" r:id="rId35"/>
    <p:sldId id="418" r:id="rId36"/>
    <p:sldId id="419" r:id="rId37"/>
    <p:sldId id="420" r:id="rId38"/>
    <p:sldId id="421" r:id="rId39"/>
    <p:sldId id="465" r:id="rId40"/>
    <p:sldId id="467" r:id="rId41"/>
    <p:sldId id="424" r:id="rId42"/>
    <p:sldId id="425" r:id="rId43"/>
    <p:sldId id="426" r:id="rId44"/>
    <p:sldId id="427" r:id="rId45"/>
    <p:sldId id="428" r:id="rId46"/>
    <p:sldId id="429" r:id="rId47"/>
    <p:sldId id="430" r:id="rId48"/>
    <p:sldId id="326" r:id="rId49"/>
    <p:sldId id="277" r:id="rId50"/>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990033"/>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autoAdjust="0"/>
    <p:restoredTop sz="89455" autoAdjust="0"/>
  </p:normalViewPr>
  <p:slideViewPr>
    <p:cSldViewPr>
      <p:cViewPr varScale="1">
        <p:scale>
          <a:sx n="113" d="100"/>
          <a:sy n="113" d="100"/>
        </p:scale>
        <p:origin x="252" y="9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5/10/relationships/revisionInfo" Target="revisionInfo.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reference.sitepoint.com/css/elementtypeselector" TargetMode="External"/><Relationship Id="rId3" Type="http://schemas.openxmlformats.org/officeDocument/2006/relationships/hyperlink" Target="http://reference.sitepoint.com/css/cascade" TargetMode="External"/><Relationship Id="rId7" Type="http://schemas.openxmlformats.org/officeDocument/2006/relationships/hyperlink" Target="http://reference.sitepoint.com/css/pseudoclasses" TargetMode="External"/><Relationship Id="rId2" Type="http://schemas.openxmlformats.org/officeDocument/2006/relationships/slide" Target="../slides/slide26.xml"/><Relationship Id="rId1" Type="http://schemas.openxmlformats.org/officeDocument/2006/relationships/notesMaster" Target="../notesMasters/notesMaster1.xml"/><Relationship Id="rId6" Type="http://schemas.openxmlformats.org/officeDocument/2006/relationships/hyperlink" Target="http://reference.sitepoint.com/css/attributeselector" TargetMode="External"/><Relationship Id="rId5" Type="http://schemas.openxmlformats.org/officeDocument/2006/relationships/hyperlink" Target="http://reference.sitepoint.com/css/classselector" TargetMode="External"/><Relationship Id="rId4" Type="http://schemas.openxmlformats.org/officeDocument/2006/relationships/hyperlink" Target="http://reference.sitepoint.com/css/idselector" TargetMode="External"/><Relationship Id="rId9" Type="http://schemas.openxmlformats.org/officeDocument/2006/relationships/hyperlink" Target="http://reference.sitepoint.com/css/pseudoelement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amazon.com/dp/0596529309?tag=stevsoud-20&amp;camp=14573&amp;creative=327641&amp;linkCode=as1&amp;creativeASIN=0596529309&amp;adid=1S1KP4EV129EN37422C0&amp;"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http://www.web2expo.com/webexsf2009/public/schedule/detail/5889" TargetMode="Externa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reference.sitepoint.com/css/classselector" TargetMode="External"/><Relationship Id="rId3" Type="http://schemas.openxmlformats.org/officeDocument/2006/relationships/hyperlink" Target="http://reference.sitepoint.com/css/inheritancecascade" TargetMode="External"/><Relationship Id="rId7" Type="http://schemas.openxmlformats.org/officeDocument/2006/relationships/hyperlink" Target="http://reference.sitepoint.com/css/universalselector"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reference.sitepoint.com/css/elementtypeselector" TargetMode="External"/><Relationship Id="rId11" Type="http://schemas.openxmlformats.org/officeDocument/2006/relationships/hyperlink" Target="http://reference.sitepoint.com/css/pseudoclasses" TargetMode="External"/><Relationship Id="rId5" Type="http://schemas.openxmlformats.org/officeDocument/2006/relationships/hyperlink" Target="http://reference.sitepoint.com/css/pseudoelements" TargetMode="External"/><Relationship Id="rId10" Type="http://schemas.openxmlformats.org/officeDocument/2006/relationships/hyperlink" Target="http://reference.sitepoint.com/css/attributeselector" TargetMode="External"/><Relationship Id="rId4" Type="http://schemas.openxmlformats.org/officeDocument/2006/relationships/hyperlink" Target="http://reference.sitepoint.com/css/selectors" TargetMode="External"/><Relationship Id="rId9" Type="http://schemas.openxmlformats.org/officeDocument/2006/relationships/hyperlink" Target="http://reference.sitepoint.com/css/idselector"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24</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46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25</a:t>
            </a:fld>
            <a:endParaRPr lang="en-US">
              <a:solidFill>
                <a:prstClr val="black"/>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i="1" dirty="0"/>
              <a:t>http://reference.sitepoint.com/css/specificity</a:t>
            </a:r>
          </a:p>
          <a:p>
            <a:r>
              <a:rPr lang="en-US" i="1" dirty="0"/>
              <a:t>Specificity</a:t>
            </a:r>
            <a:r>
              <a:rPr lang="en-US" dirty="0"/>
              <a:t> is a mechanism within the CSS cascade that aids conflict resolution. The concept of specificity states that when two or more declarations that apply to the same element, and set the same property, have the same </a:t>
            </a:r>
            <a:r>
              <a:rPr lang="en-US" dirty="0">
                <a:hlinkClick r:id="rId3"/>
              </a:rPr>
              <a:t>importance and origin</a:t>
            </a:r>
            <a:r>
              <a:rPr lang="en-US" dirty="0"/>
              <a:t>, the declaration with the most specific selector will take precedence.</a:t>
            </a:r>
          </a:p>
          <a:p>
            <a:endParaRPr lang="en-US" dirty="0"/>
          </a:p>
          <a:p>
            <a:r>
              <a:rPr lang="en-US" b="1" dirty="0"/>
              <a:t>Calculating Specificity</a:t>
            </a:r>
          </a:p>
          <a:p>
            <a:r>
              <a:rPr lang="en-US" dirty="0"/>
              <a:t>Here’s a simplified description of the process by which the specificity of the selectors of two or more declarations is compared:</a:t>
            </a:r>
          </a:p>
          <a:p>
            <a:r>
              <a:rPr lang="en-US" dirty="0"/>
              <a:t>If one declaration is from a style attribute, rather than a rule with a selector (an inline style), it has the highest specificity. If none of the declarations are inline, proceed to step two.</a:t>
            </a:r>
          </a:p>
          <a:p>
            <a:r>
              <a:rPr lang="en-US" dirty="0"/>
              <a:t>Count the </a:t>
            </a:r>
            <a:r>
              <a:rPr lang="en-US" dirty="0">
                <a:hlinkClick r:id="rId4" tooltip="matches an element with a specific id attribute value"/>
              </a:rPr>
              <a:t>ID selectors</a:t>
            </a:r>
            <a:r>
              <a:rPr lang="en-US" dirty="0"/>
              <a:t>. The declaration with the highest count has the highest specificity. If two or more have the same number of ID selectors, or they all have zero ID selectors, proceed to step three.</a:t>
            </a:r>
          </a:p>
          <a:p>
            <a:r>
              <a:rPr lang="en-US" dirty="0"/>
              <a:t>Count the </a:t>
            </a:r>
            <a:r>
              <a:rPr lang="en-US" dirty="0">
                <a:hlinkClick r:id="rId5" tooltip="selects elements with a specified class attribute value"/>
              </a:rPr>
              <a:t>class selectors</a:t>
            </a:r>
            <a:r>
              <a:rPr lang="en-US" dirty="0"/>
              <a:t> (for example, .test), </a:t>
            </a:r>
            <a:r>
              <a:rPr lang="en-US" dirty="0">
                <a:hlinkClick r:id="rId6" tooltip="selects elements based on attribute values"/>
              </a:rPr>
              <a:t>attribute selectors</a:t>
            </a:r>
            <a:r>
              <a:rPr lang="en-US" dirty="0"/>
              <a:t> (for example, [type="submit"]), and </a:t>
            </a:r>
            <a:r>
              <a:rPr lang="en-US" dirty="0">
                <a:hlinkClick r:id="rId7"/>
              </a:rPr>
              <a:t>pseudo-classes</a:t>
            </a:r>
            <a:r>
              <a:rPr lang="en-US" dirty="0"/>
              <a:t> (for example, :hover). The declaration with the highest total has the highest specificity. If two or more have the same total, or they all have totals of zero, proceed to step four.</a:t>
            </a:r>
          </a:p>
          <a:p>
            <a:r>
              <a:rPr lang="en-US" dirty="0"/>
              <a:t>Count the </a:t>
            </a:r>
            <a:r>
              <a:rPr lang="en-US" dirty="0">
                <a:hlinkClick r:id="rId8" tooltip="matches elements with the specified element type name"/>
              </a:rPr>
              <a:t>element type selectors</a:t>
            </a:r>
            <a:r>
              <a:rPr lang="en-US" dirty="0"/>
              <a:t> (for example div) and </a:t>
            </a:r>
            <a:r>
              <a:rPr lang="en-US" dirty="0">
                <a:hlinkClick r:id="rId9"/>
              </a:rPr>
              <a:t>pseudo-elements</a:t>
            </a:r>
            <a:r>
              <a:rPr lang="en-US" dirty="0"/>
              <a:t> (for example, :first-letter). The declaration with the highest total has the highest specificity.</a:t>
            </a:r>
          </a:p>
          <a:p>
            <a:r>
              <a:rPr lang="en-US" dirty="0"/>
              <a:t>If two or more selectors have the same specificity, then, according to the rules of the CSS cascade, the latter specified rule takes precedence.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solidFill>
                  <a:prstClr val="black"/>
                </a:solidFill>
              </a:rPr>
              <a:pPr/>
              <a:t>26</a:t>
            </a:fld>
            <a:endParaRPr lang="en-US">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CA" b="1" dirty="0"/>
              <a:t>The Cascading Order &amp; internal priorities</a:t>
            </a:r>
          </a:p>
          <a:p>
            <a:r>
              <a:rPr lang="en-CA" dirty="0"/>
              <a:t>http://monc.se/kitchen/38/cascading-order-and-inheritance-in-css</a:t>
            </a:r>
          </a:p>
          <a:p>
            <a:endParaRPr lang="en-CA" dirty="0"/>
          </a:p>
          <a:p>
            <a:r>
              <a:rPr lang="en-CA" dirty="0"/>
              <a:t>My </a:t>
            </a:r>
            <a:r>
              <a:rPr lang="en-CA" dirty="0" err="1"/>
              <a:t>simplely</a:t>
            </a:r>
            <a:r>
              <a:rPr lang="en-CA" dirty="0"/>
              <a:t> say:</a:t>
            </a:r>
            <a:r>
              <a:rPr lang="en-CA" baseline="0" dirty="0"/>
              <a:t> more </a:t>
            </a:r>
            <a:r>
              <a:rPr lang="en-CA" baseline="0" dirty="0" err="1"/>
              <a:t>spicific</a:t>
            </a:r>
            <a:r>
              <a:rPr lang="en-CA" baseline="0" dirty="0"/>
              <a:t> -&gt;  more priority</a:t>
            </a:r>
            <a:endParaRPr lang="en-CA"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28</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a:t>don’t use @import</a:t>
            </a:r>
          </a:p>
          <a:p>
            <a:r>
              <a:rPr lang="en-US" dirty="0"/>
              <a:t>April 9, 2009 12:32 am </a:t>
            </a:r>
          </a:p>
          <a:p>
            <a:r>
              <a:rPr lang="en-US" dirty="0"/>
              <a:t>In Chapter 5 of </a:t>
            </a:r>
            <a:r>
              <a:rPr lang="en-US" i="1" dirty="0">
                <a:hlinkClick r:id="rId3"/>
              </a:rPr>
              <a:t>High Performance Web Sites</a:t>
            </a:r>
            <a:r>
              <a:rPr lang="en-US" dirty="0"/>
              <a:t>, I briefly mention that @import has a negative impact on web page performance. I dug into this deeper for my talk at </a:t>
            </a:r>
            <a:r>
              <a:rPr lang="en-US" dirty="0">
                <a:hlinkClick r:id="rId4"/>
              </a:rPr>
              <a:t>Web 2.0 Expo</a:t>
            </a:r>
            <a:r>
              <a:rPr lang="en-US" dirty="0"/>
              <a:t>, creating several test pages and HTTP waterfall charts, all shown below. The </a:t>
            </a:r>
            <a:r>
              <a:rPr lang="en-US" dirty="0" err="1"/>
              <a:t>bottomline</a:t>
            </a:r>
            <a:r>
              <a:rPr lang="en-US" dirty="0"/>
              <a:t> is: use LINK instead of @import if you want </a:t>
            </a:r>
            <a:r>
              <a:rPr lang="en-US" dirty="0" err="1"/>
              <a:t>stylesheets</a:t>
            </a:r>
            <a:r>
              <a:rPr lang="en-US" dirty="0"/>
              <a:t> to download in parallel resulting in a faster page.</a:t>
            </a:r>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29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a:t>CSS Selectors</a:t>
            </a:r>
          </a:p>
          <a:p>
            <a:r>
              <a:rPr lang="en-US" dirty="0"/>
              <a:t>A selector is a pattern;</a:t>
            </a:r>
          </a:p>
          <a:p>
            <a:r>
              <a:rPr lang="en-US" dirty="0"/>
              <a:t>it’s the part of a CSS rule that matches a set of elements in an HTML or XML document. </a:t>
            </a:r>
          </a:p>
          <a:p>
            <a:endParaRPr lang="en-US" dirty="0"/>
          </a:p>
          <a:p>
            <a:r>
              <a:rPr lang="en-US" dirty="0"/>
              <a:t>The declarations that appear in the block that follows the selector are applied to all elements that match this pattern, unless they’re overridden by another rule in the </a:t>
            </a:r>
            <a:r>
              <a:rPr lang="en-US" dirty="0">
                <a:hlinkClick r:id="rId3"/>
              </a:rPr>
              <a:t>cascade</a:t>
            </a:r>
            <a:r>
              <a:rPr lang="en-US" dirty="0"/>
              <a:t>.</a:t>
            </a:r>
          </a:p>
          <a:p>
            <a:r>
              <a:rPr lang="en-US" dirty="0"/>
              <a:t>As is discussed briefly in </a:t>
            </a:r>
            <a:r>
              <a:rPr lang="en-US" dirty="0">
                <a:hlinkClick r:id="rId4"/>
              </a:rPr>
              <a:t>Selectors</a:t>
            </a:r>
            <a:r>
              <a:rPr lang="en-US" dirty="0"/>
              <a:t>, a selector can contain a chain of one or more simple selectors separated by </a:t>
            </a:r>
            <a:r>
              <a:rPr lang="en-US" dirty="0" err="1"/>
              <a:t>combinators</a:t>
            </a:r>
            <a:r>
              <a:rPr lang="en-US" dirty="0"/>
              <a:t>. A </a:t>
            </a:r>
            <a:r>
              <a:rPr lang="en-US" dirty="0">
                <a:hlinkClick r:id="rId5"/>
              </a:rPr>
              <a:t>pseudo-element</a:t>
            </a:r>
            <a:r>
              <a:rPr lang="en-US" dirty="0"/>
              <a:t>—for example, :first-line—can also be included after the last simple selector in the chain.</a:t>
            </a:r>
          </a:p>
          <a:p>
            <a:r>
              <a:rPr lang="en-US" dirty="0"/>
              <a:t>A simple selector contains either an </a:t>
            </a:r>
            <a:r>
              <a:rPr lang="en-US" dirty="0">
                <a:hlinkClick r:id="rId6" tooltip="matches elements with the specified element type name"/>
              </a:rPr>
              <a:t>element type selector</a:t>
            </a:r>
            <a:r>
              <a:rPr lang="en-US" dirty="0"/>
              <a:t>, such as h1, or the </a:t>
            </a:r>
            <a:r>
              <a:rPr lang="en-US" dirty="0">
                <a:hlinkClick r:id="rId7" tooltip="matches any element type"/>
              </a:rPr>
              <a:t>universal selector</a:t>
            </a:r>
            <a:r>
              <a:rPr lang="en-US" dirty="0"/>
              <a:t>, *. The universal selector can be considered to be implied (and can therefore be omitted) if it isn’t the only component of the simple selector.</a:t>
            </a:r>
          </a:p>
          <a:p>
            <a:r>
              <a:rPr lang="en-US" dirty="0"/>
              <a:t>A simple selector can also contain </a:t>
            </a:r>
            <a:r>
              <a:rPr lang="en-US" dirty="0">
                <a:hlinkClick r:id="rId8" tooltip="selects elements with a specified class attribute value"/>
              </a:rPr>
              <a:t>class selectors</a:t>
            </a:r>
            <a:r>
              <a:rPr lang="en-US" dirty="0"/>
              <a:t>—for example, .warning, </a:t>
            </a:r>
            <a:r>
              <a:rPr lang="en-US" dirty="0">
                <a:hlinkClick r:id="rId9" tooltip="matches an element with a specific id attribute value"/>
              </a:rPr>
              <a:t>ID selectors</a:t>
            </a:r>
            <a:r>
              <a:rPr lang="en-US" dirty="0"/>
              <a:t>—for example, #menu, </a:t>
            </a:r>
            <a:r>
              <a:rPr lang="en-US" dirty="0">
                <a:hlinkClick r:id="rId10" tooltip="selects elements based on attribute values"/>
              </a:rPr>
              <a:t>attribute selectors</a:t>
            </a:r>
            <a:r>
              <a:rPr lang="en-US" dirty="0"/>
              <a:t>—for example, [type="submit"], and </a:t>
            </a:r>
            <a:r>
              <a:rPr lang="en-US" dirty="0">
                <a:hlinkClick r:id="rId11"/>
              </a:rPr>
              <a:t>pseudo-classes</a:t>
            </a:r>
            <a:r>
              <a:rPr lang="en-US" dirty="0"/>
              <a:t>—for example, :hover. These act like modifiers on a type selector (or the universal selector), and qualify the selector, as if to say “but only if …”</a:t>
            </a:r>
          </a:p>
          <a:p>
            <a:endParaRPr lang="en-US" dirty="0"/>
          </a:p>
          <a:p>
            <a:endParaRPr lang="en-US" dirty="0"/>
          </a:p>
        </p:txBody>
      </p:sp>
      <p:sp>
        <p:nvSpPr>
          <p:cNvPr id="4" name="Slide Number Placeholder 3"/>
          <p:cNvSpPr>
            <a:spLocks noGrp="1"/>
          </p:cNvSpPr>
          <p:nvPr>
            <p:ph type="sldNum" sz="quarter" idx="10"/>
          </p:nvPr>
        </p:nvSpPr>
        <p:spPr/>
        <p:txBody>
          <a:bodyPr/>
          <a:lstStyle/>
          <a:p>
            <a:fld id="{47E56D61-891B-4934-B088-536617AE3781}" type="slidenum">
              <a:rPr lang="en-US" smtClean="0"/>
              <a:pPr/>
              <a:t>32</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type selector like the above </a:t>
            </a:r>
            <a:r>
              <a:rPr lang="en-US" dirty="0" err="1"/>
              <a:t>ul</a:t>
            </a:r>
            <a:r>
              <a:rPr lang="en-US" dirty="0"/>
              <a:t> matches all the elements within an HTML or XML document that are marked up as follows:</a:t>
            </a:r>
          </a:p>
        </p:txBody>
      </p:sp>
      <p:sp>
        <p:nvSpPr>
          <p:cNvPr id="4" name="Slide Number Placeholder 3"/>
          <p:cNvSpPr>
            <a:spLocks noGrp="1"/>
          </p:cNvSpPr>
          <p:nvPr>
            <p:ph type="sldNum" sz="quarter" idx="10"/>
          </p:nvPr>
        </p:nvSpPr>
        <p:spPr/>
        <p:txBody>
          <a:bodyPr/>
          <a:lstStyle/>
          <a:p>
            <a:fld id="{47E56D61-891B-4934-B088-536617AE3781}" type="slidenum">
              <a:rPr lang="en-US" smtClean="0"/>
              <a:pPr/>
              <a:t>33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dirty="0">
                <a:effectLst>
                  <a:outerShdw blurRad="38100" dist="38100" dir="2700000" algn="tl">
                    <a:srgbClr val="000000">
                      <a:alpha val="43137"/>
                    </a:srgbClr>
                  </a:outerShdw>
                </a:effectLst>
              </a:rPr>
              <a:t>class vs id</a:t>
            </a:r>
            <a:endParaRPr lang="en-CA" dirty="0"/>
          </a:p>
          <a:p>
            <a:endParaRPr lang="en-CA" dirty="0"/>
          </a:p>
          <a:p>
            <a:pPr>
              <a:buFont typeface="Wingdings" panose="05000000000000000000" pitchFamily="2" charset="2"/>
              <a:buChar char="Ø"/>
            </a:pPr>
            <a:r>
              <a:rPr lang="en-CA" sz="2200" dirty="0"/>
              <a:t>Class:</a:t>
            </a:r>
          </a:p>
          <a:p>
            <a:pPr lvl="1" indent="-342900"/>
            <a:r>
              <a:rPr lang="en-CA" sz="2100" dirty="0"/>
              <a:t>You can use the same class on multiple elements. </a:t>
            </a:r>
          </a:p>
          <a:p>
            <a:pPr lvl="1" indent="-342900"/>
            <a:r>
              <a:rPr lang="en-CA" sz="2100" dirty="0"/>
              <a:t>You can use multiple classes on the same element. </a:t>
            </a:r>
          </a:p>
          <a:p>
            <a:pPr lvl="1" indent="-342900"/>
            <a:r>
              <a:rPr lang="en-CA" sz="2100" dirty="0"/>
              <a:t>one element can have more than one class, delimited by space:</a:t>
            </a:r>
          </a:p>
          <a:p>
            <a:pPr marL="400050" lvl="1" indent="0">
              <a:buNone/>
            </a:pPr>
            <a:r>
              <a:rPr lang="en-CA" sz="2000" dirty="0"/>
              <a:t>       &lt;div class="widget big"&gt;&lt;/div&gt; </a:t>
            </a:r>
          </a:p>
          <a:p>
            <a:pPr>
              <a:buFont typeface="Wingdings" panose="05000000000000000000" pitchFamily="2" charset="2"/>
              <a:buChar char="Ø"/>
            </a:pPr>
            <a:r>
              <a:rPr lang="en-CA" sz="2400" dirty="0"/>
              <a:t>id: </a:t>
            </a:r>
          </a:p>
          <a:p>
            <a:pPr lvl="1"/>
            <a:r>
              <a:rPr lang="en-CA" sz="2100" dirty="0"/>
              <a:t>Each element can have only one ID. </a:t>
            </a:r>
          </a:p>
          <a:p>
            <a:pPr lvl="1"/>
            <a:r>
              <a:rPr lang="en-CA" sz="2100" dirty="0"/>
              <a:t>The value of any id attribute should be unique in a web page.</a:t>
            </a:r>
          </a:p>
          <a:p>
            <a:pPr>
              <a:buFont typeface="Wingdings" panose="05000000000000000000" pitchFamily="2" charset="2"/>
              <a:buChar char="Ø"/>
            </a:pPr>
            <a:endParaRPr lang="en-CA" sz="1000" dirty="0"/>
          </a:p>
          <a:p>
            <a:pPr>
              <a:buFont typeface="Wingdings" panose="05000000000000000000" pitchFamily="2" charset="2"/>
              <a:buChar char="Ø"/>
            </a:pPr>
            <a:r>
              <a:rPr lang="en-CA" sz="2400" dirty="0"/>
              <a:t>Elements can have both class and id attribute:</a:t>
            </a:r>
          </a:p>
          <a:p>
            <a:pPr marL="400050" lvl="1" indent="0">
              <a:buNone/>
            </a:pPr>
            <a:r>
              <a:rPr lang="en-CA" sz="2000" dirty="0"/>
              <a:t>     &lt;li id="ipod_299" class="item"&gt; </a:t>
            </a:r>
          </a:p>
          <a:p>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36</a:t>
            </a:fld>
            <a:endParaRPr lang="en-US" altLang="en-US"/>
          </a:p>
        </p:txBody>
      </p:sp>
    </p:spTree>
    <p:extLst>
      <p:ext uri="{BB962C8B-B14F-4D97-AF65-F5344CB8AC3E}">
        <p14:creationId xmlns:p14="http://schemas.microsoft.com/office/powerpoint/2010/main" val="12518876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CA" dirty="0"/>
              <a:t>&lt;div&gt;</a:t>
            </a:r>
            <a:r>
              <a:rPr lang="en-CA" baseline="0" dirty="0"/>
              <a:t> is used to group one or more block-level elements. Whereas &lt;span&gt; is a inline level element and is use within a block-level element.</a:t>
            </a:r>
          </a:p>
          <a:p>
            <a:pPr marL="228600" indent="-228600">
              <a:buAutoNum type="arabicPeriod"/>
            </a:pPr>
            <a:r>
              <a:rPr lang="en-CA" baseline="0" dirty="0"/>
              <a:t>&lt;div&gt; tags can contain &lt;p&gt;, &lt;h1&gt;, … tags. &lt;p&gt; tags can contain &lt;span&gt; tags. </a:t>
            </a:r>
          </a:p>
          <a:p>
            <a:pPr marL="228600" indent="-228600">
              <a:buAutoNum type="arabicPeriod"/>
            </a:pPr>
            <a:r>
              <a:rPr lang="en-CA" baseline="0" dirty="0"/>
              <a:t>Both &lt;div&gt; and &lt;span&gt; are non-semantic elements, telling nothing about contents. HTML5 introduces a number of semantic elements,  such as &lt;section&gt;, &lt;article&gt;, &lt;main&gt;, and &lt;aside&gt;, to replace &lt;div&gt; tags. Use these sematic tags as you can. </a:t>
            </a:r>
            <a:endParaRPr lang="en-CA" dirty="0"/>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smtClean="0"/>
              <a:pPr>
                <a:defRPr/>
              </a:pPr>
              <a:t>39</a:t>
            </a:fld>
            <a:endParaRPr lang="en-US" altLang="en-US"/>
          </a:p>
        </p:txBody>
      </p:sp>
    </p:spTree>
    <p:extLst>
      <p:ext uri="{BB962C8B-B14F-4D97-AF65-F5344CB8AC3E}">
        <p14:creationId xmlns:p14="http://schemas.microsoft.com/office/powerpoint/2010/main" val="4029049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a14="http://schemas.microsoft.com/office/drawing/2010/main">
                    <a:gradFill rotWithShape="0">
                      <a:gsLst>
                        <a:gs pos="0">
                          <a:schemeClr val="bg2"/>
                        </a:gs>
                        <a:gs pos="100000">
                          <a:schemeClr val="bg1"/>
                        </a:gs>
                      </a:gsLst>
                      <a:lin ang="189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157rqmxrxj6ey.cloudfront.net/wsong18/18131" TargetMode="External"/><Relationship Id="rId2" Type="http://schemas.openxmlformats.org/officeDocument/2006/relationships/hyperlink" Target="https://scs.senecac.on.ca/~wei.song/int222/code/html/imageMaps.html" TargetMode="External"/><Relationship Id="rId1" Type="http://schemas.openxmlformats.org/officeDocument/2006/relationships/slideLayout" Target="../slideLayouts/slideLayout2.xml"/><Relationship Id="rId4" Type="http://schemas.openxmlformats.org/officeDocument/2006/relationships/hyperlink" Target="http://www.w3schools.com/html/"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cs.senecac.on.ca/~wei.song/int222/code/html/html5figure-2.html" TargetMode="External"/><Relationship Id="rId2" Type="http://schemas.openxmlformats.org/officeDocument/2006/relationships/hyperlink" Target="https://scs.senecac.on.ca/~wei.song/int222/code/html/html5figure-1.html" TargetMode="External"/><Relationship Id="rId1" Type="http://schemas.openxmlformats.org/officeDocument/2006/relationships/slideLayout" Target="../slideLayouts/slideLayout2.xml"/><Relationship Id="rId4" Type="http://schemas.openxmlformats.org/officeDocument/2006/relationships/hyperlink" Target="https://d157rqmxrxj6ey.cloudfront.net/wsong18/18135"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cs.senecac.on.ca/~wei.song/int222/code/html/html5_audio.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scs.senecac.on.ca/~wei.song/int222/code/html/html5_video.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wikipedia.org/wiki/Ogg" TargetMode="External"/><Relationship Id="rId2" Type="http://schemas.openxmlformats.org/officeDocument/2006/relationships/hyperlink" Target="http://en.wikipedia.org/wiki/Mp3" TargetMode="External"/><Relationship Id="rId1" Type="http://schemas.openxmlformats.org/officeDocument/2006/relationships/slideLayout" Target="../slideLayouts/slideLayout2.xml"/><Relationship Id="rId5" Type="http://schemas.openxmlformats.org/officeDocument/2006/relationships/hyperlink" Target="http://en.wikipedia.org/wiki/WebM" TargetMode="External"/><Relationship Id="rId4" Type="http://schemas.openxmlformats.org/officeDocument/2006/relationships/hyperlink" Target="http://en.wikipedia.org/wiki/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cs.senecac.on.ca/~wei.song/int222/code/lecture5/introCSS/css_internal_inline.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157rqmxrxj6ey.cloudfront.net/wsong18/16561"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cs.senecac.on.ca/~wei.song/int222/code/lecture5/introCSS/css_external.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scs.senecac.on.ca/~wei.song/int222/code/lecture5/image.html"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nicolasgallagher.com/about-normalize-css/" TargetMode="External"/><Relationship Id="rId2" Type="http://schemas.openxmlformats.org/officeDocument/2006/relationships/hyperlink" Target="http://www.cssreset.com/what-is-a-css-reset/" TargetMode="External"/><Relationship Id="rId1" Type="http://schemas.openxmlformats.org/officeDocument/2006/relationships/slideLayout" Target="../slideLayouts/slideLayout2.xml"/><Relationship Id="rId6" Type="http://schemas.openxmlformats.org/officeDocument/2006/relationships/hyperlink" Target="https://scs.senecac.on.ca/~wei.song/int222/code/lecture5/introCSS/consistency-normalize.html" TargetMode="External"/><Relationship Id="rId5" Type="http://schemas.openxmlformats.org/officeDocument/2006/relationships/hyperlink" Target="https://scs.senecac.on.ca/~wei.song/int222/code/lecture5/introCSS/consistency-reset.html" TargetMode="External"/><Relationship Id="rId4" Type="http://schemas.openxmlformats.org/officeDocument/2006/relationships/hyperlink" Target="https://scs.senecac.on.ca/~wei.song/int222/code/lecture5/introCSS/consistency-default.html"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d157rqmxrxj6ey.cloudfront.net/wsong18/16562" TargetMode="External"/><Relationship Id="rId2" Type="http://schemas.openxmlformats.org/officeDocument/2006/relationships/hyperlink" Target="https://scs.senecac.on.ca/~wei.song/int222/code/lecture5/introCSS/css_selector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d157rqmxrxj6ey.cloudfront.net/wsong18/18081" TargetMode="External"/><Relationship Id="rId2" Type="http://schemas.openxmlformats.org/officeDocument/2006/relationships/hyperlink" Target="https://scs.senecac.on.ca/~wei.song/int222/code/html/tags-tables.htm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40.xml.rels><?xml version="1.0" encoding="UTF-8" standalone="yes"?>
<Relationships xmlns="http://schemas.openxmlformats.org/package/2006/relationships"><Relationship Id="rId3" Type="http://schemas.openxmlformats.org/officeDocument/2006/relationships/hyperlink" Target="https://scs.senecac.on.ca/~wei.song/int222/code/lecture5/introCSS/css-group-tags.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157rqmxrxj6ey.cloudfront.net/wsong18/18171"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d157rqmxrxj6ey.cloudfront.net/wsong18/16563" TargetMode="External"/><Relationship Id="rId2" Type="http://schemas.openxmlformats.org/officeDocument/2006/relationships/hyperlink" Target="https://scs.senecac.on.ca/~wei.song/int222/code/lecture5/introCSS/font-units.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developer.mozilla.org/en-US/docs/tag/Multimedia" TargetMode="External"/><Relationship Id="rId2" Type="http://schemas.openxmlformats.org/officeDocument/2006/relationships/hyperlink" Target="https://developer.mozilla.org/en/docs/Web/HTML/Element" TargetMode="External"/><Relationship Id="rId1" Type="http://schemas.openxmlformats.org/officeDocument/2006/relationships/slideLayout" Target="../slideLayouts/slideLayout2.xml"/><Relationship Id="rId6" Type="http://schemas.openxmlformats.org/officeDocument/2006/relationships/hyperlink" Target="http://reference.sitepoint.com/css/propertyref" TargetMode="External"/><Relationship Id="rId5" Type="http://schemas.openxmlformats.org/officeDocument/2006/relationships/hyperlink" Target="http://reference.sitepoint.com/css/selectorref" TargetMode="External"/><Relationship Id="rId4" Type="http://schemas.openxmlformats.org/officeDocument/2006/relationships/hyperlink" Target="http://reference.sitepoint.com/cs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scs.senecac.on.ca/~wei.song/int222/code/html/tags-tables-col-rowspan.html" TargetMode="External"/><Relationship Id="rId2" Type="http://schemas.openxmlformats.org/officeDocument/2006/relationships/hyperlink" Target="https://d157rqmxrxj6ey.cloudfront.net/wsong18/16546"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157rqmxrxj6ey.cloudfront.net/wsong18/16547" TargetMode="External"/><Relationship Id="rId2" Type="http://schemas.openxmlformats.org/officeDocument/2006/relationships/hyperlink" Target="https://scs.senecac.on.ca/~wei.song/int222/code/html/tags-tables-sections.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157rqmxrxj6ey.cloudfront.net/wsong18/18160" TargetMode="External"/><Relationship Id="rId2" Type="http://schemas.openxmlformats.org/officeDocument/2006/relationships/hyperlink" Target="https://scs.senecac.on.ca/~wei.song/int222/code/html/image.html" TargetMode="External"/><Relationship Id="rId1" Type="http://schemas.openxmlformats.org/officeDocument/2006/relationships/slideLayout" Target="../slideLayouts/slideLayout2.xml"/><Relationship Id="rId4" Type="http://schemas.openxmlformats.org/officeDocument/2006/relationships/hyperlink" Target="https://scs.senecac.on.ca/~wei.song/int222/code/lecture5/image.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sz="3000" dirty="0">
                <a:effectLst>
                  <a:outerShdw blurRad="38100" dist="38100" dir="2700000" algn="tl">
                    <a:srgbClr val="000000">
                      <a:alpha val="43137"/>
                    </a:srgbClr>
                  </a:outerShdw>
                </a:effectLst>
                <a:latin typeface="Tahoma (Body)"/>
              </a:rPr>
              <a:t>Week 5: More on HTML &amp; Introduction to CSS</a:t>
            </a:r>
            <a:endParaRPr lang="en-CA" sz="3000" dirty="0">
              <a:effectLst>
                <a:outerShdw blurRad="38100" dist="38100" dir="2700000" algn="tl">
                  <a:srgbClr val="000000">
                    <a:alpha val="43137"/>
                  </a:srgbClr>
                </a:outerShdw>
              </a:effectLst>
            </a:endParaRPr>
          </a:p>
        </p:txBody>
      </p:sp>
      <p:sp>
        <p:nvSpPr>
          <p:cNvPr id="7" name="Rectangle 4">
            <a:extLst>
              <a:ext uri="{FF2B5EF4-FFF2-40B4-BE49-F238E27FC236}">
                <a16:creationId xmlns:a16="http://schemas.microsoft.com/office/drawing/2014/main" id="{BDC59CDC-33CA-4F5A-BD97-904D132CD1FD}"/>
              </a:ext>
            </a:extLst>
          </p:cNvPr>
          <p:cNvSpPr>
            <a:spLocks noGrp="1" noChangeArrowheads="1"/>
          </p:cNvSpPr>
          <p:nvPr>
            <p:ph type="ctrTitle"/>
          </p:nvPr>
        </p:nvSpPr>
        <p:spPr>
          <a:xfrm>
            <a:off x="251520" y="1768475"/>
            <a:ext cx="8587680" cy="1012453"/>
          </a:xfrm>
        </p:spPr>
        <p:txBody>
          <a:bodyPr/>
          <a:lstStyle/>
          <a:p>
            <a:pPr eaLnBrk="1" hangingPunct="1">
              <a:defRPr/>
            </a:pPr>
            <a:r>
              <a:rPr lang="en-CA" sz="3600" dirty="0">
                <a:solidFill>
                  <a:schemeClr val="tx1"/>
                </a:solidFill>
                <a:effectLst>
                  <a:outerShdw blurRad="38100" dist="38100" dir="2700000" algn="tl">
                    <a:srgbClr val="000000">
                      <a:alpha val="43137"/>
                    </a:srgbClr>
                  </a:outerShdw>
                </a:effectLst>
                <a:latin typeface="Tahoma (Headings)"/>
              </a:rPr>
              <a:t>WEB222 - Web Programming Principles</a:t>
            </a:r>
            <a:endParaRPr lang="en-CA" altLang="en-US" sz="3600" dirty="0">
              <a:solidFill>
                <a:schemeClr val="tx1"/>
              </a:solidFill>
              <a:latin typeface="Tahoma (Heading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Image Link and Image Map</a:t>
            </a:r>
          </a:p>
        </p:txBody>
      </p:sp>
      <p:sp>
        <p:nvSpPr>
          <p:cNvPr id="3" name="Content Placeholder 2"/>
          <p:cNvSpPr>
            <a:spLocks noGrp="1"/>
          </p:cNvSpPr>
          <p:nvPr>
            <p:ph idx="1"/>
          </p:nvPr>
        </p:nvSpPr>
        <p:spPr>
          <a:xfrm>
            <a:off x="301624" y="1600200"/>
            <a:ext cx="8518848" cy="4498975"/>
          </a:xfrm>
        </p:spPr>
        <p:txBody>
          <a:bodyPr/>
          <a:lstStyle/>
          <a:p>
            <a:pPr>
              <a:buFont typeface="Wingdings" panose="05000000000000000000" pitchFamily="2" charset="2"/>
              <a:buChar char="Ø"/>
            </a:pPr>
            <a:r>
              <a:rPr lang="en-CA" sz="2800" dirty="0"/>
              <a:t>Image link</a:t>
            </a:r>
          </a:p>
          <a:p>
            <a:pPr marL="457200" lvl="1" indent="0">
              <a:buNone/>
            </a:pPr>
            <a:r>
              <a:rPr lang="en-CA" sz="2200" dirty="0"/>
              <a:t>&lt;</a:t>
            </a:r>
            <a:r>
              <a:rPr lang="en-CA" sz="2200" dirty="0">
                <a:solidFill>
                  <a:srgbClr val="0000CC"/>
                </a:solidFill>
                <a:effectLst>
                  <a:outerShdw blurRad="38100" dist="38100" dir="2700000" algn="tl">
                    <a:srgbClr val="000000">
                      <a:alpha val="43137"/>
                    </a:srgbClr>
                  </a:outerShdw>
                </a:effectLst>
              </a:rPr>
              <a:t>a</a:t>
            </a:r>
            <a:r>
              <a:rPr lang="en-CA" sz="2200" dirty="0"/>
              <a:t> </a:t>
            </a:r>
            <a:r>
              <a:rPr lang="en-CA" sz="2200" dirty="0" err="1"/>
              <a:t>href</a:t>
            </a:r>
            <a:r>
              <a:rPr lang="en-CA" sz="2200" dirty="0"/>
              <a:t>="http://www.senecacollege.ca/"&gt; </a:t>
            </a:r>
          </a:p>
          <a:p>
            <a:pPr marL="457200" lvl="1" indent="0">
              <a:buNone/>
            </a:pPr>
            <a:r>
              <a:rPr lang="en-CA" sz="2200" dirty="0"/>
              <a:t>  &lt;</a:t>
            </a:r>
            <a:r>
              <a:rPr lang="en-CA" sz="2200" dirty="0" err="1">
                <a:solidFill>
                  <a:srgbClr val="0000CC"/>
                </a:solidFill>
                <a:effectLst>
                  <a:outerShdw blurRad="38100" dist="38100" dir="2700000" algn="tl">
                    <a:srgbClr val="000000">
                      <a:alpha val="43137"/>
                    </a:srgbClr>
                  </a:outerShdw>
                </a:effectLst>
              </a:rPr>
              <a:t>img</a:t>
            </a:r>
            <a:r>
              <a:rPr lang="en-CA" sz="2200" dirty="0">
                <a:solidFill>
                  <a:srgbClr val="0000CC"/>
                </a:solidFill>
                <a:effectLst>
                  <a:outerShdw blurRad="38100" dist="38100" dir="2700000" algn="tl">
                    <a:srgbClr val="000000">
                      <a:alpha val="43137"/>
                    </a:srgbClr>
                  </a:outerShdw>
                </a:effectLst>
              </a:rPr>
              <a:t> </a:t>
            </a:r>
            <a:r>
              <a:rPr lang="en-CA" sz="2200" dirty="0" err="1"/>
              <a:t>src</a:t>
            </a:r>
            <a:r>
              <a:rPr lang="en-CA" sz="2200" dirty="0"/>
              <a:t>="http://www.senecacollege.ca/images/logo.png"         </a:t>
            </a:r>
          </a:p>
          <a:p>
            <a:pPr marL="457200" lvl="1" indent="0">
              <a:buNone/>
            </a:pPr>
            <a:r>
              <a:rPr lang="en-CA" sz="2200" dirty="0"/>
              <a:t>          alt="Seneca College"/&gt;</a:t>
            </a:r>
          </a:p>
          <a:p>
            <a:pPr marL="457200" lvl="1" indent="0">
              <a:buNone/>
            </a:pPr>
            <a:r>
              <a:rPr lang="en-CA" sz="2200" dirty="0"/>
              <a:t>&lt;</a:t>
            </a:r>
            <a:r>
              <a:rPr lang="en-CA" sz="2200" dirty="0">
                <a:solidFill>
                  <a:srgbClr val="0000CC"/>
                </a:solidFill>
                <a:effectLst>
                  <a:outerShdw blurRad="38100" dist="38100" dir="2700000" algn="tl">
                    <a:srgbClr val="000000">
                      <a:alpha val="43137"/>
                    </a:srgbClr>
                  </a:outerShdw>
                </a:effectLst>
              </a:rPr>
              <a:t>/a</a:t>
            </a:r>
            <a:r>
              <a:rPr lang="en-CA" sz="2200" dirty="0"/>
              <a:t>&gt;</a:t>
            </a:r>
          </a:p>
          <a:p>
            <a:pPr>
              <a:buFont typeface="Wingdings" panose="05000000000000000000" pitchFamily="2" charset="2"/>
              <a:buChar char="Ø"/>
            </a:pPr>
            <a:r>
              <a:rPr lang="en-CA" sz="2800" dirty="0"/>
              <a:t>Image map</a:t>
            </a:r>
          </a:p>
          <a:p>
            <a:pPr lvl="1"/>
            <a:r>
              <a:rPr lang="en-CA" sz="2400" dirty="0"/>
              <a:t>Define clickable areas on an image.</a:t>
            </a:r>
          </a:p>
          <a:p>
            <a:pPr lvl="1"/>
            <a:r>
              <a:rPr lang="en-CA" sz="2400" dirty="0"/>
              <a:t>Click on the clickable areas will activate different hyperlinks.</a:t>
            </a:r>
          </a:p>
          <a:p>
            <a:pPr lvl="1"/>
            <a:r>
              <a:rPr lang="en-CA" sz="2400" dirty="0"/>
              <a:t>&lt;</a:t>
            </a:r>
            <a:r>
              <a:rPr lang="en-CA" sz="2400" dirty="0">
                <a:solidFill>
                  <a:srgbClr val="0000CC"/>
                </a:solidFill>
                <a:effectLst>
                  <a:outerShdw blurRad="38100" dist="38100" dir="2700000" algn="tl">
                    <a:srgbClr val="000000">
                      <a:alpha val="43137"/>
                    </a:srgbClr>
                  </a:outerShdw>
                </a:effectLst>
              </a:rPr>
              <a:t>map</a:t>
            </a:r>
            <a:r>
              <a:rPr lang="en-CA" sz="2400" dirty="0"/>
              <a:t>&gt; and &lt;</a:t>
            </a:r>
            <a:r>
              <a:rPr lang="en-CA" sz="2400" dirty="0">
                <a:solidFill>
                  <a:srgbClr val="0000CC"/>
                </a:solidFill>
                <a:effectLst>
                  <a:outerShdw blurRad="38100" dist="38100" dir="2700000" algn="tl">
                    <a:srgbClr val="000000">
                      <a:alpha val="43137"/>
                    </a:srgbClr>
                  </a:outerShdw>
                </a:effectLst>
              </a:rPr>
              <a:t>area</a:t>
            </a:r>
            <a:r>
              <a:rPr lang="en-CA" sz="2400" dirty="0"/>
              <a:t>&gt; tags are used to define an image map.</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10</a:t>
            </a:fld>
            <a:endParaRPr lang="en-CA" altLang="en-US" dirty="0"/>
          </a:p>
        </p:txBody>
      </p:sp>
    </p:spTree>
    <p:extLst>
      <p:ext uri="{BB962C8B-B14F-4D97-AF65-F5344CB8AC3E}">
        <p14:creationId xmlns:p14="http://schemas.microsoft.com/office/powerpoint/2010/main" val="1992532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Image Map Example</a:t>
            </a:r>
          </a:p>
        </p:txBody>
      </p:sp>
      <p:sp>
        <p:nvSpPr>
          <p:cNvPr id="3" name="Content Placeholder 2"/>
          <p:cNvSpPr>
            <a:spLocks noGrp="1"/>
          </p:cNvSpPr>
          <p:nvPr>
            <p:ph idx="1"/>
          </p:nvPr>
        </p:nvSpPr>
        <p:spPr>
          <a:xfrm>
            <a:off x="323528" y="1484784"/>
            <a:ext cx="8540750" cy="4642991"/>
          </a:xfrm>
        </p:spPr>
        <p:txBody>
          <a:bodyPr/>
          <a:lstStyle/>
          <a:p>
            <a:pPr>
              <a:buFont typeface="Wingdings" panose="05000000000000000000" pitchFamily="2" charset="2"/>
              <a:buChar char="Ø"/>
            </a:pPr>
            <a:endParaRPr lang="en-CA" sz="2800" dirty="0"/>
          </a:p>
          <a:p>
            <a:pPr>
              <a:buFont typeface="Wingdings" panose="05000000000000000000" pitchFamily="2" charset="2"/>
              <a:buChar char="Ø"/>
            </a:pPr>
            <a:endParaRPr lang="en-CA" dirty="0"/>
          </a:p>
          <a:p>
            <a:pPr>
              <a:buFont typeface="Wingdings" panose="05000000000000000000" pitchFamily="2" charset="2"/>
              <a:buChar char="Ø"/>
            </a:pPr>
            <a:endParaRPr lang="en-CA" dirty="0"/>
          </a:p>
          <a:p>
            <a:pPr>
              <a:buFont typeface="Wingdings" panose="05000000000000000000" pitchFamily="2" charset="2"/>
              <a:buChar char="Ø"/>
            </a:pPr>
            <a:endParaRPr lang="en-CA" dirty="0"/>
          </a:p>
          <a:p>
            <a:pPr>
              <a:buFont typeface="Wingdings" panose="05000000000000000000" pitchFamily="2" charset="2"/>
              <a:buChar char="Ø"/>
            </a:pPr>
            <a:endParaRPr lang="en-CA" dirty="0"/>
          </a:p>
          <a:p>
            <a:pPr>
              <a:buFont typeface="Wingdings" panose="05000000000000000000" pitchFamily="2" charset="2"/>
              <a:buChar char="Ø"/>
            </a:pPr>
            <a:endParaRPr lang="en-CA" dirty="0"/>
          </a:p>
          <a:p>
            <a:pPr marL="0" indent="0">
              <a:buNone/>
            </a:pPr>
            <a:endParaRPr lang="en-CA" sz="2800" dirty="0">
              <a:hlinkClick r:id="rId2"/>
            </a:endParaRPr>
          </a:p>
          <a:p>
            <a:pPr>
              <a:buFont typeface="Wingdings" panose="05000000000000000000" pitchFamily="2" charset="2"/>
              <a:buChar char="q"/>
            </a:pPr>
            <a:r>
              <a:rPr lang="en-CA" sz="2400" dirty="0">
                <a:hlinkClick r:id="rId2"/>
              </a:rPr>
              <a:t>imageMaps.html</a:t>
            </a:r>
            <a:endParaRPr lang="en-CA" sz="2400" dirty="0"/>
          </a:p>
          <a:p>
            <a:pPr>
              <a:buFont typeface="Wingdings" panose="05000000000000000000" pitchFamily="2" charset="2"/>
              <a:buChar char="q"/>
            </a:pPr>
            <a:r>
              <a:rPr lang="en-CA" sz="2400" dirty="0">
                <a:hlinkClick r:id="rId3"/>
              </a:rPr>
              <a:t>Thimble</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11</a:t>
            </a:fld>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1414720289"/>
              </p:ext>
            </p:extLst>
          </p:nvPr>
        </p:nvGraphicFramePr>
        <p:xfrm>
          <a:off x="899592" y="1268761"/>
          <a:ext cx="7272808" cy="4048379"/>
        </p:xfrm>
        <a:graphic>
          <a:graphicData uri="http://schemas.openxmlformats.org/drawingml/2006/table">
            <a:tbl>
              <a:tblPr firstRow="1" bandRow="1">
                <a:tableStyleId>{5C22544A-7EE6-4342-B048-85BDC9FD1C3A}</a:tableStyleId>
              </a:tblPr>
              <a:tblGrid>
                <a:gridCol w="7272808">
                  <a:extLst>
                    <a:ext uri="{9D8B030D-6E8A-4147-A177-3AD203B41FA5}">
                      <a16:colId xmlns:a16="http://schemas.microsoft.com/office/drawing/2014/main" val="20000"/>
                    </a:ext>
                  </a:extLst>
                </a:gridCol>
              </a:tblGrid>
              <a:tr h="4032448">
                <a:tc>
                  <a:txBody>
                    <a:bodyPr/>
                    <a:lstStyle/>
                    <a:p>
                      <a:pPr>
                        <a:lnSpc>
                          <a:spcPct val="114000"/>
                        </a:lnSpc>
                        <a:spcBef>
                          <a:spcPts val="600"/>
                        </a:spcBef>
                      </a:pPr>
                      <a:r>
                        <a:rPr lang="en-CA" sz="2000" b="0" dirty="0">
                          <a:solidFill>
                            <a:schemeClr val="tx1"/>
                          </a:solidFill>
                        </a:rPr>
                        <a:t>&lt;</a:t>
                      </a:r>
                      <a:r>
                        <a:rPr lang="en-CA" sz="2000" b="0" dirty="0" err="1">
                          <a:solidFill>
                            <a:schemeClr val="tx1"/>
                          </a:solidFill>
                        </a:rPr>
                        <a:t>img</a:t>
                      </a:r>
                      <a:r>
                        <a:rPr lang="en-CA" sz="2000" b="0" dirty="0">
                          <a:solidFill>
                            <a:schemeClr val="tx1"/>
                          </a:solidFill>
                        </a:rPr>
                        <a:t> </a:t>
                      </a:r>
                      <a:r>
                        <a:rPr lang="en-CA" sz="2000" b="0" dirty="0" err="1">
                          <a:solidFill>
                            <a:schemeClr val="tx1"/>
                          </a:solidFill>
                        </a:rPr>
                        <a:t>src</a:t>
                      </a:r>
                      <a:r>
                        <a:rPr lang="en-CA" sz="2000" b="0" dirty="0">
                          <a:solidFill>
                            <a:schemeClr val="tx1"/>
                          </a:solidFill>
                        </a:rPr>
                        <a:t>="usemap.png" alt="</a:t>
                      </a:r>
                      <a:r>
                        <a:rPr lang="en-CA" sz="2000" b="0" dirty="0" err="1">
                          <a:solidFill>
                            <a:schemeClr val="tx1"/>
                          </a:solidFill>
                        </a:rPr>
                        <a:t>usemap</a:t>
                      </a:r>
                      <a:r>
                        <a:rPr lang="en-CA" sz="2000" b="0" dirty="0">
                          <a:solidFill>
                            <a:schemeClr val="tx1"/>
                          </a:solidFill>
                        </a:rPr>
                        <a:t>" </a:t>
                      </a:r>
                      <a:r>
                        <a:rPr lang="en-CA" sz="2000" b="0" dirty="0" err="1">
                          <a:solidFill>
                            <a:srgbClr val="FF0000"/>
                          </a:solidFill>
                          <a:effectLst>
                            <a:outerShdw blurRad="38100" dist="38100" dir="2700000" algn="tl">
                              <a:srgbClr val="000000">
                                <a:alpha val="43137"/>
                              </a:srgbClr>
                            </a:outerShdw>
                          </a:effectLst>
                        </a:rPr>
                        <a:t>usemap</a:t>
                      </a:r>
                      <a:r>
                        <a:rPr lang="en-CA" sz="2000" b="0" dirty="0">
                          <a:solidFill>
                            <a:schemeClr val="tx1"/>
                          </a:solidFill>
                        </a:rPr>
                        <a:t>="</a:t>
                      </a:r>
                      <a:r>
                        <a:rPr lang="en-CA" sz="2000" b="0" kern="1200" dirty="0">
                          <a:solidFill>
                            <a:srgbClr val="FF0000"/>
                          </a:solidFill>
                          <a:effectLst>
                            <a:outerShdw blurRad="38100" dist="38100" dir="2700000" algn="tl">
                              <a:srgbClr val="000000">
                                <a:alpha val="43137"/>
                              </a:srgbClr>
                            </a:outerShdw>
                          </a:effectLst>
                          <a:latin typeface="+mn-lt"/>
                          <a:ea typeface="+mn-ea"/>
                          <a:cs typeface="+mn-cs"/>
                        </a:rPr>
                        <a:t>#tutorials</a:t>
                      </a:r>
                      <a:r>
                        <a:rPr lang="en-CA" sz="2000" b="0" dirty="0">
                          <a:solidFill>
                            <a:schemeClr val="tx1"/>
                          </a:solidFill>
                        </a:rPr>
                        <a:t>"/&gt;</a:t>
                      </a:r>
                    </a:p>
                    <a:p>
                      <a:pPr>
                        <a:lnSpc>
                          <a:spcPct val="114000"/>
                        </a:lnSpc>
                        <a:spcBef>
                          <a:spcPts val="600"/>
                        </a:spcBef>
                      </a:pPr>
                      <a:endParaRPr lang="en-CA" sz="600" b="0" dirty="0">
                        <a:solidFill>
                          <a:schemeClr val="tx1"/>
                        </a:solidFill>
                      </a:endParaRPr>
                    </a:p>
                    <a:p>
                      <a:pPr>
                        <a:lnSpc>
                          <a:spcPct val="100000"/>
                        </a:lnSpc>
                        <a:spcBef>
                          <a:spcPts val="600"/>
                        </a:spcBef>
                      </a:pPr>
                      <a:r>
                        <a:rPr lang="en-CA" sz="2000" b="0" dirty="0">
                          <a:solidFill>
                            <a:schemeClr val="tx1"/>
                          </a:solidFill>
                        </a:rPr>
                        <a:t>&lt;</a:t>
                      </a:r>
                      <a:r>
                        <a:rPr lang="en-CA" sz="2000" b="0" dirty="0">
                          <a:solidFill>
                            <a:srgbClr val="990033"/>
                          </a:solidFill>
                          <a:effectLst>
                            <a:outerShdw blurRad="38100" dist="38100" dir="2700000" algn="tl">
                              <a:srgbClr val="000000">
                                <a:alpha val="43137"/>
                              </a:srgbClr>
                            </a:outerShdw>
                          </a:effectLst>
                        </a:rPr>
                        <a:t>map</a:t>
                      </a:r>
                      <a:r>
                        <a:rPr lang="en-CA" sz="2000" b="0" dirty="0">
                          <a:solidFill>
                            <a:schemeClr val="tx1"/>
                          </a:solidFill>
                          <a:effectLst>
                            <a:outerShdw blurRad="38100" dist="38100" dir="2700000" algn="tl">
                              <a:srgbClr val="000000">
                                <a:alpha val="43137"/>
                              </a:srgbClr>
                            </a:outerShdw>
                          </a:effectLst>
                        </a:rPr>
                        <a:t> </a:t>
                      </a:r>
                      <a:r>
                        <a:rPr lang="en-CA" sz="2000" b="0" dirty="0">
                          <a:solidFill>
                            <a:schemeClr val="tx1"/>
                          </a:solidFill>
                        </a:rPr>
                        <a:t>name="</a:t>
                      </a:r>
                      <a:r>
                        <a:rPr lang="en-CA" sz="2000" b="0" kern="1200" dirty="0">
                          <a:solidFill>
                            <a:srgbClr val="FF0000"/>
                          </a:solidFill>
                          <a:effectLst>
                            <a:outerShdw blurRad="38100" dist="38100" dir="2700000" algn="tl">
                              <a:srgbClr val="000000">
                                <a:alpha val="43137"/>
                              </a:srgbClr>
                            </a:outerShdw>
                          </a:effectLst>
                          <a:latin typeface="+mn-lt"/>
                          <a:ea typeface="+mn-ea"/>
                          <a:cs typeface="+mn-cs"/>
                        </a:rPr>
                        <a:t>tutorials</a:t>
                      </a:r>
                      <a:r>
                        <a:rPr lang="en-CA" sz="2000" b="0" dirty="0">
                          <a:solidFill>
                            <a:schemeClr val="tx1"/>
                          </a:solidFill>
                        </a:rPr>
                        <a:t>"&gt;</a:t>
                      </a:r>
                    </a:p>
                    <a:p>
                      <a:pPr>
                        <a:lnSpc>
                          <a:spcPct val="100000"/>
                        </a:lnSpc>
                        <a:spcBef>
                          <a:spcPts val="600"/>
                        </a:spcBef>
                      </a:pPr>
                      <a:r>
                        <a:rPr lang="en-CA" sz="2000" b="0" dirty="0">
                          <a:solidFill>
                            <a:schemeClr val="tx1"/>
                          </a:solidFill>
                        </a:rPr>
                        <a:t>    &lt;</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area</a:t>
                      </a:r>
                      <a:r>
                        <a:rPr lang="en-CA" sz="2000" b="0" dirty="0">
                          <a:solidFill>
                            <a:schemeClr val="tx1"/>
                          </a:solidFill>
                        </a:rPr>
                        <a:t> </a:t>
                      </a:r>
                      <a:r>
                        <a:rPr lang="en-CA" sz="2000" b="0" dirty="0">
                          <a:solidFill>
                            <a:srgbClr val="0000CC"/>
                          </a:solidFill>
                          <a:effectLst>
                            <a:outerShdw blurRad="38100" dist="38100" dir="2700000" algn="tl">
                              <a:srgbClr val="000000">
                                <a:alpha val="43137"/>
                              </a:srgbClr>
                            </a:outerShdw>
                          </a:effectLst>
                        </a:rPr>
                        <a:t>shape</a:t>
                      </a:r>
                      <a:r>
                        <a:rPr lang="en-CA" sz="2000" b="0" dirty="0">
                          <a:solidFill>
                            <a:schemeClr val="tx1"/>
                          </a:solidFill>
                        </a:rPr>
                        <a:t>="</a:t>
                      </a:r>
                      <a:r>
                        <a:rPr lang="en-CA" sz="2000" b="0" dirty="0">
                          <a:solidFill>
                            <a:schemeClr val="tx1"/>
                          </a:solidFill>
                          <a:effectLst>
                            <a:outerShdw blurRad="38100" dist="38100" dir="2700000" algn="tl">
                              <a:srgbClr val="000000">
                                <a:alpha val="43137"/>
                              </a:srgbClr>
                            </a:outerShdw>
                          </a:effectLst>
                        </a:rPr>
                        <a:t>poly</a:t>
                      </a:r>
                      <a:r>
                        <a:rPr lang="en-CA" sz="2000" b="0" dirty="0">
                          <a:solidFill>
                            <a:schemeClr val="tx1"/>
                          </a:solidFill>
                        </a:rPr>
                        <a:t>" </a:t>
                      </a:r>
                    </a:p>
                    <a:p>
                      <a:pPr>
                        <a:lnSpc>
                          <a:spcPct val="100000"/>
                        </a:lnSpc>
                        <a:spcBef>
                          <a:spcPts val="600"/>
                        </a:spcBef>
                      </a:pPr>
                      <a:r>
                        <a:rPr lang="en-CA" sz="2000" b="0" dirty="0">
                          <a:solidFill>
                            <a:schemeClr val="tx1"/>
                          </a:solidFill>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coords</a:t>
                      </a:r>
                      <a:r>
                        <a:rPr lang="en-CA" sz="2000" b="0" dirty="0">
                          <a:solidFill>
                            <a:schemeClr val="tx1"/>
                          </a:solidFill>
                        </a:rPr>
                        <a:t>="74,0,113,29,98,72,52,72,38,27"</a:t>
                      </a:r>
                    </a:p>
                    <a:p>
                      <a:pPr>
                        <a:lnSpc>
                          <a:spcPct val="100000"/>
                        </a:lnSpc>
                        <a:spcBef>
                          <a:spcPts val="600"/>
                        </a:spcBef>
                      </a:pPr>
                      <a:r>
                        <a:rPr lang="en-CA" sz="2000" b="0" dirty="0">
                          <a:solidFill>
                            <a:schemeClr val="tx1"/>
                          </a:solidFill>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href</a:t>
                      </a:r>
                      <a:r>
                        <a:rPr lang="en-CA" sz="2000" b="0" dirty="0">
                          <a:solidFill>
                            <a:schemeClr val="tx1"/>
                          </a:solidFill>
                        </a:rPr>
                        <a:t>="usemap.png"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alt</a:t>
                      </a:r>
                      <a:r>
                        <a:rPr lang="en-CA" sz="2000" b="0" dirty="0">
                          <a:solidFill>
                            <a:schemeClr val="tx1"/>
                          </a:solidFill>
                        </a:rPr>
                        <a:t>="Image Demo"/&gt;</a:t>
                      </a:r>
                    </a:p>
                    <a:p>
                      <a:pPr>
                        <a:lnSpc>
                          <a:spcPct val="100000"/>
                        </a:lnSpc>
                        <a:spcBef>
                          <a:spcPts val="600"/>
                        </a:spcBef>
                      </a:pPr>
                      <a:r>
                        <a:rPr lang="en-CA" sz="2000" b="0" dirty="0">
                          <a:solidFill>
                            <a:schemeClr val="tx1"/>
                          </a:solidFill>
                        </a:rPr>
                        <a:t>    &lt;</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area</a:t>
                      </a:r>
                      <a:r>
                        <a:rPr lang="en-CA" sz="2000" b="0" dirty="0">
                          <a:solidFill>
                            <a:schemeClr val="tx1"/>
                          </a:solidFill>
                        </a:rPr>
                        <a:t>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shape</a:t>
                      </a:r>
                      <a:r>
                        <a:rPr lang="en-CA" sz="2000" b="0" dirty="0">
                          <a:solidFill>
                            <a:schemeClr val="tx1"/>
                          </a:solidFill>
                        </a:rPr>
                        <a:t>="</a:t>
                      </a:r>
                      <a:r>
                        <a:rPr lang="en-CA" sz="2000" b="0" kern="1200" dirty="0" err="1">
                          <a:solidFill>
                            <a:schemeClr val="tx1"/>
                          </a:solidFill>
                          <a:effectLst>
                            <a:outerShdw blurRad="38100" dist="38100" dir="2700000" algn="tl">
                              <a:srgbClr val="000000">
                                <a:alpha val="43137"/>
                              </a:srgbClr>
                            </a:outerShdw>
                          </a:effectLst>
                          <a:latin typeface="+mn-lt"/>
                          <a:ea typeface="+mn-ea"/>
                          <a:cs typeface="+mn-cs"/>
                        </a:rPr>
                        <a:t>rect</a:t>
                      </a:r>
                      <a:r>
                        <a:rPr lang="en-CA" sz="2000" b="0" dirty="0">
                          <a:solidFill>
                            <a:schemeClr val="tx1"/>
                          </a:solidFill>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coords</a:t>
                      </a:r>
                      <a:r>
                        <a:rPr lang="en-CA" sz="2000" b="0" dirty="0">
                          <a:solidFill>
                            <a:schemeClr val="tx1"/>
                          </a:solidFill>
                        </a:rPr>
                        <a:t>="22,83,126,125" </a:t>
                      </a:r>
                    </a:p>
                    <a:p>
                      <a:pPr>
                        <a:lnSpc>
                          <a:spcPct val="100000"/>
                        </a:lnSpc>
                        <a:spcBef>
                          <a:spcPts val="600"/>
                        </a:spcBef>
                      </a:pPr>
                      <a:r>
                        <a:rPr lang="en-CA" sz="2000" b="0" dirty="0">
                          <a:solidFill>
                            <a:schemeClr val="tx1"/>
                          </a:solidFill>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href</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a:t>
                      </a:r>
                      <a:r>
                        <a:rPr lang="en-CA" sz="2000" b="0" kern="1200" dirty="0">
                          <a:solidFill>
                            <a:srgbClr val="0000CC"/>
                          </a:solidFill>
                          <a:effectLst>
                            <a:outerShdw blurRad="38100" dist="38100" dir="2700000" algn="tl">
                              <a:srgbClr val="000000">
                                <a:alpha val="43137"/>
                              </a:srgbClr>
                            </a:outerShdw>
                          </a:effectLst>
                          <a:latin typeface="+mn-lt"/>
                          <a:ea typeface="+mn-ea"/>
                          <a:cs typeface="+mn-cs"/>
                          <a:hlinkClick r:id="rId4"/>
                        </a:rPr>
                        <a:t>http</a:t>
                      </a:r>
                      <a:r>
                        <a:rPr lang="en-CA" sz="2000" b="0" dirty="0">
                          <a:solidFill>
                            <a:schemeClr val="tx1"/>
                          </a:solidFill>
                          <a:hlinkClick r:id="rId4"/>
                        </a:rPr>
                        <a:t>://www.w3schools.com/html/</a:t>
                      </a:r>
                      <a:r>
                        <a:rPr lang="en-CA" sz="2000" b="0" dirty="0">
                          <a:solidFill>
                            <a:schemeClr val="tx1"/>
                          </a:solidFill>
                        </a:rPr>
                        <a:t>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alt</a:t>
                      </a:r>
                      <a:r>
                        <a:rPr lang="en-CA" sz="2000" b="0" dirty="0">
                          <a:solidFill>
                            <a:schemeClr val="tx1"/>
                          </a:solidFill>
                        </a:rPr>
                        <a:t>="W3C" /&gt;</a:t>
                      </a:r>
                    </a:p>
                    <a:p>
                      <a:pPr>
                        <a:lnSpc>
                          <a:spcPct val="100000"/>
                        </a:lnSpc>
                        <a:spcBef>
                          <a:spcPts val="600"/>
                        </a:spcBef>
                      </a:pPr>
                      <a:r>
                        <a:rPr lang="en-CA" sz="2000" b="0" dirty="0">
                          <a:solidFill>
                            <a:schemeClr val="tx1"/>
                          </a:solidFill>
                        </a:rPr>
                        <a:t>    &lt;</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area</a:t>
                      </a:r>
                      <a:r>
                        <a:rPr lang="en-CA" sz="2000" b="0" dirty="0">
                          <a:solidFill>
                            <a:schemeClr val="tx1"/>
                          </a:solidFill>
                        </a:rPr>
                        <a:t>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shape</a:t>
                      </a:r>
                      <a:r>
                        <a:rPr lang="en-CA" sz="2000" b="0" dirty="0">
                          <a:solidFill>
                            <a:schemeClr val="tx1"/>
                          </a:solidFill>
                        </a:rPr>
                        <a:t>="</a:t>
                      </a:r>
                      <a:r>
                        <a:rPr lang="en-CA" sz="2000" b="0" kern="1200" dirty="0">
                          <a:solidFill>
                            <a:schemeClr val="tx1"/>
                          </a:solidFill>
                          <a:effectLst>
                            <a:outerShdw blurRad="38100" dist="38100" dir="2700000" algn="tl">
                              <a:srgbClr val="000000">
                                <a:alpha val="43137"/>
                              </a:srgbClr>
                            </a:outerShdw>
                          </a:effectLst>
                          <a:latin typeface="+mn-lt"/>
                          <a:ea typeface="+mn-ea"/>
                          <a:cs typeface="+mn-cs"/>
                        </a:rPr>
                        <a:t>circle</a:t>
                      </a:r>
                      <a:r>
                        <a:rPr lang="en-CA" sz="2000" b="0" dirty="0">
                          <a:solidFill>
                            <a:schemeClr val="tx1"/>
                          </a:solidFill>
                        </a:rPr>
                        <a:t>" </a:t>
                      </a:r>
                      <a:r>
                        <a:rPr lang="en-CA" sz="2000" b="0" dirty="0" err="1">
                          <a:solidFill>
                            <a:schemeClr val="tx1"/>
                          </a:solidFill>
                        </a:rPr>
                        <a:t>coords</a:t>
                      </a:r>
                      <a:r>
                        <a:rPr lang="en-CA" sz="2000" b="0" dirty="0">
                          <a:solidFill>
                            <a:schemeClr val="tx1"/>
                          </a:solidFill>
                        </a:rPr>
                        <a:t>="73,168,32"</a:t>
                      </a:r>
                    </a:p>
                    <a:p>
                      <a:pPr marL="0" marR="0" indent="0" algn="l" defTabSz="914400" rtl="0" eaLnBrk="1" fontAlgn="auto" latinLnBrk="0" hangingPunct="1">
                        <a:lnSpc>
                          <a:spcPct val="100000"/>
                        </a:lnSpc>
                        <a:spcBef>
                          <a:spcPts val="600"/>
                        </a:spcBef>
                        <a:spcAft>
                          <a:spcPts val="0"/>
                        </a:spcAft>
                        <a:buClrTx/>
                        <a:buSzTx/>
                        <a:buFontTx/>
                        <a:buNone/>
                        <a:tabLst/>
                        <a:defRPr/>
                      </a:pPr>
                      <a:r>
                        <a:rPr lang="en-CA" sz="2000" b="0" dirty="0">
                          <a:solidFill>
                            <a:schemeClr val="tx1"/>
                          </a:solidFill>
                        </a:rPr>
                        <a:t>	</a:t>
                      </a:r>
                      <a:r>
                        <a:rPr lang="en-CA" sz="2000" b="0" baseline="0" dirty="0">
                          <a:solidFill>
                            <a:schemeClr val="tx1"/>
                          </a:solidFill>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href</a:t>
                      </a:r>
                      <a:r>
                        <a:rPr lang="en-CA" sz="2000" b="0" dirty="0">
                          <a:solidFill>
                            <a:schemeClr val="tx1"/>
                          </a:solidFill>
                        </a:rPr>
                        <a:t>="https://scs.senecac.on.ca/"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alt</a:t>
                      </a:r>
                      <a:r>
                        <a:rPr lang="en-CA" sz="2000" b="0" dirty="0">
                          <a:solidFill>
                            <a:schemeClr val="tx1"/>
                          </a:solidFill>
                        </a:rPr>
                        <a:t>="ICT" /&gt;</a:t>
                      </a:r>
                    </a:p>
                    <a:p>
                      <a:pPr>
                        <a:lnSpc>
                          <a:spcPct val="100000"/>
                        </a:lnSpc>
                        <a:spcBef>
                          <a:spcPts val="600"/>
                        </a:spcBef>
                      </a:pPr>
                      <a:r>
                        <a:rPr lang="en-CA" sz="2000" b="0" dirty="0">
                          <a:solidFill>
                            <a:schemeClr val="tx1"/>
                          </a:solidFill>
                        </a:rPr>
                        <a:t>&lt;/</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map</a:t>
                      </a:r>
                      <a:r>
                        <a:rPr lang="en-CA" sz="2000" b="0" dirty="0">
                          <a:solidFill>
                            <a:schemeClr val="tx1"/>
                          </a:solidFill>
                        </a:rPr>
                        <a:t>&gt;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100846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kern="1200" dirty="0">
                <a:solidFill>
                  <a:prstClr val="black"/>
                </a:solidFill>
                <a:effectLst>
                  <a:outerShdw blurRad="38100" dist="38100" dir="2700000" algn="tl">
                    <a:srgbClr val="000000">
                      <a:alpha val="43137"/>
                    </a:srgbClr>
                  </a:outerShdw>
                </a:effectLst>
                <a:latin typeface="Calibri"/>
              </a:rPr>
              <a:t>HTML5 - &lt;</a:t>
            </a:r>
            <a:r>
              <a:rPr lang="en-CA" sz="4000" kern="1200" dirty="0">
                <a:solidFill>
                  <a:srgbClr val="0000CC"/>
                </a:solidFill>
                <a:effectLst>
                  <a:outerShdw blurRad="38100" dist="38100" dir="2700000" algn="tl">
                    <a:srgbClr val="000000">
                      <a:alpha val="43137"/>
                    </a:srgbClr>
                  </a:outerShdw>
                </a:effectLst>
                <a:latin typeface="Calibri"/>
              </a:rPr>
              <a:t>figure</a:t>
            </a:r>
            <a:r>
              <a:rPr lang="en-CA" sz="4000" kern="1200" dirty="0">
                <a:solidFill>
                  <a:prstClr val="black"/>
                </a:solidFill>
                <a:effectLst>
                  <a:outerShdw blurRad="38100" dist="38100" dir="2700000" algn="tl">
                    <a:srgbClr val="000000">
                      <a:alpha val="43137"/>
                    </a:srgbClr>
                  </a:outerShdw>
                </a:effectLst>
                <a:latin typeface="Calibri"/>
              </a:rPr>
              <a:t>&gt; and &lt;</a:t>
            </a:r>
            <a:r>
              <a:rPr lang="en-CA" sz="4000" kern="1200" dirty="0" err="1">
                <a:solidFill>
                  <a:srgbClr val="0000CC"/>
                </a:solidFill>
                <a:effectLst>
                  <a:outerShdw blurRad="38100" dist="38100" dir="2700000" algn="tl">
                    <a:srgbClr val="000000">
                      <a:alpha val="43137"/>
                    </a:srgbClr>
                  </a:outerShdw>
                </a:effectLst>
                <a:latin typeface="Calibri"/>
              </a:rPr>
              <a:t>figcaption</a:t>
            </a:r>
            <a:r>
              <a:rPr lang="en-CA" sz="4000" kern="1200" dirty="0">
                <a:solidFill>
                  <a:prstClr val="black"/>
                </a:solidFill>
                <a:effectLst>
                  <a:outerShdw blurRad="38100" dist="38100" dir="2700000" algn="tl">
                    <a:srgbClr val="000000">
                      <a:alpha val="43137"/>
                    </a:srgbClr>
                  </a:outerShdw>
                </a:effectLst>
                <a:latin typeface="Calibri"/>
              </a:rPr>
              <a:t>&gt; tag</a:t>
            </a:r>
            <a:r>
              <a:rPr lang="en-CA" sz="4000" kern="1200" dirty="0">
                <a:solidFill>
                  <a:prstClr val="black"/>
                </a:solidFill>
                <a:effectLst/>
                <a:latin typeface="Calibri"/>
              </a:rPr>
              <a:t>s</a:t>
            </a:r>
            <a:endParaRPr lang="en-CA" sz="4000" dirty="0"/>
          </a:p>
        </p:txBody>
      </p:sp>
      <p:sp>
        <p:nvSpPr>
          <p:cNvPr id="3" name="Content Placeholder 2"/>
          <p:cNvSpPr>
            <a:spLocks noGrp="1"/>
          </p:cNvSpPr>
          <p:nvPr>
            <p:ph idx="1"/>
          </p:nvPr>
        </p:nvSpPr>
        <p:spPr>
          <a:xfrm>
            <a:off x="301625" y="1600200"/>
            <a:ext cx="8540750" cy="4637111"/>
          </a:xfrm>
        </p:spPr>
        <p:txBody>
          <a:bodyPr/>
          <a:lstStyle/>
          <a:p>
            <a:pPr>
              <a:buFont typeface="Wingdings" panose="05000000000000000000" pitchFamily="2" charset="2"/>
              <a:buChar char="Ø"/>
            </a:pPr>
            <a:r>
              <a:rPr lang="en-CA" sz="2400" dirty="0">
                <a:effectLst/>
              </a:rPr>
              <a:t>The HTML </a:t>
            </a:r>
            <a:r>
              <a:rPr lang="en-CA" sz="2400" dirty="0">
                <a:effectLst>
                  <a:outerShdw blurRad="38100" dist="38100" dir="2700000" algn="tl">
                    <a:srgbClr val="000000">
                      <a:alpha val="43137"/>
                    </a:srgbClr>
                  </a:outerShdw>
                </a:effectLst>
              </a:rPr>
              <a:t>&lt;figure&gt;</a:t>
            </a:r>
            <a:r>
              <a:rPr lang="en-CA" sz="2400" dirty="0">
                <a:effectLst/>
              </a:rPr>
              <a:t> tag specifies self-contained content, frequently with a caption ( </a:t>
            </a:r>
            <a:r>
              <a:rPr lang="en-CA" sz="2400" dirty="0">
                <a:effectLst>
                  <a:outerShdw blurRad="38100" dist="38100" dir="2700000" algn="tl">
                    <a:srgbClr val="000000">
                      <a:alpha val="43137"/>
                    </a:srgbClr>
                  </a:outerShdw>
                </a:effectLst>
              </a:rPr>
              <a:t>&lt;</a:t>
            </a:r>
            <a:r>
              <a:rPr lang="en-CA" sz="2400" dirty="0" err="1">
                <a:effectLst>
                  <a:outerShdw blurRad="38100" dist="38100" dir="2700000" algn="tl">
                    <a:srgbClr val="000000">
                      <a:alpha val="43137"/>
                    </a:srgbClr>
                  </a:outerShdw>
                </a:effectLst>
              </a:rPr>
              <a:t>figcaption</a:t>
            </a:r>
            <a:r>
              <a:rPr lang="en-CA" sz="2400" dirty="0">
                <a:effectLst>
                  <a:outerShdw blurRad="38100" dist="38100" dir="2700000" algn="tl">
                    <a:srgbClr val="000000">
                      <a:alpha val="43137"/>
                    </a:srgbClr>
                  </a:outerShdw>
                </a:effectLst>
              </a:rPr>
              <a:t>&gt; </a:t>
            </a:r>
            <a:r>
              <a:rPr lang="en-CA" sz="2400" dirty="0">
                <a:effectLst/>
              </a:rPr>
              <a:t>)</a:t>
            </a:r>
            <a:r>
              <a:rPr lang="en-CA" sz="2400" i="1" dirty="0">
                <a:effectLst/>
              </a:rPr>
              <a:t>,</a:t>
            </a:r>
            <a:r>
              <a:rPr lang="en-CA" sz="2400" dirty="0">
                <a:effectLst/>
              </a:rPr>
              <a:t> and is typically referenced as a single unit.</a:t>
            </a:r>
          </a:p>
          <a:p>
            <a:pPr>
              <a:buFont typeface="Wingdings" panose="05000000000000000000" pitchFamily="2" charset="2"/>
              <a:buChar char="Ø"/>
            </a:pPr>
            <a:r>
              <a:rPr lang="en-CA" sz="2400" dirty="0">
                <a:effectLst/>
              </a:rPr>
              <a:t>e.g.</a:t>
            </a:r>
          </a:p>
          <a:p>
            <a:pPr>
              <a:buFont typeface="Wingdings" panose="05000000000000000000" pitchFamily="2" charset="2"/>
              <a:buChar char="Ø"/>
            </a:pPr>
            <a:endParaRPr lang="en-CA" sz="2400" dirty="0">
              <a:effectLst/>
            </a:endParaRPr>
          </a:p>
          <a:p>
            <a:pPr>
              <a:buFont typeface="Wingdings" panose="05000000000000000000" pitchFamily="2" charset="2"/>
              <a:buChar char="Ø"/>
            </a:pPr>
            <a:endParaRPr lang="en-CA" sz="2400" dirty="0">
              <a:effectLst/>
            </a:endParaRPr>
          </a:p>
          <a:p>
            <a:pPr>
              <a:buFont typeface="Wingdings" panose="05000000000000000000" pitchFamily="2" charset="2"/>
              <a:buChar char="Ø"/>
            </a:pPr>
            <a:endParaRPr lang="en-CA" sz="2400" dirty="0">
              <a:effectLst/>
            </a:endParaRPr>
          </a:p>
          <a:p>
            <a:pPr>
              <a:buFont typeface="Wingdings" panose="05000000000000000000" pitchFamily="2" charset="2"/>
              <a:buChar char="Ø"/>
            </a:pPr>
            <a:endParaRPr lang="en-CA" sz="2400" dirty="0">
              <a:effectLst/>
            </a:endParaRPr>
          </a:p>
          <a:p>
            <a:pPr marL="0" indent="0">
              <a:buNone/>
            </a:pPr>
            <a:endParaRPr lang="en-CA" sz="2400" dirty="0">
              <a:effectLst/>
            </a:endParaRPr>
          </a:p>
          <a:p>
            <a:pPr marL="0" indent="0">
              <a:buNone/>
            </a:pPr>
            <a:endParaRPr lang="en-CA" sz="500" dirty="0">
              <a:effectLst/>
            </a:endParaRPr>
          </a:p>
          <a:p>
            <a:pPr>
              <a:buFont typeface="Wingdings" panose="05000000000000000000" pitchFamily="2" charset="2"/>
              <a:buChar char="q"/>
            </a:pPr>
            <a:r>
              <a:rPr lang="en-CA" sz="2400" dirty="0">
                <a:effectLst/>
                <a:hlinkClick r:id="rId2"/>
              </a:rPr>
              <a:t>html5figure-1.html</a:t>
            </a:r>
            <a:r>
              <a:rPr lang="en-CA" sz="2400" dirty="0">
                <a:effectLst/>
              </a:rPr>
              <a:t>		        </a:t>
            </a:r>
            <a:r>
              <a:rPr lang="en-CA" sz="2400" dirty="0">
                <a:effectLst/>
                <a:hlinkClick r:id="rId3"/>
              </a:rPr>
              <a:t>html5figure-2.html</a:t>
            </a:r>
            <a:r>
              <a:rPr lang="en-CA" sz="2400" dirty="0">
                <a:effectLst/>
              </a:rPr>
              <a:t> </a:t>
            </a:r>
          </a:p>
          <a:p>
            <a:pPr>
              <a:buFont typeface="Wingdings" panose="05000000000000000000" pitchFamily="2" charset="2"/>
              <a:buChar char="q"/>
            </a:pPr>
            <a:r>
              <a:rPr lang="en-CA" sz="2400" dirty="0">
                <a:effectLst/>
                <a:hlinkClick r:id="rId4"/>
              </a:rPr>
              <a:t>Thimble</a:t>
            </a:r>
            <a:endParaRPr lang="en-CA" sz="2400" dirty="0">
              <a:effectLst/>
            </a:endParaRP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12</a:t>
            </a:fld>
            <a:endParaRPr lang="en-CA" altLang="en-US"/>
          </a:p>
        </p:txBody>
      </p:sp>
      <p:graphicFrame>
        <p:nvGraphicFramePr>
          <p:cNvPr id="5" name="Table 4"/>
          <p:cNvGraphicFramePr>
            <a:graphicFrameLocks noGrp="1"/>
          </p:cNvGraphicFramePr>
          <p:nvPr>
            <p:extLst>
              <p:ext uri="{D42A27DB-BD31-4B8C-83A1-F6EECF244321}">
                <p14:modId xmlns:p14="http://schemas.microsoft.com/office/powerpoint/2010/main" val="3597476839"/>
              </p:ext>
            </p:extLst>
          </p:nvPr>
        </p:nvGraphicFramePr>
        <p:xfrm>
          <a:off x="611560" y="3212976"/>
          <a:ext cx="7488832" cy="2286000"/>
        </p:xfrm>
        <a:graphic>
          <a:graphicData uri="http://schemas.openxmlformats.org/drawingml/2006/table">
            <a:tbl>
              <a:tblPr firstRow="1" bandRow="1">
                <a:tableStyleId>{5C22544A-7EE6-4342-B048-85BDC9FD1C3A}</a:tableStyleId>
              </a:tblPr>
              <a:tblGrid>
                <a:gridCol w="7488832">
                  <a:extLst>
                    <a:ext uri="{9D8B030D-6E8A-4147-A177-3AD203B41FA5}">
                      <a16:colId xmlns:a16="http://schemas.microsoft.com/office/drawing/2014/main" val="20000"/>
                    </a:ext>
                  </a:extLst>
                </a:gridCol>
              </a:tblGrid>
              <a:tr h="370840">
                <a:tc>
                  <a:txBody>
                    <a:bodyPr/>
                    <a:lstStyle/>
                    <a:p>
                      <a:r>
                        <a:rPr lang="en-CA" b="0" dirty="0">
                          <a:solidFill>
                            <a:schemeClr val="tx1"/>
                          </a:solidFill>
                        </a:rPr>
                        <a:t> &lt;div class="picture"&gt;</a:t>
                      </a:r>
                    </a:p>
                    <a:p>
                      <a:r>
                        <a:rPr lang="en-CA" b="0" dirty="0">
                          <a:solidFill>
                            <a:schemeClr val="tx1"/>
                          </a:solidFill>
                        </a:rPr>
                        <a:t>   &lt;figure&gt;</a:t>
                      </a:r>
                    </a:p>
                    <a:p>
                      <a:r>
                        <a:rPr lang="en-CA" b="0" dirty="0">
                          <a:solidFill>
                            <a:schemeClr val="tx1"/>
                          </a:solidFill>
                        </a:rPr>
                        <a:t>      &lt;</a:t>
                      </a:r>
                      <a:r>
                        <a:rPr lang="en-CA" b="0" dirty="0" err="1">
                          <a:solidFill>
                            <a:schemeClr val="tx1"/>
                          </a:solidFill>
                        </a:rPr>
                        <a:t>figcaption</a:t>
                      </a:r>
                      <a:r>
                        <a:rPr lang="en-CA" b="0" dirty="0">
                          <a:solidFill>
                            <a:schemeClr val="tx1"/>
                          </a:solidFill>
                        </a:rPr>
                        <a:t>&gt;</a:t>
                      </a:r>
                    </a:p>
                    <a:p>
                      <a:r>
                        <a:rPr lang="en-CA" b="0" dirty="0">
                          <a:solidFill>
                            <a:schemeClr val="tx1"/>
                          </a:solidFill>
                        </a:rPr>
                        <a:t>          This is a figure caption</a:t>
                      </a:r>
                    </a:p>
                    <a:p>
                      <a:r>
                        <a:rPr lang="en-CA" b="0" dirty="0">
                          <a:solidFill>
                            <a:schemeClr val="tx1"/>
                          </a:solidFill>
                        </a:rPr>
                        <a:t>      &lt;/</a:t>
                      </a:r>
                      <a:r>
                        <a:rPr lang="en-CA" b="0" dirty="0" err="1">
                          <a:solidFill>
                            <a:schemeClr val="tx1"/>
                          </a:solidFill>
                        </a:rPr>
                        <a:t>figcaption</a:t>
                      </a:r>
                      <a:r>
                        <a:rPr lang="en-CA" b="0" dirty="0">
                          <a:solidFill>
                            <a:schemeClr val="tx1"/>
                          </a:solidFill>
                        </a:rPr>
                        <a:t>&gt;</a:t>
                      </a:r>
                    </a:p>
                    <a:p>
                      <a:r>
                        <a:rPr lang="en-CA" b="0" baseline="0" dirty="0">
                          <a:solidFill>
                            <a:schemeClr val="tx1"/>
                          </a:solidFill>
                        </a:rPr>
                        <a:t>      </a:t>
                      </a:r>
                      <a:r>
                        <a:rPr lang="en-CA" b="0" dirty="0">
                          <a:solidFill>
                            <a:schemeClr val="tx1"/>
                          </a:solidFill>
                        </a:rPr>
                        <a:t>&lt;</a:t>
                      </a:r>
                      <a:r>
                        <a:rPr lang="en-CA" b="0" dirty="0" err="1">
                          <a:solidFill>
                            <a:schemeClr val="tx1"/>
                          </a:solidFill>
                        </a:rPr>
                        <a:t>img</a:t>
                      </a:r>
                      <a:r>
                        <a:rPr lang="en-CA" b="0" dirty="0">
                          <a:solidFill>
                            <a:schemeClr val="tx1"/>
                          </a:solidFill>
                        </a:rPr>
                        <a:t> </a:t>
                      </a:r>
                      <a:r>
                        <a:rPr lang="en-CA" b="0" dirty="0" err="1">
                          <a:solidFill>
                            <a:schemeClr val="tx1"/>
                          </a:solidFill>
                        </a:rPr>
                        <a:t>src</a:t>
                      </a:r>
                      <a:r>
                        <a:rPr lang="en-CA" b="0" dirty="0">
                          <a:solidFill>
                            <a:schemeClr val="tx1"/>
                          </a:solidFill>
                        </a:rPr>
                        <a:t>="image-01.jpg" alt="landscape 1" title="landscape 1" /&gt;</a:t>
                      </a:r>
                    </a:p>
                    <a:p>
                      <a:r>
                        <a:rPr lang="en-CA" b="0" baseline="0" dirty="0">
                          <a:solidFill>
                            <a:schemeClr val="tx1"/>
                          </a:solidFill>
                        </a:rPr>
                        <a:t>   </a:t>
                      </a:r>
                      <a:r>
                        <a:rPr lang="en-CA" b="0" dirty="0">
                          <a:solidFill>
                            <a:schemeClr val="tx1"/>
                          </a:solidFill>
                        </a:rPr>
                        <a:t>&lt;/figure&gt;</a:t>
                      </a:r>
                    </a:p>
                    <a:p>
                      <a:r>
                        <a:rPr lang="en-CA" b="0" dirty="0">
                          <a:solidFill>
                            <a:schemeClr val="tx1"/>
                          </a:solidFill>
                        </a:rPr>
                        <a:t>  &lt;/div&gt;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8741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&lt;audio&gt; and &lt;video&gt; tags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About multimedia</a:t>
            </a:r>
          </a:p>
          <a:p>
            <a:pPr lvl="1"/>
            <a:r>
              <a:rPr lang="en-CA" sz="2200" dirty="0"/>
              <a:t>On the web, multimedia comes in many different formats. </a:t>
            </a:r>
          </a:p>
          <a:p>
            <a:pPr lvl="1"/>
            <a:r>
              <a:rPr lang="en-CA" sz="2200" dirty="0"/>
              <a:t>It can be almost anything you can hear or see. e.g.</a:t>
            </a:r>
          </a:p>
          <a:p>
            <a:pPr lvl="2"/>
            <a:r>
              <a:rPr lang="en-CA" sz="2200" dirty="0"/>
              <a:t>Pictures, music, sound, videos, records, films, animations</a:t>
            </a:r>
          </a:p>
          <a:p>
            <a:pPr lvl="2"/>
            <a:endParaRPr lang="en-US" sz="1800" dirty="0"/>
          </a:p>
          <a:p>
            <a:pPr>
              <a:buFont typeface="Wingdings" panose="05000000000000000000" pitchFamily="2" charset="2"/>
              <a:buChar char="Ø"/>
            </a:pPr>
            <a:r>
              <a:rPr lang="en-US" sz="2400" dirty="0"/>
              <a:t>HTML5 introduced a built-in </a:t>
            </a:r>
            <a:r>
              <a:rPr lang="en-CA" sz="2400" dirty="0"/>
              <a:t>multimedia </a:t>
            </a:r>
            <a:r>
              <a:rPr lang="en-US" sz="2400" dirty="0"/>
              <a:t>support via the &lt;audio&gt; and &lt;video&gt; elements, offering the </a:t>
            </a:r>
            <a:r>
              <a:rPr lang="en-US" sz="2400" dirty="0">
                <a:effectLst>
                  <a:outerShdw blurRad="38100" dist="38100" dir="2700000" algn="tl">
                    <a:srgbClr val="000000">
                      <a:alpha val="43137"/>
                    </a:srgbClr>
                  </a:outerShdw>
                </a:effectLst>
              </a:rPr>
              <a:t>standard </a:t>
            </a:r>
            <a:r>
              <a:rPr lang="en-US" sz="2400" dirty="0"/>
              <a:t>and easy way to embed media into HTML documents.</a:t>
            </a:r>
          </a:p>
          <a:p>
            <a:pPr lvl="1"/>
            <a:r>
              <a:rPr lang="en-CA" sz="2200" dirty="0"/>
              <a:t>In the earlier time, most audio/video files are played through a plug-in (like flash).</a:t>
            </a:r>
          </a:p>
          <a:p>
            <a:pPr lvl="1"/>
            <a:r>
              <a:rPr lang="en-CA" sz="2200" dirty="0"/>
              <a:t>Supported by IE 9, Firefox, Opera, Chrome, and Safari </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13</a:t>
            </a:fld>
            <a:endParaRPr lang="en-CA" altLang="en-US"/>
          </a:p>
        </p:txBody>
      </p:sp>
    </p:spTree>
    <p:extLst>
      <p:ext uri="{BB962C8B-B14F-4D97-AF65-F5344CB8AC3E}">
        <p14:creationId xmlns:p14="http://schemas.microsoft.com/office/powerpoint/2010/main" val="3800007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88640"/>
            <a:ext cx="8540750" cy="1143000"/>
          </a:xfrm>
        </p:spPr>
        <p:txBody>
          <a:bodyPr/>
          <a:lstStyle/>
          <a:p>
            <a:r>
              <a:rPr lang="en-CA" dirty="0">
                <a:effectLst>
                  <a:outerShdw blurRad="38100" dist="38100" dir="2700000" algn="tl">
                    <a:srgbClr val="000000">
                      <a:alpha val="43137"/>
                    </a:srgbClr>
                  </a:outerShdw>
                </a:effectLst>
              </a:rPr>
              <a:t>HTML5 &lt;audio&gt; Tags</a:t>
            </a:r>
            <a:endParaRPr lang="en-CA" dirty="0"/>
          </a:p>
        </p:txBody>
      </p:sp>
      <p:sp>
        <p:nvSpPr>
          <p:cNvPr id="3" name="Content Placeholder 2"/>
          <p:cNvSpPr>
            <a:spLocks noGrp="1"/>
          </p:cNvSpPr>
          <p:nvPr>
            <p:ph idx="1"/>
          </p:nvPr>
        </p:nvSpPr>
        <p:spPr>
          <a:xfrm>
            <a:off x="395536" y="1268760"/>
            <a:ext cx="8640960" cy="5184576"/>
          </a:xfrm>
        </p:spPr>
        <p:txBody>
          <a:bodyPr/>
          <a:lstStyle/>
          <a:p>
            <a:pPr>
              <a:buFont typeface="Wingdings" panose="05000000000000000000" pitchFamily="2" charset="2"/>
              <a:buChar char="Ø"/>
            </a:pPr>
            <a:r>
              <a:rPr lang="en-CA" sz="2400" dirty="0"/>
              <a:t>Example</a:t>
            </a:r>
          </a:p>
          <a:p>
            <a:endParaRPr lang="en-CA" sz="2400" dirty="0"/>
          </a:p>
          <a:p>
            <a:endParaRPr lang="en-CA" sz="2400" dirty="0"/>
          </a:p>
          <a:p>
            <a:endParaRPr lang="en-CA" sz="2400" dirty="0"/>
          </a:p>
          <a:p>
            <a:pPr marL="0" indent="0">
              <a:buNone/>
            </a:pPr>
            <a:endParaRPr lang="en-CA" sz="2400" dirty="0"/>
          </a:p>
          <a:p>
            <a:pPr marL="0" indent="0">
              <a:buNone/>
            </a:pPr>
            <a:endParaRPr lang="en-CA" sz="2400" dirty="0"/>
          </a:p>
          <a:p>
            <a:pPr marL="0" indent="0">
              <a:buNone/>
            </a:pPr>
            <a:endParaRPr lang="en-CA" sz="2400" dirty="0"/>
          </a:p>
          <a:p>
            <a:pPr marL="0" indent="0">
              <a:buNone/>
            </a:pPr>
            <a:endParaRPr lang="en-CA" sz="2400" dirty="0"/>
          </a:p>
          <a:p>
            <a:pPr>
              <a:buFont typeface="Wingdings" panose="05000000000000000000" pitchFamily="2" charset="2"/>
              <a:buChar char="Ø"/>
            </a:pPr>
            <a:r>
              <a:rPr lang="en-CA" sz="2400" dirty="0"/>
              <a:t>Multiple &lt;</a:t>
            </a:r>
            <a:r>
              <a:rPr lang="en-CA" sz="2400" dirty="0">
                <a:solidFill>
                  <a:srgbClr val="990033"/>
                </a:solidFill>
                <a:effectLst>
                  <a:outerShdw blurRad="38100" dist="38100" dir="2700000" algn="tl">
                    <a:srgbClr val="000000">
                      <a:alpha val="43137"/>
                    </a:srgbClr>
                  </a:outerShdw>
                </a:effectLst>
              </a:rPr>
              <a:t>source</a:t>
            </a:r>
            <a:r>
              <a:rPr lang="en-CA" sz="2400" dirty="0"/>
              <a:t>&gt; elements can link to different audio files. </a:t>
            </a:r>
          </a:p>
          <a:p>
            <a:pPr lvl="1"/>
            <a:r>
              <a:rPr lang="en-CA" sz="2000" dirty="0"/>
              <a:t>The browser will use the first </a:t>
            </a:r>
            <a:r>
              <a:rPr lang="en-CA" sz="2000" dirty="0">
                <a:solidFill>
                  <a:srgbClr val="0000CC"/>
                </a:solidFill>
                <a:effectLst>
                  <a:outerShdw blurRad="38100" dist="38100" dir="2700000" algn="tl">
                    <a:srgbClr val="000000">
                      <a:alpha val="43137"/>
                    </a:srgbClr>
                  </a:outerShdw>
                </a:effectLst>
              </a:rPr>
              <a:t>recognized</a:t>
            </a:r>
            <a:r>
              <a:rPr lang="en-CA" sz="2000" dirty="0">
                <a:effectLst>
                  <a:outerShdw blurRad="38100" dist="38100" dir="2700000" algn="tl">
                    <a:srgbClr val="000000">
                      <a:alpha val="43137"/>
                    </a:srgbClr>
                  </a:outerShdw>
                </a:effectLst>
              </a:rPr>
              <a:t> </a:t>
            </a:r>
            <a:r>
              <a:rPr lang="en-CA" sz="2000" dirty="0"/>
              <a:t>format.</a:t>
            </a:r>
          </a:p>
          <a:p>
            <a:pPr>
              <a:buFont typeface="Wingdings" panose="05000000000000000000" pitchFamily="2" charset="2"/>
              <a:buChar char="q"/>
            </a:pPr>
            <a:r>
              <a:rPr lang="en-CA" sz="2400" dirty="0">
                <a:hlinkClick r:id="rId2"/>
              </a:rPr>
              <a:t>html5_audio.html</a:t>
            </a:r>
            <a:r>
              <a:rPr lang="en-CA" sz="2400" dirty="0"/>
              <a:t> </a:t>
            </a:r>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14</a:t>
            </a:fld>
            <a:endParaRPr lang="en-CA" altLang="en-US" dirty="0"/>
          </a:p>
        </p:txBody>
      </p:sp>
      <p:graphicFrame>
        <p:nvGraphicFramePr>
          <p:cNvPr id="6" name="Table 5"/>
          <p:cNvGraphicFramePr>
            <a:graphicFrameLocks noGrp="1"/>
          </p:cNvGraphicFramePr>
          <p:nvPr>
            <p:extLst>
              <p:ext uri="{D42A27DB-BD31-4B8C-83A1-F6EECF244321}">
                <p14:modId xmlns:p14="http://schemas.microsoft.com/office/powerpoint/2010/main" val="1313923383"/>
              </p:ext>
            </p:extLst>
          </p:nvPr>
        </p:nvGraphicFramePr>
        <p:xfrm>
          <a:off x="1259632" y="1916832"/>
          <a:ext cx="6552728" cy="2529840"/>
        </p:xfrm>
        <a:graphic>
          <a:graphicData uri="http://schemas.openxmlformats.org/drawingml/2006/table">
            <a:tbl>
              <a:tblPr firstRow="1" bandRow="1">
                <a:tableStyleId>{5C22544A-7EE6-4342-B048-85BDC9FD1C3A}</a:tableStyleId>
              </a:tblPr>
              <a:tblGrid>
                <a:gridCol w="6552728">
                  <a:extLst>
                    <a:ext uri="{9D8B030D-6E8A-4147-A177-3AD203B41FA5}">
                      <a16:colId xmlns:a16="http://schemas.microsoft.com/office/drawing/2014/main" val="20000"/>
                    </a:ext>
                  </a:extLst>
                </a:gridCol>
              </a:tblGrid>
              <a:tr h="370840">
                <a:tc>
                  <a:txBody>
                    <a:bodyPr/>
                    <a:lstStyle/>
                    <a:p>
                      <a:r>
                        <a:rPr lang="en-CA" sz="2000" b="0" dirty="0">
                          <a:solidFill>
                            <a:schemeClr val="tx1"/>
                          </a:solidFill>
                        </a:rPr>
                        <a:t>&lt;figure&gt;</a:t>
                      </a:r>
                    </a:p>
                    <a:p>
                      <a:r>
                        <a:rPr lang="en-CA" sz="2000" b="0" dirty="0">
                          <a:solidFill>
                            <a:schemeClr val="tx1"/>
                          </a:solidFill>
                        </a:rPr>
                        <a:t>   &lt;</a:t>
                      </a:r>
                      <a:r>
                        <a:rPr lang="en-CA" sz="2000" b="0" dirty="0">
                          <a:solidFill>
                            <a:srgbClr val="FF0000"/>
                          </a:solidFill>
                          <a:effectLst>
                            <a:outerShdw blurRad="38100" dist="38100" dir="2700000" algn="tl">
                              <a:srgbClr val="000000">
                                <a:alpha val="43137"/>
                              </a:srgbClr>
                            </a:outerShdw>
                          </a:effectLst>
                        </a:rPr>
                        <a:t>audio</a:t>
                      </a:r>
                      <a:r>
                        <a:rPr lang="en-CA" sz="2000" b="0" dirty="0">
                          <a:solidFill>
                            <a:srgbClr val="FF0000"/>
                          </a:solidFill>
                        </a:rPr>
                        <a:t> </a:t>
                      </a:r>
                      <a:r>
                        <a:rPr lang="en-CA" sz="2000" b="0" dirty="0">
                          <a:solidFill>
                            <a:srgbClr val="0000CC"/>
                          </a:solidFill>
                          <a:effectLst>
                            <a:outerShdw blurRad="38100" dist="38100" dir="2700000" algn="tl">
                              <a:srgbClr val="000000">
                                <a:alpha val="43137"/>
                              </a:srgbClr>
                            </a:outerShdw>
                          </a:effectLst>
                        </a:rPr>
                        <a:t>controls</a:t>
                      </a:r>
                      <a:r>
                        <a:rPr lang="en-CA" sz="2000" b="0" dirty="0">
                          <a:solidFill>
                            <a:schemeClr val="tx1"/>
                          </a:solidFill>
                        </a:rPr>
                        <a:t>&gt;</a:t>
                      </a:r>
                    </a:p>
                    <a:p>
                      <a:r>
                        <a:rPr lang="en-CA" sz="2000" b="0" dirty="0">
                          <a:solidFill>
                            <a:schemeClr val="tx1"/>
                          </a:solidFill>
                        </a:rPr>
                        <a:t>      &lt;</a:t>
                      </a:r>
                      <a:r>
                        <a:rPr lang="en-CA" sz="2000" b="0" dirty="0">
                          <a:solidFill>
                            <a:srgbClr val="990033"/>
                          </a:solidFill>
                          <a:effectLst>
                            <a:outerShdw blurRad="38100" dist="38100" dir="2700000" algn="tl">
                              <a:srgbClr val="000000">
                                <a:alpha val="43137"/>
                              </a:srgbClr>
                            </a:outerShdw>
                          </a:effectLst>
                        </a:rPr>
                        <a:t>source</a:t>
                      </a:r>
                      <a:r>
                        <a:rPr lang="en-CA" sz="2000" b="0" dirty="0">
                          <a:solidFill>
                            <a:schemeClr val="tx1"/>
                          </a:solidFill>
                          <a:effectLst>
                            <a:outerShdw blurRad="38100" dist="38100" dir="2700000" algn="tl">
                              <a:srgbClr val="000000">
                                <a:alpha val="43137"/>
                              </a:srgbClr>
                            </a:outerShdw>
                          </a:effectLst>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src</a:t>
                      </a:r>
                      <a:r>
                        <a:rPr lang="en-CA" sz="2000" b="0" dirty="0">
                          <a:solidFill>
                            <a:schemeClr val="tx1"/>
                          </a:solidFill>
                        </a:rPr>
                        <a:t>="Track03.mp3"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type</a:t>
                      </a:r>
                      <a:r>
                        <a:rPr lang="en-CA" sz="2000" b="0" dirty="0">
                          <a:solidFill>
                            <a:schemeClr val="tx1"/>
                          </a:solidFill>
                        </a:rPr>
                        <a:t>="audio/mpeg" /&gt;</a:t>
                      </a:r>
                    </a:p>
                    <a:p>
                      <a:r>
                        <a:rPr lang="en-CA" sz="2000" b="0" dirty="0">
                          <a:solidFill>
                            <a:schemeClr val="tx1"/>
                          </a:solidFill>
                        </a:rPr>
                        <a:t>      &lt;</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source</a:t>
                      </a:r>
                      <a:r>
                        <a:rPr lang="en-CA" sz="2000" b="0" dirty="0">
                          <a:solidFill>
                            <a:schemeClr val="tx1"/>
                          </a:solidFill>
                        </a:rPr>
                        <a:t> </a:t>
                      </a:r>
                      <a:r>
                        <a:rPr lang="en-CA" sz="2000" b="0" kern="1200" dirty="0" err="1">
                          <a:solidFill>
                            <a:srgbClr val="0000CC"/>
                          </a:solidFill>
                          <a:effectLst>
                            <a:outerShdw blurRad="38100" dist="38100" dir="2700000" algn="tl">
                              <a:srgbClr val="000000">
                                <a:alpha val="43137"/>
                              </a:srgbClr>
                            </a:outerShdw>
                          </a:effectLst>
                          <a:latin typeface="+mn-lt"/>
                          <a:ea typeface="+mn-ea"/>
                          <a:cs typeface="+mn-cs"/>
                        </a:rPr>
                        <a:t>src</a:t>
                      </a:r>
                      <a:r>
                        <a:rPr lang="en-CA" sz="2000" b="0" dirty="0">
                          <a:solidFill>
                            <a:schemeClr val="tx1"/>
                          </a:solidFill>
                        </a:rPr>
                        <a:t>="Track03.ogg" </a:t>
                      </a:r>
                      <a:r>
                        <a:rPr lang="en-CA" sz="2000" b="0" kern="1200" dirty="0">
                          <a:solidFill>
                            <a:srgbClr val="0000CC"/>
                          </a:solidFill>
                          <a:effectLst>
                            <a:outerShdw blurRad="38100" dist="38100" dir="2700000" algn="tl">
                              <a:srgbClr val="000000">
                                <a:alpha val="43137"/>
                              </a:srgbClr>
                            </a:outerShdw>
                          </a:effectLst>
                          <a:latin typeface="+mn-lt"/>
                          <a:ea typeface="+mn-ea"/>
                          <a:cs typeface="+mn-cs"/>
                        </a:rPr>
                        <a:t>type</a:t>
                      </a:r>
                      <a:r>
                        <a:rPr lang="en-CA" sz="2000" b="0" dirty="0">
                          <a:solidFill>
                            <a:schemeClr val="tx1"/>
                          </a:solidFill>
                        </a:rPr>
                        <a:t>="audio/</a:t>
                      </a:r>
                      <a:r>
                        <a:rPr lang="en-CA" sz="2000" b="0" dirty="0" err="1">
                          <a:solidFill>
                            <a:schemeClr val="tx1"/>
                          </a:solidFill>
                        </a:rPr>
                        <a:t>ogg</a:t>
                      </a:r>
                      <a:r>
                        <a:rPr lang="en-CA" sz="2000" b="0" dirty="0">
                          <a:solidFill>
                            <a:schemeClr val="tx1"/>
                          </a:solidFill>
                        </a:rPr>
                        <a:t>" /&gt;</a:t>
                      </a:r>
                    </a:p>
                    <a:p>
                      <a:r>
                        <a:rPr lang="en-CA" sz="2000" b="0" dirty="0">
                          <a:solidFill>
                            <a:schemeClr val="tx1"/>
                          </a:solidFill>
                        </a:rPr>
                        <a:t>      </a:t>
                      </a:r>
                      <a:r>
                        <a:rPr lang="en-CA" sz="2000" b="0" dirty="0">
                          <a:solidFill>
                            <a:schemeClr val="tx1"/>
                          </a:solidFill>
                          <a:effectLst>
                            <a:outerShdw blurRad="38100" dist="38100" dir="2700000" algn="tl">
                              <a:srgbClr val="000000">
                                <a:alpha val="43137"/>
                              </a:srgbClr>
                            </a:outerShdw>
                          </a:effectLst>
                        </a:rPr>
                        <a:t>Your browser does not support the audio tag used.</a:t>
                      </a:r>
                    </a:p>
                    <a:p>
                      <a:r>
                        <a:rPr lang="en-CA" sz="2000" b="0" dirty="0">
                          <a:solidFill>
                            <a:schemeClr val="tx1"/>
                          </a:solidFill>
                        </a:rPr>
                        <a:t>   &lt;/</a:t>
                      </a:r>
                      <a:r>
                        <a:rPr lang="en-CA" sz="2000" b="0" kern="1200" dirty="0">
                          <a:solidFill>
                            <a:srgbClr val="FF0000"/>
                          </a:solidFill>
                          <a:effectLst>
                            <a:outerShdw blurRad="38100" dist="38100" dir="2700000" algn="tl">
                              <a:srgbClr val="000000">
                                <a:alpha val="43137"/>
                              </a:srgbClr>
                            </a:outerShdw>
                          </a:effectLst>
                          <a:latin typeface="+mn-lt"/>
                          <a:ea typeface="+mn-ea"/>
                          <a:cs typeface="+mn-cs"/>
                        </a:rPr>
                        <a:t>audio</a:t>
                      </a:r>
                      <a:r>
                        <a:rPr lang="en-CA" sz="2000" b="0" dirty="0">
                          <a:solidFill>
                            <a:schemeClr val="tx1"/>
                          </a:solidFill>
                        </a:rPr>
                        <a:t>&gt; </a:t>
                      </a:r>
                    </a:p>
                    <a:p>
                      <a:r>
                        <a:rPr lang="en-CA" sz="2000" b="0" dirty="0">
                          <a:solidFill>
                            <a:schemeClr val="tx1"/>
                          </a:solidFill>
                        </a:rPr>
                        <a:t>   &lt;</a:t>
                      </a:r>
                      <a:r>
                        <a:rPr lang="en-CA" sz="2000" b="0" dirty="0" err="1">
                          <a:solidFill>
                            <a:schemeClr val="tx1"/>
                          </a:solidFill>
                        </a:rPr>
                        <a:t>figcaption</a:t>
                      </a:r>
                      <a:r>
                        <a:rPr lang="en-CA" sz="2000" b="0" dirty="0">
                          <a:solidFill>
                            <a:schemeClr val="tx1"/>
                          </a:solidFill>
                        </a:rPr>
                        <a:t>&gt;Audio Caption&lt;/</a:t>
                      </a:r>
                      <a:r>
                        <a:rPr lang="en-CA" sz="2000" b="0" dirty="0" err="1">
                          <a:solidFill>
                            <a:schemeClr val="tx1"/>
                          </a:solidFill>
                        </a:rPr>
                        <a:t>figcaption</a:t>
                      </a:r>
                      <a:r>
                        <a:rPr lang="en-CA" sz="2000" b="0" dirty="0">
                          <a:solidFill>
                            <a:schemeClr val="tx1"/>
                          </a:solidFill>
                        </a:rPr>
                        <a:t>&gt; </a:t>
                      </a:r>
                    </a:p>
                    <a:p>
                      <a:r>
                        <a:rPr lang="en-CA" sz="2000" b="0" dirty="0">
                          <a:solidFill>
                            <a:schemeClr val="tx1"/>
                          </a:solidFill>
                        </a:rPr>
                        <a:t>&lt;/figure&gt;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04708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Attributes of &lt;audio&gt; Element</a:t>
            </a:r>
          </a:p>
        </p:txBody>
      </p:sp>
      <p:sp>
        <p:nvSpPr>
          <p:cNvPr id="3" name="Content Placeholder 2"/>
          <p:cNvSpPr>
            <a:spLocks noGrp="1"/>
          </p:cNvSpPr>
          <p:nvPr>
            <p:ph idx="1"/>
          </p:nvPr>
        </p:nvSpPr>
        <p:spPr/>
        <p:txBody>
          <a:bodyPr>
            <a:normAutofit fontScale="92500" lnSpcReduction="20000"/>
          </a:bodyPr>
          <a:lstStyle/>
          <a:p>
            <a:pPr>
              <a:buFont typeface="Wingdings" panose="05000000000000000000" pitchFamily="2" charset="2"/>
              <a:buChar char="Ø"/>
            </a:pPr>
            <a:r>
              <a:rPr lang="en-US" dirty="0"/>
              <a:t>controls</a:t>
            </a:r>
          </a:p>
          <a:p>
            <a:pPr lvl="1"/>
            <a:r>
              <a:rPr lang="en-US" dirty="0"/>
              <a:t>Displays the standard HTML5 controls for the audio on the web page.</a:t>
            </a:r>
          </a:p>
          <a:p>
            <a:pPr>
              <a:buFont typeface="Wingdings" panose="05000000000000000000" pitchFamily="2" charset="2"/>
              <a:buChar char="Ø"/>
            </a:pPr>
            <a:r>
              <a:rPr lang="en-US" dirty="0" err="1"/>
              <a:t>src</a:t>
            </a:r>
            <a:endParaRPr lang="en-US" dirty="0"/>
          </a:p>
          <a:p>
            <a:pPr lvl="1"/>
            <a:r>
              <a:rPr lang="en-US" sz="2600" dirty="0"/>
              <a:t>It’s optional. You may instead use the &lt;source&gt; element with </a:t>
            </a:r>
            <a:r>
              <a:rPr lang="en-US" sz="2600" dirty="0" err="1"/>
              <a:t>src</a:t>
            </a:r>
            <a:r>
              <a:rPr lang="en-US" sz="2600" dirty="0"/>
              <a:t> attribute.</a:t>
            </a:r>
          </a:p>
          <a:p>
            <a:pPr>
              <a:buFont typeface="Wingdings" panose="05000000000000000000" pitchFamily="2" charset="2"/>
              <a:buChar char="Ø"/>
            </a:pPr>
            <a:r>
              <a:rPr lang="en-US" dirty="0" err="1"/>
              <a:t>autoplay</a:t>
            </a:r>
            <a:endParaRPr lang="en-US" dirty="0"/>
          </a:p>
          <a:p>
            <a:pPr>
              <a:buFont typeface="Wingdings" panose="05000000000000000000" pitchFamily="2" charset="2"/>
              <a:buChar char="Ø"/>
            </a:pPr>
            <a:r>
              <a:rPr lang="en-US" dirty="0"/>
              <a:t>loop</a:t>
            </a:r>
          </a:p>
          <a:p>
            <a:pPr>
              <a:buFont typeface="Wingdings" panose="05000000000000000000" pitchFamily="2" charset="2"/>
              <a:buChar char="Ø"/>
            </a:pPr>
            <a:r>
              <a:rPr lang="en-US" dirty="0"/>
              <a:t>preload</a:t>
            </a:r>
          </a:p>
          <a:p>
            <a:pPr>
              <a:buFont typeface="Wingdings" panose="05000000000000000000" pitchFamily="2" charset="2"/>
              <a:buChar char="Ø"/>
            </a:pPr>
            <a:r>
              <a:rPr lang="en-US" dirty="0"/>
              <a:t>buffered, muted, played </a:t>
            </a:r>
          </a:p>
          <a:p>
            <a:endParaRPr lang="en-US" dirty="0"/>
          </a:p>
        </p:txBody>
      </p:sp>
    </p:spTree>
    <p:extLst>
      <p:ext uri="{BB962C8B-B14F-4D97-AF65-F5344CB8AC3E}">
        <p14:creationId xmlns:p14="http://schemas.microsoft.com/office/powerpoint/2010/main" val="5813560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The &lt;source&gt; element</a:t>
            </a: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US" sz="2800" dirty="0"/>
              <a:t>The source element is used to specify multiple media resources for audio and video elements in HTML5. It is an empty element. </a:t>
            </a:r>
          </a:p>
          <a:p>
            <a:pPr>
              <a:buFont typeface="Wingdings" panose="05000000000000000000" pitchFamily="2" charset="2"/>
              <a:buChar char="Ø"/>
            </a:pPr>
            <a:endParaRPr lang="en-US" sz="1000" dirty="0"/>
          </a:p>
          <a:p>
            <a:pPr>
              <a:buFont typeface="Wingdings" panose="05000000000000000000" pitchFamily="2" charset="2"/>
              <a:buChar char="Ø"/>
            </a:pPr>
            <a:r>
              <a:rPr lang="en-US" sz="2800" dirty="0"/>
              <a:t>It is commonly used to serve the same media in multiple formats supported by different browsers.</a:t>
            </a:r>
          </a:p>
          <a:p>
            <a:pPr>
              <a:buFont typeface="Wingdings" panose="05000000000000000000" pitchFamily="2" charset="2"/>
              <a:buChar char="Ø"/>
            </a:pPr>
            <a:endParaRPr lang="en-US" sz="1000" dirty="0"/>
          </a:p>
          <a:p>
            <a:pPr>
              <a:buFont typeface="Wingdings" panose="05000000000000000000" pitchFamily="2" charset="2"/>
              <a:buChar char="Ø"/>
            </a:pPr>
            <a:r>
              <a:rPr lang="en-US" sz="2800" dirty="0"/>
              <a:t>Attributes</a:t>
            </a:r>
          </a:p>
          <a:p>
            <a:pPr lvl="1"/>
            <a:r>
              <a:rPr lang="en-US" sz="2400" dirty="0" err="1"/>
              <a:t>src</a:t>
            </a:r>
            <a:r>
              <a:rPr lang="en-US" sz="2400" dirty="0"/>
              <a:t>, type, media</a:t>
            </a:r>
          </a:p>
          <a:p>
            <a:endParaRPr lang="en-US" dirty="0"/>
          </a:p>
          <a:p>
            <a:endParaRPr lang="en-US" dirty="0"/>
          </a:p>
        </p:txBody>
      </p:sp>
    </p:spTree>
    <p:extLst>
      <p:ext uri="{BB962C8B-B14F-4D97-AF65-F5344CB8AC3E}">
        <p14:creationId xmlns:p14="http://schemas.microsoft.com/office/powerpoint/2010/main" val="30496947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540750" cy="1143000"/>
          </a:xfrm>
        </p:spPr>
        <p:txBody>
          <a:bodyPr/>
          <a:lstStyle/>
          <a:p>
            <a:r>
              <a:rPr lang="en-CA" dirty="0">
                <a:effectLst>
                  <a:outerShdw blurRad="38100" dist="38100" dir="2700000" algn="tl">
                    <a:srgbClr val="000000">
                      <a:alpha val="43137"/>
                    </a:srgbClr>
                  </a:outerShdw>
                </a:effectLst>
              </a:rPr>
              <a:t>HTML5 video Tags</a:t>
            </a:r>
            <a:endParaRPr lang="en-CA" dirty="0"/>
          </a:p>
        </p:txBody>
      </p:sp>
      <p:sp>
        <p:nvSpPr>
          <p:cNvPr id="3" name="Content Placeholder 2"/>
          <p:cNvSpPr>
            <a:spLocks noGrp="1"/>
          </p:cNvSpPr>
          <p:nvPr>
            <p:ph idx="1"/>
          </p:nvPr>
        </p:nvSpPr>
        <p:spPr>
          <a:xfrm>
            <a:off x="323528" y="1268760"/>
            <a:ext cx="8820472" cy="4787007"/>
          </a:xfrm>
        </p:spPr>
        <p:txBody>
          <a:bodyPr/>
          <a:lstStyle/>
          <a:p>
            <a:pPr>
              <a:buFont typeface="Wingdings" panose="05000000000000000000" pitchFamily="2" charset="2"/>
              <a:buChar char="Ø"/>
            </a:pPr>
            <a:r>
              <a:rPr lang="en-CA" sz="2800" dirty="0"/>
              <a:t>e.g.</a:t>
            </a:r>
          </a:p>
          <a:p>
            <a:endParaRPr lang="en-CA" dirty="0"/>
          </a:p>
          <a:p>
            <a:endParaRPr lang="en-CA" dirty="0"/>
          </a:p>
          <a:p>
            <a:endParaRPr lang="en-CA" dirty="0"/>
          </a:p>
          <a:p>
            <a:pPr marL="0" indent="0">
              <a:buNone/>
            </a:pPr>
            <a:endParaRPr lang="en-CA" dirty="0"/>
          </a:p>
          <a:p>
            <a:pPr marL="0" indent="0">
              <a:buNone/>
            </a:pPr>
            <a:endParaRPr lang="en-CA" sz="1800" dirty="0"/>
          </a:p>
          <a:p>
            <a:pPr>
              <a:buFont typeface="Wingdings" panose="05000000000000000000" pitchFamily="2" charset="2"/>
              <a:buChar char="Ø"/>
            </a:pPr>
            <a:r>
              <a:rPr lang="en-CA" sz="2200" dirty="0"/>
              <a:t>The</a:t>
            </a:r>
            <a:r>
              <a:rPr lang="en-CA" sz="2200" dirty="0">
                <a:solidFill>
                  <a:srgbClr val="990033"/>
                </a:solidFill>
                <a:effectLst>
                  <a:outerShdw blurRad="38100" dist="38100" dir="2700000" algn="tl">
                    <a:srgbClr val="000000">
                      <a:alpha val="43137"/>
                    </a:srgbClr>
                  </a:outerShdw>
                </a:effectLst>
              </a:rPr>
              <a:t> width</a:t>
            </a:r>
            <a:r>
              <a:rPr lang="en-CA" sz="2200" dirty="0">
                <a:effectLst>
                  <a:outerShdw blurRad="38100" dist="38100" dir="2700000" algn="tl">
                    <a:srgbClr val="000000">
                      <a:alpha val="43137"/>
                    </a:srgbClr>
                  </a:outerShdw>
                </a:effectLst>
              </a:rPr>
              <a:t> </a:t>
            </a:r>
            <a:r>
              <a:rPr lang="en-CA" sz="2200" dirty="0"/>
              <a:t>and </a:t>
            </a:r>
            <a:r>
              <a:rPr lang="en-CA" sz="2200" dirty="0">
                <a:solidFill>
                  <a:srgbClr val="990033"/>
                </a:solidFill>
                <a:effectLst>
                  <a:outerShdw blurRad="38100" dist="38100" dir="2700000" algn="tl">
                    <a:srgbClr val="000000">
                      <a:alpha val="43137"/>
                    </a:srgbClr>
                  </a:outerShdw>
                </a:effectLst>
              </a:rPr>
              <a:t>height</a:t>
            </a:r>
            <a:r>
              <a:rPr lang="en-CA" sz="2200" dirty="0"/>
              <a:t> specify the size of the video’s display area.</a:t>
            </a:r>
          </a:p>
          <a:p>
            <a:pPr>
              <a:buFont typeface="Wingdings" panose="05000000000000000000" pitchFamily="2" charset="2"/>
              <a:buChar char="Ø"/>
            </a:pPr>
            <a:r>
              <a:rPr lang="en-CA" sz="2400" dirty="0"/>
              <a:t>The</a:t>
            </a:r>
            <a:r>
              <a:rPr lang="en-CA" sz="2400" dirty="0">
                <a:solidFill>
                  <a:srgbClr val="0000CC"/>
                </a:solidFill>
              </a:rPr>
              <a:t> </a:t>
            </a:r>
            <a:r>
              <a:rPr lang="en-CA" sz="2400" dirty="0" err="1">
                <a:solidFill>
                  <a:srgbClr val="0000CC"/>
                </a:solidFill>
              </a:rPr>
              <a:t>autoplay</a:t>
            </a:r>
            <a:r>
              <a:rPr lang="en-CA" sz="2400" dirty="0">
                <a:solidFill>
                  <a:srgbClr val="0000CC"/>
                </a:solidFill>
              </a:rPr>
              <a:t> </a:t>
            </a:r>
            <a:r>
              <a:rPr lang="en-CA" sz="2400" dirty="0"/>
              <a:t>and </a:t>
            </a:r>
            <a:r>
              <a:rPr lang="en-CA" sz="2400" dirty="0">
                <a:solidFill>
                  <a:srgbClr val="0000CC"/>
                </a:solidFill>
              </a:rPr>
              <a:t>loop</a:t>
            </a:r>
            <a:r>
              <a:rPr lang="en-CA" sz="2400" dirty="0"/>
              <a:t> are additional attributes that can be used with the video tag.</a:t>
            </a:r>
          </a:p>
          <a:p>
            <a:pPr>
              <a:buFont typeface="Wingdings" panose="05000000000000000000" pitchFamily="2" charset="2"/>
              <a:buChar char="q"/>
            </a:pPr>
            <a:r>
              <a:rPr lang="en-CA" sz="2400" dirty="0">
                <a:hlinkClick r:id="rId2"/>
              </a:rPr>
              <a:t>html5_video.html</a:t>
            </a:r>
            <a:endParaRPr lang="en-CA" sz="2400" dirty="0"/>
          </a:p>
        </p:txBody>
      </p:sp>
      <p:sp>
        <p:nvSpPr>
          <p:cNvPr id="4" name="Slide Number Placeholder 3"/>
          <p:cNvSpPr>
            <a:spLocks noGrp="1"/>
          </p:cNvSpPr>
          <p:nvPr>
            <p:ph type="sldNum" sz="quarter" idx="12"/>
          </p:nvPr>
        </p:nvSpPr>
        <p:spPr>
          <a:xfrm>
            <a:off x="6588224" y="6237312"/>
            <a:ext cx="2289175" cy="476250"/>
          </a:xfrm>
        </p:spPr>
        <p:txBody>
          <a:bodyPr/>
          <a:lstStyle/>
          <a:p>
            <a:pPr>
              <a:defRPr/>
            </a:pPr>
            <a:fld id="{F25ECEE5-C433-4A70-8537-4B10DA0D0402}" type="slidenum">
              <a:rPr lang="en-CA" altLang="en-US" smtClean="0"/>
              <a:pPr>
                <a:defRPr/>
              </a:pPr>
              <a:t>17</a:t>
            </a:fld>
            <a:endParaRPr lang="en-CA" altLang="en-US"/>
          </a:p>
        </p:txBody>
      </p:sp>
      <p:graphicFrame>
        <p:nvGraphicFramePr>
          <p:cNvPr id="6" name="Table 5"/>
          <p:cNvGraphicFramePr>
            <a:graphicFrameLocks noGrp="1"/>
          </p:cNvGraphicFramePr>
          <p:nvPr>
            <p:extLst>
              <p:ext uri="{D42A27DB-BD31-4B8C-83A1-F6EECF244321}">
                <p14:modId xmlns:p14="http://schemas.microsoft.com/office/powerpoint/2010/main" val="2012804935"/>
              </p:ext>
            </p:extLst>
          </p:nvPr>
        </p:nvGraphicFramePr>
        <p:xfrm>
          <a:off x="1547664" y="1484784"/>
          <a:ext cx="7056784" cy="2834640"/>
        </p:xfrm>
        <a:graphic>
          <a:graphicData uri="http://schemas.openxmlformats.org/drawingml/2006/table">
            <a:tbl>
              <a:tblPr firstRow="1" bandRow="1">
                <a:tableStyleId>{5C22544A-7EE6-4342-B048-85BDC9FD1C3A}</a:tableStyleId>
              </a:tblPr>
              <a:tblGrid>
                <a:gridCol w="7056784">
                  <a:extLst>
                    <a:ext uri="{9D8B030D-6E8A-4147-A177-3AD203B41FA5}">
                      <a16:colId xmlns:a16="http://schemas.microsoft.com/office/drawing/2014/main" val="20000"/>
                    </a:ext>
                  </a:extLst>
                </a:gridCol>
              </a:tblGrid>
              <a:tr h="370840">
                <a:tc>
                  <a:txBody>
                    <a:bodyPr/>
                    <a:lstStyle/>
                    <a:p>
                      <a:r>
                        <a:rPr lang="en-CA" sz="2000" b="0" dirty="0">
                          <a:solidFill>
                            <a:schemeClr val="tx1"/>
                          </a:solidFill>
                        </a:rPr>
                        <a:t>&lt;figure&gt;</a:t>
                      </a:r>
                    </a:p>
                    <a:p>
                      <a:r>
                        <a:rPr lang="en-CA" sz="2000" b="0" dirty="0">
                          <a:solidFill>
                            <a:schemeClr val="tx1"/>
                          </a:solidFill>
                        </a:rPr>
                        <a:t>  &lt;</a:t>
                      </a:r>
                      <a:r>
                        <a:rPr lang="en-CA" sz="2000" b="0" dirty="0">
                          <a:solidFill>
                            <a:srgbClr val="0000CC"/>
                          </a:solidFill>
                          <a:effectLst>
                            <a:outerShdw blurRad="38100" dist="38100" dir="2700000" algn="tl">
                              <a:srgbClr val="000000">
                                <a:alpha val="43137"/>
                              </a:srgbClr>
                            </a:outerShdw>
                          </a:effectLst>
                        </a:rPr>
                        <a:t>video</a:t>
                      </a:r>
                      <a:r>
                        <a:rPr lang="en-CA" sz="2000" b="0" dirty="0">
                          <a:solidFill>
                            <a:schemeClr val="tx1"/>
                          </a:solidFill>
                        </a:rPr>
                        <a:t> </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width</a:t>
                      </a:r>
                      <a:r>
                        <a:rPr lang="en-CA" sz="2000" b="0" dirty="0">
                          <a:solidFill>
                            <a:schemeClr val="tx1"/>
                          </a:solidFill>
                        </a:rPr>
                        <a:t>="320" </a:t>
                      </a:r>
                      <a:r>
                        <a:rPr lang="en-CA" sz="2000" b="0" kern="1200" dirty="0">
                          <a:solidFill>
                            <a:srgbClr val="990033"/>
                          </a:solidFill>
                          <a:effectLst>
                            <a:outerShdw blurRad="38100" dist="38100" dir="2700000" algn="tl">
                              <a:srgbClr val="000000">
                                <a:alpha val="43137"/>
                              </a:srgbClr>
                            </a:outerShdw>
                          </a:effectLst>
                          <a:latin typeface="+mn-lt"/>
                          <a:ea typeface="+mn-ea"/>
                          <a:cs typeface="+mn-cs"/>
                        </a:rPr>
                        <a:t>height</a:t>
                      </a:r>
                      <a:r>
                        <a:rPr lang="en-CA" sz="2000" b="0" dirty="0">
                          <a:solidFill>
                            <a:schemeClr val="tx1"/>
                          </a:solidFill>
                        </a:rPr>
                        <a:t>="240"  </a:t>
                      </a:r>
                      <a:r>
                        <a:rPr lang="en-CA" sz="2000" b="0" dirty="0">
                          <a:solidFill>
                            <a:schemeClr val="tx1"/>
                          </a:solidFill>
                          <a:effectLst>
                            <a:outerShdw blurRad="38100" dist="38100" dir="2700000" algn="tl">
                              <a:srgbClr val="000000">
                                <a:alpha val="43137"/>
                              </a:srgbClr>
                            </a:outerShdw>
                          </a:effectLst>
                        </a:rPr>
                        <a:t>controls</a:t>
                      </a:r>
                      <a:r>
                        <a:rPr lang="en-CA" sz="2000" b="0" dirty="0">
                          <a:solidFill>
                            <a:schemeClr val="tx1"/>
                          </a:solidFill>
                        </a:rPr>
                        <a:t>&gt;</a:t>
                      </a:r>
                    </a:p>
                    <a:p>
                      <a:r>
                        <a:rPr lang="en-CA" sz="2000" b="0" kern="1200" dirty="0">
                          <a:solidFill>
                            <a:schemeClr val="tx1"/>
                          </a:solidFill>
                          <a:latin typeface="+mn-lt"/>
                          <a:ea typeface="+mn-ea"/>
                          <a:cs typeface="+mn-cs"/>
                        </a:rPr>
                        <a:t>     &lt;source </a:t>
                      </a:r>
                      <a:r>
                        <a:rPr lang="en-CA" sz="2000" b="0" kern="1200" dirty="0" err="1">
                          <a:solidFill>
                            <a:schemeClr val="tx1"/>
                          </a:solidFill>
                          <a:latin typeface="+mn-lt"/>
                          <a:ea typeface="+mn-ea"/>
                          <a:cs typeface="+mn-cs"/>
                        </a:rPr>
                        <a:t>src</a:t>
                      </a:r>
                      <a:r>
                        <a:rPr lang="en-CA" sz="2000" b="0" kern="1200" dirty="0">
                          <a:solidFill>
                            <a:schemeClr val="tx1"/>
                          </a:solidFill>
                          <a:latin typeface="+mn-lt"/>
                          <a:ea typeface="+mn-ea"/>
                          <a:cs typeface="+mn-cs"/>
                        </a:rPr>
                        <a:t>="</a:t>
                      </a:r>
                      <a:r>
                        <a:rPr lang="en-US" altLang="en-US" sz="2000" b="0" kern="1200" dirty="0">
                          <a:solidFill>
                            <a:schemeClr val="tx1"/>
                          </a:solidFill>
                          <a:latin typeface="+mn-lt"/>
                          <a:ea typeface="+mn-ea"/>
                          <a:cs typeface="+mn-cs"/>
                        </a:rPr>
                        <a:t>movie.mp4</a:t>
                      </a:r>
                      <a:r>
                        <a:rPr lang="en-CA" sz="2000" b="0" kern="1200" dirty="0">
                          <a:solidFill>
                            <a:schemeClr val="tx1"/>
                          </a:solidFill>
                          <a:latin typeface="+mn-lt"/>
                          <a:ea typeface="+mn-ea"/>
                          <a:cs typeface="+mn-cs"/>
                        </a:rPr>
                        <a:t>"      type="video/mp4"/&gt; </a:t>
                      </a:r>
                    </a:p>
                    <a:p>
                      <a:r>
                        <a:rPr lang="en-CA" sz="2000" b="0" kern="1200" dirty="0">
                          <a:solidFill>
                            <a:schemeClr val="tx1"/>
                          </a:solidFill>
                          <a:latin typeface="+mn-lt"/>
                          <a:ea typeface="+mn-ea"/>
                          <a:cs typeface="+mn-cs"/>
                        </a:rPr>
                        <a:t>     &lt;source </a:t>
                      </a:r>
                      <a:r>
                        <a:rPr lang="en-CA" sz="2000" b="0" kern="1200" dirty="0" err="1">
                          <a:solidFill>
                            <a:schemeClr val="tx1"/>
                          </a:solidFill>
                          <a:latin typeface="+mn-lt"/>
                          <a:ea typeface="+mn-ea"/>
                          <a:cs typeface="+mn-cs"/>
                        </a:rPr>
                        <a:t>src</a:t>
                      </a:r>
                      <a:r>
                        <a:rPr lang="en-CA" sz="2000" b="0" kern="1200" dirty="0">
                          <a:solidFill>
                            <a:schemeClr val="tx1"/>
                          </a:solidFill>
                          <a:latin typeface="+mn-lt"/>
                          <a:ea typeface="+mn-ea"/>
                          <a:cs typeface="+mn-cs"/>
                        </a:rPr>
                        <a:t>="movie.ogg"      type="video/</a:t>
                      </a:r>
                      <a:r>
                        <a:rPr lang="en-CA" sz="2000" b="0" kern="1200" dirty="0" err="1">
                          <a:solidFill>
                            <a:schemeClr val="tx1"/>
                          </a:solidFill>
                          <a:latin typeface="+mn-lt"/>
                          <a:ea typeface="+mn-ea"/>
                          <a:cs typeface="+mn-cs"/>
                        </a:rPr>
                        <a:t>ogg</a:t>
                      </a:r>
                      <a:r>
                        <a:rPr lang="en-CA" sz="2000" b="0" kern="1200" dirty="0">
                          <a:solidFill>
                            <a:schemeClr val="tx1"/>
                          </a:solidFill>
                          <a:latin typeface="+mn-lt"/>
                          <a:ea typeface="+mn-ea"/>
                          <a:cs typeface="+mn-cs"/>
                        </a:rPr>
                        <a:t>" /&gt;</a:t>
                      </a:r>
                    </a:p>
                    <a:p>
                      <a:r>
                        <a:rPr lang="en-CA" sz="2000" b="0" kern="1200" dirty="0">
                          <a:solidFill>
                            <a:schemeClr val="tx1"/>
                          </a:solidFill>
                          <a:latin typeface="+mn-lt"/>
                          <a:ea typeface="+mn-ea"/>
                          <a:cs typeface="+mn-cs"/>
                        </a:rPr>
                        <a:t>     &lt;source </a:t>
                      </a:r>
                      <a:r>
                        <a:rPr lang="en-CA" sz="2000" b="0" kern="1200" dirty="0" err="1">
                          <a:solidFill>
                            <a:schemeClr val="tx1"/>
                          </a:solidFill>
                          <a:latin typeface="+mn-lt"/>
                          <a:ea typeface="+mn-ea"/>
                          <a:cs typeface="+mn-cs"/>
                        </a:rPr>
                        <a:t>src</a:t>
                      </a:r>
                      <a:r>
                        <a:rPr lang="en-CA" sz="2000" b="0" dirty="0">
                          <a:solidFill>
                            <a:schemeClr val="tx1"/>
                          </a:solidFill>
                        </a:rPr>
                        <a:t>="</a:t>
                      </a:r>
                      <a:r>
                        <a:rPr lang="en-CA" sz="2000" b="0" dirty="0" err="1">
                          <a:solidFill>
                            <a:schemeClr val="tx1"/>
                          </a:solidFill>
                        </a:rPr>
                        <a:t>movie.webm</a:t>
                      </a:r>
                      <a:r>
                        <a:rPr lang="en-CA" sz="2000" b="0" dirty="0">
                          <a:solidFill>
                            <a:schemeClr val="tx1"/>
                          </a:solidFill>
                        </a:rPr>
                        <a:t>“   type="video/</a:t>
                      </a:r>
                      <a:r>
                        <a:rPr lang="en-CA" sz="2000" b="0" dirty="0" err="1">
                          <a:solidFill>
                            <a:schemeClr val="tx1"/>
                          </a:solidFill>
                        </a:rPr>
                        <a:t>webm</a:t>
                      </a:r>
                      <a:r>
                        <a:rPr lang="en-CA" sz="2000" b="0" dirty="0">
                          <a:solidFill>
                            <a:schemeClr val="tx1"/>
                          </a:solidFill>
                        </a:rPr>
                        <a:t>" /&gt;</a:t>
                      </a:r>
                    </a:p>
                    <a:p>
                      <a:r>
                        <a:rPr lang="en-CA" sz="2000" b="0" dirty="0">
                          <a:solidFill>
                            <a:schemeClr val="tx1"/>
                          </a:solidFill>
                        </a:rPr>
                        <a:t>     Your browser does not support the video tag / type</a:t>
                      </a:r>
                    </a:p>
                    <a:p>
                      <a:r>
                        <a:rPr lang="en-CA" sz="2000" b="0" dirty="0">
                          <a:solidFill>
                            <a:schemeClr val="tx1"/>
                          </a:solidFill>
                        </a:rPr>
                        <a:t>  &lt;/</a:t>
                      </a:r>
                      <a:r>
                        <a:rPr lang="en-CA" sz="2000" b="0" dirty="0">
                          <a:solidFill>
                            <a:srgbClr val="0000CC"/>
                          </a:solidFill>
                          <a:effectLst>
                            <a:outerShdw blurRad="38100" dist="38100" dir="2700000" algn="tl">
                              <a:srgbClr val="000000">
                                <a:alpha val="43137"/>
                              </a:srgbClr>
                            </a:outerShdw>
                          </a:effectLst>
                        </a:rPr>
                        <a:t>video</a:t>
                      </a:r>
                      <a:r>
                        <a:rPr lang="en-CA" sz="2000" b="0" dirty="0">
                          <a:solidFill>
                            <a:schemeClr val="tx1"/>
                          </a:solidFill>
                        </a:rPr>
                        <a:t>&gt;</a:t>
                      </a:r>
                    </a:p>
                    <a:p>
                      <a:r>
                        <a:rPr lang="en-CA" sz="2000" b="0" dirty="0">
                          <a:solidFill>
                            <a:schemeClr val="tx1"/>
                          </a:solidFill>
                        </a:rPr>
                        <a:t>  &lt;</a:t>
                      </a:r>
                      <a:r>
                        <a:rPr lang="en-CA" sz="2000" b="0" dirty="0" err="1">
                          <a:solidFill>
                            <a:schemeClr val="tx1"/>
                          </a:solidFill>
                        </a:rPr>
                        <a:t>figcaption</a:t>
                      </a:r>
                      <a:r>
                        <a:rPr lang="en-CA" sz="2000" b="0" dirty="0">
                          <a:solidFill>
                            <a:schemeClr val="tx1"/>
                          </a:solidFill>
                        </a:rPr>
                        <a:t>&gt;Video Caption&lt;/</a:t>
                      </a:r>
                      <a:r>
                        <a:rPr lang="en-CA" sz="2000" b="0" dirty="0" err="1">
                          <a:solidFill>
                            <a:schemeClr val="tx1"/>
                          </a:solidFill>
                        </a:rPr>
                        <a:t>figcaption</a:t>
                      </a:r>
                      <a:r>
                        <a:rPr lang="en-CA" sz="2000" b="0" dirty="0">
                          <a:solidFill>
                            <a:schemeClr val="tx1"/>
                          </a:solidFill>
                        </a:rPr>
                        <a:t>&gt; </a:t>
                      </a:r>
                    </a:p>
                    <a:p>
                      <a:r>
                        <a:rPr lang="en-CA" sz="2000" b="0" dirty="0">
                          <a:solidFill>
                            <a:schemeClr val="tx1"/>
                          </a:solidFill>
                        </a:rPr>
                        <a:t>&lt;/figure&gt;</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1034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ffectLst>
                  <a:outerShdw blurRad="38100" dist="38100" dir="2700000" algn="tl">
                    <a:srgbClr val="000000">
                      <a:alpha val="43137"/>
                    </a:srgbClr>
                  </a:outerShdw>
                </a:effectLst>
              </a:rPr>
              <a:t>Attributes of &lt;video&gt; Element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a:t> The </a:t>
            </a:r>
            <a:r>
              <a:rPr lang="en-US" dirty="0">
                <a:effectLst>
                  <a:outerShdw blurRad="38100" dist="38100" dir="2700000" algn="tl">
                    <a:srgbClr val="000000">
                      <a:alpha val="43137"/>
                    </a:srgbClr>
                  </a:outerShdw>
                </a:effectLst>
              </a:rPr>
              <a:t>&lt;video&gt; Element</a:t>
            </a:r>
            <a:r>
              <a:rPr lang="en-US" dirty="0"/>
              <a:t> shares many attributes with the &lt;audio&gt; element but has its own attributes:</a:t>
            </a:r>
          </a:p>
          <a:p>
            <a:pPr marL="400050" lvl="1" indent="0"/>
            <a:r>
              <a:rPr lang="en-US" b="1" dirty="0"/>
              <a:t> </a:t>
            </a:r>
            <a:r>
              <a:rPr lang="en-US" dirty="0">
                <a:effectLst>
                  <a:outerShdw blurRad="38100" dist="38100" dir="2700000" algn="tl">
                    <a:srgbClr val="000000">
                      <a:alpha val="43137"/>
                    </a:srgbClr>
                  </a:outerShdw>
                </a:effectLst>
              </a:rPr>
              <a:t>Height, width</a:t>
            </a:r>
          </a:p>
          <a:p>
            <a:pPr marL="400050" lvl="1" indent="0"/>
            <a:r>
              <a:rPr lang="en-US" dirty="0">
                <a:effectLst>
                  <a:outerShdw blurRad="38100" dist="38100" dir="2700000" algn="tl">
                    <a:srgbClr val="000000">
                      <a:alpha val="43137"/>
                    </a:srgbClr>
                  </a:outerShdw>
                </a:effectLst>
              </a:rPr>
              <a:t> poster</a:t>
            </a:r>
          </a:p>
          <a:p>
            <a:pPr marL="400050" lvl="1" indent="0"/>
            <a:endParaRPr lang="en-US" dirty="0"/>
          </a:p>
        </p:txBody>
      </p:sp>
    </p:spTree>
    <p:extLst>
      <p:ext uri="{BB962C8B-B14F-4D97-AF65-F5344CB8AC3E}">
        <p14:creationId xmlns:p14="http://schemas.microsoft.com/office/powerpoint/2010/main" val="18468861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About Audio/Video Formats</a:t>
            </a:r>
          </a:p>
        </p:txBody>
      </p:sp>
      <p:sp>
        <p:nvSpPr>
          <p:cNvPr id="3" name="Content Placeholder 2"/>
          <p:cNvSpPr>
            <a:spLocks noGrp="1"/>
          </p:cNvSpPr>
          <p:nvPr>
            <p:ph idx="1"/>
          </p:nvPr>
        </p:nvSpPr>
        <p:spPr/>
        <p:txBody>
          <a:bodyPr/>
          <a:lstStyle/>
          <a:p>
            <a:r>
              <a:rPr lang="en-US" dirty="0"/>
              <a:t>Audio file formats</a:t>
            </a:r>
          </a:p>
          <a:p>
            <a:pPr lvl="1"/>
            <a:r>
              <a:rPr lang="en-US" dirty="0">
                <a:hlinkClick r:id="rId2"/>
              </a:rPr>
              <a:t>mp3 audio format</a:t>
            </a:r>
            <a:endParaRPr lang="en-US" dirty="0"/>
          </a:p>
          <a:p>
            <a:pPr lvl="1"/>
            <a:r>
              <a:rPr lang="en-US" dirty="0" err="1">
                <a:hlinkClick r:id="rId3"/>
              </a:rPr>
              <a:t>ogg</a:t>
            </a:r>
            <a:r>
              <a:rPr lang="en-US" dirty="0">
                <a:hlinkClick r:id="rId3"/>
              </a:rPr>
              <a:t> audio/video format</a:t>
            </a:r>
            <a:endParaRPr lang="en-US" dirty="0"/>
          </a:p>
          <a:p>
            <a:pPr lvl="1"/>
            <a:endParaRPr lang="en-US" dirty="0"/>
          </a:p>
          <a:p>
            <a:r>
              <a:rPr lang="en-US" dirty="0"/>
              <a:t>Video file formats</a:t>
            </a:r>
          </a:p>
          <a:p>
            <a:pPr lvl="1"/>
            <a:r>
              <a:rPr lang="en-US" dirty="0">
                <a:hlinkClick r:id="rId4"/>
              </a:rPr>
              <a:t>mp4 video format</a:t>
            </a:r>
            <a:endParaRPr lang="en-US" dirty="0"/>
          </a:p>
          <a:p>
            <a:pPr lvl="1"/>
            <a:r>
              <a:rPr lang="en-US" dirty="0" err="1">
                <a:hlinkClick r:id="rId5"/>
              </a:rPr>
              <a:t>webm</a:t>
            </a:r>
            <a:r>
              <a:rPr lang="en-US" dirty="0">
                <a:hlinkClick r:id="rId5"/>
              </a:rPr>
              <a:t> audio/video format</a:t>
            </a:r>
            <a:endParaRPr lang="en-US" dirty="0"/>
          </a:p>
        </p:txBody>
      </p:sp>
    </p:spTree>
    <p:extLst>
      <p:ext uri="{BB962C8B-B14F-4D97-AF65-F5344CB8AC3E}">
        <p14:creationId xmlns:p14="http://schemas.microsoft.com/office/powerpoint/2010/main" val="77837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C015A7ED-C4DA-4E0D-9F47-DF9F2C1F32C7}" type="slidenum">
              <a:rPr lang="en-CA" altLang="en-US" sz="1000" smtClean="0">
                <a:latin typeface="Arial" pitchFamily="34" charset="0"/>
              </a:rPr>
              <a:pPr eaLnBrk="1" hangingPunct="1">
                <a:spcBef>
                  <a:spcPct val="0"/>
                </a:spcBef>
                <a:buClrTx/>
                <a:buSzTx/>
                <a:buFontTx/>
                <a:buNone/>
              </a:pPr>
              <a:t>2</a:t>
            </a:fld>
            <a:endParaRPr lang="en-CA" altLang="en-US" sz="1000">
              <a:latin typeface="Arial" pitchFamily="34" charset="0"/>
            </a:endParaRPr>
          </a:p>
        </p:txBody>
      </p:sp>
      <p:sp>
        <p:nvSpPr>
          <p:cNvPr id="59394" name="Rectangle 2"/>
          <p:cNvSpPr>
            <a:spLocks noGrp="1" noRot="1" noChangeArrowheads="1"/>
          </p:cNvSpPr>
          <p:nvPr>
            <p:ph type="title"/>
          </p:nvPr>
        </p:nvSpPr>
        <p:spPr/>
        <p:txBody>
          <a:bodyPr/>
          <a:lstStyle/>
          <a:p>
            <a:pPr eaLnBrk="1" hangingPunct="1">
              <a:defRPr/>
            </a:pPr>
            <a:r>
              <a:rPr lang="en-CA" altLang="en-US" sz="4000" dirty="0">
                <a:effectLst>
                  <a:outerShdw blurRad="38100" dist="38100" dir="2700000" algn="tl">
                    <a:srgbClr val="000000">
                      <a:alpha val="43137"/>
                    </a:srgbClr>
                  </a:outerShdw>
                </a:effectLst>
              </a:rPr>
              <a:t>Agenda</a:t>
            </a:r>
          </a:p>
        </p:txBody>
      </p:sp>
      <p:sp>
        <p:nvSpPr>
          <p:cNvPr id="59395" name="Rectangle 3"/>
          <p:cNvSpPr>
            <a:spLocks noGrp="1" noRot="1" noChangeArrowheads="1"/>
          </p:cNvSpPr>
          <p:nvPr>
            <p:ph type="body" idx="1"/>
          </p:nvPr>
        </p:nvSpPr>
        <p:spPr/>
        <p:txBody>
          <a:bodyPr/>
          <a:lstStyle/>
          <a:p>
            <a:pPr eaLnBrk="1" hangingPunct="1">
              <a:buFont typeface="Wingdings" panose="05000000000000000000" pitchFamily="2" charset="2"/>
              <a:buChar char="Ø"/>
              <a:defRPr/>
            </a:pPr>
            <a:r>
              <a:rPr lang="en-CA" altLang="en-US" sz="2800" dirty="0">
                <a:effectLst>
                  <a:outerShdw blurRad="38100" dist="38100" dir="2700000" algn="tl">
                    <a:srgbClr val="000000">
                      <a:alpha val="43137"/>
                    </a:srgbClr>
                  </a:outerShdw>
                </a:effectLst>
              </a:rPr>
              <a:t>More on HTML</a:t>
            </a:r>
          </a:p>
          <a:p>
            <a:pPr lvl="1" eaLnBrk="1" hangingPunct="1">
              <a:defRPr/>
            </a:pPr>
            <a:r>
              <a:rPr lang="en-CA" altLang="en-US" sz="2400" dirty="0">
                <a:effectLst>
                  <a:outerShdw blurRad="38100" dist="38100" dir="2700000" algn="tl">
                    <a:srgbClr val="000000">
                      <a:alpha val="43137"/>
                    </a:srgbClr>
                  </a:outerShdw>
                </a:effectLst>
              </a:rPr>
              <a:t>Html table, </a:t>
            </a:r>
          </a:p>
          <a:p>
            <a:pPr lvl="1" eaLnBrk="1" hangingPunct="1">
              <a:defRPr/>
            </a:pPr>
            <a:r>
              <a:rPr lang="en-CA" altLang="en-US" sz="2400" dirty="0">
                <a:effectLst>
                  <a:outerShdw blurRad="38100" dist="38100" dir="2700000" algn="tl">
                    <a:srgbClr val="000000">
                      <a:alpha val="43137"/>
                    </a:srgbClr>
                  </a:outerShdw>
                </a:effectLst>
              </a:rPr>
              <a:t>Multimedia – </a:t>
            </a:r>
            <a:r>
              <a:rPr lang="en-CA" altLang="en-US" sz="2000" dirty="0">
                <a:effectLst>
                  <a:outerShdw blurRad="38100" dist="38100" dir="2700000" algn="tl">
                    <a:srgbClr val="000000">
                      <a:alpha val="43137"/>
                    </a:srgbClr>
                  </a:outerShdw>
                </a:effectLst>
              </a:rPr>
              <a:t>image, audio and video</a:t>
            </a:r>
          </a:p>
          <a:p>
            <a:pPr lvl="1" eaLnBrk="1" hangingPunct="1">
              <a:defRPr/>
            </a:pPr>
            <a:r>
              <a:rPr lang="en-CA" altLang="en-US" sz="2400" dirty="0">
                <a:effectLst>
                  <a:outerShdw blurRad="38100" dist="38100" dir="2700000" algn="tl">
                    <a:srgbClr val="000000">
                      <a:alpha val="43137"/>
                    </a:srgbClr>
                  </a:outerShdw>
                </a:effectLst>
              </a:rPr>
              <a:t>figure elements</a:t>
            </a:r>
          </a:p>
          <a:p>
            <a:pPr lvl="1" eaLnBrk="1" hangingPunct="1">
              <a:defRPr/>
            </a:pPr>
            <a:endParaRPr lang="en-CA" altLang="en-US" sz="700" dirty="0">
              <a:effectLst>
                <a:outerShdw blurRad="38100" dist="38100" dir="2700000" algn="tl">
                  <a:srgbClr val="000000">
                    <a:alpha val="43137"/>
                  </a:srgbClr>
                </a:outerShdw>
              </a:effectLst>
            </a:endParaRPr>
          </a:p>
          <a:p>
            <a:pPr eaLnBrk="1" hangingPunct="1">
              <a:buFont typeface="Wingdings" panose="05000000000000000000" pitchFamily="2" charset="2"/>
              <a:buChar char="Ø"/>
              <a:defRPr/>
            </a:pPr>
            <a:r>
              <a:rPr lang="en-CA" altLang="en-US" sz="2800" dirty="0">
                <a:effectLst>
                  <a:outerShdw blurRad="38100" dist="38100" dir="2700000" algn="tl">
                    <a:srgbClr val="000000">
                      <a:alpha val="43137"/>
                    </a:srgbClr>
                  </a:outerShdw>
                </a:effectLst>
              </a:rPr>
              <a:t>Introduction to CSS</a:t>
            </a:r>
          </a:p>
          <a:p>
            <a:pPr lvl="1" eaLnBrk="1" hangingPunct="1">
              <a:defRPr/>
            </a:pPr>
            <a:r>
              <a:rPr lang="en-CA" altLang="en-US" sz="2400" dirty="0">
                <a:effectLst>
                  <a:outerShdw blurRad="38100" dist="38100" dir="2700000" algn="tl">
                    <a:srgbClr val="000000">
                      <a:alpha val="43137"/>
                    </a:srgbClr>
                  </a:outerShdw>
                </a:effectLst>
              </a:rPr>
              <a:t>Syntax / Structure</a:t>
            </a:r>
          </a:p>
          <a:p>
            <a:pPr lvl="1" eaLnBrk="1" hangingPunct="1">
              <a:defRPr/>
            </a:pPr>
            <a:r>
              <a:rPr lang="en-CA" altLang="en-US" sz="2400" dirty="0">
                <a:effectLst>
                  <a:outerShdw blurRad="38100" dist="38100" dir="2700000" algn="tl">
                    <a:srgbClr val="000000">
                      <a:alpha val="43137"/>
                    </a:srgbClr>
                  </a:outerShdw>
                </a:effectLst>
              </a:rPr>
              <a:t>Selectors</a:t>
            </a:r>
          </a:p>
          <a:p>
            <a:pPr lvl="1" eaLnBrk="1" hangingPunct="1">
              <a:defRPr/>
            </a:pPr>
            <a:r>
              <a:rPr lang="en-CA" altLang="en-US" sz="2400" dirty="0">
                <a:effectLst>
                  <a:outerShdw blurRad="38100" dist="38100" dir="2700000" algn="tl">
                    <a:srgbClr val="000000">
                      <a:alpha val="43137"/>
                    </a:srgbClr>
                  </a:outerShdw>
                </a:effectLst>
              </a:rPr>
              <a:t>Web Colors, Units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CSS stands for </a:t>
            </a:r>
            <a:r>
              <a:rPr lang="en-CA" sz="2800" dirty="0">
                <a:solidFill>
                  <a:srgbClr val="0000CC"/>
                </a:solidFill>
                <a:effectLst/>
              </a:rPr>
              <a:t>Cascading Style Sheet</a:t>
            </a:r>
          </a:p>
          <a:p>
            <a:pPr>
              <a:buFont typeface="Wingdings" panose="05000000000000000000" pitchFamily="2" charset="2"/>
              <a:buChar char="Ø"/>
            </a:pPr>
            <a:endParaRPr lang="en-CA" sz="1200" dirty="0"/>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HTML: </a:t>
            </a:r>
            <a:r>
              <a:rPr lang="en-CA" sz="2800" dirty="0"/>
              <a:t>used to define </a:t>
            </a:r>
            <a:r>
              <a:rPr lang="en-CA" sz="2800" dirty="0">
                <a:effectLst>
                  <a:outerShdw blurRad="38100" dist="38100" dir="2700000" algn="tl">
                    <a:srgbClr val="000000">
                      <a:alpha val="43137"/>
                    </a:srgbClr>
                  </a:outerShdw>
                </a:effectLst>
              </a:rPr>
              <a:t>structure</a:t>
            </a:r>
            <a:r>
              <a:rPr lang="en-CA" sz="2800" dirty="0"/>
              <a:t> and </a:t>
            </a:r>
            <a:r>
              <a:rPr lang="en-CA" sz="2800" dirty="0">
                <a:effectLst>
                  <a:outerShdw blurRad="38100" dist="38100" dir="2700000" algn="tl">
                    <a:srgbClr val="000000">
                      <a:alpha val="43137"/>
                    </a:srgbClr>
                  </a:outerShdw>
                </a:effectLst>
              </a:rPr>
              <a:t>content</a:t>
            </a:r>
            <a:r>
              <a:rPr lang="en-CA" sz="2800" dirty="0"/>
              <a:t> of an HTML document/web page</a:t>
            </a:r>
          </a:p>
          <a:p>
            <a:pPr>
              <a:buFont typeface="Wingdings" panose="05000000000000000000" pitchFamily="2" charset="2"/>
              <a:buChar char="Ø"/>
            </a:pPr>
            <a:endParaRPr lang="en-CA" sz="1200" dirty="0"/>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CSS: </a:t>
            </a:r>
            <a:r>
              <a:rPr lang="en-CA" sz="2800" dirty="0"/>
              <a:t>used to </a:t>
            </a:r>
            <a:r>
              <a:rPr lang="en-US" sz="2800" dirty="0"/>
              <a:t>affect and modify the </a:t>
            </a:r>
            <a:r>
              <a:rPr lang="en-US" sz="2800" dirty="0">
                <a:effectLst>
                  <a:outerShdw blurRad="38100" dist="38100" dir="2700000" algn="tl">
                    <a:srgbClr val="000000">
                      <a:alpha val="43137"/>
                    </a:srgbClr>
                  </a:outerShdw>
                </a:effectLst>
              </a:rPr>
              <a:t>appearance</a:t>
            </a:r>
            <a:r>
              <a:rPr lang="en-US" sz="2800" dirty="0"/>
              <a:t> and </a:t>
            </a:r>
            <a:r>
              <a:rPr lang="en-US" sz="2800" dirty="0">
                <a:effectLst>
                  <a:outerShdw blurRad="38100" dist="38100" dir="2700000" algn="tl">
                    <a:srgbClr val="000000">
                      <a:alpha val="43137"/>
                    </a:srgbClr>
                  </a:outerShdw>
                </a:effectLst>
              </a:rPr>
              <a:t>formatting</a:t>
            </a:r>
            <a:r>
              <a:rPr lang="en-US" sz="2800" dirty="0"/>
              <a:t> of a document</a:t>
            </a:r>
            <a:endParaRPr lang="en-CA" sz="2800" dirty="0"/>
          </a:p>
          <a:p>
            <a:pPr>
              <a:buFont typeface="Wingdings" panose="05000000000000000000" pitchFamily="2" charset="2"/>
              <a:buChar char="Ø"/>
            </a:pPr>
            <a:endParaRPr lang="en-CA" sz="1200" dirty="0"/>
          </a:p>
          <a:p>
            <a:pPr>
              <a:buFont typeface="Wingdings" panose="05000000000000000000" pitchFamily="2" charset="2"/>
              <a:buChar char="Ø"/>
            </a:pPr>
            <a:r>
              <a:rPr lang="en-CA" sz="2800" dirty="0"/>
              <a:t>CSS are really text files, or text in an HTML file , that allow the use of specific styles, attributes, and positioning of HTML objects.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20</a:t>
            </a:fld>
            <a:endParaRPr lang="en-CA" altLang="en-US"/>
          </a:p>
        </p:txBody>
      </p:sp>
    </p:spTree>
    <p:extLst>
      <p:ext uri="{BB962C8B-B14F-4D97-AF65-F5344CB8AC3E}">
        <p14:creationId xmlns:p14="http://schemas.microsoft.com/office/powerpoint/2010/main" val="13918518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0648"/>
            <a:ext cx="8540750" cy="1143000"/>
          </a:xfrm>
        </p:spPr>
        <p:txBody>
          <a:bodyPr/>
          <a:lstStyle/>
          <a:p>
            <a:r>
              <a:rPr lang="en-CA" sz="4000" dirty="0">
                <a:effectLst>
                  <a:outerShdw blurRad="38100" dist="38100" dir="2700000" algn="tl">
                    <a:srgbClr val="000000">
                      <a:alpha val="43137"/>
                    </a:srgbClr>
                  </a:outerShdw>
                </a:effectLst>
              </a:rPr>
              <a:t>Introduction to CSS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CSS defines how HTML elements are to be displayed.</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CSS Separates the layout from the content. CSS could be removed from HTML doc, and stored in a separate CSS file.</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Control the style and layout of multiple web pages all at once.</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External Style Sheets in CSS files can save a lot of work.</a:t>
            </a:r>
          </a:p>
          <a:p>
            <a:pPr>
              <a:buFont typeface="Wingdings" panose="05000000000000000000" pitchFamily="2" charset="2"/>
              <a:buChar char="Ø"/>
            </a:pPr>
            <a:endParaRPr lang="en-CA" sz="1200" dirty="0"/>
          </a:p>
          <a:p>
            <a:pPr>
              <a:buFont typeface="Wingdings" panose="05000000000000000000" pitchFamily="2" charset="2"/>
              <a:buChar char="Ø"/>
            </a:pPr>
            <a:r>
              <a:rPr lang="en-CA" sz="2400" dirty="0"/>
              <a:t>All browsers support CSS today.</a:t>
            </a:r>
          </a:p>
          <a:p>
            <a:pPr>
              <a:buFont typeface="Wingdings" panose="05000000000000000000" pitchFamily="2" charset="2"/>
              <a:buChar char="Ø"/>
            </a:pP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21</a:t>
            </a:fld>
            <a:endParaRPr lang="en-CA" altLang="en-US"/>
          </a:p>
        </p:txBody>
      </p:sp>
    </p:spTree>
    <p:extLst>
      <p:ext uri="{BB962C8B-B14F-4D97-AF65-F5344CB8AC3E}">
        <p14:creationId xmlns:p14="http://schemas.microsoft.com/office/powerpoint/2010/main" val="3605074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Advantages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Define</a:t>
            </a:r>
            <a:r>
              <a:rPr lang="en-CA" sz="2800" dirty="0"/>
              <a:t> the look of your pages </a:t>
            </a:r>
            <a:r>
              <a:rPr lang="en-CA" sz="2800" dirty="0">
                <a:solidFill>
                  <a:srgbClr val="0000CC"/>
                </a:solidFill>
                <a:effectLst>
                  <a:outerShdw blurRad="38100" dist="38100" dir="2700000" algn="tl">
                    <a:srgbClr val="000000">
                      <a:alpha val="43137"/>
                    </a:srgbClr>
                  </a:outerShdw>
                </a:effectLst>
              </a:rPr>
              <a:t>in one place</a:t>
            </a:r>
            <a:r>
              <a:rPr lang="en-CA" sz="2800" dirty="0"/>
              <a:t>, and </a:t>
            </a:r>
            <a:r>
              <a:rPr lang="en-CA" sz="2800" dirty="0">
                <a:solidFill>
                  <a:srgbClr val="0000CC"/>
                </a:solidFill>
                <a:effectLst>
                  <a:outerShdw blurRad="38100" dist="38100" dir="2700000" algn="tl">
                    <a:srgbClr val="000000">
                      <a:alpha val="43137"/>
                    </a:srgbClr>
                  </a:outerShdw>
                </a:effectLst>
              </a:rPr>
              <a:t>apply</a:t>
            </a:r>
            <a:r>
              <a:rPr lang="en-CA" sz="2800" dirty="0"/>
              <a:t> it throughout </a:t>
            </a:r>
            <a:r>
              <a:rPr lang="en-CA" sz="2800" dirty="0">
                <a:solidFill>
                  <a:srgbClr val="0000CC"/>
                </a:solidFill>
                <a:effectLst>
                  <a:outerShdw blurRad="38100" dist="38100" dir="2700000" algn="tl">
                    <a:srgbClr val="000000">
                      <a:alpha val="43137"/>
                    </a:srgbClr>
                  </a:outerShdw>
                </a:effectLst>
              </a:rPr>
              <a:t>the whole site</a:t>
            </a:r>
            <a:r>
              <a:rPr lang="en-CA" sz="2800" dirty="0"/>
              <a:t>. </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solidFill>
                  <a:srgbClr val="0000CC"/>
                </a:solidFill>
                <a:effectLst>
                  <a:outerShdw blurRad="38100" dist="38100" dir="2700000" algn="tl">
                    <a:srgbClr val="000000">
                      <a:alpha val="43137"/>
                    </a:srgbClr>
                  </a:outerShdw>
                </a:effectLst>
              </a:rPr>
              <a:t>Easily change </a:t>
            </a:r>
            <a:r>
              <a:rPr lang="en-CA" sz="2800" dirty="0"/>
              <a:t>the look of your pages even after they're created. Change style once.</a:t>
            </a:r>
          </a:p>
          <a:p>
            <a:pPr>
              <a:buFont typeface="Wingdings" panose="05000000000000000000" pitchFamily="2" charset="2"/>
              <a:buChar char="Ø"/>
            </a:pPr>
            <a:endParaRPr lang="en-CA" sz="1600" dirty="0"/>
          </a:p>
          <a:p>
            <a:pPr>
              <a:buFont typeface="Wingdings" panose="05000000000000000000" pitchFamily="2" charset="2"/>
              <a:buChar char="Ø"/>
            </a:pPr>
            <a:r>
              <a:rPr lang="en-CA" sz="2800" dirty="0"/>
              <a:t>Pages will be </a:t>
            </a:r>
            <a:r>
              <a:rPr lang="en-CA" sz="2800" dirty="0">
                <a:solidFill>
                  <a:srgbClr val="0000CC"/>
                </a:solidFill>
                <a:effectLst>
                  <a:outerShdw blurRad="38100" dist="38100" dir="2700000" algn="tl">
                    <a:srgbClr val="000000">
                      <a:alpha val="43137"/>
                    </a:srgbClr>
                  </a:outerShdw>
                </a:effectLst>
              </a:rPr>
              <a:t>loaded faster</a:t>
            </a:r>
            <a:r>
              <a:rPr lang="en-CA" sz="2800" dirty="0"/>
              <a:t>, since they aren't filled with tags that define the look. The style definitions are kept in a single CSS document that is only loaded once when a visitor enters your site.</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22</a:t>
            </a:fld>
            <a:endParaRPr lang="en-CA" altLang="en-US"/>
          </a:p>
        </p:txBody>
      </p:sp>
    </p:spTree>
    <p:extLst>
      <p:ext uri="{BB962C8B-B14F-4D97-AF65-F5344CB8AC3E}">
        <p14:creationId xmlns:p14="http://schemas.microsoft.com/office/powerpoint/2010/main" val="4153915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a:xfrm>
            <a:off x="457200" y="1600201"/>
            <a:ext cx="8229600" cy="2620888"/>
          </a:xfrm>
        </p:spPr>
        <p:txBody>
          <a:bodyPr>
            <a:normAutofit lnSpcReduction="10000"/>
          </a:bodyPr>
          <a:lstStyle/>
          <a:p>
            <a:pPr>
              <a:buFont typeface="Wingdings" panose="05000000000000000000" pitchFamily="2" charset="2"/>
              <a:buChar char="Ø"/>
            </a:pPr>
            <a:r>
              <a:rPr lang="en-US" dirty="0"/>
              <a:t>The CSS syntax is made up of three parts</a:t>
            </a:r>
          </a:p>
          <a:p>
            <a:pPr lvl="1"/>
            <a:r>
              <a:rPr lang="en-US" dirty="0"/>
              <a:t>a </a:t>
            </a:r>
            <a:r>
              <a:rPr lang="en-US" dirty="0">
                <a:solidFill>
                  <a:srgbClr val="0000CC"/>
                </a:solidFill>
                <a:effectLst>
                  <a:outerShdw blurRad="38100" dist="38100" dir="2700000" algn="tl">
                    <a:srgbClr val="000000">
                      <a:alpha val="43137"/>
                    </a:srgbClr>
                  </a:outerShdw>
                </a:effectLst>
              </a:rPr>
              <a:t>selector</a:t>
            </a:r>
          </a:p>
          <a:p>
            <a:pPr lvl="1"/>
            <a:r>
              <a:rPr lang="en-US" dirty="0"/>
              <a:t>a </a:t>
            </a:r>
            <a:r>
              <a:rPr lang="en-US" dirty="0">
                <a:solidFill>
                  <a:srgbClr val="0000CC"/>
                </a:solidFill>
                <a:effectLst>
                  <a:outerShdw blurRad="38100" dist="38100" dir="2700000" algn="tl">
                    <a:srgbClr val="000000">
                      <a:alpha val="43137"/>
                    </a:srgbClr>
                  </a:outerShdw>
                </a:effectLst>
              </a:rPr>
              <a:t>property</a:t>
            </a:r>
          </a:p>
          <a:p>
            <a:pPr lvl="1"/>
            <a:r>
              <a:rPr lang="en-US" dirty="0"/>
              <a:t>a </a:t>
            </a:r>
            <a:r>
              <a:rPr lang="en-US" dirty="0">
                <a:effectLst>
                  <a:outerShdw blurRad="38100" dist="38100" dir="2700000" algn="tl">
                    <a:srgbClr val="000000">
                      <a:alpha val="43137"/>
                    </a:srgbClr>
                  </a:outerShdw>
                </a:effectLst>
              </a:rPr>
              <a:t>value</a:t>
            </a:r>
          </a:p>
          <a:p>
            <a:pPr>
              <a:buFont typeface="Wingdings" panose="05000000000000000000" pitchFamily="2" charset="2"/>
              <a:buChar char="Ø"/>
            </a:pPr>
            <a:r>
              <a:rPr lang="en-US" dirty="0"/>
              <a:t>The syntax of a </a:t>
            </a:r>
            <a:r>
              <a:rPr lang="en-US" dirty="0">
                <a:solidFill>
                  <a:srgbClr val="0000CC"/>
                </a:solidFill>
                <a:effectLst>
                  <a:outerShdw blurRad="38100" dist="38100" dir="2700000" algn="tl">
                    <a:srgbClr val="000000">
                      <a:alpha val="43137"/>
                    </a:srgbClr>
                  </a:outerShdw>
                </a:effectLst>
              </a:rPr>
              <a:t>CSS Rule / Entry: </a:t>
            </a:r>
          </a:p>
        </p:txBody>
      </p:sp>
      <p:pic>
        <p:nvPicPr>
          <p:cNvPr id="1026" name="Picture 2" descr="D:\SenecaCollege\INT222-2014Winter\Lectures\for-lecture4\css-rule.gif"/>
          <p:cNvPicPr>
            <a:picLocks noChangeAspect="1" noChangeArrowheads="1"/>
          </p:cNvPicPr>
          <p:nvPr/>
        </p:nvPicPr>
        <p:blipFill>
          <a:blip r:embed="rId2" cstate="print"/>
          <a:srcRect/>
          <a:stretch>
            <a:fillRect/>
          </a:stretch>
        </p:blipFill>
        <p:spPr bwMode="auto">
          <a:xfrm>
            <a:off x="827584" y="4437113"/>
            <a:ext cx="7096026" cy="1344562"/>
          </a:xfrm>
          <a:prstGeom prst="rect">
            <a:avLst/>
          </a:prstGeom>
          <a:noFill/>
        </p:spPr>
      </p:pic>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5419506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a:t>The selector properties and values are always enclosed between     </a:t>
            </a:r>
            <a:r>
              <a:rPr lang="en-US" sz="2800" b="1" dirty="0">
                <a:solidFill>
                  <a:srgbClr val="0000CC"/>
                </a:solidFill>
              </a:rPr>
              <a:t>{</a:t>
            </a:r>
            <a:r>
              <a:rPr lang="en-US" sz="2800" dirty="0"/>
              <a:t>     and    </a:t>
            </a:r>
            <a:r>
              <a:rPr lang="en-US" sz="2800" b="1" dirty="0">
                <a:solidFill>
                  <a:srgbClr val="0000CC"/>
                </a:solidFill>
              </a:rPr>
              <a:t> } </a:t>
            </a:r>
            <a:r>
              <a:rPr lang="en-US" sz="2800" dirty="0"/>
              <a:t>    </a:t>
            </a:r>
          </a:p>
          <a:p>
            <a:pPr>
              <a:buFont typeface="Wingdings" panose="05000000000000000000" pitchFamily="2" charset="2"/>
              <a:buChar char="Ø"/>
            </a:pPr>
            <a:r>
              <a:rPr lang="en-US" sz="2800" dirty="0"/>
              <a:t>The property is separated from its value or values by a colon     </a:t>
            </a:r>
            <a:r>
              <a:rPr lang="en-US" sz="2800" b="1" dirty="0">
                <a:solidFill>
                  <a:srgbClr val="0000CC"/>
                </a:solidFill>
              </a:rPr>
              <a:t>: </a:t>
            </a:r>
            <a:r>
              <a:rPr lang="en-US" sz="2800" dirty="0"/>
              <a:t>    </a:t>
            </a:r>
          </a:p>
          <a:p>
            <a:pPr>
              <a:buFont typeface="Wingdings" panose="05000000000000000000" pitchFamily="2" charset="2"/>
              <a:buChar char="Ø"/>
            </a:pPr>
            <a:r>
              <a:rPr lang="en-US" sz="2800" dirty="0"/>
              <a:t>The values, if more than one are separated by a comma    </a:t>
            </a:r>
            <a:r>
              <a:rPr lang="en-US" sz="2800" b="1" dirty="0">
                <a:solidFill>
                  <a:srgbClr val="0000CC"/>
                </a:solidFill>
              </a:rPr>
              <a:t> , </a:t>
            </a:r>
            <a:r>
              <a:rPr lang="en-US" sz="2800" dirty="0"/>
              <a:t>    </a:t>
            </a:r>
          </a:p>
          <a:p>
            <a:pPr>
              <a:buFont typeface="Wingdings" panose="05000000000000000000" pitchFamily="2" charset="2"/>
              <a:buChar char="Ø"/>
            </a:pPr>
            <a:r>
              <a:rPr lang="en-US" sz="2800" dirty="0"/>
              <a:t>A </a:t>
            </a:r>
            <a:r>
              <a:rPr lang="en-US" sz="2800" dirty="0">
                <a:effectLst>
                  <a:outerShdw blurRad="38100" dist="38100" dir="2700000" algn="tl">
                    <a:srgbClr val="000000">
                      <a:alpha val="43137"/>
                    </a:srgbClr>
                  </a:outerShdw>
                </a:effectLst>
              </a:rPr>
              <a:t>CSS declaration </a:t>
            </a:r>
            <a:r>
              <a:rPr lang="en-US" sz="2800" dirty="0"/>
              <a:t>always ends with a semicolon   </a:t>
            </a:r>
            <a:r>
              <a:rPr lang="en-US" sz="2800" b="1" dirty="0">
                <a:solidFill>
                  <a:srgbClr val="0000CC"/>
                </a:solidFill>
              </a:rPr>
              <a:t> ;  </a:t>
            </a:r>
            <a:r>
              <a:rPr lang="en-US"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3409541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CSS Syntax / Structure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The selector is normally the HTML element you want to style.</a:t>
            </a:r>
          </a:p>
          <a:p>
            <a:pPr>
              <a:buFont typeface="Wingdings" panose="05000000000000000000" pitchFamily="2" charset="2"/>
              <a:buChar char="Ø"/>
            </a:pPr>
            <a:r>
              <a:rPr lang="en-US" dirty="0"/>
              <a:t>Each declaration consists of a property and a value.</a:t>
            </a:r>
          </a:p>
          <a:p>
            <a:pPr>
              <a:buFont typeface="Wingdings" panose="05000000000000000000" pitchFamily="2" charset="2"/>
              <a:buChar char="Ø"/>
            </a:pPr>
            <a:r>
              <a:rPr lang="en-US" dirty="0"/>
              <a:t>The property is the </a:t>
            </a:r>
            <a:r>
              <a:rPr lang="en-US" dirty="0">
                <a:solidFill>
                  <a:srgbClr val="0000CC"/>
                </a:solidFill>
              </a:rPr>
              <a:t>style attribute</a:t>
            </a:r>
            <a:r>
              <a:rPr lang="en-US" dirty="0"/>
              <a:t> you want to change. Each property has a value.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1845537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857" y="260648"/>
            <a:ext cx="8540750" cy="1143000"/>
          </a:xfrm>
        </p:spPr>
        <p:txBody>
          <a:bodyPr>
            <a:normAutofit/>
          </a:bodyPr>
          <a:lstStyle/>
          <a:p>
            <a:r>
              <a:rPr lang="en-US" sz="4000" dirty="0">
                <a:effectLst>
                  <a:outerShdw blurRad="38100" dist="38100" dir="2700000" algn="tl">
                    <a:srgbClr val="000000">
                      <a:alpha val="43137"/>
                    </a:srgbClr>
                  </a:outerShdw>
                </a:effectLst>
              </a:rPr>
              <a:t>CSS Example</a:t>
            </a:r>
          </a:p>
        </p:txBody>
      </p:sp>
      <p:sp>
        <p:nvSpPr>
          <p:cNvPr id="3" name="Content Placeholder 2"/>
          <p:cNvSpPr>
            <a:spLocks noGrp="1"/>
          </p:cNvSpPr>
          <p:nvPr>
            <p:ph idx="1"/>
          </p:nvPr>
        </p:nvSpPr>
        <p:spPr>
          <a:xfrm>
            <a:off x="467544" y="2132857"/>
            <a:ext cx="8219256" cy="1008112"/>
          </a:xfrm>
        </p:spPr>
        <p:txBody>
          <a:bodyPr>
            <a:normAutofit/>
          </a:bodyPr>
          <a:lstStyle/>
          <a:p>
            <a:pPr>
              <a:buFont typeface="Wingdings" panose="05000000000000000000" pitchFamily="2" charset="2"/>
              <a:buChar char="Ø"/>
            </a:pPr>
            <a:r>
              <a:rPr lang="en-US" sz="2400" dirty="0"/>
              <a:t>To make the CSS more readable, you can put one declaration on each line, like this:</a:t>
            </a:r>
          </a:p>
        </p:txBody>
      </p:sp>
      <p:sp>
        <p:nvSpPr>
          <p:cNvPr id="4" name="TextBox 3"/>
          <p:cNvSpPr txBox="1"/>
          <p:nvPr/>
        </p:nvSpPr>
        <p:spPr>
          <a:xfrm>
            <a:off x="295934" y="1600200"/>
            <a:ext cx="8280920" cy="430887"/>
          </a:xfrm>
          <a:prstGeom prst="rect">
            <a:avLst/>
          </a:prstGeom>
          <a:solidFill>
            <a:schemeClr val="accent1">
              <a:lumMod val="20000"/>
              <a:lumOff val="80000"/>
            </a:schemeClr>
          </a:solidFill>
        </p:spPr>
        <p:txBody>
          <a:bodyPr wrap="square" rtlCol="0">
            <a:spAutoFit/>
          </a:bodyPr>
          <a:lstStyle/>
          <a:p>
            <a:r>
              <a:rPr lang="en-US" dirty="0">
                <a:solidFill>
                  <a:prstClr val="black"/>
                </a:solidFill>
              </a:rPr>
              <a:t>   </a:t>
            </a:r>
            <a:r>
              <a:rPr lang="en-US" sz="2200" dirty="0">
                <a:solidFill>
                  <a:prstClr val="black"/>
                </a:solidFill>
              </a:rPr>
              <a:t>p { color: red; text-align: center; text-decoration: underline; }</a:t>
            </a:r>
          </a:p>
        </p:txBody>
      </p:sp>
      <p:sp>
        <p:nvSpPr>
          <p:cNvPr id="5" name="TextBox 4"/>
          <p:cNvSpPr txBox="1"/>
          <p:nvPr/>
        </p:nvSpPr>
        <p:spPr>
          <a:xfrm>
            <a:off x="1403648" y="3057601"/>
            <a:ext cx="5256584" cy="2031325"/>
          </a:xfrm>
          <a:prstGeom prst="rect">
            <a:avLst/>
          </a:prstGeom>
          <a:solidFill>
            <a:schemeClr val="accent1">
              <a:lumMod val="20000"/>
              <a:lumOff val="80000"/>
            </a:schemeClr>
          </a:solidFill>
        </p:spPr>
        <p:txBody>
          <a:bodyPr wrap="square" rtlCol="0">
            <a:spAutoFit/>
          </a:bodyPr>
          <a:lstStyle/>
          <a:p>
            <a:r>
              <a:rPr lang="en-US" dirty="0">
                <a:solidFill>
                  <a:prstClr val="black"/>
                </a:solidFill>
              </a:rPr>
              <a:t>      /* This is a CSS comment */</a:t>
            </a:r>
          </a:p>
          <a:p>
            <a:r>
              <a:rPr lang="en-US" dirty="0">
                <a:solidFill>
                  <a:prstClr val="black"/>
                </a:solidFill>
              </a:rPr>
              <a:t>      p</a:t>
            </a:r>
            <a:br>
              <a:rPr lang="en-US" dirty="0">
                <a:solidFill>
                  <a:prstClr val="black"/>
                </a:solidFill>
              </a:rPr>
            </a:br>
            <a:r>
              <a:rPr lang="en-US" dirty="0">
                <a:solidFill>
                  <a:prstClr val="black"/>
                </a:solidFill>
              </a:rPr>
              <a:t>      {</a:t>
            </a:r>
            <a:br>
              <a:rPr lang="en-US" dirty="0">
                <a:solidFill>
                  <a:prstClr val="black"/>
                </a:solidFill>
              </a:rPr>
            </a:br>
            <a:r>
              <a:rPr lang="en-US" dirty="0">
                <a:solidFill>
                  <a:prstClr val="black"/>
                </a:solidFill>
              </a:rPr>
              <a:t>          background-color: yellow; </a:t>
            </a:r>
            <a:br>
              <a:rPr lang="en-US" dirty="0">
                <a:solidFill>
                  <a:prstClr val="black"/>
                </a:solidFill>
              </a:rPr>
            </a:br>
            <a:r>
              <a:rPr lang="en-US" dirty="0">
                <a:solidFill>
                  <a:prstClr val="black"/>
                </a:solidFill>
              </a:rPr>
              <a:t>          font-size: small; </a:t>
            </a:r>
          </a:p>
          <a:p>
            <a:r>
              <a:rPr lang="en-US" dirty="0">
                <a:solidFill>
                  <a:srgbClr val="9900CC"/>
                </a:solidFill>
              </a:rPr>
              <a:t>          </a:t>
            </a:r>
            <a:r>
              <a:rPr lang="en-US" dirty="0">
                <a:solidFill>
                  <a:prstClr val="black"/>
                </a:solidFill>
              </a:rPr>
              <a:t>font-weight: bold; </a:t>
            </a:r>
            <a:br>
              <a:rPr lang="en-US" dirty="0">
                <a:solidFill>
                  <a:prstClr val="black"/>
                </a:solidFill>
              </a:rPr>
            </a:br>
            <a:r>
              <a:rPr lang="en-US" dirty="0">
                <a:solidFill>
                  <a:prstClr val="black"/>
                </a:solidFill>
              </a:rPr>
              <a:t>      } </a:t>
            </a: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solidFill>
              </a:rPr>
              <a:pPr/>
              <a:t>26</a:t>
            </a:fld>
            <a:endParaRPr lang="en-US">
              <a:solidFill>
                <a:prstClr val="black"/>
              </a:solidFill>
            </a:endParaRPr>
          </a:p>
        </p:txBody>
      </p:sp>
      <p:sp>
        <p:nvSpPr>
          <p:cNvPr id="7" name="TextBox 6"/>
          <p:cNvSpPr txBox="1"/>
          <p:nvPr/>
        </p:nvSpPr>
        <p:spPr>
          <a:xfrm>
            <a:off x="539552" y="5148358"/>
            <a:ext cx="8037302" cy="110799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solidFill>
                  <a:prstClr val="black"/>
                </a:solidFill>
              </a:rPr>
              <a:t>These will affect all paragraphs in web page that the </a:t>
            </a:r>
            <a:r>
              <a:rPr lang="en-US" sz="2400" dirty="0" err="1">
                <a:solidFill>
                  <a:prstClr val="black"/>
                </a:solidFill>
              </a:rPr>
              <a:t>css</a:t>
            </a:r>
            <a:r>
              <a:rPr lang="en-US" sz="2400" dirty="0">
                <a:solidFill>
                  <a:prstClr val="black"/>
                </a:solidFill>
              </a:rPr>
              <a:t> rules are applied.</a:t>
            </a:r>
          </a:p>
          <a:p>
            <a:endParaRPr lang="en-CA" dirty="0">
              <a:solidFill>
                <a:prstClr val="black"/>
              </a:solidFill>
            </a:endParaRPr>
          </a:p>
        </p:txBody>
      </p:sp>
    </p:spTree>
    <p:extLst>
      <p:ext uri="{BB962C8B-B14F-4D97-AF65-F5344CB8AC3E}">
        <p14:creationId xmlns:p14="http://schemas.microsoft.com/office/powerpoint/2010/main" val="4290822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Where to place it</a:t>
            </a: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US" sz="2800" dirty="0"/>
              <a:t>CSS can be implemented/added in an html document in three different ways:</a:t>
            </a:r>
          </a:p>
          <a:p>
            <a:pPr lvl="1"/>
            <a:r>
              <a:rPr lang="en-US" dirty="0">
                <a:solidFill>
                  <a:srgbClr val="0000CC"/>
                </a:solidFill>
                <a:effectLst>
                  <a:outerShdw blurRad="38100" dist="38100" dir="2700000" algn="tl">
                    <a:srgbClr val="000000">
                      <a:alpha val="43137"/>
                    </a:srgbClr>
                  </a:outerShdw>
                </a:effectLst>
                <a:ea typeface="+mn-ea"/>
                <a:cs typeface="+mn-cs"/>
              </a:rPr>
              <a:t>Inline</a:t>
            </a:r>
          </a:p>
          <a:p>
            <a:pPr lvl="1"/>
            <a:r>
              <a:rPr lang="en-US" dirty="0">
                <a:solidFill>
                  <a:srgbClr val="0000CC"/>
                </a:solidFill>
                <a:effectLst>
                  <a:outerShdw blurRad="38100" dist="38100" dir="2700000" algn="tl">
                    <a:srgbClr val="000000">
                      <a:alpha val="43137"/>
                    </a:srgbClr>
                  </a:outerShdw>
                </a:effectLst>
                <a:ea typeface="+mn-ea"/>
                <a:cs typeface="+mn-cs"/>
              </a:rPr>
              <a:t>Internal</a:t>
            </a:r>
            <a:r>
              <a:rPr lang="en-US" sz="2400" dirty="0">
                <a:effectLst>
                  <a:outerShdw blurRad="38100" dist="38100" dir="2700000" algn="tl">
                    <a:srgbClr val="000000">
                      <a:alpha val="43137"/>
                    </a:srgbClr>
                  </a:outerShdw>
                </a:effectLst>
              </a:rPr>
              <a:t> </a:t>
            </a:r>
            <a:r>
              <a:rPr lang="en-US" sz="2400" dirty="0"/>
              <a:t>Embedded</a:t>
            </a:r>
          </a:p>
          <a:p>
            <a:pPr lvl="1"/>
            <a:r>
              <a:rPr lang="en-US" dirty="0">
                <a:solidFill>
                  <a:srgbClr val="0000CC"/>
                </a:solidFill>
                <a:effectLst>
                  <a:outerShdw blurRad="38100" dist="38100" dir="2700000" algn="tl">
                    <a:srgbClr val="000000">
                      <a:alpha val="43137"/>
                    </a:srgbClr>
                  </a:outerShdw>
                </a:effectLst>
                <a:ea typeface="+mn-ea"/>
                <a:cs typeface="+mn-cs"/>
              </a:rPr>
              <a:t>External</a:t>
            </a:r>
          </a:p>
          <a:p>
            <a:pPr>
              <a:buFont typeface="Wingdings" panose="05000000000000000000" pitchFamily="2" charset="2"/>
              <a:buChar char="Ø"/>
            </a:pPr>
            <a:r>
              <a:rPr lang="en-CA" sz="2800" dirty="0"/>
              <a:t>In addition, each browser has it Browser default CSS settings</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27</a:t>
            </a:fld>
            <a:endParaRPr lang="en-CA" altLang="en-US"/>
          </a:p>
        </p:txBody>
      </p:sp>
    </p:spTree>
    <p:extLst>
      <p:ext uri="{BB962C8B-B14F-4D97-AF65-F5344CB8AC3E}">
        <p14:creationId xmlns:p14="http://schemas.microsoft.com/office/powerpoint/2010/main" val="178252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rmAutofit/>
          </a:bodyPr>
          <a:lstStyle/>
          <a:p>
            <a:r>
              <a:rPr lang="en-CA" sz="4000" dirty="0">
                <a:effectLst>
                  <a:outerShdw blurRad="38100" dist="38100" dir="2700000" algn="tl">
                    <a:srgbClr val="000000">
                      <a:alpha val="43137"/>
                    </a:srgbClr>
                  </a:outerShdw>
                </a:effectLst>
              </a:rPr>
              <a:t>Implementing CSS in HTML</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57200" y="1524000"/>
            <a:ext cx="8229600" cy="1600200"/>
          </a:xfrm>
        </p:spPr>
        <p:txBody>
          <a:bodyPr>
            <a:normAutofit fontScale="85000" lnSpcReduction="20000"/>
          </a:bodyPr>
          <a:lstStyle/>
          <a:p>
            <a:pPr marL="0" indent="0">
              <a:buNone/>
            </a:pPr>
            <a:r>
              <a:rPr lang="en-US" dirty="0"/>
              <a:t>1</a:t>
            </a:r>
            <a:r>
              <a:rPr lang="en-US" dirty="0">
                <a:effectLst/>
              </a:rPr>
              <a:t>. </a:t>
            </a:r>
            <a:r>
              <a:rPr lang="en-US" sz="2900" dirty="0">
                <a:effectLst/>
              </a:rPr>
              <a:t>Browser default</a:t>
            </a:r>
          </a:p>
          <a:p>
            <a:pPr lvl="1">
              <a:buNone/>
            </a:pPr>
            <a:r>
              <a:rPr lang="en-US" dirty="0"/>
              <a:t>Rules are set by the browser for the various tags</a:t>
            </a:r>
          </a:p>
          <a:p>
            <a:pPr lvl="0">
              <a:buNone/>
            </a:pPr>
            <a:r>
              <a:rPr lang="en-US" sz="2900" dirty="0"/>
              <a:t>2</a:t>
            </a:r>
            <a:r>
              <a:rPr lang="en-US" sz="2900" dirty="0">
                <a:effectLst/>
              </a:rPr>
              <a:t>. Inline</a:t>
            </a:r>
          </a:p>
          <a:p>
            <a:pPr lvl="1">
              <a:buNone/>
            </a:pPr>
            <a:r>
              <a:rPr lang="en-US" dirty="0"/>
              <a:t>CSS rule is coded / applied on a single element</a:t>
            </a:r>
          </a:p>
          <a:p>
            <a:endParaRPr lang="en-US" dirty="0"/>
          </a:p>
        </p:txBody>
      </p:sp>
      <p:sp>
        <p:nvSpPr>
          <p:cNvPr id="4" name="Content Placeholder 2"/>
          <p:cNvSpPr txBox="1">
            <a:spLocks/>
          </p:cNvSpPr>
          <p:nvPr/>
        </p:nvSpPr>
        <p:spPr>
          <a:xfrm>
            <a:off x="533400" y="2590800"/>
            <a:ext cx="82296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494184" y="3916129"/>
            <a:ext cx="8470303" cy="1097047"/>
          </a:xfrm>
          <a:prstGeom prst="rect">
            <a:avLst/>
          </a:prstGeom>
          <a:ln>
            <a:solidFill>
              <a:schemeClr val="accent1"/>
            </a:solidFill>
          </a:ln>
        </p:spPr>
        <p:txBody>
          <a:bodyPr vert="horz" lIns="91440" tIns="45720" rIns="91440" bIns="45720" rtlCol="0">
            <a:normAutofit fontScale="77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3. Internal Embedded</a:t>
            </a:r>
          </a:p>
          <a:p>
            <a:pPr marL="800100" lvl="1" indent="-342900" fontAlgn="auto">
              <a:spcBef>
                <a:spcPct val="20000"/>
              </a:spcBef>
              <a:spcAft>
                <a:spcPts val="0"/>
              </a:spcAft>
              <a:defRPr/>
            </a:pPr>
            <a:r>
              <a:rPr kumimoji="0" lang="en-US" sz="2800" b="0" i="0" u="none" strike="noStrike" kern="1200" cap="none" spc="0" normalizeH="0" baseline="0" noProof="0" dirty="0">
                <a:ln>
                  <a:noFill/>
                </a:ln>
                <a:solidFill>
                  <a:schemeClr val="tx1"/>
                </a:solidFill>
                <a:effectLst/>
                <a:uLnTx/>
                <a:uFillTx/>
                <a:latin typeface="+mn-lt"/>
                <a:ea typeface="+mn-ea"/>
                <a:cs typeface="+mn-cs"/>
              </a:rPr>
              <a:t>CSS rules are included in the head part of an html document and can be used anywhere in the html document.</a:t>
            </a:r>
          </a:p>
        </p:txBody>
      </p:sp>
      <p:sp>
        <p:nvSpPr>
          <p:cNvPr id="6" name="TextBox 5"/>
          <p:cNvSpPr txBox="1"/>
          <p:nvPr/>
        </p:nvSpPr>
        <p:spPr>
          <a:xfrm>
            <a:off x="827314" y="2992799"/>
            <a:ext cx="7315200" cy="923330"/>
          </a:xfrm>
          <a:prstGeom prst="rect">
            <a:avLst/>
          </a:prstGeom>
          <a:solidFill>
            <a:schemeClr val="accent1">
              <a:lumMod val="20000"/>
              <a:lumOff val="80000"/>
            </a:schemeClr>
          </a:solidFill>
        </p:spPr>
        <p:txBody>
          <a:bodyPr wrap="square" rtlCol="0">
            <a:spAutoFit/>
          </a:bodyPr>
          <a:lstStyle/>
          <a:p>
            <a:r>
              <a:rPr lang="en-US" dirty="0"/>
              <a:t>   &lt;p style="font-size:16px"&gt;This is an inline usage example&lt;/p&gt;</a:t>
            </a:r>
          </a:p>
          <a:p>
            <a:pPr marL="0" lvl="1"/>
            <a:r>
              <a:rPr lang="en-CA" dirty="0"/>
              <a:t>   &lt;p&gt;&lt;</a:t>
            </a:r>
            <a:r>
              <a:rPr lang="en-CA" dirty="0" err="1"/>
              <a:t>img</a:t>
            </a:r>
            <a:r>
              <a:rPr lang="en-CA" dirty="0"/>
              <a:t> </a:t>
            </a:r>
            <a:r>
              <a:rPr lang="en-CA" dirty="0" err="1"/>
              <a:t>src</a:t>
            </a:r>
            <a:r>
              <a:rPr lang="en-CA" dirty="0"/>
              <a:t>="logo.png" alt="Seneca College"      </a:t>
            </a:r>
          </a:p>
          <a:p>
            <a:pPr marL="0" lvl="1"/>
            <a:r>
              <a:rPr lang="en-CA" dirty="0">
                <a:solidFill>
                  <a:srgbClr val="0000CC"/>
                </a:solidFill>
                <a:effectLst>
                  <a:outerShdw blurRad="38100" dist="38100" dir="2700000" algn="tl">
                    <a:srgbClr val="000000">
                      <a:alpha val="43137"/>
                    </a:srgbClr>
                  </a:outerShdw>
                </a:effectLst>
              </a:rPr>
              <a:t>                  style="width:195px;height:43px"</a:t>
            </a:r>
            <a:r>
              <a:rPr lang="en-CA" dirty="0"/>
              <a:t>&gt;&lt;/P&gt;</a:t>
            </a:r>
          </a:p>
        </p:txBody>
      </p:sp>
      <p:sp>
        <p:nvSpPr>
          <p:cNvPr id="7" name="TextBox 6"/>
          <p:cNvSpPr txBox="1"/>
          <p:nvPr/>
        </p:nvSpPr>
        <p:spPr>
          <a:xfrm>
            <a:off x="1028700" y="4970580"/>
            <a:ext cx="7239000" cy="923330"/>
          </a:xfrm>
          <a:prstGeom prst="rect">
            <a:avLst/>
          </a:prstGeom>
          <a:solidFill>
            <a:schemeClr val="accent1">
              <a:lumMod val="20000"/>
              <a:lumOff val="80000"/>
            </a:schemeClr>
          </a:solidFill>
        </p:spPr>
        <p:txBody>
          <a:bodyPr wrap="square" rtlCol="0">
            <a:spAutoFit/>
          </a:bodyPr>
          <a:lstStyle/>
          <a:p>
            <a:r>
              <a:rPr lang="en-US" dirty="0"/>
              <a:t>        &lt;style&gt;</a:t>
            </a:r>
          </a:p>
          <a:p>
            <a:r>
              <a:rPr lang="en-US" dirty="0"/>
              <a:t>             p { font-size:16px; }</a:t>
            </a:r>
          </a:p>
          <a:p>
            <a:r>
              <a:rPr lang="en-US" dirty="0"/>
              <a:t>        &lt;/style&gt;</a:t>
            </a:r>
          </a:p>
        </p:txBody>
      </p:sp>
      <p:sp>
        <p:nvSpPr>
          <p:cNvPr id="8" name="Slide Number Placeholder 7"/>
          <p:cNvSpPr>
            <a:spLocks noGrp="1"/>
          </p:cNvSpPr>
          <p:nvPr>
            <p:ph type="sldNum" sz="quarter" idx="12"/>
          </p:nvPr>
        </p:nvSpPr>
        <p:spPr/>
        <p:txBody>
          <a:bodyPr/>
          <a:lstStyle/>
          <a:p>
            <a:fld id="{B6F15528-21DE-4FAA-801E-634DDDAF4B2B}" type="slidenum">
              <a:rPr lang="en-US" smtClean="0"/>
              <a:pPr/>
              <a:t>28</a:t>
            </a:fld>
            <a:endParaRPr lang="en-US"/>
          </a:p>
        </p:txBody>
      </p:sp>
      <p:sp>
        <p:nvSpPr>
          <p:cNvPr id="9" name="TextBox 8"/>
          <p:cNvSpPr txBox="1"/>
          <p:nvPr/>
        </p:nvSpPr>
        <p:spPr>
          <a:xfrm>
            <a:off x="567612" y="5861051"/>
            <a:ext cx="6984776" cy="984885"/>
          </a:xfrm>
          <a:prstGeom prst="rect">
            <a:avLst/>
          </a:prstGeom>
          <a:noFill/>
        </p:spPr>
        <p:txBody>
          <a:bodyPr wrap="square" rtlCol="0">
            <a:spAutoFit/>
          </a:bodyPr>
          <a:lstStyle/>
          <a:p>
            <a:pPr marL="285750" indent="-285750">
              <a:buFont typeface="Wingdings" panose="05000000000000000000" pitchFamily="2" charset="2"/>
              <a:buChar char="q"/>
            </a:pPr>
            <a:r>
              <a:rPr lang="en-US" sz="2000" dirty="0">
                <a:solidFill>
                  <a:prstClr val="black"/>
                </a:solidFill>
                <a:hlinkClick r:id="rId3"/>
              </a:rPr>
              <a:t>css_internal_inline.html</a:t>
            </a:r>
            <a:r>
              <a:rPr lang="en-US" sz="2000" dirty="0">
                <a:solidFill>
                  <a:prstClr val="black"/>
                </a:solidFill>
              </a:rPr>
              <a:t>			</a:t>
            </a:r>
          </a:p>
          <a:p>
            <a:pPr marL="285750" indent="-285750">
              <a:buFont typeface="Wingdings" panose="05000000000000000000" pitchFamily="2" charset="2"/>
              <a:buChar char="q"/>
            </a:pPr>
            <a:r>
              <a:rPr lang="en-US" sz="2000" dirty="0">
                <a:solidFill>
                  <a:prstClr val="black"/>
                </a:solidFill>
                <a:hlinkClick r:id="rId4"/>
              </a:rPr>
              <a:t>Thimble</a:t>
            </a:r>
            <a:endParaRPr lang="en-US" sz="2000" dirty="0">
              <a:solidFill>
                <a:prstClr val="black"/>
              </a:solidFill>
            </a:endParaRPr>
          </a:p>
          <a:p>
            <a:endParaRPr lang="en-CA" dirty="0"/>
          </a:p>
        </p:txBody>
      </p:sp>
    </p:spTree>
    <p:extLst>
      <p:ext uri="{BB962C8B-B14F-4D97-AF65-F5344CB8AC3E}">
        <p14:creationId xmlns:p14="http://schemas.microsoft.com/office/powerpoint/2010/main" val="1171170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4000" dirty="0">
                <a:solidFill>
                  <a:srgbClr val="000000"/>
                </a:solidFill>
                <a:effectLst>
                  <a:outerShdw blurRad="38100" dist="38100" dir="2700000" algn="tl">
                    <a:srgbClr val="000000">
                      <a:alpha val="43137"/>
                    </a:srgbClr>
                  </a:outerShdw>
                </a:effectLst>
              </a:rPr>
              <a:t>Implementing CSS in HTML</a:t>
            </a:r>
            <a:endParaRPr lang="en-US" dirty="0"/>
          </a:p>
        </p:txBody>
      </p:sp>
      <p:sp>
        <p:nvSpPr>
          <p:cNvPr id="3" name="Content Placeholder 2"/>
          <p:cNvSpPr>
            <a:spLocks noGrp="1"/>
          </p:cNvSpPr>
          <p:nvPr>
            <p:ph idx="1"/>
          </p:nvPr>
        </p:nvSpPr>
        <p:spPr>
          <a:xfrm>
            <a:off x="495300" y="1484784"/>
            <a:ext cx="8229600" cy="1180727"/>
          </a:xfrm>
        </p:spPr>
        <p:txBody>
          <a:bodyPr>
            <a:noAutofit/>
          </a:bodyPr>
          <a:lstStyle/>
          <a:p>
            <a:pPr>
              <a:buNone/>
            </a:pPr>
            <a:r>
              <a:rPr lang="en-US" sz="2800" dirty="0"/>
              <a:t>4. External</a:t>
            </a:r>
          </a:p>
          <a:p>
            <a:pPr lvl="1">
              <a:buNone/>
            </a:pPr>
            <a:r>
              <a:rPr lang="en-US" sz="2400" dirty="0"/>
              <a:t>CSS rules are in a separate CSS file referenced from any html document </a:t>
            </a:r>
            <a:r>
              <a:rPr lang="en-US" sz="2400" dirty="0">
                <a:solidFill>
                  <a:srgbClr val="0000CC"/>
                </a:solidFill>
              </a:rPr>
              <a:t>using the html &lt;link...&gt; tag</a:t>
            </a:r>
          </a:p>
        </p:txBody>
      </p:sp>
      <p:sp>
        <p:nvSpPr>
          <p:cNvPr id="4" name="Content Placeholder 2"/>
          <p:cNvSpPr txBox="1">
            <a:spLocks/>
          </p:cNvSpPr>
          <p:nvPr/>
        </p:nvSpPr>
        <p:spPr>
          <a:xfrm>
            <a:off x="1016631" y="3499793"/>
            <a:ext cx="7924800" cy="433263"/>
          </a:xfrm>
          <a:prstGeom prst="rect">
            <a:avLst/>
          </a:prstGeom>
          <a:ln>
            <a:solidFill>
              <a:schemeClr val="accent1"/>
            </a:solidFill>
          </a:ln>
        </p:spPr>
        <p:txBody>
          <a:bodyPr vert="horz" lIns="91440" tIns="45720" rIns="91440" bIns="45720" rtlCol="0">
            <a:normAutofit lnSpcReduction="1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or the @import CSS feature</a:t>
            </a:r>
          </a:p>
        </p:txBody>
      </p:sp>
      <p:sp>
        <p:nvSpPr>
          <p:cNvPr id="5" name="TextBox 4"/>
          <p:cNvSpPr txBox="1"/>
          <p:nvPr/>
        </p:nvSpPr>
        <p:spPr>
          <a:xfrm>
            <a:off x="942392" y="2963363"/>
            <a:ext cx="7391400" cy="369332"/>
          </a:xfrm>
          <a:prstGeom prst="rect">
            <a:avLst/>
          </a:prstGeom>
          <a:solidFill>
            <a:schemeClr val="accent1">
              <a:lumMod val="20000"/>
              <a:lumOff val="80000"/>
            </a:schemeClr>
          </a:solidFill>
        </p:spPr>
        <p:txBody>
          <a:bodyPr wrap="square" rtlCol="0">
            <a:spAutoFit/>
          </a:bodyPr>
          <a:lstStyle/>
          <a:p>
            <a:r>
              <a:rPr lang="en-US" dirty="0"/>
              <a:t>   </a:t>
            </a:r>
            <a:r>
              <a:rPr lang="en-CA" dirty="0"/>
              <a:t>&lt;link </a:t>
            </a:r>
            <a:r>
              <a:rPr lang="en-CA" dirty="0" err="1"/>
              <a:t>rel</a:t>
            </a:r>
            <a:r>
              <a:rPr lang="en-CA" dirty="0"/>
              <a:t>="stylesheet" </a:t>
            </a:r>
            <a:r>
              <a:rPr lang="en-CA" dirty="0" err="1"/>
              <a:t>href</a:t>
            </a:r>
            <a:r>
              <a:rPr lang="en-CA" dirty="0"/>
              <a:t>="testCSS.css" type="text/</a:t>
            </a:r>
            <a:r>
              <a:rPr lang="en-CA" dirty="0" err="1"/>
              <a:t>css</a:t>
            </a:r>
            <a:r>
              <a:rPr lang="en-CA" dirty="0"/>
              <a:t>"/&gt;</a:t>
            </a:r>
            <a:endParaRPr lang="en-US" dirty="0"/>
          </a:p>
        </p:txBody>
      </p:sp>
      <p:sp>
        <p:nvSpPr>
          <p:cNvPr id="6" name="TextBox 5"/>
          <p:cNvSpPr txBox="1"/>
          <p:nvPr/>
        </p:nvSpPr>
        <p:spPr>
          <a:xfrm>
            <a:off x="1181707" y="4149080"/>
            <a:ext cx="6912768" cy="923330"/>
          </a:xfrm>
          <a:prstGeom prst="rect">
            <a:avLst/>
          </a:prstGeom>
          <a:solidFill>
            <a:schemeClr val="accent1">
              <a:lumMod val="20000"/>
              <a:lumOff val="80000"/>
            </a:schemeClr>
          </a:solidFill>
        </p:spPr>
        <p:txBody>
          <a:bodyPr wrap="square" rtlCol="0">
            <a:spAutoFit/>
          </a:bodyPr>
          <a:lstStyle/>
          <a:p>
            <a:r>
              <a:rPr lang="en-US" dirty="0"/>
              <a:t>     &lt;style type='text/</a:t>
            </a:r>
            <a:r>
              <a:rPr lang="en-US" dirty="0" err="1"/>
              <a:t>css</a:t>
            </a:r>
            <a:r>
              <a:rPr lang="en-US" dirty="0"/>
              <a:t>' media='screen'&gt;</a:t>
            </a:r>
          </a:p>
          <a:p>
            <a:r>
              <a:rPr lang="en-US" dirty="0"/>
              <a:t>        @import </a:t>
            </a:r>
            <a:r>
              <a:rPr lang="en-US" dirty="0" err="1"/>
              <a:t>url</a:t>
            </a:r>
            <a:r>
              <a:rPr lang="en-US" dirty="0"/>
              <a:t>(http://www...../company.css);</a:t>
            </a:r>
          </a:p>
          <a:p>
            <a:r>
              <a:rPr lang="en-US" dirty="0"/>
              <a:t>     &lt;/style&gt;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29</a:t>
            </a:fld>
            <a:endParaRPr lang="en-US"/>
          </a:p>
        </p:txBody>
      </p:sp>
      <p:sp>
        <p:nvSpPr>
          <p:cNvPr id="8" name="TextBox 7"/>
          <p:cNvSpPr txBox="1"/>
          <p:nvPr/>
        </p:nvSpPr>
        <p:spPr>
          <a:xfrm>
            <a:off x="914400" y="5514255"/>
            <a:ext cx="2451312" cy="400110"/>
          </a:xfrm>
          <a:prstGeom prst="rect">
            <a:avLst/>
          </a:prstGeom>
          <a:noFill/>
        </p:spPr>
        <p:txBody>
          <a:bodyPr wrap="none" rtlCol="0">
            <a:spAutoFit/>
          </a:bodyPr>
          <a:lstStyle/>
          <a:p>
            <a:pPr marL="285750" indent="-285750">
              <a:buFont typeface="Wingdings" panose="05000000000000000000" pitchFamily="2" charset="2"/>
              <a:buChar char="q"/>
            </a:pPr>
            <a:r>
              <a:rPr lang="en-CA" sz="2000" dirty="0">
                <a:hlinkClick r:id="rId3"/>
              </a:rPr>
              <a:t>css_external.html</a:t>
            </a:r>
            <a:endParaRPr lang="en-CA" sz="2000" dirty="0"/>
          </a:p>
        </p:txBody>
      </p:sp>
    </p:spTree>
    <p:extLst>
      <p:ext uri="{BB962C8B-B14F-4D97-AF65-F5344CB8AC3E}">
        <p14:creationId xmlns:p14="http://schemas.microsoft.com/office/powerpoint/2010/main" val="136612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HTML Table</a:t>
            </a:r>
          </a:p>
        </p:txBody>
      </p:sp>
      <p:sp>
        <p:nvSpPr>
          <p:cNvPr id="3" name="Content Placeholder 2"/>
          <p:cNvSpPr>
            <a:spLocks noGrp="1"/>
          </p:cNvSpPr>
          <p:nvPr>
            <p:ph idx="1"/>
          </p:nvPr>
        </p:nvSpPr>
        <p:spPr>
          <a:xfrm>
            <a:off x="251520" y="1628800"/>
            <a:ext cx="8540750" cy="4498975"/>
          </a:xfrm>
        </p:spPr>
        <p:txBody>
          <a:bodyPr/>
          <a:lstStyle/>
          <a:p>
            <a:pPr>
              <a:buFont typeface="Wingdings" panose="05000000000000000000" pitchFamily="2" charset="2"/>
              <a:buChar char="Ø"/>
            </a:pPr>
            <a:r>
              <a:rPr lang="en-CA" sz="2400" dirty="0"/>
              <a:t>An HTML table is used for presenting tabular data in a grid-like fashion.</a:t>
            </a:r>
          </a:p>
          <a:p>
            <a:pPr>
              <a:buFont typeface="Wingdings" panose="05000000000000000000" pitchFamily="2" charset="2"/>
              <a:buChar char="Ø"/>
            </a:pPr>
            <a:r>
              <a:rPr lang="en-CA" sz="2400" dirty="0"/>
              <a:t>A table is not (/no longer) for the purposes of laying out a web page, or the sections within a web page.</a:t>
            </a:r>
          </a:p>
          <a:p>
            <a:pPr lvl="1"/>
            <a:r>
              <a:rPr lang="en-CA" sz="2000" dirty="0"/>
              <a:t>unless you have to do so.</a:t>
            </a:r>
          </a:p>
          <a:p>
            <a:pPr>
              <a:buFont typeface="Wingdings" panose="05000000000000000000" pitchFamily="2" charset="2"/>
              <a:buChar char="Ø"/>
            </a:pPr>
            <a:r>
              <a:rPr lang="en-CA" sz="2400" dirty="0"/>
              <a:t>Basic table tags</a:t>
            </a:r>
            <a:endParaRPr lang="en-CA" sz="2400" dirty="0">
              <a:hlinkClick r:id="rId2"/>
            </a:endParaRPr>
          </a:p>
          <a:p>
            <a:pPr>
              <a:buFont typeface="Wingdings" panose="05000000000000000000" pitchFamily="2" charset="2"/>
              <a:buChar char="q"/>
            </a:pPr>
            <a:endParaRPr lang="en-CA" sz="2400" dirty="0">
              <a:hlinkClick r:id="rId2"/>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a:t>
            </a:fld>
            <a:endParaRPr lang="en-CA" altLang="en-US" dirty="0"/>
          </a:p>
        </p:txBody>
      </p:sp>
      <p:graphicFrame>
        <p:nvGraphicFramePr>
          <p:cNvPr id="6" name="Content Placeholder 4"/>
          <p:cNvGraphicFramePr>
            <a:graphicFrameLocks/>
          </p:cNvGraphicFramePr>
          <p:nvPr>
            <p:extLst>
              <p:ext uri="{D42A27DB-BD31-4B8C-83A1-F6EECF244321}">
                <p14:modId xmlns:p14="http://schemas.microsoft.com/office/powerpoint/2010/main" val="222083821"/>
              </p:ext>
            </p:extLst>
          </p:nvPr>
        </p:nvGraphicFramePr>
        <p:xfrm>
          <a:off x="1403648" y="4149080"/>
          <a:ext cx="6403997" cy="201168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20000"/>
                    </a:ext>
                  </a:extLst>
                </a:gridCol>
                <a:gridCol w="4531789">
                  <a:extLst>
                    <a:ext uri="{9D8B030D-6E8A-4147-A177-3AD203B41FA5}">
                      <a16:colId xmlns:a16="http://schemas.microsoft.com/office/drawing/2014/main" val="20001"/>
                    </a:ext>
                  </a:extLst>
                </a:gridCol>
              </a:tblGrid>
              <a:tr h="275274">
                <a:tc>
                  <a:txBody>
                    <a:bodyPr/>
                    <a:lstStyle/>
                    <a:p>
                      <a:pPr algn="ctr"/>
                      <a:r>
                        <a:rPr lang="en-CA" sz="1600" dirty="0">
                          <a:solidFill>
                            <a:schemeClr val="tx1"/>
                          </a:solidFill>
                        </a:rPr>
                        <a:t>Tag</a:t>
                      </a:r>
                    </a:p>
                  </a:txBody>
                  <a:tcPr/>
                </a:tc>
                <a:tc>
                  <a:txBody>
                    <a:bodyPr/>
                    <a:lstStyle/>
                    <a:p>
                      <a:pPr algn="ctr"/>
                      <a:r>
                        <a:rPr lang="en-CA" sz="1600" dirty="0">
                          <a:solidFill>
                            <a:schemeClr val="tx1"/>
                          </a:solidFill>
                        </a:rPr>
                        <a:t>Description</a:t>
                      </a:r>
                    </a:p>
                  </a:txBody>
                  <a:tcPr/>
                </a:tc>
                <a:extLst>
                  <a:ext uri="{0D108BD9-81ED-4DB2-BD59-A6C34878D82A}">
                    <a16:rowId xmlns:a16="http://schemas.microsoft.com/office/drawing/2014/main" val="10000"/>
                  </a:ext>
                </a:extLst>
              </a:tr>
              <a:tr h="275274">
                <a:tc>
                  <a:txBody>
                    <a:bodyPr/>
                    <a:lstStyle/>
                    <a:p>
                      <a:r>
                        <a:rPr lang="en-CA" sz="1600" dirty="0"/>
                        <a:t>&lt;table&gt;</a:t>
                      </a:r>
                    </a:p>
                  </a:txBody>
                  <a:tcPr anchor="ctr"/>
                </a:tc>
                <a:tc>
                  <a:txBody>
                    <a:bodyPr/>
                    <a:lstStyle/>
                    <a:p>
                      <a:r>
                        <a:rPr lang="en-CA" sz="1600" dirty="0"/>
                        <a:t>Specifies a table</a:t>
                      </a:r>
                    </a:p>
                  </a:txBody>
                  <a:tcPr anchor="ctr"/>
                </a:tc>
                <a:extLst>
                  <a:ext uri="{0D108BD9-81ED-4DB2-BD59-A6C34878D82A}">
                    <a16:rowId xmlns:a16="http://schemas.microsoft.com/office/drawing/2014/main" val="10001"/>
                  </a:ext>
                </a:extLst>
              </a:tr>
              <a:tr h="275274">
                <a:tc>
                  <a:txBody>
                    <a:bodyPr/>
                    <a:lstStyle/>
                    <a:p>
                      <a:r>
                        <a:rPr lang="en-CA" sz="1600" dirty="0"/>
                        <a:t>&lt;caption&gt;</a:t>
                      </a:r>
                    </a:p>
                  </a:txBody>
                  <a:tcPr anchor="ctr"/>
                </a:tc>
                <a:tc>
                  <a:txBody>
                    <a:bodyPr/>
                    <a:lstStyle/>
                    <a:p>
                      <a:r>
                        <a:rPr lang="en-CA" sz="1600" dirty="0"/>
                        <a:t>Specifies a table caption</a:t>
                      </a:r>
                    </a:p>
                  </a:txBody>
                  <a:tcPr anchor="ctr"/>
                </a:tc>
                <a:extLst>
                  <a:ext uri="{0D108BD9-81ED-4DB2-BD59-A6C34878D82A}">
                    <a16:rowId xmlns:a16="http://schemas.microsoft.com/office/drawing/2014/main" val="10002"/>
                  </a:ext>
                </a:extLst>
              </a:tr>
              <a:tr h="275274">
                <a:tc>
                  <a:txBody>
                    <a:bodyPr/>
                    <a:lstStyle/>
                    <a:p>
                      <a:r>
                        <a:rPr lang="en-CA" sz="1600" dirty="0"/>
                        <a:t>&lt;</a:t>
                      </a:r>
                      <a:r>
                        <a:rPr lang="en-CA" sz="1600" dirty="0" err="1"/>
                        <a:t>tr</a:t>
                      </a:r>
                      <a:r>
                        <a:rPr lang="en-CA" sz="1600" dirty="0"/>
                        <a:t>&gt;</a:t>
                      </a:r>
                    </a:p>
                  </a:txBody>
                  <a:tcPr anchor="ctr"/>
                </a:tc>
                <a:tc>
                  <a:txBody>
                    <a:bodyPr/>
                    <a:lstStyle/>
                    <a:p>
                      <a:r>
                        <a:rPr lang="en-CA" sz="1600" dirty="0"/>
                        <a:t>Specifies a table row</a:t>
                      </a:r>
                    </a:p>
                  </a:txBody>
                  <a:tcPr anchor="ctr"/>
                </a:tc>
                <a:extLst>
                  <a:ext uri="{0D108BD9-81ED-4DB2-BD59-A6C34878D82A}">
                    <a16:rowId xmlns:a16="http://schemas.microsoft.com/office/drawing/2014/main" val="10003"/>
                  </a:ext>
                </a:extLst>
              </a:tr>
              <a:tr h="275274">
                <a:tc>
                  <a:txBody>
                    <a:bodyPr/>
                    <a:lstStyle/>
                    <a:p>
                      <a:r>
                        <a:rPr lang="en-CA" sz="1600"/>
                        <a:t>&lt;th&gt;</a:t>
                      </a:r>
                    </a:p>
                  </a:txBody>
                  <a:tcPr anchor="ctr"/>
                </a:tc>
                <a:tc>
                  <a:txBody>
                    <a:bodyPr/>
                    <a:lstStyle/>
                    <a:p>
                      <a:r>
                        <a:rPr lang="en-CA" sz="1600" dirty="0"/>
                        <a:t>Specifies a table heading</a:t>
                      </a:r>
                    </a:p>
                  </a:txBody>
                  <a:tcPr anchor="ctr"/>
                </a:tc>
                <a:extLst>
                  <a:ext uri="{0D108BD9-81ED-4DB2-BD59-A6C34878D82A}">
                    <a16:rowId xmlns:a16="http://schemas.microsoft.com/office/drawing/2014/main" val="10004"/>
                  </a:ext>
                </a:extLst>
              </a:tr>
              <a:tr h="275274">
                <a:tc>
                  <a:txBody>
                    <a:bodyPr/>
                    <a:lstStyle/>
                    <a:p>
                      <a:r>
                        <a:rPr lang="en-CA" sz="1600" dirty="0"/>
                        <a:t>&lt;td&gt;</a:t>
                      </a:r>
                    </a:p>
                  </a:txBody>
                  <a:tcPr anchor="ctr"/>
                </a:tc>
                <a:tc>
                  <a:txBody>
                    <a:bodyPr/>
                    <a:lstStyle/>
                    <a:p>
                      <a:r>
                        <a:rPr lang="en-CA" sz="1600" dirty="0"/>
                        <a:t>Specifies a table cell / detail</a:t>
                      </a: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10653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CSS – Multiple Style Sheets</a:t>
            </a:r>
            <a:endParaRPr lang="en-CA" sz="4000" dirty="0"/>
          </a:p>
        </p:txBody>
      </p:sp>
      <p:sp>
        <p:nvSpPr>
          <p:cNvPr id="3" name="Content Placeholder 2"/>
          <p:cNvSpPr>
            <a:spLocks noGrp="1"/>
          </p:cNvSpPr>
          <p:nvPr>
            <p:ph idx="1"/>
          </p:nvPr>
        </p:nvSpPr>
        <p:spPr/>
        <p:txBody>
          <a:bodyPr/>
          <a:lstStyle/>
          <a:p>
            <a:pPr eaLnBrk="1" hangingPunct="1">
              <a:spcBef>
                <a:spcPct val="0"/>
              </a:spcBef>
              <a:buClrTx/>
              <a:buSzTx/>
              <a:buFont typeface="Wingdings" panose="05000000000000000000" pitchFamily="2" charset="2"/>
              <a:buChar char="Ø"/>
            </a:pPr>
            <a:r>
              <a:rPr lang="en-US" sz="2800" kern="1200" dirty="0">
                <a:solidFill>
                  <a:prstClr val="black"/>
                </a:solidFill>
                <a:effectLst>
                  <a:outerShdw blurRad="38100" dist="38100" dir="2700000" algn="tl">
                    <a:srgbClr val="000000">
                      <a:alpha val="43137"/>
                    </a:srgbClr>
                  </a:outerShdw>
                </a:effectLst>
                <a:latin typeface="Tahoma" pitchFamily="34" charset="0"/>
              </a:rPr>
              <a:t>The priority order for CSS sources</a:t>
            </a:r>
          </a:p>
          <a:p>
            <a:pPr lvl="1" eaLnBrk="1" hangingPunct="1">
              <a:spcBef>
                <a:spcPct val="0"/>
              </a:spcBef>
              <a:buClrTx/>
            </a:pPr>
            <a:r>
              <a:rPr lang="en-CA" sz="2400" kern="1200" dirty="0">
                <a:solidFill>
                  <a:prstClr val="black"/>
                </a:solidFill>
                <a:effectLst/>
                <a:latin typeface="Tahoma" pitchFamily="34" charset="0"/>
              </a:rPr>
              <a:t>If some properties have been set for the same selector in different style sheets, </a:t>
            </a:r>
            <a:r>
              <a:rPr lang="en-US" sz="2400" kern="1200" dirty="0">
                <a:solidFill>
                  <a:prstClr val="black"/>
                </a:solidFill>
                <a:effectLst>
                  <a:outerShdw blurRad="38100" dist="38100" dir="2700000" algn="tl">
                    <a:srgbClr val="000000">
                      <a:alpha val="43137"/>
                    </a:srgbClr>
                  </a:outerShdw>
                </a:effectLst>
                <a:latin typeface="Tahoma" pitchFamily="34" charset="0"/>
              </a:rPr>
              <a:t>the priority order</a:t>
            </a:r>
            <a:r>
              <a:rPr lang="en-CA" sz="2400" kern="1200" dirty="0">
                <a:solidFill>
                  <a:prstClr val="black"/>
                </a:solidFill>
                <a:effectLst/>
                <a:latin typeface="Tahoma" pitchFamily="34" charset="0"/>
              </a:rPr>
              <a:t> will be:</a:t>
            </a:r>
            <a:endParaRPr lang="en-US" sz="2800" kern="1200" dirty="0">
              <a:solidFill>
                <a:prstClr val="black"/>
              </a:solidFill>
              <a:effectLst>
                <a:outerShdw blurRad="38100" dist="38100" dir="2700000" algn="tl">
                  <a:srgbClr val="000000">
                    <a:alpha val="43137"/>
                  </a:srgbClr>
                </a:outerShdw>
              </a:effectLst>
              <a:latin typeface="Tahoma" pitchFamily="34" charset="0"/>
            </a:endParaRPr>
          </a:p>
          <a:p>
            <a:pPr marL="857250" lvl="2" indent="0" eaLnBrk="1" hangingPunct="1">
              <a:spcBef>
                <a:spcPct val="0"/>
              </a:spcBef>
              <a:buClrTx/>
              <a:buNone/>
            </a:pPr>
            <a:r>
              <a:rPr lang="en-US" sz="1800" kern="1200" dirty="0">
                <a:solidFill>
                  <a:prstClr val="black"/>
                </a:solidFill>
                <a:effectLst/>
                <a:latin typeface="Tahoma" pitchFamily="34" charset="0"/>
              </a:rPr>
              <a:t> (from highest to lowest)</a:t>
            </a:r>
          </a:p>
          <a:p>
            <a:pPr marL="914400" lvl="2" indent="0" eaLnBrk="1" hangingPunct="1">
              <a:spcBef>
                <a:spcPct val="0"/>
              </a:spcBef>
              <a:buClrTx/>
              <a:buNone/>
            </a:pPr>
            <a:r>
              <a:rPr lang="en-CA" sz="2000" kern="1200" dirty="0">
                <a:solidFill>
                  <a:prstClr val="black"/>
                </a:solidFill>
                <a:effectLst/>
                <a:latin typeface="Tahoma" pitchFamily="34" charset="0"/>
                <a:ea typeface="+mn-ea"/>
                <a:cs typeface="+mn-cs"/>
              </a:rPr>
              <a:t>Inline, </a:t>
            </a:r>
            <a:r>
              <a:rPr lang="en-US" sz="2000" kern="1200" dirty="0">
                <a:solidFill>
                  <a:prstClr val="black"/>
                </a:solidFill>
                <a:effectLst/>
                <a:latin typeface="Tahoma" pitchFamily="34" charset="0"/>
                <a:ea typeface="+mn-ea"/>
                <a:cs typeface="+mn-cs"/>
              </a:rPr>
              <a:t>Internal Embedded, External, Browser default</a:t>
            </a:r>
          </a:p>
        </p:txBody>
      </p:sp>
      <p:sp>
        <p:nvSpPr>
          <p:cNvPr id="4" name="Slide Number Placeholder 3"/>
          <p:cNvSpPr>
            <a:spLocks noGrp="1"/>
          </p:cNvSpPr>
          <p:nvPr>
            <p:ph type="sldNum" sz="quarter" idx="12"/>
          </p:nvPr>
        </p:nvSpPr>
        <p:spPr>
          <a:xfrm>
            <a:off x="6541572" y="6237312"/>
            <a:ext cx="2289175" cy="476250"/>
          </a:xfrm>
        </p:spPr>
        <p:txBody>
          <a:bodyPr/>
          <a:lstStyle/>
          <a:p>
            <a:pPr>
              <a:defRPr/>
            </a:pPr>
            <a:fld id="{F25ECEE5-C433-4A70-8537-4B10DA0D0402}" type="slidenum">
              <a:rPr lang="en-CA" altLang="en-US" smtClean="0"/>
              <a:pPr>
                <a:defRPr/>
              </a:pPr>
              <a:t>30</a:t>
            </a:fld>
            <a:endParaRPr lang="en-CA" altLang="en-US"/>
          </a:p>
        </p:txBody>
      </p:sp>
      <p:sp>
        <p:nvSpPr>
          <p:cNvPr id="5" name="TextBox 4"/>
          <p:cNvSpPr txBox="1"/>
          <p:nvPr/>
        </p:nvSpPr>
        <p:spPr>
          <a:xfrm>
            <a:off x="1043609" y="3717032"/>
            <a:ext cx="2232248" cy="2308324"/>
          </a:xfrm>
          <a:prstGeom prst="rect">
            <a:avLst/>
          </a:prstGeom>
          <a:noFill/>
        </p:spPr>
        <p:txBody>
          <a:bodyPr wrap="square" rtlCol="0">
            <a:spAutoFit/>
          </a:bodyPr>
          <a:lstStyle/>
          <a:p>
            <a:r>
              <a:rPr lang="en-CA" dirty="0"/>
              <a:t>e.g., external CSS:</a:t>
            </a:r>
          </a:p>
          <a:p>
            <a:endParaRPr lang="en-CA" dirty="0"/>
          </a:p>
          <a:p>
            <a:r>
              <a:rPr lang="en-CA" dirty="0"/>
              <a:t>h3 </a:t>
            </a:r>
            <a:br>
              <a:rPr lang="en-CA" dirty="0"/>
            </a:br>
            <a:r>
              <a:rPr lang="en-CA" dirty="0"/>
              <a:t>{</a:t>
            </a:r>
            <a:br>
              <a:rPr lang="en-CA" dirty="0"/>
            </a:br>
            <a:r>
              <a:rPr lang="en-CA" dirty="0" err="1"/>
              <a:t>color:red</a:t>
            </a:r>
            <a:r>
              <a:rPr lang="en-CA" dirty="0"/>
              <a:t>;</a:t>
            </a:r>
            <a:br>
              <a:rPr lang="en-CA" dirty="0"/>
            </a:br>
            <a:r>
              <a:rPr lang="en-CA" dirty="0" err="1"/>
              <a:t>text-align:left</a:t>
            </a:r>
            <a:r>
              <a:rPr lang="en-CA" dirty="0"/>
              <a:t>;</a:t>
            </a:r>
            <a:br>
              <a:rPr lang="en-CA" dirty="0"/>
            </a:br>
            <a:r>
              <a:rPr lang="en-CA" dirty="0"/>
              <a:t>font-size:8pt;</a:t>
            </a:r>
            <a:br>
              <a:rPr lang="en-CA" dirty="0"/>
            </a:br>
            <a:r>
              <a:rPr lang="en-CA" dirty="0"/>
              <a:t>} </a:t>
            </a:r>
          </a:p>
        </p:txBody>
      </p:sp>
      <p:sp>
        <p:nvSpPr>
          <p:cNvPr id="6" name="TextBox 5"/>
          <p:cNvSpPr txBox="1"/>
          <p:nvPr/>
        </p:nvSpPr>
        <p:spPr>
          <a:xfrm>
            <a:off x="3469364" y="3717032"/>
            <a:ext cx="2047868" cy="2031325"/>
          </a:xfrm>
          <a:prstGeom prst="rect">
            <a:avLst/>
          </a:prstGeom>
          <a:noFill/>
        </p:spPr>
        <p:txBody>
          <a:bodyPr wrap="none" rtlCol="0">
            <a:spAutoFit/>
          </a:bodyPr>
          <a:lstStyle/>
          <a:p>
            <a:r>
              <a:rPr lang="en-CA" dirty="0"/>
              <a:t>e.g., Internal CSS:</a:t>
            </a:r>
          </a:p>
          <a:p>
            <a:endParaRPr lang="en-CA" dirty="0"/>
          </a:p>
          <a:p>
            <a:r>
              <a:rPr lang="en-CA" dirty="0"/>
              <a:t>h3</a:t>
            </a:r>
            <a:br>
              <a:rPr lang="en-CA" dirty="0"/>
            </a:br>
            <a:r>
              <a:rPr lang="en-CA" dirty="0"/>
              <a:t>{</a:t>
            </a:r>
            <a:br>
              <a:rPr lang="en-CA" dirty="0"/>
            </a:br>
            <a:r>
              <a:rPr lang="en-CA" dirty="0" err="1"/>
              <a:t>text-align:right</a:t>
            </a:r>
            <a:r>
              <a:rPr lang="en-CA" dirty="0"/>
              <a:t>;</a:t>
            </a:r>
            <a:br>
              <a:rPr lang="en-CA" dirty="0"/>
            </a:br>
            <a:r>
              <a:rPr lang="en-CA" dirty="0"/>
              <a:t>font-size:20pt;</a:t>
            </a:r>
            <a:br>
              <a:rPr lang="en-CA" dirty="0"/>
            </a:br>
            <a:r>
              <a:rPr lang="en-CA" dirty="0"/>
              <a:t>} </a:t>
            </a:r>
          </a:p>
        </p:txBody>
      </p:sp>
      <p:sp>
        <p:nvSpPr>
          <p:cNvPr id="7" name="TextBox 6"/>
          <p:cNvSpPr txBox="1"/>
          <p:nvPr/>
        </p:nvSpPr>
        <p:spPr>
          <a:xfrm>
            <a:off x="6516216" y="3717032"/>
            <a:ext cx="1944216" cy="1754326"/>
          </a:xfrm>
          <a:prstGeom prst="rect">
            <a:avLst/>
          </a:prstGeom>
          <a:noFill/>
        </p:spPr>
        <p:txBody>
          <a:bodyPr wrap="square" rtlCol="0">
            <a:spAutoFit/>
          </a:bodyPr>
          <a:lstStyle/>
          <a:p>
            <a:r>
              <a:rPr lang="en-CA" dirty="0"/>
              <a:t>Final results for h3:</a:t>
            </a:r>
          </a:p>
          <a:p>
            <a:endParaRPr lang="en-CA" dirty="0"/>
          </a:p>
          <a:p>
            <a:r>
              <a:rPr lang="en-CA" dirty="0" err="1"/>
              <a:t>color:red</a:t>
            </a:r>
            <a:r>
              <a:rPr lang="en-CA" dirty="0"/>
              <a:t>;</a:t>
            </a:r>
            <a:br>
              <a:rPr lang="en-CA" dirty="0"/>
            </a:br>
            <a:r>
              <a:rPr lang="en-CA" dirty="0" err="1"/>
              <a:t>text-align:right</a:t>
            </a:r>
            <a:r>
              <a:rPr lang="en-CA" dirty="0"/>
              <a:t>;</a:t>
            </a:r>
            <a:br>
              <a:rPr lang="en-CA" dirty="0"/>
            </a:br>
            <a:r>
              <a:rPr lang="en-CA" dirty="0"/>
              <a:t>font-size:20pt; </a:t>
            </a:r>
          </a:p>
        </p:txBody>
      </p:sp>
    </p:spTree>
    <p:extLst>
      <p:ext uri="{BB962C8B-B14F-4D97-AF65-F5344CB8AC3E}">
        <p14:creationId xmlns:p14="http://schemas.microsoft.com/office/powerpoint/2010/main" val="2636933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CSS Cross-browser Consistency</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Browser Default</a:t>
            </a:r>
            <a:r>
              <a:rPr lang="en-CA" sz="2800" dirty="0">
                <a:effectLst>
                  <a:outerShdw blurRad="38100" dist="38100" dir="2700000" algn="tl">
                    <a:srgbClr val="000000">
                      <a:alpha val="43137"/>
                    </a:srgbClr>
                  </a:outerShdw>
                </a:effectLst>
              </a:rPr>
              <a:t>s</a:t>
            </a:r>
            <a:r>
              <a:rPr lang="en-CA" sz="2800" dirty="0"/>
              <a:t> </a:t>
            </a:r>
          </a:p>
          <a:p>
            <a:pPr>
              <a:buFont typeface="Wingdings" panose="05000000000000000000" pitchFamily="2" charset="2"/>
              <a:buChar char="Ø"/>
            </a:pPr>
            <a:r>
              <a:rPr lang="en-CA" sz="2800" dirty="0">
                <a:hlinkClick r:id="rId2"/>
              </a:rPr>
              <a:t>CSS reset:</a:t>
            </a:r>
            <a:r>
              <a:rPr lang="en-CA" sz="2800" dirty="0"/>
              <a:t>	reset.css</a:t>
            </a:r>
          </a:p>
          <a:p>
            <a:pPr>
              <a:buFont typeface="Wingdings" panose="05000000000000000000" pitchFamily="2" charset="2"/>
              <a:buChar char="Ø"/>
            </a:pPr>
            <a:r>
              <a:rPr lang="en-CA" sz="2800" dirty="0">
                <a:hlinkClick r:id="rId3"/>
              </a:rPr>
              <a:t>CSS Normalization:</a:t>
            </a:r>
            <a:r>
              <a:rPr lang="en-CA" sz="2800" dirty="0"/>
              <a:t>	normalize.css</a:t>
            </a:r>
          </a:p>
          <a:p>
            <a:pPr>
              <a:buFont typeface="Wingdings" panose="05000000000000000000" pitchFamily="2" charset="2"/>
              <a:buChar char="Ø"/>
            </a:pPr>
            <a:endParaRPr lang="en-CA" sz="2800" dirty="0"/>
          </a:p>
          <a:p>
            <a:pPr>
              <a:buFont typeface="Wingdings" panose="05000000000000000000" pitchFamily="2" charset="2"/>
              <a:buChar char="Ø"/>
            </a:pPr>
            <a:r>
              <a:rPr lang="en-CA" sz="2800" dirty="0">
                <a:effectLst/>
                <a:hlinkClick r:id="rId4"/>
              </a:rPr>
              <a:t>consistency-default.html</a:t>
            </a:r>
            <a:endParaRPr lang="en-CA" sz="2800" dirty="0">
              <a:effectLst/>
            </a:endParaRPr>
          </a:p>
          <a:p>
            <a:pPr>
              <a:buFont typeface="Wingdings" panose="05000000000000000000" pitchFamily="2" charset="2"/>
              <a:buChar char="Ø"/>
            </a:pPr>
            <a:r>
              <a:rPr lang="en-CA" sz="2800" dirty="0">
                <a:effectLst/>
                <a:hlinkClick r:id="rId5"/>
              </a:rPr>
              <a:t>consistency-reset.html</a:t>
            </a:r>
            <a:endParaRPr lang="en-CA" sz="2800" dirty="0">
              <a:effectLst/>
            </a:endParaRPr>
          </a:p>
          <a:p>
            <a:pPr>
              <a:buFont typeface="Wingdings" panose="05000000000000000000" pitchFamily="2" charset="2"/>
              <a:buChar char="Ø"/>
            </a:pPr>
            <a:r>
              <a:rPr lang="en-CA" sz="2800" dirty="0">
                <a:effectLst/>
                <a:hlinkClick r:id="rId6"/>
              </a:rPr>
              <a:t>consistency-normalize.html</a:t>
            </a:r>
            <a:endParaRPr lang="en-CA" sz="2800" dirty="0">
              <a:effectLst/>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31</a:t>
            </a:fld>
            <a:endParaRPr lang="en-CA" altLang="en-US"/>
          </a:p>
        </p:txBody>
      </p:sp>
    </p:spTree>
    <p:extLst>
      <p:ext uri="{BB962C8B-B14F-4D97-AF65-F5344CB8AC3E}">
        <p14:creationId xmlns:p14="http://schemas.microsoft.com/office/powerpoint/2010/main" val="11677777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Basic CSS Selectors</a:t>
            </a:r>
            <a:endParaRPr lang="en-US" sz="4000" dirty="0"/>
          </a:p>
        </p:txBody>
      </p:sp>
      <p:sp>
        <p:nvSpPr>
          <p:cNvPr id="3" name="Content Placeholder 2"/>
          <p:cNvSpPr>
            <a:spLocks noGrp="1"/>
          </p:cNvSpPr>
          <p:nvPr>
            <p:ph idx="1"/>
          </p:nvPr>
        </p:nvSpPr>
        <p:spPr>
          <a:xfrm>
            <a:off x="762000" y="1600200"/>
            <a:ext cx="7772400" cy="4525963"/>
          </a:xfrm>
        </p:spPr>
        <p:txBody>
          <a:bodyPr/>
          <a:lstStyle/>
          <a:p>
            <a:pPr>
              <a:buFont typeface="Wingdings" panose="05000000000000000000" pitchFamily="2" charset="2"/>
              <a:buChar char="Ø"/>
            </a:pPr>
            <a:r>
              <a:rPr lang="en-US" dirty="0"/>
              <a:t>Selectors:</a:t>
            </a:r>
          </a:p>
          <a:p>
            <a:pPr lvl="1"/>
            <a:r>
              <a:rPr lang="en-US" dirty="0"/>
              <a:t>HTML tag Selectors</a:t>
            </a:r>
          </a:p>
          <a:p>
            <a:pPr lvl="1"/>
            <a:r>
              <a:rPr lang="en-US" dirty="0"/>
              <a:t>Class Selectors</a:t>
            </a:r>
          </a:p>
          <a:p>
            <a:pPr lvl="1"/>
            <a:r>
              <a:rPr lang="en-US" dirty="0"/>
              <a:t>Id Selectors</a:t>
            </a:r>
          </a:p>
          <a:p>
            <a:pPr lvl="1"/>
            <a:r>
              <a:rPr lang="en-US" dirty="0"/>
              <a:t>Contextual Selectors</a:t>
            </a:r>
          </a:p>
          <a:p>
            <a:pPr lvl="1"/>
            <a:r>
              <a:rPr lang="en-US" dirty="0"/>
              <a:t>Grouping Selectors</a:t>
            </a:r>
          </a:p>
          <a:p>
            <a:pPr lvl="1"/>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659259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00CC"/>
                </a:solidFill>
                <a:effectLst>
                  <a:outerShdw blurRad="38100" dist="38100" dir="2700000" algn="tl">
                    <a:srgbClr val="000000">
                      <a:alpha val="43137"/>
                    </a:srgbClr>
                  </a:outerShdw>
                </a:effectLst>
              </a:rPr>
              <a:t>Tag</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lstStyle/>
          <a:p>
            <a:pPr marL="566738" indent="-457200">
              <a:buFont typeface="Wingdings" panose="05000000000000000000" pitchFamily="2" charset="2"/>
              <a:buChar char="Ø"/>
            </a:pPr>
            <a:r>
              <a:rPr lang="en-US" dirty="0"/>
              <a:t>HTML </a:t>
            </a:r>
            <a:r>
              <a:rPr lang="en-US" dirty="0">
                <a:solidFill>
                  <a:srgbClr val="0000CC"/>
                </a:solidFill>
                <a:effectLst>
                  <a:outerShdw blurRad="38100" dist="38100" dir="2700000" algn="tl">
                    <a:srgbClr val="000000">
                      <a:alpha val="43137"/>
                    </a:srgbClr>
                  </a:outerShdw>
                </a:effectLst>
              </a:rPr>
              <a:t>tag</a:t>
            </a:r>
            <a:r>
              <a:rPr lang="en-US" dirty="0">
                <a:effectLst>
                  <a:outerShdw blurRad="38100" dist="38100" dir="2700000" algn="tl">
                    <a:srgbClr val="000000">
                      <a:alpha val="43137"/>
                    </a:srgbClr>
                  </a:outerShdw>
                </a:effectLst>
              </a:rPr>
              <a:t>/type</a:t>
            </a:r>
            <a:r>
              <a:rPr lang="en-US" dirty="0"/>
              <a:t> Selectors</a:t>
            </a:r>
          </a:p>
          <a:p>
            <a:pPr lvl="1"/>
            <a:r>
              <a:rPr lang="en-US" dirty="0"/>
              <a:t>Any </a:t>
            </a:r>
            <a:r>
              <a:rPr lang="en-US" dirty="0">
                <a:effectLst>
                  <a:outerShdw blurRad="38100" dist="38100" dir="2700000" algn="tl">
                    <a:srgbClr val="000000">
                      <a:alpha val="43137"/>
                    </a:srgbClr>
                  </a:outerShdw>
                </a:effectLst>
              </a:rPr>
              <a:t>html tag is a possible CSS selector</a:t>
            </a:r>
            <a:r>
              <a:rPr lang="en-US" dirty="0"/>
              <a:t>. The selector is simply the tag that is linked to a particular style. For example, </a:t>
            </a:r>
          </a:p>
          <a:p>
            <a:pPr lvl="3">
              <a:buNone/>
            </a:pPr>
            <a:r>
              <a:rPr lang="en-US" sz="2400" b="1" dirty="0">
                <a:solidFill>
                  <a:srgbClr val="0000CC"/>
                </a:solidFill>
                <a:effectLst>
                  <a:outerShdw blurRad="38100" dist="38100" dir="2700000" algn="tl">
                    <a:srgbClr val="000000">
                      <a:alpha val="43137"/>
                    </a:srgbClr>
                  </a:outerShdw>
                </a:effectLst>
              </a:rPr>
              <a:t>p</a:t>
            </a:r>
            <a:r>
              <a:rPr lang="en-US" sz="2400" dirty="0">
                <a:solidFill>
                  <a:srgbClr val="0000CC"/>
                </a:solidFill>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 text-indent: 20px; } </a:t>
            </a:r>
          </a:p>
          <a:p>
            <a:pPr lvl="1"/>
            <a:r>
              <a:rPr lang="en-US" dirty="0"/>
              <a:t>the selector in above example is the p tag</a:t>
            </a:r>
          </a:p>
          <a:p>
            <a:pPr marL="0" indent="0">
              <a:buNone/>
            </a:pP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3725951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Class</a:t>
            </a:r>
            <a:r>
              <a:rPr lang="en-US" sz="4000" dirty="0">
                <a:effectLst>
                  <a:outerShdw blurRad="38100" dist="38100" dir="2700000" algn="tl">
                    <a:srgbClr val="000000">
                      <a:alpha val="43137"/>
                    </a:srgbClr>
                  </a:outerShdw>
                </a:effectLst>
              </a:rPr>
              <a:t> Selectors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3" name="Content Placeholder 2"/>
          <p:cNvSpPr>
            <a:spLocks noGrp="1"/>
          </p:cNvSpPr>
          <p:nvPr>
            <p:ph idx="1"/>
          </p:nvPr>
        </p:nvSpPr>
        <p:spPr>
          <a:xfrm>
            <a:off x="457200" y="1371600"/>
            <a:ext cx="8229600" cy="5029200"/>
          </a:xfrm>
        </p:spPr>
        <p:txBody>
          <a:bodyPr>
            <a:normAutofit fontScale="92500"/>
          </a:bodyPr>
          <a:lstStyle/>
          <a:p>
            <a:pPr>
              <a:buFont typeface="Wingdings" panose="05000000000000000000" pitchFamily="2" charset="2"/>
              <a:buChar char="Ø"/>
            </a:pPr>
            <a:r>
              <a:rPr lang="en-US" sz="3000" dirty="0"/>
              <a:t>A simple selector can have different classes allowing the same tag to have different styles. </a:t>
            </a:r>
          </a:p>
          <a:p>
            <a:pPr lvl="1"/>
            <a:r>
              <a:rPr lang="en-US" sz="2600" dirty="0"/>
              <a:t>For example, you may wish to display different paragraph's in different font sizes </a:t>
            </a:r>
          </a:p>
          <a:p>
            <a:pPr lvl="2">
              <a:buNone/>
            </a:pPr>
            <a:r>
              <a:rPr lang="en-US" sz="2600" dirty="0">
                <a:solidFill>
                  <a:srgbClr val="9900CC"/>
                </a:solidFill>
              </a:rPr>
              <a:t>p</a:t>
            </a:r>
            <a:r>
              <a:rPr lang="en-US" sz="2600" dirty="0"/>
              <a:t>.</a:t>
            </a:r>
            <a:r>
              <a:rPr lang="en-US" sz="2600" b="1" dirty="0">
                <a:solidFill>
                  <a:srgbClr val="0000CC"/>
                </a:solidFill>
              </a:rPr>
              <a:t>type1</a:t>
            </a:r>
            <a:r>
              <a:rPr lang="en-US" sz="2600" dirty="0"/>
              <a:t> { text-indent: 16px; }</a:t>
            </a:r>
          </a:p>
          <a:p>
            <a:pPr lvl="2">
              <a:buNone/>
            </a:pPr>
            <a:r>
              <a:rPr lang="en-US" sz="2600" dirty="0">
                <a:solidFill>
                  <a:srgbClr val="9900CC"/>
                </a:solidFill>
              </a:rPr>
              <a:t>p</a:t>
            </a:r>
            <a:r>
              <a:rPr lang="en-US" sz="2600" dirty="0"/>
              <a:t>.</a:t>
            </a:r>
            <a:r>
              <a:rPr lang="en-US" sz="2600" b="1" dirty="0">
                <a:solidFill>
                  <a:srgbClr val="0000CC"/>
                </a:solidFill>
              </a:rPr>
              <a:t>type2</a:t>
            </a:r>
            <a:r>
              <a:rPr lang="en-US" sz="2600" dirty="0"/>
              <a:t> { text-indent: 20px; }</a:t>
            </a:r>
          </a:p>
          <a:p>
            <a:pPr>
              <a:buFont typeface="Wingdings" panose="05000000000000000000" pitchFamily="2" charset="2"/>
              <a:buChar char="Ø"/>
            </a:pPr>
            <a:r>
              <a:rPr lang="en-US" sz="3000" dirty="0"/>
              <a:t>In the above example the class selector can only be used with the tag it is associated with - in this case the </a:t>
            </a:r>
            <a:r>
              <a:rPr lang="en-US" sz="3000" dirty="0">
                <a:solidFill>
                  <a:srgbClr val="9900CC"/>
                </a:solidFill>
              </a:rPr>
              <a:t>p</a:t>
            </a:r>
            <a:r>
              <a:rPr lang="en-US" sz="3000" dirty="0"/>
              <a:t> tag. </a:t>
            </a:r>
          </a:p>
          <a:p>
            <a:pPr lvl="2">
              <a:buNone/>
            </a:pPr>
            <a:r>
              <a:rPr lang="en-US" sz="2600" dirty="0"/>
              <a:t>&lt;</a:t>
            </a:r>
            <a:r>
              <a:rPr lang="en-US" sz="2600" dirty="0">
                <a:solidFill>
                  <a:srgbClr val="9900CC"/>
                </a:solidFill>
              </a:rPr>
              <a:t>p</a:t>
            </a:r>
            <a:r>
              <a:rPr lang="en-US" sz="2600" dirty="0"/>
              <a:t> </a:t>
            </a:r>
            <a:r>
              <a:rPr lang="en-US" sz="2600" dirty="0">
                <a:solidFill>
                  <a:srgbClr val="0000CC"/>
                </a:solidFill>
              </a:rPr>
              <a:t>class="type1" </a:t>
            </a:r>
            <a:r>
              <a:rPr lang="en-US" sz="2600" dirty="0"/>
              <a:t>&gt;..............&lt;/</a:t>
            </a:r>
            <a:r>
              <a:rPr lang="en-US" sz="2600" dirty="0">
                <a:solidFill>
                  <a:srgbClr val="9900CC"/>
                </a:solidFill>
              </a:rPr>
              <a:t>p</a:t>
            </a:r>
            <a:r>
              <a:rPr lang="en-US" sz="2600" dirty="0"/>
              <a:t>&gt;</a:t>
            </a:r>
          </a:p>
          <a:p>
            <a:pPr lvl="2">
              <a:buNone/>
            </a:pPr>
            <a:r>
              <a:rPr lang="en-US" sz="2600" dirty="0"/>
              <a:t>&lt;</a:t>
            </a:r>
            <a:r>
              <a:rPr lang="en-US" sz="2600" dirty="0">
                <a:solidFill>
                  <a:srgbClr val="9900CC"/>
                </a:solidFill>
              </a:rPr>
              <a:t>p</a:t>
            </a:r>
            <a:r>
              <a:rPr lang="en-US" sz="2600" dirty="0"/>
              <a:t> </a:t>
            </a:r>
            <a:r>
              <a:rPr lang="en-US" sz="2600" dirty="0">
                <a:solidFill>
                  <a:srgbClr val="0000CC"/>
                </a:solidFill>
              </a:rPr>
              <a:t>class="type2" </a:t>
            </a:r>
            <a:r>
              <a:rPr lang="en-US" sz="2600" dirty="0"/>
              <a:t>&gt;..............&lt;/</a:t>
            </a:r>
            <a:r>
              <a:rPr lang="en-US" sz="2600" dirty="0">
                <a:solidFill>
                  <a:srgbClr val="9900CC"/>
                </a:solidFill>
              </a:rPr>
              <a:t>p</a:t>
            </a:r>
            <a:r>
              <a:rPr lang="en-US" sz="2600" dirty="0"/>
              <a:t>&gt;</a:t>
            </a:r>
          </a:p>
          <a:p>
            <a:pPr lvl="2">
              <a:buNone/>
            </a:pPr>
            <a:endParaRPr lang="en-US" sz="3100" dirty="0"/>
          </a:p>
          <a:p>
            <a:endParaRPr lang="en-US" dirty="0"/>
          </a:p>
        </p:txBody>
      </p:sp>
    </p:spTree>
    <p:extLst>
      <p:ext uri="{BB962C8B-B14F-4D97-AF65-F5344CB8AC3E}">
        <p14:creationId xmlns:p14="http://schemas.microsoft.com/office/powerpoint/2010/main" val="3367646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Class</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a:xfrm>
            <a:off x="323528" y="1628800"/>
            <a:ext cx="8540750" cy="4498975"/>
          </a:xfrm>
        </p:spPr>
        <p:txBody>
          <a:bodyPr>
            <a:normAutofit fontScale="92500" lnSpcReduction="10000"/>
          </a:bodyPr>
          <a:lstStyle/>
          <a:p>
            <a:pPr>
              <a:buFont typeface="Wingdings" panose="05000000000000000000" pitchFamily="2" charset="2"/>
              <a:buChar char="Ø"/>
            </a:pPr>
            <a:r>
              <a:rPr lang="en-US" sz="3000" dirty="0"/>
              <a:t>Classes may also be declared without an associated tag. </a:t>
            </a:r>
          </a:p>
          <a:p>
            <a:pPr lvl="1">
              <a:buNone/>
            </a:pPr>
            <a:r>
              <a:rPr lang="en-US" sz="2600" b="1" dirty="0">
                <a:solidFill>
                  <a:srgbClr val="0000CC"/>
                </a:solidFill>
              </a:rPr>
              <a:t>.note </a:t>
            </a:r>
            <a:r>
              <a:rPr lang="en-US" sz="2600" dirty="0"/>
              <a:t>{ font-weight: bold; }</a:t>
            </a:r>
          </a:p>
          <a:p>
            <a:pPr>
              <a:buFont typeface="Wingdings" panose="05000000000000000000" pitchFamily="2" charset="2"/>
              <a:buChar char="Ø"/>
            </a:pPr>
            <a:r>
              <a:rPr lang="en-US" sz="3000" dirty="0"/>
              <a:t>In this case, the note class may be used with any tag. </a:t>
            </a:r>
          </a:p>
          <a:p>
            <a:pPr lvl="1">
              <a:buNone/>
            </a:pPr>
            <a:r>
              <a:rPr lang="en-US" sz="2600" dirty="0"/>
              <a:t>&lt;p </a:t>
            </a:r>
            <a:r>
              <a:rPr lang="en-US" sz="2600" dirty="0">
                <a:solidFill>
                  <a:srgbClr val="0000CC"/>
                </a:solidFill>
              </a:rPr>
              <a:t>class="note" </a:t>
            </a:r>
            <a:r>
              <a:rPr lang="en-US" sz="2600" dirty="0"/>
              <a:t>&gt;..............&lt;/p&gt;</a:t>
            </a:r>
          </a:p>
          <a:p>
            <a:pPr lvl="1">
              <a:buNone/>
            </a:pPr>
            <a:r>
              <a:rPr lang="en-US" sz="2600" dirty="0"/>
              <a:t>&lt;h3 </a:t>
            </a:r>
            <a:r>
              <a:rPr lang="en-US" sz="2600" dirty="0">
                <a:solidFill>
                  <a:srgbClr val="0000CC"/>
                </a:solidFill>
              </a:rPr>
              <a:t>class="note" </a:t>
            </a:r>
            <a:r>
              <a:rPr lang="en-US" sz="2600" dirty="0"/>
              <a:t>&gt;..............&lt;/h3&gt;</a:t>
            </a:r>
          </a:p>
          <a:p>
            <a:pPr lvl="1">
              <a:buNone/>
            </a:pPr>
            <a:r>
              <a:rPr lang="en-US" sz="2600" dirty="0"/>
              <a:t>&lt;p&gt;......&lt;span </a:t>
            </a:r>
            <a:r>
              <a:rPr lang="en-US" sz="2600" dirty="0">
                <a:solidFill>
                  <a:srgbClr val="0000CC"/>
                </a:solidFill>
              </a:rPr>
              <a:t>class="note" </a:t>
            </a:r>
            <a:r>
              <a:rPr lang="en-US" sz="2600" dirty="0"/>
              <a:t>&gt;.....&lt;/span&gt;.......&lt;/p&gt;</a:t>
            </a:r>
          </a:p>
          <a:p>
            <a:pPr>
              <a:buFont typeface="Wingdings" panose="05000000000000000000" pitchFamily="2" charset="2"/>
              <a:buChar char="Ø"/>
            </a:pPr>
            <a:r>
              <a:rPr lang="en-US" sz="3000" dirty="0"/>
              <a:t>A class selector can be used as many times as you wish within an HTML document. </a:t>
            </a:r>
          </a:p>
          <a:p>
            <a:pPr lvl="1">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52397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Id</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a:xfrm>
            <a:off x="457200" y="1600200"/>
            <a:ext cx="8229600" cy="4648200"/>
          </a:xfrm>
        </p:spPr>
        <p:txBody>
          <a:bodyPr>
            <a:normAutofit fontScale="85000" lnSpcReduction="20000"/>
          </a:bodyPr>
          <a:lstStyle/>
          <a:p>
            <a:pPr>
              <a:buFont typeface="Wingdings" panose="05000000000000000000" pitchFamily="2" charset="2"/>
              <a:buChar char="Ø"/>
            </a:pPr>
            <a:r>
              <a:rPr lang="en-US" dirty="0"/>
              <a:t>Id selectors can only be used once in an html document and are individually assigned for a specific purpose. The Id selector type should only be used sparingly because of its limitations. </a:t>
            </a:r>
          </a:p>
          <a:p>
            <a:pPr>
              <a:buFont typeface="Wingdings" panose="05000000000000000000" pitchFamily="2" charset="2"/>
              <a:buChar char="Ø"/>
            </a:pPr>
            <a:r>
              <a:rPr lang="en-US" dirty="0"/>
              <a:t>An Id selector is assigned by using the indicator "#" to precede a name. For example,</a:t>
            </a:r>
          </a:p>
          <a:p>
            <a:pPr lvl="1">
              <a:buNone/>
            </a:pPr>
            <a:r>
              <a:rPr lang="en-US" b="1" dirty="0">
                <a:solidFill>
                  <a:srgbClr val="0000CC"/>
                </a:solidFill>
              </a:rPr>
              <a:t>#</a:t>
            </a:r>
            <a:r>
              <a:rPr lang="en-US" dirty="0"/>
              <a:t>xyz656 { text-indent: 1em; }</a:t>
            </a:r>
            <a:br>
              <a:rPr lang="en-US" dirty="0"/>
            </a:br>
            <a:endParaRPr lang="en-US" dirty="0"/>
          </a:p>
          <a:p>
            <a:pPr lvl="1">
              <a:buNone/>
            </a:pPr>
            <a:r>
              <a:rPr lang="en-US" dirty="0"/>
              <a:t>&lt;p </a:t>
            </a:r>
            <a:r>
              <a:rPr lang="en-US" dirty="0">
                <a:solidFill>
                  <a:srgbClr val="0000CC"/>
                </a:solidFill>
              </a:rPr>
              <a:t>id="xyz656" </a:t>
            </a:r>
            <a:r>
              <a:rPr lang="en-US" dirty="0"/>
              <a:t>&gt;.................................&lt;/p&gt;</a:t>
            </a:r>
          </a:p>
          <a:p>
            <a:pPr marL="177800" lvl="1" indent="-47625">
              <a:buNone/>
            </a:pPr>
            <a:r>
              <a:rPr lang="en-US" dirty="0"/>
              <a:t>Or:</a:t>
            </a:r>
          </a:p>
          <a:p>
            <a:pPr lvl="1">
              <a:buNone/>
            </a:pPr>
            <a:r>
              <a:rPr lang="en-US" dirty="0"/>
              <a:t>&lt;p&gt;......&lt;span </a:t>
            </a:r>
            <a:r>
              <a:rPr lang="en-US" dirty="0">
                <a:solidFill>
                  <a:srgbClr val="0000CC"/>
                </a:solidFill>
              </a:rPr>
              <a:t>id="zyx565" </a:t>
            </a:r>
            <a:r>
              <a:rPr lang="en-US" dirty="0"/>
              <a:t>&gt;.....&lt;/span&gt;.......&lt;/p&gt;</a:t>
            </a:r>
          </a:p>
          <a:p>
            <a:pPr>
              <a:buFont typeface="Wingdings" panose="05000000000000000000" pitchFamily="2" charset="2"/>
              <a:buChar char="Ø"/>
            </a:pPr>
            <a:r>
              <a:rPr lang="en-US" dirty="0"/>
              <a:t>The value of Id attribute should be unique in a HTML file.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598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Contextual</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normAutofit fontScale="77500" lnSpcReduction="20000"/>
          </a:bodyPr>
          <a:lstStyle/>
          <a:p>
            <a:pPr>
              <a:buFont typeface="Wingdings" panose="05000000000000000000" pitchFamily="2" charset="2"/>
              <a:buChar char="Ø"/>
            </a:pPr>
            <a:r>
              <a:rPr lang="en-US" dirty="0"/>
              <a:t>Contextual selectors are used to indicate the context of a selector.</a:t>
            </a:r>
          </a:p>
          <a:p>
            <a:pPr>
              <a:buFont typeface="Wingdings" panose="05000000000000000000" pitchFamily="2" charset="2"/>
              <a:buChar char="Ø"/>
            </a:pPr>
            <a:r>
              <a:rPr lang="en-US" dirty="0"/>
              <a:t>The context of a selector is determined by what its parent element is. In other words, what the </a:t>
            </a:r>
            <a:r>
              <a:rPr lang="en-US" dirty="0">
                <a:solidFill>
                  <a:srgbClr val="0000CC"/>
                </a:solidFill>
              </a:rPr>
              <a:t>element is nested </a:t>
            </a:r>
            <a:r>
              <a:rPr lang="en-US" dirty="0"/>
              <a:t>within or what precedes it in the document. </a:t>
            </a:r>
          </a:p>
          <a:p>
            <a:pPr lvl="1"/>
            <a:r>
              <a:rPr lang="en-US" dirty="0"/>
              <a:t>For example, if you want unordered lists that are nested under ordered lists to have a font size of 16px, then you would use</a:t>
            </a:r>
          </a:p>
          <a:p>
            <a:pPr lvl="1">
              <a:buNone/>
            </a:pPr>
            <a:r>
              <a:rPr lang="en-US" dirty="0"/>
              <a:t>		   </a:t>
            </a:r>
            <a:r>
              <a:rPr lang="en-US" sz="3100" b="1" dirty="0" err="1">
                <a:solidFill>
                  <a:srgbClr val="0000CC"/>
                </a:solidFill>
              </a:rPr>
              <a:t>ol</a:t>
            </a:r>
            <a:r>
              <a:rPr lang="en-US" sz="3100" b="1" dirty="0">
                <a:solidFill>
                  <a:srgbClr val="0000CC"/>
                </a:solidFill>
              </a:rPr>
              <a:t> </a:t>
            </a:r>
            <a:r>
              <a:rPr lang="en-US" sz="3100" b="1" dirty="0" err="1">
                <a:solidFill>
                  <a:srgbClr val="0000CC"/>
                </a:solidFill>
              </a:rPr>
              <a:t>ul</a:t>
            </a:r>
            <a:r>
              <a:rPr lang="en-US" sz="3100" b="1" dirty="0">
                <a:solidFill>
                  <a:srgbClr val="0000CC"/>
                </a:solidFill>
              </a:rPr>
              <a:t> </a:t>
            </a:r>
            <a:r>
              <a:rPr lang="en-US" sz="3100" dirty="0"/>
              <a:t>{ font-size: 16px; }</a:t>
            </a:r>
            <a:endParaRPr lang="en-US" dirty="0"/>
          </a:p>
          <a:p>
            <a:pPr>
              <a:buFont typeface="Wingdings" panose="05000000000000000000" pitchFamily="2" charset="2"/>
              <a:buChar char="Ø"/>
            </a:pPr>
            <a:r>
              <a:rPr lang="en-US" dirty="0"/>
              <a:t>This can be read as "for any unordered list that is nested within an ordered list" - change the font size to 16px.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856928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CC"/>
                </a:solidFill>
                <a:effectLst>
                  <a:outerShdw blurRad="38100" dist="38100" dir="2700000" algn="tl">
                    <a:srgbClr val="000000">
                      <a:alpha val="43137"/>
                    </a:srgbClr>
                  </a:outerShdw>
                </a:effectLst>
              </a:rPr>
              <a:t>Grouping</a:t>
            </a:r>
            <a:r>
              <a:rPr lang="en-US" sz="4000" dirty="0">
                <a:effectLst>
                  <a:outerShdw blurRad="38100" dist="38100" dir="2700000" algn="tl">
                    <a:srgbClr val="000000">
                      <a:alpha val="43137"/>
                    </a:srgbClr>
                  </a:outerShdw>
                </a:effectLst>
              </a:rPr>
              <a:t> Selectors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To reduce the size of the style sheets, one can group selectors in comma-separated list </a:t>
            </a:r>
          </a:p>
          <a:p>
            <a:endParaRPr lang="en-US" dirty="0"/>
          </a:p>
          <a:p>
            <a:pPr lvl="1">
              <a:buNone/>
            </a:pPr>
            <a:r>
              <a:rPr lang="en-US" dirty="0">
                <a:solidFill>
                  <a:srgbClr val="0000CC"/>
                </a:solidFill>
                <a:effectLst>
                  <a:outerShdw blurRad="38100" dist="38100" dir="2700000" algn="tl">
                    <a:srgbClr val="000000">
                      <a:alpha val="43137"/>
                    </a:srgbClr>
                  </a:outerShdw>
                </a:effectLst>
              </a:rPr>
              <a:t>h1, h2, h3 </a:t>
            </a:r>
            <a:r>
              <a:rPr lang="en-US" dirty="0"/>
              <a:t>{ font-family: Serif; color: blue;}</a:t>
            </a:r>
          </a:p>
          <a:p>
            <a:pPr>
              <a:buFont typeface="Wingdings" panose="05000000000000000000" pitchFamily="2" charset="2"/>
              <a:buChar char="Ø"/>
            </a:pPr>
            <a:endParaRPr lang="en-US" dirty="0"/>
          </a:p>
          <a:p>
            <a:pPr>
              <a:buFont typeface="Wingdings" panose="05000000000000000000" pitchFamily="2" charset="2"/>
              <a:buChar char="Ø"/>
            </a:pPr>
            <a:r>
              <a:rPr lang="en-US" dirty="0"/>
              <a:t>Example: </a:t>
            </a:r>
          </a:p>
          <a:p>
            <a:pPr lvl="1">
              <a:buFont typeface="Wingdings" panose="05000000000000000000" pitchFamily="2" charset="2"/>
              <a:buChar char="q"/>
            </a:pPr>
            <a:r>
              <a:rPr lang="en-US" dirty="0">
                <a:hlinkClick r:id="rId2"/>
              </a:rPr>
              <a:t> css_selectors.html</a:t>
            </a:r>
            <a:r>
              <a:rPr lang="en-US" dirty="0"/>
              <a:t> </a:t>
            </a:r>
          </a:p>
          <a:p>
            <a:pPr lvl="1">
              <a:buFont typeface="Wingdings" panose="05000000000000000000" pitchFamily="2" charset="2"/>
              <a:buChar char="q"/>
            </a:pPr>
            <a:r>
              <a:rPr lang="en-US" dirty="0"/>
              <a:t> </a:t>
            </a:r>
            <a:r>
              <a:rPr lang="en-US" dirty="0">
                <a:hlinkClick r:id="rId3"/>
              </a:rPr>
              <a:t>Thimble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34880935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CSS how to use div tags</a:t>
            </a:r>
          </a:p>
        </p:txBody>
      </p:sp>
      <p:sp>
        <p:nvSpPr>
          <p:cNvPr id="3" name="Content Placeholder 2"/>
          <p:cNvSpPr>
            <a:spLocks noGrp="1"/>
          </p:cNvSpPr>
          <p:nvPr>
            <p:ph idx="1"/>
          </p:nvPr>
        </p:nvSpPr>
        <p:spPr/>
        <p:txBody>
          <a:bodyPr/>
          <a:lstStyle/>
          <a:p>
            <a:pPr>
              <a:lnSpc>
                <a:spcPct val="80000"/>
              </a:lnSpc>
              <a:buFont typeface="Wingdings" panose="05000000000000000000" pitchFamily="2" charset="2"/>
              <a:buChar char="Ø"/>
            </a:pPr>
            <a:r>
              <a:rPr lang="en-CA" altLang="en-US" sz="2400" dirty="0"/>
              <a:t>The &lt;div&gt; tag defines more general divisions within a document. </a:t>
            </a:r>
          </a:p>
          <a:p>
            <a:pPr>
              <a:lnSpc>
                <a:spcPct val="80000"/>
              </a:lnSpc>
              <a:buFont typeface="Wingdings" panose="05000000000000000000" pitchFamily="2" charset="2"/>
              <a:buChar char="Ø"/>
            </a:pPr>
            <a:r>
              <a:rPr lang="en-CA" altLang="en-US" sz="2400" dirty="0"/>
              <a:t>The &lt;div&gt; tag is a block-level element </a:t>
            </a:r>
          </a:p>
          <a:p>
            <a:pPr>
              <a:lnSpc>
                <a:spcPct val="80000"/>
              </a:lnSpc>
              <a:buFont typeface="Wingdings" panose="05000000000000000000" pitchFamily="2" charset="2"/>
              <a:buChar char="Ø"/>
            </a:pPr>
            <a:r>
              <a:rPr lang="en-CA" altLang="en-US" sz="2400" dirty="0"/>
              <a:t>The &lt;div&gt; tag can contain nearly any other tag </a:t>
            </a:r>
          </a:p>
          <a:p>
            <a:pPr>
              <a:lnSpc>
                <a:spcPct val="80000"/>
              </a:lnSpc>
              <a:buFont typeface="Wingdings" panose="05000000000000000000" pitchFamily="2" charset="2"/>
              <a:buChar char="Ø"/>
            </a:pPr>
            <a:r>
              <a:rPr lang="en-CA" altLang="en-US" sz="2400" dirty="0"/>
              <a:t>The &lt;div&gt; tag cannot be inside &lt;p&gt; tags </a:t>
            </a:r>
          </a:p>
          <a:p>
            <a:pPr>
              <a:lnSpc>
                <a:spcPct val="80000"/>
              </a:lnSpc>
              <a:buFont typeface="Wingdings" panose="05000000000000000000" pitchFamily="2" charset="2"/>
              <a:buChar char="Ø"/>
            </a:pPr>
            <a:endParaRPr lang="en-CA" altLang="en-US" sz="2400" dirty="0"/>
          </a:p>
          <a:p>
            <a:pPr>
              <a:lnSpc>
                <a:spcPct val="80000"/>
              </a:lnSpc>
              <a:buFont typeface="Wingdings" panose="05000000000000000000" pitchFamily="2" charset="2"/>
              <a:buChar char="Ø"/>
            </a:pPr>
            <a:r>
              <a:rPr lang="en-CA" altLang="en-US" sz="2400" dirty="0"/>
              <a:t>You can use the &lt;div&gt; tag when you want to center or position a content block on the page.</a:t>
            </a:r>
          </a:p>
          <a:p>
            <a:pPr>
              <a:buFont typeface="Wingdings" panose="05000000000000000000" pitchFamily="2" charset="2"/>
              <a:buChar char="Ø"/>
            </a:pPr>
            <a:r>
              <a:rPr lang="en-US" sz="2400" dirty="0"/>
              <a:t>It's always a good idea to close your &lt;div&gt; tags as soon </a:t>
            </a:r>
            <a:r>
              <a:rPr lang="en-US" sz="2300" dirty="0"/>
              <a:t>as you open them. Then place the contents within the element. </a:t>
            </a:r>
          </a:p>
          <a:p>
            <a:pPr>
              <a:buFont typeface="Wingdings" panose="05000000000000000000" pitchFamily="2" charset="2"/>
              <a:buChar char="Ø"/>
            </a:pPr>
            <a:r>
              <a:rPr lang="en-US" sz="2400" dirty="0"/>
              <a:t>If you nest your &lt;div&gt; tags, be sure that you know where your content is going (in other words, which DIV it should be part of). </a:t>
            </a:r>
          </a:p>
          <a:p>
            <a:pPr>
              <a:buFont typeface="Wingdings" panose="05000000000000000000" pitchFamily="2" charset="2"/>
              <a:buChar char="Ø"/>
            </a:pPr>
            <a:endParaRPr lang="en-CA" sz="2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39</a:t>
            </a:fld>
            <a:endParaRPr lang="en-CA" altLang="en-US"/>
          </a:p>
        </p:txBody>
      </p:sp>
    </p:spTree>
    <p:extLst>
      <p:ext uri="{BB962C8B-B14F-4D97-AF65-F5344CB8AC3E}">
        <p14:creationId xmlns:p14="http://schemas.microsoft.com/office/powerpoint/2010/main" val="15610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effectLst>
                  <a:outerShdw blurRad="38100" dist="38100" dir="2700000" algn="tl">
                    <a:srgbClr val="000000">
                      <a:alpha val="43137"/>
                    </a:srgbClr>
                  </a:outerShdw>
                </a:effectLst>
              </a:rPr>
              <a:t>Table Structure</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400" dirty="0"/>
              <a:t>Table structure</a:t>
            </a:r>
          </a:p>
          <a:p>
            <a:pPr lvl="1"/>
            <a:r>
              <a:rPr lang="en-CA" sz="2000" dirty="0"/>
              <a:t>in a table, each piece of information is displayed in a </a:t>
            </a:r>
            <a:r>
              <a:rPr lang="en-CA" sz="2000" dirty="0">
                <a:effectLst>
                  <a:outerShdw blurRad="38100" dist="38100" dir="2700000" algn="tl">
                    <a:srgbClr val="000000">
                      <a:alpha val="43137"/>
                    </a:srgbClr>
                  </a:outerShdw>
                </a:effectLst>
              </a:rPr>
              <a:t>cell </a:t>
            </a:r>
            <a:r>
              <a:rPr lang="en-CA" sz="2000" dirty="0"/>
              <a:t>(&lt;td&gt;).</a:t>
            </a:r>
          </a:p>
          <a:p>
            <a:pPr lvl="1"/>
            <a:r>
              <a:rPr lang="en-CA" sz="2000" dirty="0"/>
              <a:t>The cells in a line across the page make up a </a:t>
            </a:r>
            <a:r>
              <a:rPr lang="en-CA" sz="2000" dirty="0">
                <a:effectLst>
                  <a:outerShdw blurRad="38100" dist="38100" dir="2700000" algn="tl">
                    <a:srgbClr val="000000">
                      <a:alpha val="43137"/>
                    </a:srgbClr>
                  </a:outerShdw>
                </a:effectLst>
              </a:rPr>
              <a:t>row </a:t>
            </a:r>
            <a:r>
              <a:rPr lang="en-CA" sz="2000" dirty="0"/>
              <a:t>(&lt;</a:t>
            </a:r>
            <a:r>
              <a:rPr lang="en-CA" sz="2000" dirty="0" err="1"/>
              <a:t>th</a:t>
            </a:r>
            <a:r>
              <a:rPr lang="en-CA" sz="2000" dirty="0"/>
              <a:t>&gt; or &lt;</a:t>
            </a:r>
            <a:r>
              <a:rPr lang="en-CA" sz="2000" dirty="0" err="1"/>
              <a:t>tr</a:t>
            </a:r>
            <a:r>
              <a:rPr lang="en-CA" sz="2000" dirty="0"/>
              <a:t>&gt;).</a:t>
            </a:r>
          </a:p>
          <a:p>
            <a:pPr lvl="1"/>
            <a:r>
              <a:rPr lang="en-CA" sz="2000" dirty="0"/>
              <a:t>The cells in a line down the page make up a </a:t>
            </a:r>
            <a:r>
              <a:rPr lang="en-CA" sz="2000" dirty="0">
                <a:effectLst>
                  <a:outerShdw blurRad="38100" dist="38100" dir="2700000" algn="tl">
                    <a:srgbClr val="000000">
                      <a:alpha val="43137"/>
                    </a:srgbClr>
                  </a:outerShdw>
                </a:effectLst>
              </a:rPr>
              <a:t>column</a:t>
            </a:r>
            <a:r>
              <a:rPr lang="en-CA" sz="2000" dirty="0"/>
              <a:t>.</a:t>
            </a:r>
          </a:p>
          <a:p>
            <a:pPr>
              <a:buFont typeface="Wingdings" panose="05000000000000000000" pitchFamily="2" charset="2"/>
              <a:buChar char="Ø"/>
            </a:pPr>
            <a:r>
              <a:rPr lang="en-CA" sz="2400" dirty="0"/>
              <a:t>Example</a:t>
            </a:r>
          </a:p>
          <a:p>
            <a:pPr>
              <a:buFont typeface="Wingdings" panose="05000000000000000000" pitchFamily="2" charset="2"/>
              <a:buChar char="q"/>
            </a:pPr>
            <a:endParaRPr lang="en-CA" sz="2400" dirty="0"/>
          </a:p>
          <a:p>
            <a:pPr>
              <a:buFont typeface="Wingdings" panose="05000000000000000000" pitchFamily="2" charset="2"/>
              <a:buChar char="q"/>
            </a:pPr>
            <a:endParaRPr lang="en-CA" sz="2400" dirty="0"/>
          </a:p>
          <a:p>
            <a:pPr>
              <a:buFont typeface="Wingdings" panose="05000000000000000000" pitchFamily="2" charset="2"/>
              <a:buChar char="q"/>
            </a:pPr>
            <a:endParaRPr lang="en-CA" sz="2400" dirty="0"/>
          </a:p>
          <a:p>
            <a:pPr>
              <a:buFont typeface="Wingdings" panose="05000000000000000000" pitchFamily="2" charset="2"/>
              <a:buChar char="q"/>
            </a:pPr>
            <a:endParaRPr lang="en-CA" sz="2400" dirty="0"/>
          </a:p>
          <a:p>
            <a:pPr>
              <a:buFont typeface="Wingdings" panose="05000000000000000000" pitchFamily="2" charset="2"/>
              <a:buChar char="q"/>
            </a:pPr>
            <a:endParaRPr lang="en-CA" sz="2400" dirty="0"/>
          </a:p>
          <a:p>
            <a:pPr>
              <a:buFont typeface="Wingdings" panose="05000000000000000000" pitchFamily="2" charset="2"/>
              <a:buChar char="q"/>
            </a:pPr>
            <a:r>
              <a:rPr lang="en-CA" sz="2400" dirty="0">
                <a:hlinkClick r:id="rId2"/>
              </a:rPr>
              <a:t>tags-tables.html</a:t>
            </a:r>
            <a:endParaRPr lang="en-CA" sz="2400" dirty="0"/>
          </a:p>
          <a:p>
            <a:pPr>
              <a:buFont typeface="Wingdings" panose="05000000000000000000" pitchFamily="2" charset="2"/>
              <a:buChar char="q"/>
            </a:pPr>
            <a:r>
              <a:rPr lang="en-CA" sz="2400" dirty="0">
                <a:hlinkClick r:id="rId3"/>
              </a:rPr>
              <a:t>Thimble</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a:t>
            </a:fld>
            <a:endParaRPr lang="en-CA" altLang="en-US"/>
          </a:p>
        </p:txBody>
      </p:sp>
      <p:pic>
        <p:nvPicPr>
          <p:cNvPr id="2050" name="Picture 2" descr="C:\SenecaCollege\INT222-BTI220\INT222-2015.4Smr\tmp\tmp.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63688" y="3717032"/>
            <a:ext cx="5256584" cy="2016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3970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12"/>
          </p:nvPr>
        </p:nvSpPr>
        <p:spPr>
          <a:noFill/>
        </p:spPr>
        <p:txBody>
          <a:bodyPr/>
          <a:lstStyle>
            <a:lvl1pPr eaLnBrk="0" hangingPunct="0">
              <a:defRPr>
                <a:solidFill>
                  <a:schemeClr val="tx1"/>
                </a:solidFill>
                <a:latin typeface="Comic Sans MS" pitchFamily="66" charset="0"/>
                <a:cs typeface="Arial" charset="0"/>
              </a:defRPr>
            </a:lvl1pPr>
            <a:lvl2pPr marL="742950" indent="-285750" eaLnBrk="0" hangingPunct="0">
              <a:defRPr>
                <a:solidFill>
                  <a:schemeClr val="tx1"/>
                </a:solidFill>
                <a:latin typeface="Comic Sans MS" pitchFamily="66" charset="0"/>
                <a:cs typeface="Arial" charset="0"/>
              </a:defRPr>
            </a:lvl2pPr>
            <a:lvl3pPr marL="1143000" indent="-228600" eaLnBrk="0" hangingPunct="0">
              <a:defRPr>
                <a:solidFill>
                  <a:schemeClr val="tx1"/>
                </a:solidFill>
                <a:latin typeface="Comic Sans MS" pitchFamily="66" charset="0"/>
                <a:cs typeface="Arial" charset="0"/>
              </a:defRPr>
            </a:lvl3pPr>
            <a:lvl4pPr marL="1600200" indent="-228600" eaLnBrk="0" hangingPunct="0">
              <a:defRPr>
                <a:solidFill>
                  <a:schemeClr val="tx1"/>
                </a:solidFill>
                <a:latin typeface="Comic Sans MS" pitchFamily="66" charset="0"/>
                <a:cs typeface="Arial" charset="0"/>
              </a:defRPr>
            </a:lvl4pPr>
            <a:lvl5pPr marL="2057400" indent="-228600" eaLnBrk="0" hangingPunct="0">
              <a:defRPr>
                <a:solidFill>
                  <a:schemeClr val="tx1"/>
                </a:solidFill>
                <a:latin typeface="Comic Sans MS" pitchFamily="66" charset="0"/>
                <a:cs typeface="Arial" charset="0"/>
              </a:defRPr>
            </a:lvl5pPr>
            <a:lvl6pPr marL="2514600" indent="-228600" eaLnBrk="0" fontAlgn="base" hangingPunct="0">
              <a:spcBef>
                <a:spcPct val="0"/>
              </a:spcBef>
              <a:spcAft>
                <a:spcPct val="0"/>
              </a:spcAft>
              <a:defRPr>
                <a:solidFill>
                  <a:schemeClr val="tx1"/>
                </a:solidFill>
                <a:latin typeface="Comic Sans MS" pitchFamily="66" charset="0"/>
                <a:cs typeface="Arial" charset="0"/>
              </a:defRPr>
            </a:lvl6pPr>
            <a:lvl7pPr marL="2971800" indent="-228600" eaLnBrk="0" fontAlgn="base" hangingPunct="0">
              <a:spcBef>
                <a:spcPct val="0"/>
              </a:spcBef>
              <a:spcAft>
                <a:spcPct val="0"/>
              </a:spcAft>
              <a:defRPr>
                <a:solidFill>
                  <a:schemeClr val="tx1"/>
                </a:solidFill>
                <a:latin typeface="Comic Sans MS" pitchFamily="66" charset="0"/>
                <a:cs typeface="Arial" charset="0"/>
              </a:defRPr>
            </a:lvl7pPr>
            <a:lvl8pPr marL="3429000" indent="-228600" eaLnBrk="0" fontAlgn="base" hangingPunct="0">
              <a:spcBef>
                <a:spcPct val="0"/>
              </a:spcBef>
              <a:spcAft>
                <a:spcPct val="0"/>
              </a:spcAft>
              <a:defRPr>
                <a:solidFill>
                  <a:schemeClr val="tx1"/>
                </a:solidFill>
                <a:latin typeface="Comic Sans MS" pitchFamily="66" charset="0"/>
                <a:cs typeface="Arial" charset="0"/>
              </a:defRPr>
            </a:lvl8pPr>
            <a:lvl9pPr marL="3886200" indent="-228600" eaLnBrk="0" fontAlgn="base" hangingPunct="0">
              <a:spcBef>
                <a:spcPct val="0"/>
              </a:spcBef>
              <a:spcAft>
                <a:spcPct val="0"/>
              </a:spcAft>
              <a:defRPr>
                <a:solidFill>
                  <a:schemeClr val="tx1"/>
                </a:solidFill>
                <a:latin typeface="Comic Sans MS" pitchFamily="66" charset="0"/>
                <a:cs typeface="Arial" charset="0"/>
              </a:defRPr>
            </a:lvl9pPr>
          </a:lstStyle>
          <a:p>
            <a:pPr eaLnBrk="1" hangingPunct="1"/>
            <a:fld id="{D2243A65-13A1-408C-AFE5-4C0464D370E1}" type="slidenum">
              <a:rPr lang="en-CA" altLang="en-US"/>
              <a:pPr eaLnBrk="1" hangingPunct="1"/>
              <a:t>40</a:t>
            </a:fld>
            <a:endParaRPr lang="en-CA" altLang="en-US"/>
          </a:p>
        </p:txBody>
      </p:sp>
      <p:sp>
        <p:nvSpPr>
          <p:cNvPr id="33795" name="Rectangle 2"/>
          <p:cNvSpPr>
            <a:spLocks noGrp="1" noChangeArrowheads="1"/>
          </p:cNvSpPr>
          <p:nvPr>
            <p:ph type="title"/>
          </p:nvPr>
        </p:nvSpPr>
        <p:spPr>
          <a:xfrm>
            <a:off x="685800" y="152400"/>
            <a:ext cx="6870700" cy="900113"/>
          </a:xfrm>
        </p:spPr>
        <p:txBody>
          <a:bodyPr/>
          <a:lstStyle/>
          <a:p>
            <a:r>
              <a:rPr lang="en-CA" altLang="en-US" sz="4000" dirty="0">
                <a:effectLst>
                  <a:outerShdw blurRad="38100" dist="38100" dir="2700000" algn="tl">
                    <a:srgbClr val="000000">
                      <a:alpha val="43137"/>
                    </a:srgbClr>
                  </a:outerShdw>
                </a:effectLst>
              </a:rPr>
              <a:t>CSS how to - span</a:t>
            </a:r>
          </a:p>
        </p:txBody>
      </p:sp>
      <p:sp>
        <p:nvSpPr>
          <p:cNvPr id="33796" name="Rectangle 3"/>
          <p:cNvSpPr>
            <a:spLocks noGrp="1" noChangeArrowheads="1"/>
          </p:cNvSpPr>
          <p:nvPr>
            <p:ph type="body" idx="1"/>
          </p:nvPr>
        </p:nvSpPr>
        <p:spPr>
          <a:xfrm>
            <a:off x="684213" y="1196975"/>
            <a:ext cx="7696200" cy="4305300"/>
          </a:xfrm>
        </p:spPr>
        <p:txBody>
          <a:bodyPr/>
          <a:lstStyle/>
          <a:p>
            <a:pPr>
              <a:lnSpc>
                <a:spcPct val="80000"/>
              </a:lnSpc>
              <a:buFont typeface="Wingdings" panose="05000000000000000000" pitchFamily="2" charset="2"/>
              <a:buChar char="Ø"/>
            </a:pPr>
            <a:r>
              <a:rPr lang="en-CA" altLang="en-US" sz="2400" dirty="0"/>
              <a:t>Similar to the div element in function with one difference - </a:t>
            </a:r>
            <a:r>
              <a:rPr lang="en-CA" altLang="en-US" sz="2400" i="1" dirty="0"/>
              <a:t>span</a:t>
            </a:r>
            <a:r>
              <a:rPr lang="en-CA" altLang="en-US" sz="2400" dirty="0"/>
              <a:t> is an </a:t>
            </a:r>
            <a:r>
              <a:rPr lang="en-CA" altLang="en-US" sz="2400" dirty="0">
                <a:solidFill>
                  <a:schemeClr val="tx2"/>
                </a:solidFill>
              </a:rPr>
              <a:t>inline element</a:t>
            </a:r>
            <a:r>
              <a:rPr lang="en-CA" altLang="en-US" sz="2400" dirty="0"/>
              <a:t> - do not begin a new line.</a:t>
            </a:r>
          </a:p>
          <a:p>
            <a:pPr>
              <a:lnSpc>
                <a:spcPct val="80000"/>
              </a:lnSpc>
              <a:buFont typeface="Wingdings" panose="05000000000000000000" pitchFamily="2" charset="2"/>
              <a:buChar char="Ø"/>
            </a:pPr>
            <a:r>
              <a:rPr lang="en-CA" altLang="en-US" sz="2400" dirty="0"/>
              <a:t>Can only contain other inline elements. </a:t>
            </a:r>
          </a:p>
          <a:p>
            <a:pPr>
              <a:lnSpc>
                <a:spcPct val="80000"/>
              </a:lnSpc>
              <a:buFont typeface="Wingdings" panose="05000000000000000000" pitchFamily="2" charset="2"/>
              <a:buChar char="Ø"/>
            </a:pPr>
            <a:endParaRPr lang="en-CA" altLang="en-US" sz="1600" dirty="0"/>
          </a:p>
          <a:p>
            <a:pPr>
              <a:lnSpc>
                <a:spcPct val="80000"/>
              </a:lnSpc>
              <a:buFont typeface="Wingdings" panose="05000000000000000000" pitchFamily="2" charset="2"/>
              <a:buChar char="Ø"/>
            </a:pPr>
            <a:r>
              <a:rPr lang="en-CA" altLang="en-US" sz="2400" dirty="0"/>
              <a:t>The </a:t>
            </a:r>
            <a:r>
              <a:rPr lang="en-CA" altLang="en-US" sz="2400" i="1" dirty="0"/>
              <a:t>span</a:t>
            </a:r>
            <a:r>
              <a:rPr lang="en-CA" altLang="en-US" sz="2400" dirty="0"/>
              <a:t> element can be a selector and accept </a:t>
            </a:r>
            <a:r>
              <a:rPr lang="en-CA" altLang="en-US" sz="2400" i="1" dirty="0"/>
              <a:t>style</a:t>
            </a:r>
            <a:r>
              <a:rPr lang="en-CA" altLang="en-US" sz="2400" dirty="0"/>
              <a:t>, </a:t>
            </a:r>
            <a:r>
              <a:rPr lang="en-CA" altLang="en-US" sz="2400" i="1" dirty="0"/>
              <a:t>class</a:t>
            </a:r>
            <a:r>
              <a:rPr lang="en-CA" altLang="en-US" sz="2400" dirty="0"/>
              <a:t> and </a:t>
            </a:r>
            <a:r>
              <a:rPr lang="en-CA" altLang="en-US" sz="2400" i="1" dirty="0"/>
              <a:t>id</a:t>
            </a:r>
            <a:r>
              <a:rPr lang="en-CA" altLang="en-US" sz="2400" dirty="0"/>
              <a:t> attributes.</a:t>
            </a:r>
          </a:p>
          <a:p>
            <a:pPr>
              <a:lnSpc>
                <a:spcPct val="80000"/>
              </a:lnSpc>
              <a:buFont typeface="Wingdings" panose="05000000000000000000" pitchFamily="2" charset="2"/>
              <a:buChar char="Ø"/>
            </a:pPr>
            <a:endParaRPr lang="en-CA" altLang="en-US" sz="1600" dirty="0"/>
          </a:p>
          <a:p>
            <a:pPr>
              <a:lnSpc>
                <a:spcPct val="80000"/>
              </a:lnSpc>
              <a:buFont typeface="Wingdings" panose="05000000000000000000" pitchFamily="2" charset="2"/>
              <a:buChar char="Ø"/>
            </a:pPr>
            <a:r>
              <a:rPr lang="en-CA" altLang="en-US" sz="2400" dirty="0"/>
              <a:t>The primary difference between the &lt;span&gt; and &lt;div&gt; tags is:</a:t>
            </a:r>
          </a:p>
          <a:p>
            <a:pPr lvl="1">
              <a:lnSpc>
                <a:spcPct val="80000"/>
              </a:lnSpc>
            </a:pPr>
            <a:r>
              <a:rPr lang="en-CA" altLang="en-US" sz="1800" dirty="0"/>
              <a:t>&lt;span&gt; doesn't do any formatting of it's own. </a:t>
            </a:r>
          </a:p>
          <a:p>
            <a:pPr lvl="1">
              <a:lnSpc>
                <a:spcPct val="80000"/>
              </a:lnSpc>
            </a:pPr>
            <a:r>
              <a:rPr lang="en-CA" altLang="en-US" sz="1800" dirty="0"/>
              <a:t>&lt;div&gt;  includes a paragraph break, because it is defining a logical division in the document. </a:t>
            </a:r>
          </a:p>
          <a:p>
            <a:pPr lvl="1">
              <a:lnSpc>
                <a:spcPct val="80000"/>
              </a:lnSpc>
            </a:pPr>
            <a:r>
              <a:rPr lang="en-CA" altLang="en-US" sz="1800" dirty="0"/>
              <a:t>The &lt;span&gt; tag simply tells the browser to apply the style rules to whatever is </a:t>
            </a:r>
            <a:r>
              <a:rPr lang="en-CA" altLang="en-US" sz="1600" dirty="0"/>
              <a:t>within the &lt;span&gt;. </a:t>
            </a:r>
          </a:p>
          <a:p>
            <a:pPr>
              <a:lnSpc>
                <a:spcPct val="80000"/>
              </a:lnSpc>
              <a:buFont typeface="Wingdings" panose="05000000000000000000" pitchFamily="2" charset="2"/>
              <a:buChar char="q"/>
            </a:pPr>
            <a:r>
              <a:rPr lang="en-CA" altLang="en-US" sz="2400" dirty="0">
                <a:hlinkClick r:id="rId3"/>
              </a:rPr>
              <a:t>css-group-tags.html</a:t>
            </a:r>
            <a:endParaRPr lang="en-CA" altLang="en-US" sz="2400" dirty="0"/>
          </a:p>
          <a:p>
            <a:pPr>
              <a:lnSpc>
                <a:spcPct val="80000"/>
              </a:lnSpc>
              <a:buFont typeface="Wingdings" panose="05000000000000000000" pitchFamily="2" charset="2"/>
              <a:buChar char="q"/>
            </a:pPr>
            <a:r>
              <a:rPr lang="en-CA" altLang="en-US" sz="2400" dirty="0">
                <a:hlinkClick r:id="rId4"/>
              </a:rPr>
              <a:t>Thimble</a:t>
            </a:r>
            <a:endParaRPr lang="en-CA" altLang="en-US" sz="2400" dirty="0"/>
          </a:p>
        </p:txBody>
      </p:sp>
    </p:spTree>
    <p:extLst>
      <p:ext uri="{BB962C8B-B14F-4D97-AF65-F5344CB8AC3E}">
        <p14:creationId xmlns:p14="http://schemas.microsoft.com/office/powerpoint/2010/main" val="27975928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533400" y="1752600"/>
            <a:ext cx="8229600" cy="4343400"/>
          </a:xfrm>
        </p:spPr>
        <p:txBody>
          <a:bodyPr>
            <a:normAutofit fontScale="70000" lnSpcReduction="20000"/>
          </a:bodyPr>
          <a:lstStyle/>
          <a:p>
            <a:pPr>
              <a:buNone/>
            </a:pPr>
            <a:r>
              <a:rPr lang="en-US" dirty="0">
                <a:effectLst>
                  <a:outerShdw blurRad="38100" dist="38100" dir="2700000" algn="tl">
                    <a:srgbClr val="000000">
                      <a:alpha val="43137"/>
                    </a:srgbClr>
                  </a:outerShdw>
                </a:effectLst>
              </a:rPr>
              <a:t>1</a:t>
            </a:r>
            <a:r>
              <a:rPr lang="en-US" dirty="0">
                <a:solidFill>
                  <a:srgbClr val="0000CC"/>
                </a:solidFill>
                <a:effectLst>
                  <a:outerShdw blurRad="38100" dist="38100" dir="2700000" algn="tl">
                    <a:srgbClr val="000000">
                      <a:alpha val="43137"/>
                    </a:srgbClr>
                  </a:outerShdw>
                </a:effectLst>
              </a:rPr>
              <a:t>em</a:t>
            </a:r>
            <a:r>
              <a:rPr lang="en-US" dirty="0">
                <a:effectLst>
                  <a:outerShdw blurRad="38100" dist="38100" dir="2700000" algn="tl">
                    <a:srgbClr val="000000">
                      <a:alpha val="43137"/>
                    </a:srgbClr>
                  </a:outerShdw>
                </a:effectLst>
              </a:rPr>
              <a:t> = 12pt = 16px = 100%</a:t>
            </a:r>
          </a:p>
          <a:p>
            <a:pPr>
              <a:buFont typeface="Wingdings" panose="05000000000000000000" pitchFamily="2" charset="2"/>
              <a:buChar char="Ø"/>
            </a:pPr>
            <a:r>
              <a:rPr lang="en-US" i="1" dirty="0">
                <a:effectLst>
                  <a:outerShdw blurRad="38100" dist="38100" dir="2700000" algn="tl">
                    <a:srgbClr val="000000">
                      <a:alpha val="43137"/>
                    </a:srgbClr>
                  </a:outerShdw>
                </a:effectLst>
              </a:rPr>
              <a:t>Ems</a:t>
            </a:r>
            <a:r>
              <a:rPr lang="en-US" dirty="0">
                <a:effectLst>
                  <a:outerShdw blurRad="38100" dist="38100" dir="2700000" algn="tl">
                    <a:srgbClr val="000000">
                      <a:alpha val="43137"/>
                    </a:srgbClr>
                  </a:outerShdw>
                </a:effectLst>
              </a:rPr>
              <a:t> - </a:t>
            </a:r>
            <a:r>
              <a:rPr lang="en-US" dirty="0" err="1">
                <a:solidFill>
                  <a:srgbClr val="0000CC"/>
                </a:solidFill>
                <a:effectLst>
                  <a:outerShdw blurRad="38100" dist="38100" dir="2700000" algn="tl">
                    <a:srgbClr val="000000">
                      <a:alpha val="43137"/>
                    </a:srgbClr>
                  </a:outerShdw>
                </a:effectLst>
              </a:rPr>
              <a:t>em</a:t>
            </a:r>
            <a:endParaRPr lang="en-US" dirty="0">
              <a:solidFill>
                <a:srgbClr val="0000CC"/>
              </a:solidFill>
              <a:effectLst>
                <a:outerShdw blurRad="38100" dist="38100" dir="2700000" algn="tl">
                  <a:srgbClr val="000000">
                    <a:alpha val="43137"/>
                  </a:srgbClr>
                </a:outerShdw>
              </a:effectLst>
            </a:endParaRPr>
          </a:p>
          <a:p>
            <a:pPr>
              <a:buFont typeface="Wingdings" panose="05000000000000000000" pitchFamily="2" charset="2"/>
              <a:buChar char="Ø"/>
            </a:pPr>
            <a:r>
              <a:rPr lang="en-US" dirty="0"/>
              <a:t>The </a:t>
            </a:r>
            <a:r>
              <a:rPr lang="en-US" dirty="0">
                <a:effectLst>
                  <a:outerShdw blurRad="38100" dist="38100" dir="2700000" algn="tl">
                    <a:srgbClr val="000000">
                      <a:alpha val="43137"/>
                    </a:srgbClr>
                  </a:outerShdw>
                </a:effectLst>
              </a:rPr>
              <a:t>"</a:t>
            </a:r>
            <a:r>
              <a:rPr lang="en-US" dirty="0" err="1">
                <a:solidFill>
                  <a:srgbClr val="0000CC"/>
                </a:solidFill>
                <a:effectLst>
                  <a:outerShdw blurRad="38100" dist="38100" dir="2700000" algn="tl">
                    <a:srgbClr val="000000">
                      <a:alpha val="43137"/>
                    </a:srgbClr>
                  </a:outerShdw>
                </a:effectLst>
              </a:rPr>
              <a:t>em</a:t>
            </a:r>
            <a:r>
              <a:rPr lang="en-US" dirty="0">
                <a:effectLst>
                  <a:outerShdw blurRad="38100" dist="38100" dir="2700000" algn="tl">
                    <a:srgbClr val="000000">
                      <a:alpha val="43137"/>
                    </a:srgbClr>
                  </a:outerShdw>
                </a:effectLst>
              </a:rPr>
              <a:t>" </a:t>
            </a:r>
            <a:r>
              <a:rPr lang="en-US" dirty="0"/>
              <a:t>is a scalable unit that is used in web document media. An </a:t>
            </a:r>
            <a:r>
              <a:rPr lang="en-US" dirty="0" err="1">
                <a:solidFill>
                  <a:srgbClr val="0000CC"/>
                </a:solidFill>
                <a:effectLst>
                  <a:outerShdw blurRad="38100" dist="38100" dir="2700000" algn="tl">
                    <a:srgbClr val="000000">
                      <a:alpha val="43137"/>
                    </a:srgbClr>
                  </a:outerShdw>
                </a:effectLst>
              </a:rPr>
              <a:t>em</a:t>
            </a:r>
            <a:r>
              <a:rPr lang="en-US" dirty="0"/>
              <a:t> is equal to the current font-size, for instance, </a:t>
            </a:r>
          </a:p>
          <a:p>
            <a:pPr lvl="1"/>
            <a:r>
              <a:rPr lang="en-US" dirty="0"/>
              <a:t>if the font-size of the document is 12pt, 1em is equal to 12pt. </a:t>
            </a:r>
          </a:p>
          <a:p>
            <a:pPr>
              <a:buFont typeface="Wingdings" panose="05000000000000000000" pitchFamily="2" charset="2"/>
              <a:buChar char="Ø"/>
            </a:pPr>
            <a:r>
              <a:rPr lang="en-US" i="1" dirty="0">
                <a:effectLst>
                  <a:outerShdw blurRad="38100" dist="38100" dir="2700000" algn="tl">
                    <a:srgbClr val="000000">
                      <a:alpha val="43137"/>
                    </a:srgbClr>
                  </a:outerShdw>
                </a:effectLst>
              </a:rPr>
              <a:t>Ems</a:t>
            </a:r>
            <a:r>
              <a:rPr lang="en-US" dirty="0"/>
              <a:t> are scalable in nature, so </a:t>
            </a:r>
          </a:p>
          <a:p>
            <a:pPr lvl="1"/>
            <a:r>
              <a:rPr lang="en-US" dirty="0"/>
              <a:t>2em would equal 24pt, </a:t>
            </a:r>
          </a:p>
          <a:p>
            <a:pPr lvl="1"/>
            <a:r>
              <a:rPr lang="en-US" dirty="0"/>
              <a:t>.5em would equal 6pt, etc. </a:t>
            </a:r>
          </a:p>
          <a:p>
            <a:pPr>
              <a:buFont typeface="Wingdings" panose="05000000000000000000" pitchFamily="2" charset="2"/>
              <a:buChar char="Ø"/>
            </a:pPr>
            <a:r>
              <a:rPr lang="en-US" i="1" dirty="0">
                <a:effectLst>
                  <a:outerShdw blurRad="38100" dist="38100" dir="2700000" algn="tl">
                    <a:srgbClr val="000000">
                      <a:alpha val="43137"/>
                    </a:srgbClr>
                  </a:outerShdw>
                </a:effectLst>
              </a:rPr>
              <a:t>Ems</a:t>
            </a:r>
            <a:r>
              <a:rPr lang="en-US" dirty="0">
                <a:effectLst>
                  <a:outerShdw blurRad="38100" dist="38100" dir="2700000" algn="tl">
                    <a:srgbClr val="000000">
                      <a:alpha val="43137"/>
                    </a:srgbClr>
                  </a:outerShdw>
                </a:effectLst>
              </a:rPr>
              <a:t> </a:t>
            </a:r>
            <a:r>
              <a:rPr lang="en-US" dirty="0"/>
              <a:t>are becoming increasingly popular in web documents due to scalability and their mobile-device-friendly nature.</a:t>
            </a:r>
          </a:p>
          <a:p>
            <a:pPr>
              <a:buFont typeface="Wingdings" panose="05000000000000000000" pitchFamily="2" charset="2"/>
              <a:buChar char="Ø"/>
            </a:pPr>
            <a:r>
              <a:rPr lang="en-US" dirty="0" err="1">
                <a:solidFill>
                  <a:srgbClr val="0000CC"/>
                </a:solidFill>
                <a:effectLst>
                  <a:outerShdw blurRad="38100" dist="38100" dir="2700000" algn="tl">
                    <a:srgbClr val="000000">
                      <a:alpha val="43137"/>
                    </a:srgbClr>
                  </a:outerShdw>
                </a:effectLst>
              </a:rPr>
              <a:t>em</a:t>
            </a:r>
            <a:r>
              <a:rPr lang="en-US" dirty="0"/>
              <a:t> stands for </a:t>
            </a:r>
            <a:r>
              <a:rPr lang="en-US" dirty="0">
                <a:effectLst>
                  <a:outerShdw blurRad="38100" dist="38100" dir="2700000" algn="tl">
                    <a:srgbClr val="000000">
                      <a:alpha val="43137"/>
                    </a:srgbClr>
                  </a:outerShdw>
                </a:effectLst>
              </a:rPr>
              <a:t>"M"</a:t>
            </a:r>
            <a:r>
              <a:rPr lang="en-US" dirty="0"/>
              <a:t>, the letter M being the widest character in a font.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420007686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Units used in CSS</a:t>
            </a:r>
          </a:p>
        </p:txBody>
      </p:sp>
      <p:sp>
        <p:nvSpPr>
          <p:cNvPr id="3" name="Content Placeholder 2"/>
          <p:cNvSpPr>
            <a:spLocks noGrp="1"/>
          </p:cNvSpPr>
          <p:nvPr>
            <p:ph idx="1"/>
          </p:nvPr>
        </p:nvSpPr>
        <p:spPr/>
        <p:txBody>
          <a:bodyPr/>
          <a:lstStyle/>
          <a:p>
            <a:pPr>
              <a:buNone/>
            </a:pPr>
            <a:r>
              <a:rPr lang="en-US" sz="2800" dirty="0">
                <a:effectLst>
                  <a:outerShdw blurRad="38100" dist="38100" dir="2700000" algn="tl">
                    <a:srgbClr val="000000">
                      <a:alpha val="43137"/>
                    </a:srgbClr>
                  </a:outerShdw>
                </a:effectLst>
              </a:rPr>
              <a:t>1em = 12</a:t>
            </a:r>
            <a:r>
              <a:rPr lang="en-US" sz="2800" dirty="0">
                <a:solidFill>
                  <a:srgbClr val="0000CC"/>
                </a:solidFill>
                <a:effectLst>
                  <a:outerShdw blurRad="38100" dist="38100" dir="2700000" algn="tl">
                    <a:srgbClr val="000000">
                      <a:alpha val="43137"/>
                    </a:srgbClr>
                  </a:outerShdw>
                </a:effectLst>
              </a:rPr>
              <a:t>pt</a:t>
            </a:r>
            <a:r>
              <a:rPr lang="en-US" sz="2800" dirty="0">
                <a:effectLst>
                  <a:outerShdw blurRad="38100" dist="38100" dir="2700000" algn="tl">
                    <a:srgbClr val="000000">
                      <a:alpha val="43137"/>
                    </a:srgbClr>
                  </a:outerShdw>
                </a:effectLst>
              </a:rPr>
              <a:t> = 16px = 100%</a:t>
            </a:r>
          </a:p>
          <a:p>
            <a:pPr>
              <a:buFont typeface="Wingdings" panose="05000000000000000000" pitchFamily="2" charset="2"/>
              <a:buChar char="Ø"/>
            </a:pPr>
            <a:r>
              <a:rPr lang="en-US" sz="2400" i="1" dirty="0">
                <a:effectLst>
                  <a:outerShdw blurRad="38100" dist="38100" dir="2700000" algn="tl">
                    <a:srgbClr val="000000">
                      <a:alpha val="43137"/>
                    </a:srgbClr>
                  </a:outerShdw>
                </a:effectLst>
              </a:rPr>
              <a:t>Points</a:t>
            </a:r>
            <a:r>
              <a:rPr lang="en-US" sz="2400" dirty="0">
                <a:effectLst>
                  <a:outerShdw blurRad="38100" dist="38100" dir="2700000" algn="tl">
                    <a:srgbClr val="000000">
                      <a:alpha val="43137"/>
                    </a:srgbClr>
                  </a:outerShdw>
                </a:effectLst>
              </a:rPr>
              <a:t> - </a:t>
            </a:r>
            <a:r>
              <a:rPr lang="en-US" sz="2400" dirty="0">
                <a:solidFill>
                  <a:srgbClr val="0000CC"/>
                </a:solidFill>
                <a:effectLst>
                  <a:outerShdw blurRad="38100" dist="38100" dir="2700000" algn="tl">
                    <a:srgbClr val="000000">
                      <a:alpha val="43137"/>
                    </a:srgbClr>
                  </a:outerShdw>
                </a:effectLst>
              </a:rPr>
              <a:t>pt</a:t>
            </a:r>
          </a:p>
          <a:p>
            <a:pPr>
              <a:buFont typeface="Wingdings" panose="05000000000000000000" pitchFamily="2" charset="2"/>
              <a:buChar char="Ø"/>
            </a:pPr>
            <a:r>
              <a:rPr lang="en-US" sz="2400" i="1" dirty="0">
                <a:solidFill>
                  <a:srgbClr val="CC00CC"/>
                </a:solidFill>
                <a:effectLst>
                  <a:outerShdw blurRad="38100" dist="38100" dir="2700000" algn="tl">
                    <a:srgbClr val="000000">
                      <a:alpha val="43137"/>
                    </a:srgbClr>
                  </a:outerShdw>
                </a:effectLst>
              </a:rPr>
              <a:t>Points</a:t>
            </a:r>
            <a:r>
              <a:rPr lang="en-US" sz="2400" dirty="0">
                <a:effectLst>
                  <a:outerShdw blurRad="38100" dist="38100" dir="2700000" algn="tl">
                    <a:srgbClr val="000000">
                      <a:alpha val="43137"/>
                    </a:srgbClr>
                  </a:outerShdw>
                </a:effectLst>
              </a:rPr>
              <a:t> </a:t>
            </a:r>
            <a:r>
              <a:rPr lang="en-US" sz="2400" dirty="0"/>
              <a:t>are traditionally used in </a:t>
            </a:r>
            <a:r>
              <a:rPr lang="en-US" sz="2400" dirty="0">
                <a:solidFill>
                  <a:srgbClr val="CC00CC"/>
                </a:solidFill>
                <a:effectLst>
                  <a:outerShdw blurRad="38100" dist="38100" dir="2700000" algn="tl">
                    <a:srgbClr val="000000">
                      <a:alpha val="43137"/>
                    </a:srgbClr>
                  </a:outerShdw>
                </a:effectLst>
              </a:rPr>
              <a:t>print</a:t>
            </a:r>
            <a:r>
              <a:rPr lang="en-US" sz="2400" dirty="0">
                <a:effectLst>
                  <a:outerShdw blurRad="38100" dist="38100" dir="2700000" algn="tl">
                    <a:srgbClr val="000000">
                      <a:alpha val="43137"/>
                    </a:srgbClr>
                  </a:outerShdw>
                </a:effectLst>
              </a:rPr>
              <a:t> media </a:t>
            </a:r>
            <a:r>
              <a:rPr lang="en-US" sz="2400" dirty="0"/>
              <a:t>(anything that is to be printed on paper, etc.). </a:t>
            </a:r>
          </a:p>
          <a:p>
            <a:pPr>
              <a:buFont typeface="Wingdings" panose="05000000000000000000" pitchFamily="2" charset="2"/>
              <a:buChar char="Ø"/>
            </a:pPr>
            <a:r>
              <a:rPr lang="en-US" sz="2400" dirty="0"/>
              <a:t>One </a:t>
            </a:r>
            <a:r>
              <a:rPr lang="en-US" sz="2400" i="1" dirty="0">
                <a:effectLst>
                  <a:outerShdw blurRad="38100" dist="38100" dir="2700000" algn="tl">
                    <a:srgbClr val="000000">
                      <a:alpha val="43137"/>
                    </a:srgbClr>
                  </a:outerShdw>
                </a:effectLst>
              </a:rPr>
              <a:t>point</a:t>
            </a:r>
            <a:r>
              <a:rPr lang="en-US" sz="2400" dirty="0"/>
              <a:t> is equal to 1/72 of an inch. </a:t>
            </a:r>
          </a:p>
          <a:p>
            <a:pPr>
              <a:buFont typeface="Wingdings" panose="05000000000000000000" pitchFamily="2" charset="2"/>
              <a:buChar char="Ø"/>
            </a:pPr>
            <a:r>
              <a:rPr lang="en-US" sz="2400" i="1" dirty="0">
                <a:effectLst>
                  <a:outerShdw blurRad="38100" dist="38100" dir="2700000" algn="tl">
                    <a:srgbClr val="000000">
                      <a:alpha val="43137"/>
                    </a:srgbClr>
                  </a:outerShdw>
                </a:effectLst>
              </a:rPr>
              <a:t>Points</a:t>
            </a:r>
            <a:r>
              <a:rPr lang="en-US" sz="2400" dirty="0"/>
              <a:t> are much </a:t>
            </a:r>
            <a:r>
              <a:rPr lang="en-US" sz="2800" dirty="0"/>
              <a:t>like pixels, in that they are fixed-size units and cannot scale in size.</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606726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US" sz="4000" dirty="0">
                <a:effectLst>
                  <a:outerShdw blurRad="38100" dist="38100" dir="2700000" algn="tl">
                    <a:srgbClr val="000000">
                      <a:alpha val="43137"/>
                    </a:srgbClr>
                  </a:outerShdw>
                </a:effectLst>
              </a:rPr>
              <a:t>Units used in CSS</a:t>
            </a:r>
            <a:endParaRPr lang="en-US" sz="4000" dirty="0"/>
          </a:p>
        </p:txBody>
      </p:sp>
      <p:sp>
        <p:nvSpPr>
          <p:cNvPr id="3" name="Content Placeholder 2"/>
          <p:cNvSpPr>
            <a:spLocks noGrp="1"/>
          </p:cNvSpPr>
          <p:nvPr>
            <p:ph idx="1"/>
          </p:nvPr>
        </p:nvSpPr>
        <p:spPr>
          <a:xfrm>
            <a:off x="457200" y="1600200"/>
            <a:ext cx="8229600" cy="4648200"/>
          </a:xfrm>
        </p:spPr>
        <p:txBody>
          <a:bodyPr>
            <a:normAutofit fontScale="77500" lnSpcReduction="20000"/>
          </a:bodyPr>
          <a:lstStyle/>
          <a:p>
            <a:pPr>
              <a:buNone/>
            </a:pPr>
            <a:r>
              <a:rPr lang="en-US" dirty="0">
                <a:effectLst>
                  <a:outerShdw blurRad="38100" dist="38100" dir="2700000" algn="tl">
                    <a:srgbClr val="000000">
                      <a:alpha val="43137"/>
                    </a:srgbClr>
                  </a:outerShdw>
                </a:effectLst>
              </a:rPr>
              <a:t>1em = 12pt = 16</a:t>
            </a:r>
            <a:r>
              <a:rPr lang="en-US" dirty="0">
                <a:solidFill>
                  <a:srgbClr val="0000CC"/>
                </a:solidFill>
                <a:effectLst>
                  <a:outerShdw blurRad="38100" dist="38100" dir="2700000" algn="tl">
                    <a:srgbClr val="000000">
                      <a:alpha val="43137"/>
                    </a:srgbClr>
                  </a:outerShdw>
                </a:effectLst>
              </a:rPr>
              <a:t>px</a:t>
            </a:r>
            <a:r>
              <a:rPr lang="en-US" dirty="0">
                <a:effectLst>
                  <a:outerShdw blurRad="38100" dist="38100" dir="2700000" algn="tl">
                    <a:srgbClr val="000000">
                      <a:alpha val="43137"/>
                    </a:srgbClr>
                  </a:outerShdw>
                </a:effectLst>
              </a:rPr>
              <a:t> = 100%</a:t>
            </a:r>
          </a:p>
          <a:p>
            <a:pPr>
              <a:buFont typeface="Wingdings" panose="05000000000000000000" pitchFamily="2" charset="2"/>
              <a:buChar char="Ø"/>
            </a:pPr>
            <a:r>
              <a:rPr lang="en-US" dirty="0">
                <a:effectLst>
                  <a:outerShdw blurRad="38100" dist="38100" dir="2700000" algn="tl">
                    <a:srgbClr val="000000">
                      <a:alpha val="43137"/>
                    </a:srgbClr>
                  </a:outerShdw>
                </a:effectLst>
              </a:rPr>
              <a:t>Pixels - </a:t>
            </a:r>
            <a:r>
              <a:rPr lang="en-US" b="1" dirty="0" err="1">
                <a:solidFill>
                  <a:srgbClr val="0000CC"/>
                </a:solidFill>
              </a:rPr>
              <a:t>px</a:t>
            </a:r>
            <a:endParaRPr lang="en-US" b="1" dirty="0">
              <a:solidFill>
                <a:srgbClr val="0000CC"/>
              </a:solidFill>
            </a:endParaRPr>
          </a:p>
          <a:p>
            <a:pPr>
              <a:buFont typeface="Wingdings" panose="05000000000000000000" pitchFamily="2" charset="2"/>
              <a:buChar char="Ø"/>
            </a:pPr>
            <a:r>
              <a:rPr lang="en-US" dirty="0">
                <a:solidFill>
                  <a:srgbClr val="CC00CC"/>
                </a:solidFill>
                <a:effectLst>
                  <a:outerShdw blurRad="38100" dist="38100" dir="2700000" algn="tl">
                    <a:srgbClr val="000000">
                      <a:alpha val="43137"/>
                    </a:srgbClr>
                  </a:outerShdw>
                </a:effectLst>
              </a:rPr>
              <a:t>Pixels</a:t>
            </a:r>
            <a:r>
              <a:rPr lang="en-US" dirty="0">
                <a:effectLst>
                  <a:outerShdw blurRad="38100" dist="38100" dir="2700000" algn="tl">
                    <a:srgbClr val="000000">
                      <a:alpha val="43137"/>
                    </a:srgbClr>
                  </a:outerShdw>
                </a:effectLst>
              </a:rPr>
              <a:t> </a:t>
            </a:r>
            <a:r>
              <a:rPr lang="en-US" dirty="0"/>
              <a:t>are fixed-size units that are used in screen media (i.e. to be read on the computer screen). </a:t>
            </a:r>
          </a:p>
          <a:p>
            <a:pPr>
              <a:buFont typeface="Wingdings" panose="05000000000000000000" pitchFamily="2" charset="2"/>
              <a:buChar char="Ø"/>
            </a:pPr>
            <a:r>
              <a:rPr lang="en-US" dirty="0"/>
              <a:t>One </a:t>
            </a:r>
            <a:r>
              <a:rPr lang="en-US" dirty="0">
                <a:effectLst>
                  <a:outerShdw blurRad="38100" dist="38100" dir="2700000" algn="tl">
                    <a:srgbClr val="000000">
                      <a:alpha val="43137"/>
                    </a:srgbClr>
                  </a:outerShdw>
                </a:effectLst>
              </a:rPr>
              <a:t>pixel </a:t>
            </a:r>
            <a:r>
              <a:rPr lang="en-US" dirty="0"/>
              <a:t>is equal to one dot on the </a:t>
            </a:r>
            <a:r>
              <a:rPr lang="en-US" u="sng" dirty="0"/>
              <a:t>computer screen </a:t>
            </a:r>
            <a:r>
              <a:rPr lang="en-US" dirty="0"/>
              <a:t>(the smallest division of your screen's resolution). </a:t>
            </a:r>
          </a:p>
          <a:p>
            <a:pPr>
              <a:buFont typeface="Wingdings" panose="05000000000000000000" pitchFamily="2" charset="2"/>
              <a:buChar char="Ø"/>
            </a:pPr>
            <a:r>
              <a:rPr lang="en-US" dirty="0"/>
              <a:t>Many web designers use </a:t>
            </a:r>
            <a:r>
              <a:rPr lang="en-US" dirty="0">
                <a:effectLst>
                  <a:outerShdw blurRad="38100" dist="38100" dir="2700000" algn="tl">
                    <a:srgbClr val="000000">
                      <a:alpha val="43137"/>
                    </a:srgbClr>
                  </a:outerShdw>
                </a:effectLst>
              </a:rPr>
              <a:t>pixel units </a:t>
            </a:r>
            <a:r>
              <a:rPr lang="en-US" dirty="0"/>
              <a:t>in web documents in order to produce a pixel-perfect representation of their site as it is rendered in the browser. </a:t>
            </a:r>
          </a:p>
          <a:p>
            <a:pPr>
              <a:buFont typeface="Wingdings" panose="05000000000000000000" pitchFamily="2" charset="2"/>
              <a:buChar char="Ø"/>
            </a:pPr>
            <a:r>
              <a:rPr lang="en-US" dirty="0"/>
              <a:t>One problem with the </a:t>
            </a:r>
            <a:r>
              <a:rPr lang="en-US" dirty="0">
                <a:effectLst>
                  <a:outerShdw blurRad="38100" dist="38100" dir="2700000" algn="tl">
                    <a:srgbClr val="000000">
                      <a:alpha val="43137"/>
                    </a:srgbClr>
                  </a:outerShdw>
                </a:effectLst>
              </a:rPr>
              <a:t>pixel unit </a:t>
            </a:r>
            <a:r>
              <a:rPr lang="en-US" dirty="0"/>
              <a:t>is that </a:t>
            </a:r>
          </a:p>
          <a:p>
            <a:pPr lvl="1"/>
            <a:r>
              <a:rPr lang="en-US" dirty="0"/>
              <a:t>it does not scale upward for visually-impaired readers </a:t>
            </a:r>
          </a:p>
          <a:p>
            <a:pPr lvl="1"/>
            <a:r>
              <a:rPr lang="en-US" dirty="0"/>
              <a:t>or downward to fit mobile devices.</a:t>
            </a:r>
            <a:endParaRPr lang="en-US"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9901378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outerShdw blurRad="38100" dist="38100" dir="2700000" algn="tl">
                    <a:srgbClr val="000000">
                      <a:alpha val="43137"/>
                    </a:srgbClr>
                  </a:outerShdw>
                </a:effectLst>
              </a:rPr>
              <a:t>Units used in CSS</a:t>
            </a:r>
          </a:p>
        </p:txBody>
      </p:sp>
      <p:sp>
        <p:nvSpPr>
          <p:cNvPr id="3" name="Content Placeholder 2"/>
          <p:cNvSpPr>
            <a:spLocks noGrp="1"/>
          </p:cNvSpPr>
          <p:nvPr>
            <p:ph idx="1"/>
          </p:nvPr>
        </p:nvSpPr>
        <p:spPr/>
        <p:txBody>
          <a:bodyPr>
            <a:normAutofit lnSpcReduction="10000"/>
          </a:bodyPr>
          <a:lstStyle/>
          <a:p>
            <a:pPr>
              <a:buNone/>
            </a:pPr>
            <a:r>
              <a:rPr lang="en-US" sz="2800" dirty="0">
                <a:effectLst>
                  <a:outerShdw blurRad="38100" dist="38100" dir="2700000" algn="tl">
                    <a:srgbClr val="000000">
                      <a:alpha val="43137"/>
                    </a:srgbClr>
                  </a:outerShdw>
                </a:effectLst>
              </a:rPr>
              <a:t>1em = 12pt = 16px = 100</a:t>
            </a:r>
            <a:r>
              <a:rPr lang="en-US" sz="2800" dirty="0">
                <a:solidFill>
                  <a:srgbClr val="0000CC"/>
                </a:solidFill>
                <a:effectLst>
                  <a:outerShdw blurRad="38100" dist="38100" dir="2700000" algn="tl">
                    <a:srgbClr val="000000">
                      <a:alpha val="43137"/>
                    </a:srgbClr>
                  </a:outerShdw>
                </a:effectLst>
              </a:rPr>
              <a:t>%</a:t>
            </a:r>
          </a:p>
          <a:p>
            <a:pPr>
              <a:buFont typeface="Wingdings" panose="05000000000000000000" pitchFamily="2" charset="2"/>
              <a:buChar char="Ø"/>
            </a:pPr>
            <a:r>
              <a:rPr lang="en-US" sz="2800" i="1" dirty="0">
                <a:effectLst>
                  <a:outerShdw blurRad="38100" dist="38100" dir="2700000" algn="tl">
                    <a:srgbClr val="000000">
                      <a:alpha val="43137"/>
                    </a:srgbClr>
                  </a:outerShdw>
                </a:effectLst>
              </a:rPr>
              <a:t>Percent</a:t>
            </a:r>
            <a:r>
              <a:rPr lang="en-US" sz="2800" dirty="0">
                <a:effectLst>
                  <a:outerShdw blurRad="38100" dist="38100" dir="2700000" algn="tl">
                    <a:srgbClr val="000000">
                      <a:alpha val="43137"/>
                    </a:srgbClr>
                  </a:outerShdw>
                </a:effectLst>
              </a:rPr>
              <a:t> </a:t>
            </a:r>
            <a:r>
              <a:rPr lang="en-US" sz="2800" dirty="0"/>
              <a:t>- </a:t>
            </a:r>
            <a:r>
              <a:rPr lang="en-US" sz="2800" b="1" dirty="0">
                <a:solidFill>
                  <a:srgbClr val="0000CC"/>
                </a:solidFill>
              </a:rPr>
              <a:t>%</a:t>
            </a:r>
          </a:p>
          <a:p>
            <a:pPr>
              <a:buFont typeface="Wingdings" panose="05000000000000000000" pitchFamily="2" charset="2"/>
              <a:buChar char="Ø"/>
            </a:pPr>
            <a:r>
              <a:rPr lang="en-US" sz="2800" dirty="0"/>
              <a:t>The </a:t>
            </a:r>
            <a:r>
              <a:rPr lang="en-US" sz="2800" i="1" dirty="0">
                <a:effectLst/>
              </a:rPr>
              <a:t>percent</a:t>
            </a:r>
            <a:r>
              <a:rPr lang="en-US" sz="2800" dirty="0">
                <a:effectLst/>
              </a:rPr>
              <a:t> </a:t>
            </a:r>
            <a:r>
              <a:rPr lang="en-US" sz="2800" dirty="0"/>
              <a:t>unit is much like the "</a:t>
            </a:r>
            <a:r>
              <a:rPr lang="en-US" sz="2800" dirty="0" err="1"/>
              <a:t>em</a:t>
            </a:r>
            <a:r>
              <a:rPr lang="en-US" sz="2800" dirty="0"/>
              <a:t>" unit, save for a few fundamental differences. </a:t>
            </a:r>
          </a:p>
          <a:p>
            <a:pPr lvl="1"/>
            <a:r>
              <a:rPr lang="en-US" sz="2400" dirty="0"/>
              <a:t>First and foremost, the current font-size is equal to 100% (i.e. 12pt = 100%). </a:t>
            </a:r>
          </a:p>
          <a:p>
            <a:pPr lvl="1"/>
            <a:r>
              <a:rPr lang="en-US" sz="2400" dirty="0"/>
              <a:t>While using the percent unit, your text remains fully scalable for mobile devices and for accessibility.</a:t>
            </a:r>
          </a:p>
          <a:p>
            <a:pPr>
              <a:buFont typeface="Wingdings" panose="05000000000000000000" pitchFamily="2" charset="2"/>
              <a:buChar char="q"/>
            </a:pPr>
            <a:r>
              <a:rPr lang="en-US" sz="2800" dirty="0">
                <a:effectLst/>
                <a:hlinkClick r:id="rId2"/>
              </a:rPr>
              <a:t>font-units.html</a:t>
            </a:r>
            <a:r>
              <a:rPr lang="en-US" sz="2800" dirty="0">
                <a:effectLst/>
              </a:rPr>
              <a:t> </a:t>
            </a:r>
          </a:p>
          <a:p>
            <a:pPr>
              <a:buFont typeface="Wingdings" panose="05000000000000000000" pitchFamily="2" charset="2"/>
              <a:buChar char="q"/>
            </a:pPr>
            <a:r>
              <a:rPr lang="en-US" sz="2800" dirty="0">
                <a:effectLst/>
                <a:hlinkClick r:id="rId3"/>
              </a:rPr>
              <a:t>Thimble</a:t>
            </a:r>
            <a:endParaRPr lang="en-US" sz="2800" dirty="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35909024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solidFill>
                  <a:srgbClr val="000000"/>
                </a:solidFill>
                <a:effectLst>
                  <a:outerShdw blurRad="38100" dist="38100" dir="2700000" algn="tl">
                    <a:srgbClr val="000000">
                      <a:alpha val="43137"/>
                    </a:srgbClr>
                  </a:outerShdw>
                </a:effectLst>
              </a:rPr>
              <a:t>Units used in CSS</a:t>
            </a:r>
            <a:endParaRPr lang="en-CA" sz="4000"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t>The other ways of measurement </a:t>
            </a:r>
          </a:p>
          <a:p>
            <a:pPr lvl="1"/>
            <a:r>
              <a:rPr lang="en-CA" sz="2000" dirty="0"/>
              <a:t>xx-small, x-small, small, medium, large, x-large, xx-large, </a:t>
            </a:r>
          </a:p>
          <a:p>
            <a:pPr lvl="1"/>
            <a:r>
              <a:rPr lang="en-CA" sz="2000" dirty="0"/>
              <a:t>smaller, larger</a:t>
            </a:r>
          </a:p>
          <a:p>
            <a:pPr lvl="1"/>
            <a:r>
              <a:rPr lang="en-CA" sz="2000" dirty="0"/>
              <a:t>thin, </a:t>
            </a:r>
            <a:r>
              <a:rPr lang="en-CA" sz="2000"/>
              <a:t>medium, </a:t>
            </a:r>
            <a:r>
              <a:rPr lang="en-CA" sz="2000" dirty="0"/>
              <a:t>thick</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45</a:t>
            </a:fld>
            <a:endParaRPr lang="en-CA" altLang="en-US"/>
          </a:p>
        </p:txBody>
      </p:sp>
    </p:spTree>
    <p:extLst>
      <p:ext uri="{BB962C8B-B14F-4D97-AF65-F5344CB8AC3E}">
        <p14:creationId xmlns:p14="http://schemas.microsoft.com/office/powerpoint/2010/main" val="4171332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effectLst>
                  <a:outerShdw blurRad="38100" dist="38100" dir="2700000" algn="tl">
                    <a:srgbClr val="000000">
                      <a:alpha val="43137"/>
                    </a:srgbClr>
                  </a:outerShdw>
                </a:effectLst>
              </a:rPr>
              <a:t>Web colors</a:t>
            </a:r>
          </a:p>
        </p:txBody>
      </p:sp>
      <p:sp>
        <p:nvSpPr>
          <p:cNvPr id="3" name="Content Placeholder 2"/>
          <p:cNvSpPr>
            <a:spLocks noGrp="1"/>
          </p:cNvSpPr>
          <p:nvPr>
            <p:ph idx="1"/>
          </p:nvPr>
        </p:nvSpPr>
        <p:spPr>
          <a:xfrm>
            <a:off x="457200" y="1600201"/>
            <a:ext cx="8229600" cy="4267199"/>
          </a:xfrm>
        </p:spPr>
        <p:txBody>
          <a:bodyPr>
            <a:normAutofit fontScale="77500" lnSpcReduction="20000"/>
          </a:bodyPr>
          <a:lstStyle/>
          <a:p>
            <a:pPr>
              <a:buFont typeface="Wingdings" panose="05000000000000000000" pitchFamily="2" charset="2"/>
              <a:buChar char="Ø"/>
            </a:pPr>
            <a:r>
              <a:rPr lang="en-US" dirty="0">
                <a:effectLst>
                  <a:outerShdw blurRad="38100" dist="38100" dir="2700000" algn="tl">
                    <a:srgbClr val="000000">
                      <a:alpha val="43137"/>
                    </a:srgbClr>
                  </a:outerShdw>
                </a:effectLst>
              </a:rPr>
              <a:t>Primary colors </a:t>
            </a:r>
            <a:r>
              <a:rPr lang="en-US" dirty="0"/>
              <a:t>are sets of colors that can be combined to make a range of colors. </a:t>
            </a:r>
          </a:p>
          <a:p>
            <a:pPr lvl="1"/>
            <a:r>
              <a:rPr lang="en-US" dirty="0"/>
              <a:t>Normally, </a:t>
            </a:r>
            <a:r>
              <a:rPr lang="en-US" dirty="0">
                <a:solidFill>
                  <a:srgbClr val="0000CC"/>
                </a:solidFill>
                <a:effectLst>
                  <a:outerShdw blurRad="38100" dist="38100" dir="2700000" algn="tl">
                    <a:srgbClr val="000000">
                      <a:alpha val="43137"/>
                    </a:srgbClr>
                  </a:outerShdw>
                </a:effectLst>
              </a:rPr>
              <a:t>red, green and blue </a:t>
            </a:r>
            <a:r>
              <a:rPr lang="en-US" dirty="0"/>
              <a:t>are used as primary colors - the RGB (Red-Green-Blue) color model. </a:t>
            </a:r>
          </a:p>
          <a:p>
            <a:pPr lvl="1"/>
            <a:endParaRPr lang="en-US" sz="1600" dirty="0"/>
          </a:p>
          <a:p>
            <a:pPr>
              <a:buFont typeface="Wingdings" panose="05000000000000000000" pitchFamily="2" charset="2"/>
              <a:buChar char="Ø"/>
            </a:pPr>
            <a:r>
              <a:rPr lang="en-US" dirty="0"/>
              <a:t>CSS colors are specified in 3 formats: </a:t>
            </a:r>
          </a:p>
          <a:p>
            <a:pPr lvl="1">
              <a:buFont typeface="Wingdings" panose="05000000000000000000" pitchFamily="2" charset="2"/>
              <a:buChar char="Ø"/>
            </a:pPr>
            <a:r>
              <a:rPr lang="en-US" dirty="0"/>
              <a:t>Hexadecimal Value Notation</a:t>
            </a:r>
          </a:p>
          <a:p>
            <a:pPr lvl="2">
              <a:buFont typeface="Wingdings" panose="05000000000000000000" pitchFamily="2" charset="2"/>
              <a:buChar char="§"/>
            </a:pPr>
            <a:r>
              <a:rPr lang="en-US" dirty="0"/>
              <a:t>Hex triplet: </a:t>
            </a:r>
            <a:r>
              <a:rPr lang="en-CA" dirty="0"/>
              <a:t>written as 3 double digit numbers, starting with a # sign.</a:t>
            </a:r>
          </a:p>
          <a:p>
            <a:pPr lvl="2">
              <a:buFont typeface="Wingdings" panose="05000000000000000000" pitchFamily="2" charset="2"/>
              <a:buChar char="§"/>
            </a:pPr>
            <a:r>
              <a:rPr lang="en-CA" dirty="0"/>
              <a:t>e.g.  h1 { background-color: #800080; }</a:t>
            </a:r>
            <a:endParaRPr lang="en-US" dirty="0"/>
          </a:p>
          <a:p>
            <a:pPr lvl="1">
              <a:buFont typeface="Wingdings" panose="05000000000000000000" pitchFamily="2" charset="2"/>
              <a:buChar char="Ø"/>
            </a:pPr>
            <a:r>
              <a:rPr lang="en-US" dirty="0"/>
              <a:t>RGB Value Notation</a:t>
            </a:r>
          </a:p>
          <a:p>
            <a:pPr lvl="2">
              <a:buFont typeface="Wingdings" panose="05000000000000000000" pitchFamily="2" charset="2"/>
              <a:buChar char="§"/>
            </a:pPr>
            <a:r>
              <a:rPr lang="en-CA" dirty="0"/>
              <a:t>the combination of Red, Green, and Blue color values (RGB).</a:t>
            </a:r>
          </a:p>
          <a:p>
            <a:pPr lvl="2">
              <a:buFont typeface="Wingdings" panose="05000000000000000000" pitchFamily="2" charset="2"/>
              <a:buChar char="§"/>
            </a:pPr>
            <a:r>
              <a:rPr lang="en-CA" dirty="0"/>
              <a:t>e.g.     P { color: </a:t>
            </a:r>
            <a:r>
              <a:rPr lang="en-CA" dirty="0" err="1"/>
              <a:t>rgb</a:t>
            </a:r>
            <a:r>
              <a:rPr lang="en-CA" dirty="0"/>
              <a:t>(128,0,128); }</a:t>
            </a:r>
            <a:endParaRPr lang="en-US" dirty="0"/>
          </a:p>
          <a:p>
            <a:pPr lvl="1">
              <a:buFont typeface="Wingdings" panose="05000000000000000000" pitchFamily="2" charset="2"/>
              <a:buChar char="Ø"/>
            </a:pPr>
            <a:r>
              <a:rPr lang="en-US" dirty="0"/>
              <a:t>Named colors</a:t>
            </a:r>
          </a:p>
          <a:p>
            <a:endParaRPr lang="en-US" dirty="0"/>
          </a:p>
          <a:p>
            <a:endParaRPr lang="en-US" dirty="0"/>
          </a:p>
          <a:p>
            <a:endParaRPr lang="en-US" b="1"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30820009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normAutofit/>
          </a:bodyPr>
          <a:lstStyle/>
          <a:p>
            <a:r>
              <a:rPr lang="en-US" dirty="0">
                <a:effectLst>
                  <a:outerShdw blurRad="38100" dist="38100" dir="2700000" algn="tl">
                    <a:srgbClr val="000000">
                      <a:alpha val="43137"/>
                    </a:srgbClr>
                  </a:outerShdw>
                </a:effectLst>
              </a:rPr>
              <a:t>Color Examples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29219080"/>
              </p:ext>
            </p:extLst>
          </p:nvPr>
        </p:nvGraphicFramePr>
        <p:xfrm>
          <a:off x="539552" y="1340771"/>
          <a:ext cx="8157592" cy="5010901"/>
        </p:xfrm>
        <a:graphic>
          <a:graphicData uri="http://schemas.openxmlformats.org/drawingml/2006/table">
            <a:tbl>
              <a:tblPr firstRow="1" bandRow="1">
                <a:tableStyleId>{5C22544A-7EE6-4342-B048-85BDC9FD1C3A}</a:tableStyleId>
              </a:tblPr>
              <a:tblGrid>
                <a:gridCol w="2492598">
                  <a:extLst>
                    <a:ext uri="{9D8B030D-6E8A-4147-A177-3AD203B41FA5}">
                      <a16:colId xmlns:a16="http://schemas.microsoft.com/office/drawing/2014/main" val="20000"/>
                    </a:ext>
                  </a:extLst>
                </a:gridCol>
                <a:gridCol w="2945797">
                  <a:extLst>
                    <a:ext uri="{9D8B030D-6E8A-4147-A177-3AD203B41FA5}">
                      <a16:colId xmlns:a16="http://schemas.microsoft.com/office/drawing/2014/main" val="20001"/>
                    </a:ext>
                  </a:extLst>
                </a:gridCol>
                <a:gridCol w="2719197">
                  <a:extLst>
                    <a:ext uri="{9D8B030D-6E8A-4147-A177-3AD203B41FA5}">
                      <a16:colId xmlns:a16="http://schemas.microsoft.com/office/drawing/2014/main" val="20002"/>
                    </a:ext>
                  </a:extLst>
                </a:gridCol>
              </a:tblGrid>
              <a:tr h="453908">
                <a:tc>
                  <a:txBody>
                    <a:bodyPr/>
                    <a:lstStyle/>
                    <a:p>
                      <a:pPr algn="ctr"/>
                      <a:r>
                        <a:rPr lang="en-US" sz="1800" b="1" kern="1200" dirty="0">
                          <a:solidFill>
                            <a:schemeClr val="lt1"/>
                          </a:solidFill>
                          <a:latin typeface="+mn-lt"/>
                          <a:ea typeface="+mn-ea"/>
                          <a:cs typeface="+mn-cs"/>
                        </a:rPr>
                        <a:t>Color (Named)</a:t>
                      </a: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HEX</a:t>
                      </a:r>
                    </a:p>
                  </a:txBody>
                  <a:tcPr anchor="ctr">
                    <a:solidFill>
                      <a:srgbClr val="00B0F0">
                        <a:alpha val="51000"/>
                      </a:srgbClr>
                    </a:solidFill>
                  </a:tcPr>
                </a:tc>
                <a:tc>
                  <a:txBody>
                    <a:bodyPr/>
                    <a:lstStyle/>
                    <a:p>
                      <a:pPr algn="ctr"/>
                      <a:r>
                        <a:rPr lang="en-US" sz="1800" b="1" kern="1200" dirty="0">
                          <a:solidFill>
                            <a:schemeClr val="lt1"/>
                          </a:solidFill>
                          <a:latin typeface="+mn-lt"/>
                          <a:ea typeface="+mn-ea"/>
                          <a:cs typeface="+mn-cs"/>
                        </a:rPr>
                        <a:t>Color RGB</a:t>
                      </a:r>
                    </a:p>
                  </a:txBody>
                  <a:tcPr anchor="ctr">
                    <a:solidFill>
                      <a:srgbClr val="00B0F0">
                        <a:alpha val="51000"/>
                      </a:srgbClr>
                    </a:solidFill>
                  </a:tcPr>
                </a:tc>
                <a:extLst>
                  <a:ext uri="{0D108BD9-81ED-4DB2-BD59-A6C34878D82A}">
                    <a16:rowId xmlns:a16="http://schemas.microsoft.com/office/drawing/2014/main" val="10000"/>
                  </a:ext>
                </a:extLst>
              </a:tr>
              <a:tr h="453908">
                <a:tc>
                  <a:txBody>
                    <a:bodyPr/>
                    <a:lstStyle/>
                    <a:p>
                      <a:pPr algn="ctr"/>
                      <a:r>
                        <a:rPr lang="en-US" dirty="0">
                          <a:solidFill>
                            <a:schemeClr val="bg1"/>
                          </a:solidFill>
                        </a:rPr>
                        <a:t> </a:t>
                      </a:r>
                      <a:r>
                        <a:rPr lang="en-CA" sz="1800" b="0" i="0" kern="1200" dirty="0">
                          <a:solidFill>
                            <a:schemeClr val="bg1"/>
                          </a:solidFill>
                          <a:effectLst/>
                          <a:latin typeface="+mn-lt"/>
                          <a:ea typeface="+mn-ea"/>
                          <a:cs typeface="+mn-cs"/>
                        </a:rPr>
                        <a:t>Black</a:t>
                      </a:r>
                      <a:endParaRPr lang="en-US" dirty="0">
                        <a:solidFill>
                          <a:schemeClr val="bg1"/>
                        </a:solidFill>
                      </a:endParaRPr>
                    </a:p>
                  </a:txBody>
                  <a:tcPr anchor="ctr">
                    <a:solidFill>
                      <a:schemeClr val="tx1"/>
                    </a:solidFill>
                  </a:tcPr>
                </a:tc>
                <a:tc>
                  <a:txBody>
                    <a:bodyPr/>
                    <a:lstStyle/>
                    <a:p>
                      <a:pPr algn="ctr"/>
                      <a:r>
                        <a:rPr lang="en-US" dirty="0">
                          <a:solidFill>
                            <a:srgbClr val="0000CC"/>
                          </a:solidFill>
                          <a:effectLst>
                            <a:outerShdw blurRad="38100" dist="38100" dir="2700000" algn="tl">
                              <a:srgbClr val="000000">
                                <a:alpha val="43137"/>
                              </a:srgbClr>
                            </a:outerShdw>
                          </a:effectLst>
                        </a:rPr>
                        <a:t>#000000</a:t>
                      </a:r>
                    </a:p>
                  </a:txBody>
                  <a:tcPr anchor="ctr"/>
                </a:tc>
                <a:tc>
                  <a:txBody>
                    <a:bodyPr/>
                    <a:lstStyle/>
                    <a:p>
                      <a:pPr algn="ctr"/>
                      <a:r>
                        <a:rPr lang="en-US" dirty="0" err="1"/>
                        <a:t>rgb</a:t>
                      </a:r>
                      <a:r>
                        <a:rPr lang="en-US" dirty="0"/>
                        <a:t>(0,0,0)</a:t>
                      </a:r>
                    </a:p>
                  </a:txBody>
                  <a:tcPr anchor="ctr"/>
                </a:tc>
                <a:extLst>
                  <a:ext uri="{0D108BD9-81ED-4DB2-BD59-A6C34878D82A}">
                    <a16:rowId xmlns:a16="http://schemas.microsoft.com/office/drawing/2014/main" val="10001"/>
                  </a:ext>
                </a:extLst>
              </a:tr>
              <a:tr h="453908">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Red</a:t>
                      </a:r>
                      <a:endParaRPr lang="en-US" dirty="0">
                        <a:solidFill>
                          <a:schemeClr val="bg1"/>
                        </a:solidFill>
                      </a:endParaRPr>
                    </a:p>
                  </a:txBody>
                  <a:tcPr anchor="ctr">
                    <a:solidFill>
                      <a:srgbClr val="FF0000"/>
                    </a:solidFill>
                  </a:tcPr>
                </a:tc>
                <a:tc>
                  <a:txBody>
                    <a:bodyPr/>
                    <a:lstStyle/>
                    <a:p>
                      <a:pPr algn="ctr"/>
                      <a:r>
                        <a:rPr lang="en-US" dirty="0">
                          <a:solidFill>
                            <a:srgbClr val="0000CC"/>
                          </a:solidFill>
                          <a:effectLst>
                            <a:outerShdw blurRad="38100" dist="38100" dir="2700000" algn="tl">
                              <a:srgbClr val="000000">
                                <a:alpha val="43137"/>
                              </a:srgbClr>
                            </a:outerShdw>
                          </a:effectLst>
                        </a:rPr>
                        <a:t>#FF0000</a:t>
                      </a:r>
                    </a:p>
                  </a:txBody>
                  <a:tcPr anchor="ctr"/>
                </a:tc>
                <a:tc>
                  <a:txBody>
                    <a:bodyPr/>
                    <a:lstStyle/>
                    <a:p>
                      <a:pPr algn="ctr"/>
                      <a:r>
                        <a:rPr lang="en-US" dirty="0" err="1"/>
                        <a:t>rgb</a:t>
                      </a:r>
                      <a:r>
                        <a:rPr lang="en-US" dirty="0"/>
                        <a:t>(255,0,0)</a:t>
                      </a:r>
                    </a:p>
                  </a:txBody>
                  <a:tcPr anchor="ctr"/>
                </a:tc>
                <a:extLst>
                  <a:ext uri="{0D108BD9-81ED-4DB2-BD59-A6C34878D82A}">
                    <a16:rowId xmlns:a16="http://schemas.microsoft.com/office/drawing/2014/main" val="10002"/>
                  </a:ext>
                </a:extLst>
              </a:tr>
              <a:tr h="453908">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Green</a:t>
                      </a:r>
                      <a:endParaRPr lang="en-US" dirty="0">
                        <a:solidFill>
                          <a:schemeClr val="bg1"/>
                        </a:solidFill>
                      </a:endParaRPr>
                    </a:p>
                  </a:txBody>
                  <a:tcPr anchor="ctr">
                    <a:solidFill>
                      <a:srgbClr val="00B050"/>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#00FF00</a:t>
                      </a:r>
                    </a:p>
                  </a:txBody>
                  <a:tcPr anchor="ctr"/>
                </a:tc>
                <a:tc>
                  <a:txBody>
                    <a:bodyPr/>
                    <a:lstStyle/>
                    <a:p>
                      <a:pPr algn="ctr"/>
                      <a:r>
                        <a:rPr lang="en-US"/>
                        <a:t>rgb(0,255,0)</a:t>
                      </a:r>
                    </a:p>
                  </a:txBody>
                  <a:tcPr anchor="ctr"/>
                </a:tc>
                <a:extLst>
                  <a:ext uri="{0D108BD9-81ED-4DB2-BD59-A6C34878D82A}">
                    <a16:rowId xmlns:a16="http://schemas.microsoft.com/office/drawing/2014/main" val="10003"/>
                  </a:ext>
                </a:extLst>
              </a:tr>
              <a:tr h="471821">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Blue</a:t>
                      </a:r>
                      <a:endParaRPr lang="en-US" dirty="0">
                        <a:solidFill>
                          <a:schemeClr val="bg1"/>
                        </a:solidFill>
                      </a:endParaRPr>
                    </a:p>
                  </a:txBody>
                  <a:tcPr anchor="ctr">
                    <a:solidFill>
                      <a:srgbClr val="0070C0"/>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#0000FF</a:t>
                      </a:r>
                    </a:p>
                  </a:txBody>
                  <a:tcPr anchor="ctr"/>
                </a:tc>
                <a:tc>
                  <a:txBody>
                    <a:bodyPr/>
                    <a:lstStyle/>
                    <a:p>
                      <a:pPr algn="ctr"/>
                      <a:r>
                        <a:rPr lang="en-US"/>
                        <a:t>rgb(0,0,255)</a:t>
                      </a:r>
                    </a:p>
                  </a:txBody>
                  <a:tcPr anchor="ctr"/>
                </a:tc>
                <a:extLst>
                  <a:ext uri="{0D108BD9-81ED-4DB2-BD59-A6C34878D82A}">
                    <a16:rowId xmlns:a16="http://schemas.microsoft.com/office/drawing/2014/main" val="10004"/>
                  </a:ext>
                </a:extLst>
              </a:tr>
              <a:tr h="453908">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Yellow</a:t>
                      </a:r>
                      <a:endParaRPr lang="en-US" dirty="0">
                        <a:solidFill>
                          <a:schemeClr val="bg1"/>
                        </a:solidFill>
                      </a:endParaRPr>
                    </a:p>
                  </a:txBody>
                  <a:tcPr anchor="ctr">
                    <a:solidFill>
                      <a:srgbClr val="FFFF00"/>
                    </a:solidFill>
                  </a:tcPr>
                </a:tc>
                <a:tc>
                  <a:txBody>
                    <a:bodyPr/>
                    <a:lstStyle/>
                    <a:p>
                      <a:pPr algn="ctr"/>
                      <a:r>
                        <a:rPr lang="en-US" dirty="0"/>
                        <a:t>#FFFF00</a:t>
                      </a:r>
                    </a:p>
                  </a:txBody>
                  <a:tcPr anchor="ctr"/>
                </a:tc>
                <a:tc>
                  <a:txBody>
                    <a:bodyPr/>
                    <a:lstStyle/>
                    <a:p>
                      <a:pPr algn="ctr"/>
                      <a:r>
                        <a:rPr lang="en-US"/>
                        <a:t>rgb(255,255,0)</a:t>
                      </a:r>
                    </a:p>
                  </a:txBody>
                  <a:tcPr anchor="ctr"/>
                </a:tc>
                <a:extLst>
                  <a:ext uri="{0D108BD9-81ED-4DB2-BD59-A6C34878D82A}">
                    <a16:rowId xmlns:a16="http://schemas.microsoft.com/office/drawing/2014/main" val="10005"/>
                  </a:ext>
                </a:extLst>
              </a:tr>
              <a:tr h="453908">
                <a:tc>
                  <a:txBody>
                    <a:bodyPr/>
                    <a:lstStyle/>
                    <a:p>
                      <a:pPr algn="ctr"/>
                      <a:r>
                        <a:rPr lang="en-US" dirty="0">
                          <a:solidFill>
                            <a:schemeClr val="bg1"/>
                          </a:solidFill>
                        </a:rPr>
                        <a:t> </a:t>
                      </a:r>
                      <a:r>
                        <a:rPr lang="en-CA" sz="1800" b="0" i="0" kern="1200" dirty="0">
                          <a:solidFill>
                            <a:schemeClr val="dk1"/>
                          </a:solidFill>
                          <a:effectLst/>
                          <a:latin typeface="+mn-lt"/>
                          <a:ea typeface="+mn-ea"/>
                          <a:cs typeface="+mn-cs"/>
                        </a:rPr>
                        <a:t>Aqua</a:t>
                      </a:r>
                      <a:endParaRPr lang="en-US" dirty="0">
                        <a:solidFill>
                          <a:schemeClr val="bg1"/>
                        </a:solidFill>
                      </a:endParaRPr>
                    </a:p>
                  </a:txBody>
                  <a:tcPr anchor="ctr">
                    <a:solidFill>
                      <a:srgbClr val="00B0F0"/>
                    </a:solidFill>
                  </a:tcPr>
                </a:tc>
                <a:tc>
                  <a:txBody>
                    <a:bodyPr/>
                    <a:lstStyle/>
                    <a:p>
                      <a:pPr algn="ctr"/>
                      <a:r>
                        <a:rPr lang="en-US" dirty="0"/>
                        <a:t>#00FFFF</a:t>
                      </a:r>
                    </a:p>
                  </a:txBody>
                  <a:tcPr anchor="ctr"/>
                </a:tc>
                <a:tc>
                  <a:txBody>
                    <a:bodyPr/>
                    <a:lstStyle/>
                    <a:p>
                      <a:pPr algn="ctr"/>
                      <a:r>
                        <a:rPr lang="en-US" dirty="0" err="1"/>
                        <a:t>rgb</a:t>
                      </a:r>
                      <a:r>
                        <a:rPr lang="en-US" dirty="0"/>
                        <a:t>(0,255,255)</a:t>
                      </a:r>
                    </a:p>
                  </a:txBody>
                  <a:tcPr anchor="ctr"/>
                </a:tc>
                <a:extLst>
                  <a:ext uri="{0D108BD9-81ED-4DB2-BD59-A6C34878D82A}">
                    <a16:rowId xmlns:a16="http://schemas.microsoft.com/office/drawing/2014/main" val="10006"/>
                  </a:ext>
                </a:extLst>
              </a:tr>
              <a:tr h="453908">
                <a:tc>
                  <a:txBody>
                    <a:bodyPr/>
                    <a:lstStyle/>
                    <a:p>
                      <a:pPr algn="ctr" fontAlgn="t"/>
                      <a:r>
                        <a:rPr lang="en-CA" sz="1800" b="0" i="0" kern="1200" dirty="0">
                          <a:solidFill>
                            <a:schemeClr val="dk1"/>
                          </a:solidFill>
                          <a:effectLst/>
                          <a:latin typeface="+mn-lt"/>
                          <a:ea typeface="+mn-ea"/>
                          <a:cs typeface="+mn-cs"/>
                        </a:rPr>
                        <a:t>Fuchsia</a:t>
                      </a:r>
                      <a:endParaRPr lang="en-CA" sz="800" dirty="0">
                        <a:solidFill>
                          <a:srgbClr val="999999"/>
                        </a:solidFill>
                        <a:effectLst/>
                        <a:latin typeface="Verdana"/>
                      </a:endParaRPr>
                    </a:p>
                  </a:txBody>
                  <a:tcPr>
                    <a:solidFill>
                      <a:srgbClr val="9900CC"/>
                    </a:solidFill>
                  </a:tcPr>
                </a:tc>
                <a:tc>
                  <a:txBody>
                    <a:bodyPr/>
                    <a:lstStyle/>
                    <a:p>
                      <a:pPr algn="ctr"/>
                      <a:r>
                        <a:rPr lang="en-US"/>
                        <a:t>#FF00FF</a:t>
                      </a:r>
                    </a:p>
                  </a:txBody>
                  <a:tcPr anchor="ctr"/>
                </a:tc>
                <a:tc>
                  <a:txBody>
                    <a:bodyPr/>
                    <a:lstStyle/>
                    <a:p>
                      <a:pPr algn="ctr"/>
                      <a:r>
                        <a:rPr lang="en-US" dirty="0" err="1"/>
                        <a:t>rgb</a:t>
                      </a:r>
                      <a:r>
                        <a:rPr lang="en-US" dirty="0"/>
                        <a:t>(255,0,255)</a:t>
                      </a:r>
                    </a:p>
                  </a:txBody>
                  <a:tcPr anchor="ctr"/>
                </a:tc>
                <a:extLst>
                  <a:ext uri="{0D108BD9-81ED-4DB2-BD59-A6C34878D82A}">
                    <a16:rowId xmlns:a16="http://schemas.microsoft.com/office/drawing/2014/main" val="10007"/>
                  </a:ext>
                </a:extLst>
              </a:tr>
              <a:tr h="453908">
                <a:tc>
                  <a:txBody>
                    <a:bodyPr/>
                    <a:lstStyle/>
                    <a:p>
                      <a:pPr algn="ctr"/>
                      <a:r>
                        <a:rPr lang="en-CA" sz="1800" b="0" i="0" kern="1200" dirty="0">
                          <a:solidFill>
                            <a:schemeClr val="dk1"/>
                          </a:solidFill>
                          <a:effectLst/>
                          <a:latin typeface="+mn-lt"/>
                          <a:ea typeface="+mn-ea"/>
                          <a:cs typeface="+mn-cs"/>
                        </a:rPr>
                        <a:t>Gray</a:t>
                      </a:r>
                      <a:endParaRPr lang="en-US" dirty="0">
                        <a:solidFill>
                          <a:schemeClr val="bg1"/>
                        </a:solidFill>
                      </a:endParaRPr>
                    </a:p>
                  </a:txBody>
                  <a:tcPr anchor="ctr">
                    <a:solidFill>
                      <a:schemeClr val="tx1">
                        <a:lumMod val="65000"/>
                        <a:lumOff val="35000"/>
                      </a:schemeClr>
                    </a:solidFill>
                  </a:tcPr>
                </a:tc>
                <a:tc>
                  <a:txBody>
                    <a:bodyPr/>
                    <a:lstStyle/>
                    <a:p>
                      <a:pPr algn="ctr"/>
                      <a:r>
                        <a:rPr lang="en-CA" sz="1800" b="0" i="0" kern="1200" dirty="0">
                          <a:solidFill>
                            <a:schemeClr val="dk1"/>
                          </a:solidFill>
                          <a:effectLst/>
                          <a:latin typeface="+mn-lt"/>
                          <a:ea typeface="+mn-ea"/>
                          <a:cs typeface="+mn-cs"/>
                        </a:rPr>
                        <a:t>#808080</a:t>
                      </a:r>
                      <a:endParaRPr lang="en-US" dirty="0"/>
                    </a:p>
                  </a:txBody>
                  <a:tcPr anchor="ctr"/>
                </a:tc>
                <a:tc>
                  <a:txBody>
                    <a:bodyPr/>
                    <a:lstStyle/>
                    <a:p>
                      <a:pPr algn="ctr"/>
                      <a:r>
                        <a:rPr lang="en-US" dirty="0" err="1"/>
                        <a:t>rgb</a:t>
                      </a:r>
                      <a:r>
                        <a:rPr lang="en-US" dirty="0"/>
                        <a:t>(128, 128, 128)</a:t>
                      </a:r>
                    </a:p>
                  </a:txBody>
                  <a:tcPr anchor="ctr"/>
                </a:tc>
                <a:extLst>
                  <a:ext uri="{0D108BD9-81ED-4DB2-BD59-A6C34878D82A}">
                    <a16:rowId xmlns:a16="http://schemas.microsoft.com/office/drawing/2014/main" val="10008"/>
                  </a:ext>
                </a:extLst>
              </a:tr>
              <a:tr h="453908">
                <a:tc>
                  <a:txBody>
                    <a:bodyPr/>
                    <a:lstStyle/>
                    <a:p>
                      <a:pPr algn="ctr"/>
                      <a:r>
                        <a:rPr lang="en-US" dirty="0">
                          <a:solidFill>
                            <a:schemeClr val="bg1"/>
                          </a:solidFill>
                        </a:rPr>
                        <a:t> </a:t>
                      </a:r>
                      <a:r>
                        <a:rPr lang="en-CA" sz="1800" b="0" i="0" u="none" strike="noStrike" kern="1200" dirty="0">
                          <a:solidFill>
                            <a:schemeClr val="dk1"/>
                          </a:solidFill>
                          <a:effectLst/>
                          <a:latin typeface="+mn-lt"/>
                          <a:ea typeface="+mn-ea"/>
                          <a:cs typeface="+mn-cs"/>
                        </a:rPr>
                        <a:t>Silver</a:t>
                      </a:r>
                      <a:endParaRPr lang="en-US" dirty="0">
                        <a:solidFill>
                          <a:schemeClr val="bg1"/>
                        </a:solidFill>
                      </a:endParaRPr>
                    </a:p>
                  </a:txBody>
                  <a:tcPr anchor="ctr">
                    <a:solidFill>
                      <a:schemeClr val="bg1">
                        <a:lumMod val="65000"/>
                      </a:schemeClr>
                    </a:solidFill>
                  </a:tcPr>
                </a:tc>
                <a:tc>
                  <a:txBody>
                    <a:bodyPr/>
                    <a:lstStyle/>
                    <a:p>
                      <a:pPr algn="ctr"/>
                      <a:r>
                        <a:rPr lang="en-US" dirty="0"/>
                        <a:t>#C0C0C0</a:t>
                      </a:r>
                    </a:p>
                  </a:txBody>
                  <a:tcPr anchor="ctr"/>
                </a:tc>
                <a:tc>
                  <a:txBody>
                    <a:bodyPr/>
                    <a:lstStyle/>
                    <a:p>
                      <a:pPr algn="ctr"/>
                      <a:r>
                        <a:rPr lang="en-US"/>
                        <a:t>rgb(192,192,192)</a:t>
                      </a:r>
                    </a:p>
                  </a:txBody>
                  <a:tcPr anchor="ctr"/>
                </a:tc>
                <a:extLst>
                  <a:ext uri="{0D108BD9-81ED-4DB2-BD59-A6C34878D82A}">
                    <a16:rowId xmlns:a16="http://schemas.microsoft.com/office/drawing/2014/main" val="10009"/>
                  </a:ext>
                </a:extLst>
              </a:tr>
              <a:tr h="453908">
                <a:tc>
                  <a:txBody>
                    <a:bodyPr/>
                    <a:lstStyle/>
                    <a:p>
                      <a:pPr algn="ctr"/>
                      <a:r>
                        <a:rPr lang="en-US" dirty="0"/>
                        <a:t> </a:t>
                      </a:r>
                      <a:r>
                        <a:rPr lang="en-CA" sz="1800" b="0" i="0" kern="1200" dirty="0">
                          <a:solidFill>
                            <a:schemeClr val="dk1"/>
                          </a:solidFill>
                          <a:effectLst/>
                          <a:latin typeface="+mn-lt"/>
                          <a:ea typeface="+mn-ea"/>
                          <a:cs typeface="+mn-cs"/>
                        </a:rPr>
                        <a:t>White</a:t>
                      </a:r>
                      <a:endParaRPr lang="en-US" dirty="0">
                        <a:solidFill>
                          <a:schemeClr val="tx1"/>
                        </a:solidFill>
                      </a:endParaRPr>
                    </a:p>
                  </a:txBody>
                  <a:tcPr anchor="ctr">
                    <a:solidFill>
                      <a:schemeClr val="bg1"/>
                    </a:solidFill>
                  </a:tcPr>
                </a:tc>
                <a:tc>
                  <a:txBody>
                    <a:bodyPr/>
                    <a:lstStyle/>
                    <a:p>
                      <a:pPr algn="ctr"/>
                      <a:r>
                        <a:rPr lang="en-US" sz="1800" kern="1200" dirty="0">
                          <a:solidFill>
                            <a:srgbClr val="0000CC"/>
                          </a:solidFill>
                          <a:effectLst>
                            <a:outerShdw blurRad="38100" dist="38100" dir="2700000" algn="tl">
                              <a:srgbClr val="000000">
                                <a:alpha val="43137"/>
                              </a:srgbClr>
                            </a:outerShdw>
                          </a:effectLst>
                          <a:latin typeface="+mn-lt"/>
                          <a:ea typeface="+mn-ea"/>
                          <a:cs typeface="+mn-cs"/>
                        </a:rPr>
                        <a:t>#FFFFFF</a:t>
                      </a:r>
                    </a:p>
                  </a:txBody>
                  <a:tcPr anchor="ctr"/>
                </a:tc>
                <a:tc>
                  <a:txBody>
                    <a:bodyPr/>
                    <a:lstStyle/>
                    <a:p>
                      <a:pPr algn="ctr"/>
                      <a:r>
                        <a:rPr lang="en-US" dirty="0" err="1"/>
                        <a:t>rgb</a:t>
                      </a:r>
                      <a:r>
                        <a:rPr lang="en-US" dirty="0"/>
                        <a:t>(255,255,255)</a:t>
                      </a:r>
                    </a:p>
                  </a:txBody>
                  <a:tcPr anchor="ctr"/>
                </a:tc>
                <a:extLst>
                  <a:ext uri="{0D108BD9-81ED-4DB2-BD59-A6C34878D82A}">
                    <a16:rowId xmlns:a16="http://schemas.microsoft.com/office/drawing/2014/main" val="10010"/>
                  </a:ext>
                </a:extLst>
              </a:tr>
            </a:tbl>
          </a:graphicData>
        </a:graphic>
      </p:graphicFrame>
      <p:sp>
        <p:nvSpPr>
          <p:cNvPr id="5" name="Slide Number Placeholder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389887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sz="4000" dirty="0">
                <a:solidFill>
                  <a:srgbClr val="000000"/>
                </a:solidFill>
                <a:effectLst>
                  <a:outerShdw blurRad="38100" dist="38100" dir="2700000" algn="tl">
                    <a:srgbClr val="000000">
                      <a:alpha val="43137"/>
                    </a:srgbClr>
                  </a:outerShdw>
                </a:effectLst>
              </a:rPr>
              <a:t>Resourceful Links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800" dirty="0"/>
              <a:t>MDN - </a:t>
            </a:r>
            <a:r>
              <a:rPr lang="en-US" sz="2800" dirty="0">
                <a:hlinkClick r:id="rId2"/>
              </a:rPr>
              <a:t>HTML element reference</a:t>
            </a:r>
            <a:endParaRPr lang="en-US" sz="2800" dirty="0"/>
          </a:p>
          <a:p>
            <a:pPr>
              <a:buFont typeface="Wingdings" panose="05000000000000000000" pitchFamily="2" charset="2"/>
              <a:buChar char="Ø"/>
            </a:pPr>
            <a:r>
              <a:rPr lang="en-US" sz="2800" dirty="0"/>
              <a:t>MDN - </a:t>
            </a:r>
            <a:r>
              <a:rPr lang="en-US" sz="2800" dirty="0">
                <a:hlinkClick r:id="rId3"/>
              </a:rPr>
              <a:t>Articles tagged: Multimedia</a:t>
            </a:r>
            <a:endParaRPr lang="en-US" sz="2800" dirty="0"/>
          </a:p>
          <a:p>
            <a:pPr>
              <a:buFont typeface="Wingdings" panose="05000000000000000000" pitchFamily="2" charset="2"/>
              <a:buChar char="Ø"/>
            </a:pPr>
            <a:endParaRPr lang="en-US" sz="1400" dirty="0"/>
          </a:p>
          <a:p>
            <a:pPr lvl="0">
              <a:buClr>
                <a:srgbClr val="5F5F5F"/>
              </a:buClr>
              <a:buFont typeface="Wingdings" panose="05000000000000000000" pitchFamily="2" charset="2"/>
              <a:buChar char="Ø"/>
            </a:pPr>
            <a:r>
              <a:rPr lang="en-US" sz="2800" dirty="0">
                <a:solidFill>
                  <a:prstClr val="black"/>
                </a:solidFill>
              </a:rPr>
              <a:t>CSS Reference</a:t>
            </a:r>
          </a:p>
          <a:p>
            <a:pPr lvl="1">
              <a:buClr>
                <a:srgbClr val="919191"/>
              </a:buClr>
              <a:buNone/>
            </a:pPr>
            <a:r>
              <a:rPr lang="en-US" sz="2000" dirty="0">
                <a:solidFill>
                  <a:prstClr val="black"/>
                </a:solidFill>
                <a:hlinkClick r:id="rId4"/>
              </a:rPr>
              <a:t>http://reference.sitepoint.com/css</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Selectors</a:t>
            </a:r>
          </a:p>
          <a:p>
            <a:pPr lvl="1">
              <a:buClr>
                <a:srgbClr val="919191"/>
              </a:buClr>
              <a:buNone/>
            </a:pPr>
            <a:r>
              <a:rPr lang="en-US" sz="2000" dirty="0">
                <a:solidFill>
                  <a:prstClr val="black"/>
                </a:solidFill>
                <a:hlinkClick r:id="rId5"/>
              </a:rPr>
              <a:t>http://reference.sitepoint.com/css/selectorref</a:t>
            </a:r>
            <a:endParaRPr lang="en-US" sz="2000" dirty="0">
              <a:solidFill>
                <a:prstClr val="black"/>
              </a:solidFill>
            </a:endParaRPr>
          </a:p>
          <a:p>
            <a:pPr lvl="0">
              <a:buClr>
                <a:srgbClr val="5F5F5F"/>
              </a:buClr>
              <a:buFont typeface="Wingdings" panose="05000000000000000000" pitchFamily="2" charset="2"/>
              <a:buChar char="Ø"/>
            </a:pPr>
            <a:r>
              <a:rPr lang="en-US" sz="2800" dirty="0">
                <a:solidFill>
                  <a:prstClr val="black"/>
                </a:solidFill>
              </a:rPr>
              <a:t>CSS properties</a:t>
            </a:r>
          </a:p>
          <a:p>
            <a:pPr marL="400050" lvl="1" indent="0">
              <a:buClr>
                <a:srgbClr val="919191"/>
              </a:buClr>
              <a:buNone/>
            </a:pPr>
            <a:r>
              <a:rPr lang="en-US" sz="2400" dirty="0">
                <a:solidFill>
                  <a:prstClr val="black"/>
                </a:solidFill>
                <a:hlinkClick r:id="rId6"/>
              </a:rPr>
              <a:t>http://reference.sitepoint.com/css/propertyref</a:t>
            </a:r>
            <a:endParaRPr lang="en-US" sz="2400" dirty="0">
              <a:solidFill>
                <a:prstClr val="black"/>
              </a:solidFill>
            </a:endParaRPr>
          </a:p>
          <a:p>
            <a:pPr lvl="1">
              <a:buNone/>
            </a:pPr>
            <a:endParaRPr lang="en-US" sz="2000" dirty="0"/>
          </a:p>
          <a:p>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7170738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a:effectLst>
                  <a:outerShdw blurRad="38100" dist="38100" dir="2700000" algn="tl">
                    <a:srgbClr val="000000">
                      <a:alpha val="43137"/>
                    </a:srgbClr>
                  </a:outerShdw>
                </a:effectLst>
              </a:rPr>
              <a:t>Thank You!</a:t>
            </a:r>
            <a:endParaRPr lang="en-CA" sz="4800" dirty="0"/>
          </a:p>
        </p:txBody>
      </p:sp>
      <p:sp>
        <p:nvSpPr>
          <p:cNvPr id="3" name="Subtitle 2"/>
          <p:cNvSpPr>
            <a:spLocks noGrp="1"/>
          </p:cNvSpPr>
          <p:nvPr>
            <p:ph type="subTitle" sz="quarter" idx="1"/>
          </p:nvPr>
        </p:nvSpPr>
        <p:spPr/>
        <p:txBody>
          <a:bodyPr/>
          <a:lstStyle/>
          <a:p>
            <a:pPr eaLnBrk="1" hangingPunct="1">
              <a:defRPr/>
            </a:pPr>
            <a:r>
              <a:rPr lang="en-CA" dirty="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49</a:t>
            </a:fld>
            <a:endParaRPr lang="en-CA"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a:effectLst>
                  <a:outerShdw blurRad="38100" dist="38100" dir="2700000" algn="tl">
                    <a:srgbClr val="000000">
                      <a:alpha val="43137"/>
                    </a:srgbClr>
                  </a:outerShdw>
                </a:effectLst>
              </a:rPr>
              <a:t>Table Attributes - border</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effectLst>
                  <a:outerShdw blurRad="38100" dist="38100" dir="2700000" algn="tl">
                    <a:srgbClr val="000000">
                      <a:alpha val="43137"/>
                    </a:srgbClr>
                  </a:outerShdw>
                </a:effectLst>
              </a:rPr>
              <a:t>&lt;table border='value'&gt;</a:t>
            </a:r>
            <a:r>
              <a:rPr lang="en-CA" sz="2800" dirty="0"/>
              <a:t>: value (integer) is the thickness of the table border in pixels.</a:t>
            </a:r>
            <a:br>
              <a:rPr lang="en-CA" sz="2800" dirty="0"/>
            </a:br>
            <a:endParaRPr lang="en-CA" sz="2800" dirty="0"/>
          </a:p>
          <a:p>
            <a:pPr>
              <a:buFont typeface="Wingdings" panose="05000000000000000000" pitchFamily="2" charset="2"/>
              <a:buChar char="Ø"/>
            </a:pPr>
            <a:r>
              <a:rPr lang="en-CA" sz="2800" dirty="0"/>
              <a:t>This attribute has been deprecated in HTML5, so use it only when necessary. </a:t>
            </a:r>
          </a:p>
          <a:p>
            <a:pPr lvl="1"/>
            <a:r>
              <a:rPr lang="en-CA" sz="2400" dirty="0"/>
              <a:t>Use CSS instead.</a:t>
            </a:r>
          </a:p>
          <a:p>
            <a:pPr>
              <a:buFont typeface="Wingdings" panose="05000000000000000000" pitchFamily="2" charset="2"/>
              <a:buChar char="Ø"/>
            </a:pPr>
            <a:endParaRPr lang="en-CA" sz="2800" dirty="0"/>
          </a:p>
          <a:p>
            <a:pPr>
              <a:buFont typeface="Wingdings" panose="05000000000000000000" pitchFamily="2" charset="2"/>
              <a:buChar char="Ø"/>
            </a:pPr>
            <a:r>
              <a:rPr lang="en-CA" sz="2800" dirty="0"/>
              <a:t>By default, a table has no borders ( border="0")</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5</a:t>
            </a:fld>
            <a:endParaRPr lang="en-CA" altLang="en-US"/>
          </a:p>
        </p:txBody>
      </p:sp>
    </p:spTree>
    <p:extLst>
      <p:ext uri="{BB962C8B-B14F-4D97-AF65-F5344CB8AC3E}">
        <p14:creationId xmlns:p14="http://schemas.microsoft.com/office/powerpoint/2010/main" val="2117627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600"/>
            <a:ext cx="8928992" cy="1143000"/>
          </a:xfrm>
        </p:spPr>
        <p:txBody>
          <a:bodyPr/>
          <a:lstStyle/>
          <a:p>
            <a:r>
              <a:rPr lang="en-CA" sz="4000" dirty="0">
                <a:effectLst>
                  <a:outerShdw blurRad="38100" dist="38100" dir="2700000" algn="tl">
                    <a:srgbClr val="000000">
                      <a:alpha val="43137"/>
                    </a:srgbClr>
                  </a:outerShdw>
                </a:effectLst>
              </a:rPr>
              <a:t>Table Attributes – </a:t>
            </a:r>
            <a:r>
              <a:rPr lang="en-CA" sz="4000" dirty="0">
                <a:solidFill>
                  <a:srgbClr val="0000CC"/>
                </a:solidFill>
                <a:effectLst>
                  <a:outerShdw blurRad="38100" dist="38100" dir="2700000" algn="tl">
                    <a:srgbClr val="000000">
                      <a:alpha val="43137"/>
                    </a:srgbClr>
                  </a:outerShdw>
                </a:effectLst>
              </a:rPr>
              <a:t>rowspan</a:t>
            </a:r>
          </a:p>
        </p:txBody>
      </p:sp>
      <p:sp>
        <p:nvSpPr>
          <p:cNvPr id="3" name="Content Placeholder 2"/>
          <p:cNvSpPr>
            <a:spLocks noGrp="1"/>
          </p:cNvSpPr>
          <p:nvPr>
            <p:ph idx="1"/>
          </p:nvPr>
        </p:nvSpPr>
        <p:spPr>
          <a:xfrm>
            <a:off x="301624" y="1600200"/>
            <a:ext cx="8662864" cy="4498975"/>
          </a:xfrm>
        </p:spPr>
        <p:txBody>
          <a:bodyPr/>
          <a:lstStyle/>
          <a:p>
            <a:pPr>
              <a:buFont typeface="Wingdings" panose="05000000000000000000" pitchFamily="2" charset="2"/>
              <a:buChar char="Ø"/>
            </a:pPr>
            <a:r>
              <a:rPr lang="en-CA" sz="2800" dirty="0"/>
              <a:t>rowspan</a:t>
            </a:r>
          </a:p>
          <a:p>
            <a:pPr marL="857250" lvl="2" indent="0">
              <a:buNone/>
            </a:pPr>
            <a:r>
              <a:rPr lang="en-CA" dirty="0">
                <a:solidFill>
                  <a:srgbClr val="0000CC"/>
                </a:solidFill>
                <a:effectLst>
                  <a:outerShdw blurRad="38100" dist="38100" dir="2700000" algn="tl">
                    <a:srgbClr val="000000">
                      <a:alpha val="43137"/>
                    </a:srgbClr>
                  </a:outerShdw>
                </a:effectLst>
              </a:rPr>
              <a:t>&lt;</a:t>
            </a:r>
            <a:r>
              <a:rPr lang="en-CA" dirty="0" err="1">
                <a:solidFill>
                  <a:srgbClr val="0000CC"/>
                </a:solidFill>
                <a:effectLst>
                  <a:outerShdw blurRad="38100" dist="38100" dir="2700000" algn="tl">
                    <a:srgbClr val="000000">
                      <a:alpha val="43137"/>
                    </a:srgbClr>
                  </a:outerShdw>
                </a:effectLst>
              </a:rPr>
              <a:t>th</a:t>
            </a:r>
            <a:r>
              <a:rPr lang="en-CA" dirty="0">
                <a:solidFill>
                  <a:srgbClr val="0000CC"/>
                </a:solidFill>
                <a:effectLst>
                  <a:outerShdw blurRad="38100" dist="38100" dir="2700000" algn="tl">
                    <a:srgbClr val="000000">
                      <a:alpha val="43137"/>
                    </a:srgbClr>
                  </a:outerShdw>
                </a:effectLst>
              </a:rPr>
              <a:t> </a:t>
            </a:r>
            <a:r>
              <a:rPr lang="en-CA" dirty="0" err="1">
                <a:solidFill>
                  <a:srgbClr val="0000CC"/>
                </a:solidFill>
                <a:effectLst>
                  <a:outerShdw blurRad="38100" dist="38100" dir="2700000" algn="tl">
                    <a:srgbClr val="000000">
                      <a:alpha val="43137"/>
                    </a:srgbClr>
                  </a:outerShdw>
                </a:effectLst>
              </a:rPr>
              <a:t>rowspan</a:t>
            </a:r>
            <a:r>
              <a:rPr lang="en-CA" dirty="0">
                <a:solidFill>
                  <a:srgbClr val="0000CC"/>
                </a:solidFill>
                <a:effectLst>
                  <a:outerShdw blurRad="38100" dist="38100" dir="2700000" algn="tl">
                    <a:srgbClr val="000000">
                      <a:alpha val="43137"/>
                    </a:srgbClr>
                  </a:outerShdw>
                </a:effectLst>
              </a:rPr>
              <a:t>=</a:t>
            </a:r>
            <a:r>
              <a:rPr lang="en-CA" altLang="en-US" dirty="0"/>
              <a:t>'</a:t>
            </a:r>
            <a:r>
              <a:rPr lang="en-CA" dirty="0">
                <a:solidFill>
                  <a:srgbClr val="0000CC"/>
                </a:solidFill>
                <a:effectLst>
                  <a:outerShdw blurRad="38100" dist="38100" dir="2700000" algn="tl">
                    <a:srgbClr val="000000">
                      <a:alpha val="43137"/>
                    </a:srgbClr>
                  </a:outerShdw>
                </a:effectLst>
              </a:rPr>
              <a:t>value</a:t>
            </a:r>
            <a:r>
              <a:rPr lang="en-CA" altLang="en-US" dirty="0"/>
              <a:t>'</a:t>
            </a:r>
            <a:r>
              <a:rPr lang="en-CA" dirty="0">
                <a:solidFill>
                  <a:srgbClr val="0000CC"/>
                </a:solidFill>
                <a:effectLst>
                  <a:outerShdw blurRad="38100" dist="38100" dir="2700000" algn="tl">
                    <a:srgbClr val="000000">
                      <a:alpha val="43137"/>
                    </a:srgbClr>
                  </a:outerShdw>
                </a:effectLst>
              </a:rPr>
              <a:t>&gt;</a:t>
            </a:r>
          </a:p>
          <a:p>
            <a:pPr marL="857250" lvl="2" indent="0">
              <a:buNone/>
            </a:pPr>
            <a:r>
              <a:rPr lang="en-CA" dirty="0">
                <a:solidFill>
                  <a:srgbClr val="0000CC"/>
                </a:solidFill>
                <a:effectLst>
                  <a:outerShdw blurRad="38100" dist="38100" dir="2700000" algn="tl">
                    <a:srgbClr val="000000">
                      <a:alpha val="43137"/>
                    </a:srgbClr>
                  </a:outerShdw>
                </a:effectLst>
              </a:rPr>
              <a:t>&lt;td </a:t>
            </a:r>
            <a:r>
              <a:rPr lang="en-CA" dirty="0" err="1">
                <a:solidFill>
                  <a:srgbClr val="0000CC"/>
                </a:solidFill>
                <a:effectLst>
                  <a:outerShdw blurRad="38100" dist="38100" dir="2700000" algn="tl">
                    <a:srgbClr val="000000">
                      <a:alpha val="43137"/>
                    </a:srgbClr>
                  </a:outerShdw>
                </a:effectLst>
              </a:rPr>
              <a:t>rowspan</a:t>
            </a:r>
            <a:r>
              <a:rPr lang="en-CA" dirty="0">
                <a:solidFill>
                  <a:srgbClr val="0000CC"/>
                </a:solidFill>
                <a:effectLst>
                  <a:outerShdw blurRad="38100" dist="38100" dir="2700000" algn="tl">
                    <a:srgbClr val="000000">
                      <a:alpha val="43137"/>
                    </a:srgbClr>
                  </a:outerShdw>
                </a:effectLst>
              </a:rPr>
              <a:t>=</a:t>
            </a:r>
            <a:r>
              <a:rPr lang="en-CA" altLang="en-US" dirty="0"/>
              <a:t>'</a:t>
            </a:r>
            <a:r>
              <a:rPr lang="en-CA" dirty="0">
                <a:solidFill>
                  <a:srgbClr val="0000CC"/>
                </a:solidFill>
                <a:effectLst>
                  <a:outerShdw blurRad="38100" dist="38100" dir="2700000" algn="tl">
                    <a:srgbClr val="000000">
                      <a:alpha val="43137"/>
                    </a:srgbClr>
                  </a:outerShdw>
                </a:effectLst>
              </a:rPr>
              <a:t>value</a:t>
            </a:r>
            <a:r>
              <a:rPr lang="en-CA" altLang="en-US" dirty="0"/>
              <a:t>'</a:t>
            </a:r>
            <a:r>
              <a:rPr lang="en-CA" dirty="0">
                <a:solidFill>
                  <a:srgbClr val="0000CC"/>
                </a:solidFill>
                <a:effectLst>
                  <a:outerShdw blurRad="38100" dist="38100" dir="2700000" algn="tl">
                    <a:srgbClr val="000000">
                      <a:alpha val="43137"/>
                    </a:srgbClr>
                  </a:outerShdw>
                </a:effectLst>
              </a:rPr>
              <a:t>&gt;</a:t>
            </a:r>
          </a:p>
          <a:p>
            <a:pPr marL="457200" lvl="1" indent="0">
              <a:buNone/>
            </a:pPr>
            <a:endParaRPr lang="en-CA" sz="2400" dirty="0">
              <a:solidFill>
                <a:srgbClr val="0000CC"/>
              </a:solidFill>
              <a:effectLst>
                <a:outerShdw blurRad="38100" dist="38100" dir="2700000" algn="tl">
                  <a:srgbClr val="000000">
                    <a:alpha val="43137"/>
                  </a:srgbClr>
                </a:outerShdw>
              </a:effectLst>
            </a:endParaRPr>
          </a:p>
          <a:p>
            <a:pPr lvl="1"/>
            <a:r>
              <a:rPr lang="en-CA" sz="2400" dirty="0"/>
              <a:t>Value: non-negative integer value that indicates on how many rows does the cell extend. </a:t>
            </a:r>
          </a:p>
          <a:p>
            <a:pPr lvl="1"/>
            <a:r>
              <a:rPr lang="en-CA" sz="2400" dirty="0"/>
              <a:t>By default value ='1'.</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a:t>
            </a:fld>
            <a:endParaRPr lang="en-CA" altLang="en-US"/>
          </a:p>
        </p:txBody>
      </p:sp>
    </p:spTree>
    <p:extLst>
      <p:ext uri="{BB962C8B-B14F-4D97-AF65-F5344CB8AC3E}">
        <p14:creationId xmlns:p14="http://schemas.microsoft.com/office/powerpoint/2010/main" val="1046777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228600"/>
            <a:ext cx="8928992" cy="1143000"/>
          </a:xfrm>
        </p:spPr>
        <p:txBody>
          <a:bodyPr/>
          <a:lstStyle/>
          <a:p>
            <a:r>
              <a:rPr lang="en-CA" sz="4000" dirty="0">
                <a:effectLst>
                  <a:outerShdw blurRad="38100" dist="38100" dir="2700000" algn="tl">
                    <a:srgbClr val="000000">
                      <a:alpha val="43137"/>
                    </a:srgbClr>
                  </a:outerShdw>
                </a:effectLst>
              </a:rPr>
              <a:t>Table Attributes – </a:t>
            </a:r>
            <a:r>
              <a:rPr lang="en-CA" sz="4000" dirty="0">
                <a:solidFill>
                  <a:srgbClr val="0000CC"/>
                </a:solidFill>
                <a:effectLst>
                  <a:outerShdw blurRad="38100" dist="38100" dir="2700000" algn="tl">
                    <a:srgbClr val="000000">
                      <a:alpha val="43137"/>
                    </a:srgbClr>
                  </a:outerShdw>
                </a:effectLst>
              </a:rPr>
              <a:t>colspan</a:t>
            </a:r>
          </a:p>
        </p:txBody>
      </p:sp>
      <p:sp>
        <p:nvSpPr>
          <p:cNvPr id="3" name="Content Placeholder 2"/>
          <p:cNvSpPr>
            <a:spLocks noGrp="1"/>
          </p:cNvSpPr>
          <p:nvPr>
            <p:ph idx="1"/>
          </p:nvPr>
        </p:nvSpPr>
        <p:spPr>
          <a:xfrm>
            <a:off x="323528" y="1556792"/>
            <a:ext cx="8662864" cy="4498975"/>
          </a:xfrm>
        </p:spPr>
        <p:txBody>
          <a:bodyPr/>
          <a:lstStyle/>
          <a:p>
            <a:pPr>
              <a:buFont typeface="Wingdings" panose="05000000000000000000" pitchFamily="2" charset="2"/>
              <a:buChar char="Ø"/>
            </a:pPr>
            <a:r>
              <a:rPr lang="en-CA" sz="2800" dirty="0"/>
              <a:t>colspan</a:t>
            </a:r>
          </a:p>
          <a:p>
            <a:pPr marL="857250" lvl="2" indent="0">
              <a:buNone/>
            </a:pPr>
            <a:r>
              <a:rPr lang="en-CA" dirty="0">
                <a:solidFill>
                  <a:srgbClr val="0000CC"/>
                </a:solidFill>
                <a:effectLst>
                  <a:outerShdw blurRad="38100" dist="38100" dir="2700000" algn="tl">
                    <a:srgbClr val="000000">
                      <a:alpha val="43137"/>
                    </a:srgbClr>
                  </a:outerShdw>
                </a:effectLst>
              </a:rPr>
              <a:t>&lt;</a:t>
            </a:r>
            <a:r>
              <a:rPr lang="en-CA" dirty="0" err="1">
                <a:solidFill>
                  <a:srgbClr val="0000CC"/>
                </a:solidFill>
                <a:effectLst>
                  <a:outerShdw blurRad="38100" dist="38100" dir="2700000" algn="tl">
                    <a:srgbClr val="000000">
                      <a:alpha val="43137"/>
                    </a:srgbClr>
                  </a:outerShdw>
                </a:effectLst>
              </a:rPr>
              <a:t>th</a:t>
            </a:r>
            <a:r>
              <a:rPr lang="en-CA" dirty="0">
                <a:solidFill>
                  <a:srgbClr val="0000CC"/>
                </a:solidFill>
                <a:effectLst>
                  <a:outerShdw blurRad="38100" dist="38100" dir="2700000" algn="tl">
                    <a:srgbClr val="000000">
                      <a:alpha val="43137"/>
                    </a:srgbClr>
                  </a:outerShdw>
                </a:effectLst>
              </a:rPr>
              <a:t> colspan=</a:t>
            </a:r>
            <a:r>
              <a:rPr lang="en-CA" altLang="en-US" dirty="0"/>
              <a:t>'</a:t>
            </a:r>
            <a:r>
              <a:rPr lang="en-CA" dirty="0">
                <a:solidFill>
                  <a:srgbClr val="0000CC"/>
                </a:solidFill>
                <a:effectLst>
                  <a:outerShdw blurRad="38100" dist="38100" dir="2700000" algn="tl">
                    <a:srgbClr val="000000">
                      <a:alpha val="43137"/>
                    </a:srgbClr>
                  </a:outerShdw>
                </a:effectLst>
              </a:rPr>
              <a:t>value</a:t>
            </a:r>
            <a:r>
              <a:rPr lang="en-CA" altLang="en-US" dirty="0"/>
              <a:t>'</a:t>
            </a:r>
            <a:r>
              <a:rPr lang="en-CA" dirty="0">
                <a:solidFill>
                  <a:srgbClr val="0000CC"/>
                </a:solidFill>
                <a:effectLst>
                  <a:outerShdw blurRad="38100" dist="38100" dir="2700000" algn="tl">
                    <a:srgbClr val="000000">
                      <a:alpha val="43137"/>
                    </a:srgbClr>
                  </a:outerShdw>
                </a:effectLst>
              </a:rPr>
              <a:t>&gt;</a:t>
            </a:r>
          </a:p>
          <a:p>
            <a:pPr marL="857250" lvl="2" indent="0">
              <a:buNone/>
            </a:pPr>
            <a:r>
              <a:rPr lang="en-CA" dirty="0">
                <a:solidFill>
                  <a:srgbClr val="0000CC"/>
                </a:solidFill>
                <a:effectLst>
                  <a:outerShdw blurRad="38100" dist="38100" dir="2700000" algn="tl">
                    <a:srgbClr val="000000">
                      <a:alpha val="43137"/>
                    </a:srgbClr>
                  </a:outerShdw>
                </a:effectLst>
              </a:rPr>
              <a:t>&lt;td colspan=</a:t>
            </a:r>
            <a:r>
              <a:rPr lang="en-CA" altLang="en-US" dirty="0"/>
              <a:t>'</a:t>
            </a:r>
            <a:r>
              <a:rPr lang="en-CA" dirty="0">
                <a:solidFill>
                  <a:srgbClr val="0000CC"/>
                </a:solidFill>
                <a:effectLst>
                  <a:outerShdw blurRad="38100" dist="38100" dir="2700000" algn="tl">
                    <a:srgbClr val="000000">
                      <a:alpha val="43137"/>
                    </a:srgbClr>
                  </a:outerShdw>
                </a:effectLst>
              </a:rPr>
              <a:t>value</a:t>
            </a:r>
            <a:r>
              <a:rPr lang="en-CA" altLang="en-US" dirty="0"/>
              <a:t>'</a:t>
            </a:r>
            <a:r>
              <a:rPr lang="en-CA" dirty="0">
                <a:solidFill>
                  <a:srgbClr val="0000CC"/>
                </a:solidFill>
                <a:effectLst>
                  <a:outerShdw blurRad="38100" dist="38100" dir="2700000" algn="tl">
                    <a:srgbClr val="000000">
                      <a:alpha val="43137"/>
                    </a:srgbClr>
                  </a:outerShdw>
                </a:effectLst>
              </a:rPr>
              <a:t>&gt;</a:t>
            </a:r>
          </a:p>
          <a:p>
            <a:pPr marL="857250" lvl="2" indent="0">
              <a:buNone/>
            </a:pPr>
            <a:endParaRPr lang="en-CA" dirty="0">
              <a:solidFill>
                <a:srgbClr val="0000CC"/>
              </a:solidFill>
              <a:effectLst>
                <a:outerShdw blurRad="38100" dist="38100" dir="2700000" algn="tl">
                  <a:srgbClr val="000000">
                    <a:alpha val="43137"/>
                  </a:srgbClr>
                </a:outerShdw>
              </a:effectLst>
            </a:endParaRPr>
          </a:p>
          <a:p>
            <a:pPr marL="457200" lvl="1" indent="0">
              <a:buNone/>
            </a:pPr>
            <a:endParaRPr lang="en-CA" sz="1200" dirty="0">
              <a:solidFill>
                <a:srgbClr val="0000CC"/>
              </a:solidFill>
              <a:effectLst>
                <a:outerShdw blurRad="38100" dist="38100" dir="2700000" algn="tl">
                  <a:srgbClr val="000000">
                    <a:alpha val="43137"/>
                  </a:srgbClr>
                </a:outerShdw>
              </a:effectLst>
            </a:endParaRPr>
          </a:p>
          <a:p>
            <a:pPr lvl="1"/>
            <a:r>
              <a:rPr lang="en-CA" sz="2400" dirty="0"/>
              <a:t>Value: non-negative integer value that indicates on how </a:t>
            </a:r>
            <a:r>
              <a:rPr lang="en-CA" sz="2400" b="1" dirty="0"/>
              <a:t>many rows </a:t>
            </a:r>
            <a:r>
              <a:rPr lang="en-CA" sz="2400" dirty="0"/>
              <a:t>does the cell extend. </a:t>
            </a:r>
          </a:p>
          <a:p>
            <a:pPr lvl="1"/>
            <a:r>
              <a:rPr lang="en-CA" sz="2400" dirty="0"/>
              <a:t>By default value ='1'.</a:t>
            </a:r>
          </a:p>
          <a:p>
            <a:pPr lvl="1"/>
            <a:endParaRPr lang="en-CA" altLang="en-US" sz="1200" dirty="0">
              <a:hlinkClick r:id="rId2"/>
            </a:endParaRPr>
          </a:p>
          <a:p>
            <a:pPr>
              <a:buFont typeface="Wingdings" panose="05000000000000000000" pitchFamily="2" charset="2"/>
              <a:buChar char="q"/>
            </a:pPr>
            <a:r>
              <a:rPr lang="en-CA" sz="2400" dirty="0">
                <a:hlinkClick r:id="rId3"/>
              </a:rPr>
              <a:t>tags-tables-col-rowspan.html</a:t>
            </a:r>
            <a:endParaRPr lang="en-CA" sz="2400" dirty="0">
              <a:hlinkClick r:id="rId2"/>
            </a:endParaRPr>
          </a:p>
          <a:p>
            <a:pPr>
              <a:buFont typeface="Wingdings" panose="05000000000000000000" pitchFamily="2" charset="2"/>
              <a:buChar char="q"/>
            </a:pPr>
            <a:r>
              <a:rPr lang="en-CA" sz="2400" dirty="0">
                <a:hlinkClick r:id="rId2"/>
              </a:rPr>
              <a:t>Thimble</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7</a:t>
            </a:fld>
            <a:endParaRPr lang="en-CA" altLang="en-US"/>
          </a:p>
        </p:txBody>
      </p:sp>
    </p:spTree>
    <p:extLst>
      <p:ext uri="{BB962C8B-B14F-4D97-AF65-F5344CB8AC3E}">
        <p14:creationId xmlns:p14="http://schemas.microsoft.com/office/powerpoint/2010/main" val="2273970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1143000"/>
          </a:xfrm>
        </p:spPr>
        <p:txBody>
          <a:bodyPr/>
          <a:lstStyle/>
          <a:p>
            <a:r>
              <a:rPr lang="en-CA" sz="4000" dirty="0">
                <a:effectLst>
                  <a:outerShdw blurRad="38100" dist="38100" dir="2700000" algn="tl">
                    <a:srgbClr val="000000">
                      <a:alpha val="43137"/>
                    </a:srgbClr>
                  </a:outerShdw>
                </a:effectLst>
              </a:rPr>
              <a:t>Table with </a:t>
            </a:r>
            <a:r>
              <a:rPr lang="en-CA" sz="4000" dirty="0" err="1">
                <a:effectLst>
                  <a:outerShdw blurRad="38100" dist="38100" dir="2700000" algn="tl">
                    <a:srgbClr val="000000">
                      <a:alpha val="43137"/>
                    </a:srgbClr>
                  </a:outerShdw>
                </a:effectLst>
              </a:rPr>
              <a:t>thead</a:t>
            </a:r>
            <a:r>
              <a:rPr lang="en-CA" sz="4000" dirty="0">
                <a:effectLst>
                  <a:outerShdw blurRad="38100" dist="38100" dir="2700000" algn="tl">
                    <a:srgbClr val="000000">
                      <a:alpha val="43137"/>
                    </a:srgbClr>
                  </a:outerShdw>
                </a:effectLst>
              </a:rPr>
              <a:t>, </a:t>
            </a:r>
            <a:r>
              <a:rPr lang="en-CA" sz="4000" dirty="0" err="1">
                <a:effectLst>
                  <a:outerShdw blurRad="38100" dist="38100" dir="2700000" algn="tl">
                    <a:srgbClr val="000000">
                      <a:alpha val="43137"/>
                    </a:srgbClr>
                  </a:outerShdw>
                </a:effectLst>
              </a:rPr>
              <a:t>tbody</a:t>
            </a:r>
            <a:r>
              <a:rPr lang="en-CA" sz="4000" dirty="0">
                <a:effectLst>
                  <a:outerShdw blurRad="38100" dist="38100" dir="2700000" algn="tl">
                    <a:srgbClr val="000000">
                      <a:alpha val="43137"/>
                    </a:srgbClr>
                  </a:outerShdw>
                </a:effectLst>
              </a:rPr>
              <a:t> and </a:t>
            </a:r>
            <a:r>
              <a:rPr lang="en-CA" sz="4000" dirty="0" err="1">
                <a:effectLst>
                  <a:outerShdw blurRad="38100" dist="38100" dir="2700000" algn="tl">
                    <a:srgbClr val="000000">
                      <a:alpha val="43137"/>
                    </a:srgbClr>
                  </a:outerShdw>
                </a:effectLst>
              </a:rPr>
              <a:t>tfoot</a:t>
            </a:r>
            <a:r>
              <a:rPr lang="en-CA" sz="4000" dirty="0">
                <a:effectLst>
                  <a:outerShdw blurRad="38100" dist="38100" dir="2700000" algn="tl">
                    <a:srgbClr val="000000">
                      <a:alpha val="43137"/>
                    </a:srgbClr>
                  </a:outerShdw>
                </a:effectLst>
              </a:rPr>
              <a:t> tags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CA" sz="2800" dirty="0">
                <a:effectLst/>
              </a:rPr>
              <a:t>The &lt;</a:t>
            </a:r>
            <a:r>
              <a:rPr lang="en-CA" sz="2800" dirty="0" err="1">
                <a:effectLst/>
              </a:rPr>
              <a:t>thead</a:t>
            </a:r>
            <a:r>
              <a:rPr lang="en-CA" sz="2800" dirty="0">
                <a:effectLst/>
              </a:rPr>
              <a:t>&gt;, &lt;</a:t>
            </a:r>
            <a:r>
              <a:rPr lang="en-CA" sz="2800" dirty="0" err="1">
                <a:effectLst/>
              </a:rPr>
              <a:t>tbody</a:t>
            </a:r>
            <a:r>
              <a:rPr lang="en-CA" sz="2800" dirty="0">
                <a:effectLst/>
              </a:rPr>
              <a:t>&gt; and &lt;</a:t>
            </a:r>
            <a:r>
              <a:rPr lang="en-CA" sz="2800" dirty="0" err="1">
                <a:effectLst/>
              </a:rPr>
              <a:t>tfoot</a:t>
            </a:r>
            <a:r>
              <a:rPr lang="en-CA" sz="2800" dirty="0">
                <a:effectLst/>
              </a:rPr>
              <a:t>&gt; elements are used to specify each part/section of a table: table header, body and table footer.</a:t>
            </a:r>
          </a:p>
          <a:p>
            <a:pPr lvl="1"/>
            <a:r>
              <a:rPr lang="en-CA" sz="2400" dirty="0">
                <a:solidFill>
                  <a:srgbClr val="0000CC"/>
                </a:solidFill>
                <a:effectLst>
                  <a:outerShdw blurRad="38100" dist="38100" dir="2700000" algn="tl">
                    <a:srgbClr val="000000">
                      <a:alpha val="43137"/>
                    </a:srgbClr>
                  </a:outerShdw>
                </a:effectLst>
              </a:rPr>
              <a:t>&lt;</a:t>
            </a:r>
            <a:r>
              <a:rPr lang="en-CA" sz="2400" dirty="0" err="1">
                <a:solidFill>
                  <a:srgbClr val="0000CC"/>
                </a:solidFill>
                <a:effectLst>
                  <a:outerShdw blurRad="38100" dist="38100" dir="2700000" algn="tl">
                    <a:srgbClr val="000000">
                      <a:alpha val="43137"/>
                    </a:srgbClr>
                  </a:outerShdw>
                </a:effectLst>
              </a:rPr>
              <a:t>thead</a:t>
            </a:r>
            <a:r>
              <a:rPr lang="en-CA" sz="2400" dirty="0">
                <a:solidFill>
                  <a:srgbClr val="0000CC"/>
                </a:solidFill>
                <a:effectLst>
                  <a:outerShdw blurRad="38100" dist="38100" dir="2700000" algn="tl">
                    <a:srgbClr val="000000">
                      <a:alpha val="43137"/>
                    </a:srgbClr>
                  </a:outerShdw>
                </a:effectLst>
              </a:rPr>
              <a:t>&gt; </a:t>
            </a:r>
            <a:r>
              <a:rPr lang="en-CA" sz="2400" dirty="0"/>
              <a:t>- table head tags - group the first one or more rows of a table for formatting</a:t>
            </a:r>
          </a:p>
          <a:p>
            <a:pPr lvl="1"/>
            <a:endParaRPr lang="en-CA" sz="900" dirty="0"/>
          </a:p>
          <a:p>
            <a:pPr lvl="1"/>
            <a:r>
              <a:rPr lang="en-CA" sz="2400" dirty="0">
                <a:solidFill>
                  <a:srgbClr val="0000CC"/>
                </a:solidFill>
                <a:effectLst>
                  <a:outerShdw blurRad="38100" dist="38100" dir="2700000" algn="tl">
                    <a:srgbClr val="000000">
                      <a:alpha val="43137"/>
                    </a:srgbClr>
                  </a:outerShdw>
                </a:effectLst>
              </a:rPr>
              <a:t>&lt;</a:t>
            </a:r>
            <a:r>
              <a:rPr lang="en-CA" sz="2400" dirty="0" err="1">
                <a:solidFill>
                  <a:srgbClr val="0000CC"/>
                </a:solidFill>
                <a:effectLst>
                  <a:outerShdw blurRad="38100" dist="38100" dir="2700000" algn="tl">
                    <a:srgbClr val="000000">
                      <a:alpha val="43137"/>
                    </a:srgbClr>
                  </a:outerShdw>
                </a:effectLst>
              </a:rPr>
              <a:t>tbody</a:t>
            </a:r>
            <a:r>
              <a:rPr lang="en-CA" sz="2400" dirty="0">
                <a:solidFill>
                  <a:srgbClr val="0000CC"/>
                </a:solidFill>
                <a:effectLst>
                  <a:outerShdw blurRad="38100" dist="38100" dir="2700000" algn="tl">
                    <a:srgbClr val="000000">
                      <a:alpha val="43137"/>
                    </a:srgbClr>
                  </a:outerShdw>
                </a:effectLst>
              </a:rPr>
              <a:t>&gt; </a:t>
            </a:r>
            <a:r>
              <a:rPr lang="en-CA" sz="2400" dirty="0"/>
              <a:t>- table body tags - group the middle rows of a table for formatting</a:t>
            </a:r>
          </a:p>
          <a:p>
            <a:pPr lvl="1"/>
            <a:endParaRPr lang="en-CA" sz="900" dirty="0"/>
          </a:p>
          <a:p>
            <a:pPr lvl="1"/>
            <a:r>
              <a:rPr lang="en-CA" sz="2400" dirty="0">
                <a:solidFill>
                  <a:srgbClr val="0000CC"/>
                </a:solidFill>
                <a:effectLst>
                  <a:outerShdw blurRad="38100" dist="38100" dir="2700000" algn="tl">
                    <a:srgbClr val="000000">
                      <a:alpha val="43137"/>
                    </a:srgbClr>
                  </a:outerShdw>
                </a:effectLst>
              </a:rPr>
              <a:t>&lt;</a:t>
            </a:r>
            <a:r>
              <a:rPr lang="en-CA" sz="2400" dirty="0" err="1">
                <a:solidFill>
                  <a:srgbClr val="0000CC"/>
                </a:solidFill>
                <a:effectLst>
                  <a:outerShdw blurRad="38100" dist="38100" dir="2700000" algn="tl">
                    <a:srgbClr val="000000">
                      <a:alpha val="43137"/>
                    </a:srgbClr>
                  </a:outerShdw>
                </a:effectLst>
              </a:rPr>
              <a:t>tfoot</a:t>
            </a:r>
            <a:r>
              <a:rPr lang="en-CA" sz="2400" dirty="0">
                <a:solidFill>
                  <a:srgbClr val="0000CC"/>
                </a:solidFill>
                <a:effectLst>
                  <a:outerShdw blurRad="38100" dist="38100" dir="2700000" algn="tl">
                    <a:srgbClr val="000000">
                      <a:alpha val="43137"/>
                    </a:srgbClr>
                  </a:outerShdw>
                </a:effectLst>
              </a:rPr>
              <a:t>&gt; </a:t>
            </a:r>
            <a:r>
              <a:rPr lang="en-CA" sz="2400" dirty="0"/>
              <a:t>- table foot tags - group the last one or more rows of a table for formatting</a:t>
            </a:r>
          </a:p>
          <a:p>
            <a:pPr>
              <a:buFont typeface="Wingdings" panose="05000000000000000000" pitchFamily="2" charset="2"/>
              <a:buChar char="q"/>
            </a:pPr>
            <a:r>
              <a:rPr lang="en-CA" sz="2400" dirty="0">
                <a:hlinkClick r:id="rId2"/>
              </a:rPr>
              <a:t>tags-tables-sections.html</a:t>
            </a:r>
            <a:endParaRPr lang="en-CA" sz="2400" dirty="0"/>
          </a:p>
          <a:p>
            <a:pPr>
              <a:buFont typeface="Wingdings" panose="05000000000000000000" pitchFamily="2" charset="2"/>
              <a:buChar char="q"/>
            </a:pPr>
            <a:r>
              <a:rPr lang="en-CA" sz="2400" dirty="0">
                <a:hlinkClick r:id="rId3"/>
              </a:rPr>
              <a:t>Thimble</a:t>
            </a:r>
            <a:endParaRPr lang="en-CA" sz="24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8</a:t>
            </a:fld>
            <a:endParaRPr lang="en-CA" altLang="en-US"/>
          </a:p>
        </p:txBody>
      </p:sp>
    </p:spTree>
    <p:extLst>
      <p:ext uri="{BB962C8B-B14F-4D97-AF65-F5344CB8AC3E}">
        <p14:creationId xmlns:p14="http://schemas.microsoft.com/office/powerpoint/2010/main" val="3517084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0648"/>
            <a:ext cx="8540750" cy="1143000"/>
          </a:xfrm>
        </p:spPr>
        <p:txBody>
          <a:bodyPr/>
          <a:lstStyle/>
          <a:p>
            <a:r>
              <a:rPr lang="en-CA" sz="4000" dirty="0">
                <a:effectLst>
                  <a:outerShdw blurRad="38100" dist="38100" dir="2700000" algn="tl">
                    <a:srgbClr val="000000">
                      <a:alpha val="43137"/>
                    </a:srgbClr>
                  </a:outerShdw>
                </a:effectLst>
              </a:rPr>
              <a:t>HTML Image</a:t>
            </a:r>
          </a:p>
        </p:txBody>
      </p:sp>
      <p:sp>
        <p:nvSpPr>
          <p:cNvPr id="3" name="Content Placeholder 2"/>
          <p:cNvSpPr>
            <a:spLocks noGrp="1"/>
          </p:cNvSpPr>
          <p:nvPr>
            <p:ph idx="1"/>
          </p:nvPr>
        </p:nvSpPr>
        <p:spPr>
          <a:xfrm>
            <a:off x="395536" y="1340768"/>
            <a:ext cx="8540750" cy="4498975"/>
          </a:xfrm>
        </p:spPr>
        <p:txBody>
          <a:bodyPr/>
          <a:lstStyle/>
          <a:p>
            <a:pPr>
              <a:buFont typeface="Wingdings" panose="05000000000000000000" pitchFamily="2" charset="2"/>
              <a:buChar char="Ø"/>
            </a:pPr>
            <a:r>
              <a:rPr lang="en-CA" sz="2400" dirty="0">
                <a:effectLst/>
              </a:rPr>
              <a:t>The HTML </a:t>
            </a:r>
            <a:r>
              <a:rPr lang="en-CA" sz="2400" b="1" dirty="0">
                <a:solidFill>
                  <a:srgbClr val="990033"/>
                </a:solidFill>
                <a:effectLst>
                  <a:outerShdw blurRad="38100" dist="38100" dir="2700000" algn="tl">
                    <a:srgbClr val="000000">
                      <a:alpha val="43137"/>
                    </a:srgbClr>
                  </a:outerShdw>
                </a:effectLst>
              </a:rPr>
              <a:t>&lt;</a:t>
            </a:r>
            <a:r>
              <a:rPr lang="en-CA" sz="2400" b="1" dirty="0" err="1">
                <a:solidFill>
                  <a:srgbClr val="990033"/>
                </a:solidFill>
                <a:effectLst>
                  <a:outerShdw blurRad="38100" dist="38100" dir="2700000" algn="tl">
                    <a:srgbClr val="000000">
                      <a:alpha val="43137"/>
                    </a:srgbClr>
                  </a:outerShdw>
                </a:effectLst>
              </a:rPr>
              <a:t>img</a:t>
            </a:r>
            <a:r>
              <a:rPr lang="en-CA" sz="2400" b="1" dirty="0">
                <a:solidFill>
                  <a:srgbClr val="990033"/>
                </a:solidFill>
                <a:effectLst>
                  <a:outerShdw blurRad="38100" dist="38100" dir="2700000" algn="tl">
                    <a:srgbClr val="000000">
                      <a:alpha val="43137"/>
                    </a:srgbClr>
                  </a:outerShdw>
                </a:effectLst>
              </a:rPr>
              <a:t>&gt; </a:t>
            </a:r>
            <a:r>
              <a:rPr lang="en-CA" sz="2400" dirty="0">
                <a:effectLst/>
              </a:rPr>
              <a:t>tags defines an image in a HTML page.</a:t>
            </a:r>
          </a:p>
          <a:p>
            <a:pPr lvl="1" indent="-342900"/>
            <a:r>
              <a:rPr lang="en-CA" sz="2000" dirty="0">
                <a:effectLst/>
              </a:rPr>
              <a:t>e.g. </a:t>
            </a:r>
          </a:p>
          <a:p>
            <a:pPr marL="457200" lvl="1" indent="0">
              <a:buNone/>
            </a:pPr>
            <a:r>
              <a:rPr lang="en-CA" sz="1800" dirty="0">
                <a:effectLst/>
              </a:rPr>
              <a:t>&lt;</a:t>
            </a:r>
            <a:r>
              <a:rPr lang="en-CA" sz="1800" dirty="0" err="1">
                <a:solidFill>
                  <a:srgbClr val="0000CC"/>
                </a:solidFill>
                <a:effectLst>
                  <a:outerShdw blurRad="38100" dist="38100" dir="2700000" algn="tl">
                    <a:srgbClr val="000000">
                      <a:alpha val="43137"/>
                    </a:srgbClr>
                  </a:outerShdw>
                </a:effectLst>
              </a:rPr>
              <a:t>img</a:t>
            </a:r>
            <a:r>
              <a:rPr lang="en-CA" sz="1800" dirty="0">
                <a:effectLst/>
              </a:rPr>
              <a:t> </a:t>
            </a:r>
            <a:r>
              <a:rPr lang="en-CA" sz="1800" dirty="0" err="1">
                <a:solidFill>
                  <a:srgbClr val="0000CC"/>
                </a:solidFill>
                <a:effectLst>
                  <a:outerShdw blurRad="38100" dist="38100" dir="2700000" algn="tl">
                    <a:srgbClr val="000000">
                      <a:alpha val="43137"/>
                    </a:srgbClr>
                  </a:outerShdw>
                </a:effectLst>
              </a:rPr>
              <a:t>src</a:t>
            </a:r>
            <a:r>
              <a:rPr lang="en-CA" sz="1800" dirty="0">
                <a:effectLst/>
              </a:rPr>
              <a:t>="logo.png" </a:t>
            </a:r>
            <a:r>
              <a:rPr lang="en-CA" sz="1800" dirty="0">
                <a:solidFill>
                  <a:srgbClr val="0000CC"/>
                </a:solidFill>
                <a:effectLst>
                  <a:outerShdw blurRad="38100" dist="38100" dir="2700000" algn="tl">
                    <a:srgbClr val="000000">
                      <a:alpha val="43137"/>
                    </a:srgbClr>
                  </a:outerShdw>
                </a:effectLst>
              </a:rPr>
              <a:t>alt</a:t>
            </a:r>
            <a:r>
              <a:rPr lang="en-CA" sz="1800" dirty="0">
                <a:effectLst/>
              </a:rPr>
              <a:t>="Seneca College" &gt;</a:t>
            </a:r>
          </a:p>
          <a:p>
            <a:pPr>
              <a:buFont typeface="Wingdings" panose="05000000000000000000" pitchFamily="2" charset="2"/>
              <a:buChar char="Ø"/>
            </a:pPr>
            <a:r>
              <a:rPr lang="en-CA" sz="2400" dirty="0">
                <a:effectLst/>
              </a:rPr>
              <a:t>The &lt;</a:t>
            </a:r>
            <a:r>
              <a:rPr lang="en-CA" sz="2400" dirty="0" err="1">
                <a:effectLst/>
              </a:rPr>
              <a:t>img</a:t>
            </a:r>
            <a:r>
              <a:rPr lang="en-CA" sz="2400" dirty="0">
                <a:effectLst/>
              </a:rPr>
              <a:t>&gt; tag has 2 </a:t>
            </a:r>
            <a:r>
              <a:rPr lang="en-CA" sz="2400" dirty="0">
                <a:solidFill>
                  <a:srgbClr val="990033"/>
                </a:solidFill>
                <a:effectLst>
                  <a:outerShdw blurRad="38100" dist="38100" dir="2700000" algn="tl">
                    <a:srgbClr val="000000">
                      <a:alpha val="43137"/>
                    </a:srgbClr>
                  </a:outerShdw>
                </a:effectLst>
              </a:rPr>
              <a:t>required attributes</a:t>
            </a:r>
            <a:r>
              <a:rPr lang="en-CA" sz="2400" dirty="0">
                <a:effectLst/>
              </a:rPr>
              <a:t>: </a:t>
            </a:r>
          </a:p>
          <a:p>
            <a:pPr lvl="1"/>
            <a:r>
              <a:rPr lang="en-CA" sz="2000" dirty="0" err="1">
                <a:solidFill>
                  <a:srgbClr val="0000CC"/>
                </a:solidFill>
                <a:effectLst/>
              </a:rPr>
              <a:t>src</a:t>
            </a:r>
            <a:r>
              <a:rPr lang="en-CA" sz="2000" dirty="0">
                <a:effectLst/>
              </a:rPr>
              <a:t>: </a:t>
            </a:r>
            <a:r>
              <a:rPr lang="en-CA" sz="2000" dirty="0" err="1">
                <a:effectLst/>
              </a:rPr>
              <a:t>url</a:t>
            </a:r>
            <a:r>
              <a:rPr lang="en-CA" sz="2000" dirty="0">
                <a:effectLst/>
              </a:rPr>
              <a:t> of the image</a:t>
            </a:r>
          </a:p>
          <a:p>
            <a:pPr lvl="1"/>
            <a:r>
              <a:rPr lang="en-CA" sz="2000" dirty="0">
                <a:solidFill>
                  <a:srgbClr val="0000CC"/>
                </a:solidFill>
                <a:effectLst/>
              </a:rPr>
              <a:t>alt: </a:t>
            </a:r>
            <a:r>
              <a:rPr lang="en-CA" sz="2000" dirty="0">
                <a:effectLst/>
              </a:rPr>
              <a:t>alternate text for the image </a:t>
            </a:r>
          </a:p>
          <a:p>
            <a:pPr>
              <a:buFont typeface="Wingdings" panose="05000000000000000000" pitchFamily="2" charset="2"/>
              <a:buChar char="Ø"/>
            </a:pPr>
            <a:r>
              <a:rPr lang="en-CA" sz="2400" dirty="0">
                <a:effectLst/>
              </a:rPr>
              <a:t>The </a:t>
            </a:r>
            <a:r>
              <a:rPr lang="en-CA" sz="2400" dirty="0">
                <a:effectLst>
                  <a:outerShdw blurRad="38100" dist="38100" dir="2700000" algn="tl">
                    <a:srgbClr val="000000">
                      <a:alpha val="43137"/>
                    </a:srgbClr>
                  </a:outerShdw>
                </a:effectLst>
              </a:rPr>
              <a:t>width</a:t>
            </a:r>
            <a:r>
              <a:rPr lang="en-CA" sz="2400" dirty="0">
                <a:effectLst/>
              </a:rPr>
              <a:t> and </a:t>
            </a:r>
            <a:r>
              <a:rPr lang="en-CA" sz="2400" dirty="0">
                <a:effectLst>
                  <a:outerShdw blurRad="38100" dist="38100" dir="2700000" algn="tl">
                    <a:srgbClr val="000000">
                      <a:alpha val="43137"/>
                    </a:srgbClr>
                  </a:outerShdw>
                </a:effectLst>
              </a:rPr>
              <a:t>height</a:t>
            </a:r>
            <a:r>
              <a:rPr lang="en-CA" sz="2400" dirty="0">
                <a:effectLst/>
              </a:rPr>
              <a:t> are supported by HTML5, but suggest to use CSS to define the size:</a:t>
            </a:r>
          </a:p>
          <a:p>
            <a:pPr lvl="1" indent="-342900"/>
            <a:r>
              <a:rPr lang="en-CA" sz="2000" dirty="0">
                <a:effectLst/>
              </a:rPr>
              <a:t>e.g. </a:t>
            </a:r>
          </a:p>
          <a:p>
            <a:pPr marL="457200" lvl="1" indent="0">
              <a:buNone/>
            </a:pPr>
            <a:r>
              <a:rPr lang="en-CA" sz="1600" dirty="0">
                <a:effectLst/>
              </a:rPr>
              <a:t>&lt;</a:t>
            </a:r>
            <a:r>
              <a:rPr lang="en-CA" sz="1600" dirty="0" err="1">
                <a:effectLst/>
              </a:rPr>
              <a:t>img</a:t>
            </a:r>
            <a:r>
              <a:rPr lang="en-CA" sz="1600" dirty="0">
                <a:effectLst/>
              </a:rPr>
              <a:t> </a:t>
            </a:r>
            <a:r>
              <a:rPr lang="en-CA" sz="1600" dirty="0" err="1">
                <a:effectLst/>
              </a:rPr>
              <a:t>src</a:t>
            </a:r>
            <a:r>
              <a:rPr lang="en-CA" sz="1600" dirty="0">
                <a:effectLst/>
              </a:rPr>
              <a:t>="logo.png" alt="Seneca College" </a:t>
            </a:r>
            <a:r>
              <a:rPr lang="en-CA" sz="1600" dirty="0">
                <a:solidFill>
                  <a:srgbClr val="0000CC"/>
                </a:solidFill>
                <a:effectLst>
                  <a:outerShdw blurRad="38100" dist="38100" dir="2700000" algn="tl">
                    <a:srgbClr val="000000">
                      <a:alpha val="43137"/>
                    </a:srgbClr>
                  </a:outerShdw>
                </a:effectLst>
              </a:rPr>
              <a:t>style="width:195px;height:43px"</a:t>
            </a:r>
            <a:r>
              <a:rPr lang="en-CA" sz="1600" dirty="0">
                <a:effectLst/>
              </a:rPr>
              <a:t>&gt;</a:t>
            </a:r>
            <a:endParaRPr lang="en-CA" sz="1600" dirty="0">
              <a:effectLst/>
              <a:hlinkClick r:id="rId2"/>
            </a:endParaRPr>
          </a:p>
          <a:p>
            <a:pPr>
              <a:buFont typeface="Wingdings" panose="05000000000000000000" pitchFamily="2" charset="2"/>
              <a:buChar char="q"/>
            </a:pPr>
            <a:r>
              <a:rPr lang="en-CA" sz="2400" dirty="0">
                <a:effectLst/>
                <a:hlinkClick r:id="rId2"/>
              </a:rPr>
              <a:t>image.html</a:t>
            </a:r>
            <a:r>
              <a:rPr lang="en-CA" sz="2400" dirty="0">
                <a:effectLst/>
              </a:rPr>
              <a:t> </a:t>
            </a:r>
          </a:p>
          <a:p>
            <a:pPr>
              <a:buFont typeface="Wingdings" panose="05000000000000000000" pitchFamily="2" charset="2"/>
              <a:buChar char="q"/>
            </a:pPr>
            <a:r>
              <a:rPr lang="en-CA" sz="2400" dirty="0">
                <a:effectLst/>
                <a:hlinkClick r:id="rId3"/>
              </a:rPr>
              <a:t>Thimble</a:t>
            </a:r>
            <a:endParaRPr lang="en-CA" sz="2400" dirty="0">
              <a:hlinkClick r:id="rId4"/>
            </a:endParaRP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9</a:t>
            </a:fld>
            <a:endParaRPr lang="en-CA" altLang="en-US" dirty="0"/>
          </a:p>
        </p:txBody>
      </p:sp>
    </p:spTree>
    <p:extLst>
      <p:ext uri="{BB962C8B-B14F-4D97-AF65-F5344CB8AC3E}">
        <p14:creationId xmlns:p14="http://schemas.microsoft.com/office/powerpoint/2010/main" val="2129571203"/>
      </p:ext>
    </p:extLst>
  </p:cSld>
  <p:clrMapOvr>
    <a:masterClrMapping/>
  </p:clrMapOvr>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6524</TotalTime>
  <Words>3958</Words>
  <Application>Microsoft Office PowerPoint</Application>
  <PresentationFormat>On-screen Show (4:3)</PresentationFormat>
  <Paragraphs>578</Paragraphs>
  <Slides>49</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Comic Sans MS</vt:lpstr>
      <vt:lpstr>Tahoma</vt:lpstr>
      <vt:lpstr>Tahoma (Body)</vt:lpstr>
      <vt:lpstr>Tahoma (Headings)</vt:lpstr>
      <vt:lpstr>Times New Roman</vt:lpstr>
      <vt:lpstr>Verdana</vt:lpstr>
      <vt:lpstr>Wingdings</vt:lpstr>
      <vt:lpstr>Compass</vt:lpstr>
      <vt:lpstr>WEB222 - Web Programming Principles</vt:lpstr>
      <vt:lpstr>Agenda</vt:lpstr>
      <vt:lpstr>HTML Table</vt:lpstr>
      <vt:lpstr>Table Structure</vt:lpstr>
      <vt:lpstr>Table Attributes - border</vt:lpstr>
      <vt:lpstr>Table Attributes – rowspan</vt:lpstr>
      <vt:lpstr>Table Attributes – colspan</vt:lpstr>
      <vt:lpstr>Table with thead, tbody and tfoot tags</vt:lpstr>
      <vt:lpstr>HTML Image</vt:lpstr>
      <vt:lpstr>Image Link and Image Map</vt:lpstr>
      <vt:lpstr>Image Map Example</vt:lpstr>
      <vt:lpstr>HTML5 - &lt;figure&gt; and &lt;figcaption&gt; tags</vt:lpstr>
      <vt:lpstr>&lt;audio&gt; and &lt;video&gt; tags</vt:lpstr>
      <vt:lpstr>HTML5 &lt;audio&gt; Tags</vt:lpstr>
      <vt:lpstr>Attributes of &lt;audio&gt; Element</vt:lpstr>
      <vt:lpstr>The &lt;source&gt; element</vt:lpstr>
      <vt:lpstr>HTML5 video Tags</vt:lpstr>
      <vt:lpstr>Attributes of &lt;video&gt; Element</vt:lpstr>
      <vt:lpstr>About Audio/Video Formats</vt:lpstr>
      <vt:lpstr>Introduction to CSS</vt:lpstr>
      <vt:lpstr>Introduction to CSS</vt:lpstr>
      <vt:lpstr>Advantages</vt:lpstr>
      <vt:lpstr>CSS Syntax / Structure</vt:lpstr>
      <vt:lpstr>CSS Syntax / Structure</vt:lpstr>
      <vt:lpstr>CSS Syntax / Structure</vt:lpstr>
      <vt:lpstr>CSS Example</vt:lpstr>
      <vt:lpstr>Where to place it</vt:lpstr>
      <vt:lpstr>Implementing CSS in HTML</vt:lpstr>
      <vt:lpstr>Implementing CSS in HTML</vt:lpstr>
      <vt:lpstr>CSS – Multiple Style Sheets</vt:lpstr>
      <vt:lpstr>CSS Cross-browser Consistency</vt:lpstr>
      <vt:lpstr>Basic CSS Selectors</vt:lpstr>
      <vt:lpstr>Tag Selectors</vt:lpstr>
      <vt:lpstr>Class Selectors</vt:lpstr>
      <vt:lpstr>Class Selectors</vt:lpstr>
      <vt:lpstr>Id Selectors</vt:lpstr>
      <vt:lpstr>Contextual Selectors</vt:lpstr>
      <vt:lpstr>Grouping Selectors</vt:lpstr>
      <vt:lpstr>CSS how to use div tags</vt:lpstr>
      <vt:lpstr>CSS how to - span</vt:lpstr>
      <vt:lpstr>Units used in CSS</vt:lpstr>
      <vt:lpstr>Units used in CSS</vt:lpstr>
      <vt:lpstr>Units used in CSS</vt:lpstr>
      <vt:lpstr>Units used in CSS</vt:lpstr>
      <vt:lpstr>Units used in CSS</vt:lpstr>
      <vt:lpstr>Web colors</vt:lpstr>
      <vt:lpstr>Color Examples</vt:lpstr>
      <vt:lpstr>Resourceful Links</vt:lpstr>
      <vt:lpstr>Thank You!</vt:lpstr>
    </vt:vector>
  </TitlesOfParts>
  <Company>Compaq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5</dc:title>
  <dc:creator>Wei Song</dc:creator>
  <cp:lastModifiedBy>Wei Song</cp:lastModifiedBy>
  <cp:revision>296</cp:revision>
  <cp:lastPrinted>2001-07-23T19:37:02Z</cp:lastPrinted>
  <dcterms:created xsi:type="dcterms:W3CDTF">2001-03-26T00:24:34Z</dcterms:created>
  <dcterms:modified xsi:type="dcterms:W3CDTF">2017-08-30T05:38:27Z</dcterms:modified>
</cp:coreProperties>
</file>