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5"/>
  </p:notesMasterIdLst>
  <p:handoutMasterIdLst>
    <p:handoutMasterId r:id="rId36"/>
  </p:handoutMasterIdLst>
  <p:sldIdLst>
    <p:sldId id="266" r:id="rId2"/>
    <p:sldId id="271" r:id="rId3"/>
    <p:sldId id="280" r:id="rId4"/>
    <p:sldId id="281" r:id="rId5"/>
    <p:sldId id="334" r:id="rId6"/>
    <p:sldId id="282" r:id="rId7"/>
    <p:sldId id="284" r:id="rId8"/>
    <p:sldId id="285" r:id="rId9"/>
    <p:sldId id="331" r:id="rId10"/>
    <p:sldId id="332" r:id="rId11"/>
    <p:sldId id="333" r:id="rId12"/>
    <p:sldId id="293" r:id="rId13"/>
    <p:sldId id="302" r:id="rId14"/>
    <p:sldId id="294" r:id="rId15"/>
    <p:sldId id="296" r:id="rId16"/>
    <p:sldId id="295" r:id="rId17"/>
    <p:sldId id="304" r:id="rId18"/>
    <p:sldId id="305" r:id="rId19"/>
    <p:sldId id="306" r:id="rId20"/>
    <p:sldId id="308" r:id="rId21"/>
    <p:sldId id="307" r:id="rId22"/>
    <p:sldId id="309" r:id="rId23"/>
    <p:sldId id="310" r:id="rId24"/>
    <p:sldId id="298" r:id="rId25"/>
    <p:sldId id="335" r:id="rId26"/>
    <p:sldId id="337" r:id="rId27"/>
    <p:sldId id="338" r:id="rId28"/>
    <p:sldId id="339" r:id="rId29"/>
    <p:sldId id="340" r:id="rId30"/>
    <p:sldId id="341" r:id="rId31"/>
    <p:sldId id="336" r:id="rId32"/>
    <p:sldId id="330" r:id="rId33"/>
    <p:sldId id="277" r:id="rId34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71" autoAdjust="0"/>
    <p:restoredTop sz="94660"/>
  </p:normalViewPr>
  <p:slideViewPr>
    <p:cSldViewPr>
      <p:cViewPr varScale="1">
        <p:scale>
          <a:sx n="113" d="100"/>
          <a:sy n="113" d="100"/>
        </p:scale>
        <p:origin x="79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enter_block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enter_vertical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layouts/html5_structur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s.senecac.on.ca/~wei.song/int222/code/css-layouts/layout-1-colum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scs.senecac.on.ca/~wei.song/int222/code/css-layouts/layout-2-column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cs.senecac.on.ca/~wei.song/int222/code/css-layouts/layout-3-colum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layouts/html5_structur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scs.senecac.on.ca/~wei.song/int222/code/css-layouts/html5_structur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layouts/menu-single-level-vertical.html" TargetMode="External"/><Relationship Id="rId2" Type="http://schemas.openxmlformats.org/officeDocument/2006/relationships/hyperlink" Target="https://scs.senecac.on.ca/~wei.song/int222/code/css-layouts/menu-single-level-horizont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s.senecac.on.ca/~wei.song/int222/code/css-layouts/menu-multi-level-vertical.html" TargetMode="External"/><Relationship Id="rId4" Type="http://schemas.openxmlformats.org/officeDocument/2006/relationships/hyperlink" Target="https://scs.senecac.on.ca/~wei.song/int222/code/css-layouts/menu-multi-level-horizontal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galleries/grid-gallery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newbie.com/making-a-sphere-in-css/" TargetMode="External"/><Relationship Id="rId7" Type="http://schemas.openxmlformats.org/officeDocument/2006/relationships/hyperlink" Target="https://developer.mozilla.org/en-US/docs/Web/API/Text" TargetMode="External"/><Relationship Id="rId2" Type="http://schemas.openxmlformats.org/officeDocument/2006/relationships/hyperlink" Target="http://www.dynamicdrive.com/sty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Element" TargetMode="External"/><Relationship Id="rId5" Type="http://schemas.openxmlformats.org/officeDocument/2006/relationships/hyperlink" Target="https://developer.mozilla.org/en-US/docs/Web/API/Node" TargetMode="External"/><Relationship Id="rId4" Type="http://schemas.openxmlformats.org/officeDocument/2006/relationships/hyperlink" Target="https://developer.mozilla.org/en-US/docs/Web/API/Document_Object_Mode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ss_tabl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ss_table_sectio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ss_display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enter_tex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7: CSS Properties, </a:t>
            </a:r>
          </a:p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Page Layouts and Navigation</a:t>
            </a:r>
            <a:endParaRPr lang="en-CA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FAC3C4-8FCF-4E43-9836-50E19E99BCD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 a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4989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Rephrase: left and right </a:t>
            </a:r>
            <a:r>
              <a:rPr lang="en-CA" altLang="en-US" sz="2800" dirty="0">
                <a:solidFill>
                  <a:srgbClr val="0000FF"/>
                </a:solidFill>
              </a:rPr>
              <a:t>margin</a:t>
            </a:r>
            <a:r>
              <a:rPr lang="en-CA" altLang="en-US" sz="2800" dirty="0"/>
              <a:t> to be equal. </a:t>
            </a:r>
          </a:p>
          <a:p>
            <a:pPr lvl="1">
              <a:lnSpc>
                <a:spcPct val="80000"/>
              </a:lnSpc>
            </a:pPr>
            <a:r>
              <a:rPr lang="en-CA" altLang="en-US" sz="2400" dirty="0">
                <a:solidFill>
                  <a:srgbClr val="0000FF"/>
                </a:solidFill>
              </a:rPr>
              <a:t>set the margins to 'auto'.</a:t>
            </a:r>
            <a:r>
              <a:rPr lang="en-CA" altLang="en-US" sz="24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used with a block of fixed width.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CA" altLang="en-US" dirty="0"/>
              <a:t> </a:t>
            </a:r>
            <a:r>
              <a:rPr lang="en-CA" altLang="en-US" dirty="0" err="1"/>
              <a:t>div.center</a:t>
            </a:r>
            <a:r>
              <a:rPr lang="en-CA" altLang="en-US" dirty="0"/>
              <a:t> { border: 2px solid red;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margin-left: auto;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margin-right: auto;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/* margin: 0 auto; */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CA" altLang="en-US" dirty="0"/>
              <a:t>                   width: 400px;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CA" altLang="en-US" dirty="0"/>
              <a:t>}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CA" altLang="en-US" dirty="0"/>
          </a:p>
          <a:p>
            <a:pPr lvl="3">
              <a:lnSpc>
                <a:spcPct val="80000"/>
              </a:lnSpc>
              <a:buFontTx/>
              <a:buNone/>
            </a:pPr>
            <a:r>
              <a:rPr lang="en-CA" altLang="en-US" dirty="0"/>
              <a:t>&lt;div class ="center"&gt; … &lt;/div&gt;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CA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center_block.html</a:t>
            </a:r>
            <a:endParaRPr lang="en-CA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9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 – Vertically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68742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Specify the outer block as a table cell, the contents of a table cell can be centered vertically. </a:t>
            </a:r>
          </a:p>
          <a:p>
            <a:pPr marL="1257300" lvl="3" indent="0">
              <a:buNone/>
            </a:pPr>
            <a:endParaRPr lang="en-CA" dirty="0"/>
          </a:p>
          <a:p>
            <a:pPr marL="1257300" lvl="3" indent="0">
              <a:buNone/>
            </a:pPr>
            <a:r>
              <a:rPr lang="en-CA" dirty="0"/>
              <a:t>div { height: 100px; width: 500px; }</a:t>
            </a:r>
          </a:p>
          <a:p>
            <a:pPr marL="1257300" lvl="3" indent="0">
              <a:buNone/>
            </a:pPr>
            <a:r>
              <a:rPr lang="en-CA" dirty="0" err="1"/>
              <a:t>div.center</a:t>
            </a:r>
            <a:r>
              <a:rPr lang="en-CA" dirty="0"/>
              <a:t> { border: 10px dotted red;</a:t>
            </a:r>
          </a:p>
          <a:p>
            <a:pPr marL="1257300" lvl="3" indent="0">
              <a:buNone/>
            </a:pPr>
            <a:r>
              <a:rPr lang="en-CA" dirty="0"/>
              <a:t>	          display: table-cell;</a:t>
            </a:r>
          </a:p>
          <a:p>
            <a:pPr marL="1257300" lvl="3" indent="0">
              <a:buNone/>
            </a:pPr>
            <a:r>
              <a:rPr lang="en-CA" dirty="0"/>
              <a:t>	          vertical-align: middle;</a:t>
            </a:r>
          </a:p>
          <a:p>
            <a:pPr marL="1257300" lvl="3" indent="0">
              <a:buNone/>
            </a:pPr>
            <a:r>
              <a:rPr lang="en-CA" dirty="0"/>
              <a:t>	          text-align: center;</a:t>
            </a:r>
          </a:p>
          <a:p>
            <a:pPr marL="1257300" lvl="3" indent="0">
              <a:buNone/>
            </a:pPr>
            <a:r>
              <a:rPr lang="en-CA" dirty="0"/>
              <a:t>}</a:t>
            </a:r>
          </a:p>
          <a:p>
            <a:pPr marL="1257300" lvl="3" indent="0">
              <a:buNone/>
            </a:pPr>
            <a:endParaRPr lang="en-CA" dirty="0"/>
          </a:p>
          <a:p>
            <a:pPr marL="1257300" lvl="3" indent="0">
              <a:buNone/>
            </a:pPr>
            <a:r>
              <a:rPr lang="en-CA" dirty="0"/>
              <a:t>&lt;div class="center"&gt; This div is centered &lt;/div&gt;</a:t>
            </a:r>
          </a:p>
          <a:p>
            <a:pPr marL="1257300" lvl="3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center_vertical.html</a:t>
            </a:r>
            <a:endParaRPr lang="en-CA" sz="2800" dirty="0"/>
          </a:p>
          <a:p>
            <a:pPr lvl="3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1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Structural Elements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15212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5 defines a number of new container elements for constructing documents.</a:t>
            </a:r>
          </a:p>
          <a:p>
            <a:pPr lvl="1"/>
            <a:r>
              <a:rPr lang="en-US" dirty="0"/>
              <a:t>header, </a:t>
            </a:r>
            <a:r>
              <a:rPr lang="en-US" dirty="0" err="1"/>
              <a:t>nav</a:t>
            </a:r>
            <a:r>
              <a:rPr lang="en-US" dirty="0"/>
              <a:t>, section, aside, article and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122" name="Picture 2" descr="html5 layou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20888"/>
            <a:ext cx="6192688" cy="3785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025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Structural Elements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519211"/>
              </p:ext>
            </p:extLst>
          </p:nvPr>
        </p:nvGraphicFramePr>
        <p:xfrm>
          <a:off x="611560" y="1268760"/>
          <a:ext cx="8086800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6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Elements</a:t>
                      </a:r>
                    </a:p>
                  </a:txBody>
                  <a:tcPr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&lt;header&gt;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 web page/site header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</a:t>
                      </a:r>
                      <a:r>
                        <a:rPr lang="en-CA" dirty="0" err="1"/>
                        <a:t>nav</a:t>
                      </a:r>
                      <a:r>
                        <a:rPr lang="en-CA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 navigation functionality for the page/site.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&lt;section&gt;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 grouping of related subjects on the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&lt;main&gt;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the main content on the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&lt;article&gt;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contains a standalone content on the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&lt;aside&gt;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used for content that's not central to the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&lt;footer&gt;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the web page/site footer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5326076"/>
            <a:ext cx="8085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Notes: The &lt;div&gt; element is the generic container for flow content, which does not </a:t>
            </a:r>
          </a:p>
          <a:p>
            <a:r>
              <a:rPr lang="en-CA" sz="1600" dirty="0"/>
              <a:t>inherently represent anything. It should be used only when no other semantic element </a:t>
            </a:r>
          </a:p>
          <a:p>
            <a:r>
              <a:rPr lang="en-CA" sz="1600" dirty="0"/>
              <a:t>(such as above elements) is appropriate.</a:t>
            </a:r>
          </a:p>
        </p:txBody>
      </p:sp>
    </p:spTree>
    <p:extLst>
      <p:ext uri="{BB962C8B-B14F-4D97-AF65-F5344CB8AC3E}">
        <p14:creationId xmlns:p14="http://schemas.microsoft.com/office/powerpoint/2010/main" val="183367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Structural Elements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15616" y="1124744"/>
            <a:ext cx="6568752" cy="48885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… …</a:t>
            </a:r>
          </a:p>
          <a:p>
            <a:r>
              <a:rPr lang="en-US" sz="1500" dirty="0"/>
              <a:t>&lt;body&gt;</a:t>
            </a:r>
          </a:p>
          <a:p>
            <a:r>
              <a:rPr lang="en-US" sz="1500" dirty="0"/>
              <a:t>   &lt;header&gt;......... logo etc  …  </a:t>
            </a:r>
          </a:p>
          <a:p>
            <a:r>
              <a:rPr lang="en-US" sz="1500" dirty="0"/>
              <a:t>   &lt;/header&gt;</a:t>
            </a:r>
          </a:p>
          <a:p>
            <a:pPr>
              <a:spcBef>
                <a:spcPts val="1000"/>
              </a:spcBef>
            </a:pPr>
            <a:r>
              <a:rPr lang="en-US" sz="1500" dirty="0"/>
              <a:t>   &lt;</a:t>
            </a:r>
            <a:r>
              <a:rPr lang="en-US" sz="1500" dirty="0" err="1"/>
              <a:t>nav</a:t>
            </a:r>
            <a:r>
              <a:rPr lang="en-US" sz="1500" dirty="0"/>
              <a:t>&gt;  ......... menu options  …  </a:t>
            </a:r>
          </a:p>
          <a:p>
            <a:r>
              <a:rPr lang="en-US" sz="1500" dirty="0"/>
              <a:t>   &lt;/</a:t>
            </a:r>
            <a:r>
              <a:rPr lang="en-US" sz="1500" dirty="0" err="1"/>
              <a:t>nav</a:t>
            </a:r>
            <a:r>
              <a:rPr lang="en-US" sz="1500" dirty="0"/>
              <a:t>&gt;</a:t>
            </a:r>
          </a:p>
          <a:p>
            <a:pPr>
              <a:spcBef>
                <a:spcPts val="1000"/>
              </a:spcBef>
            </a:pPr>
            <a:r>
              <a:rPr lang="en-US" sz="1500" dirty="0"/>
              <a:t>   &lt;section id="sidebar1"&gt;......... section 1  … </a:t>
            </a:r>
          </a:p>
          <a:p>
            <a:r>
              <a:rPr lang="en-US" sz="1500" dirty="0"/>
              <a:t>   &lt;/section&gt;</a:t>
            </a:r>
          </a:p>
          <a:p>
            <a:pPr>
              <a:spcBef>
                <a:spcPts val="1000"/>
              </a:spcBef>
            </a:pPr>
            <a:r>
              <a:rPr lang="en-US" sz="1500" dirty="0"/>
              <a:t>   &lt;section id="main"&gt;&lt;!-- may be replaced by main element --&gt;</a:t>
            </a:r>
          </a:p>
          <a:p>
            <a:r>
              <a:rPr lang="en-US" sz="1500" dirty="0"/>
              <a:t>      &lt;article&gt;article within the section &lt;/article&gt;</a:t>
            </a:r>
          </a:p>
          <a:p>
            <a:r>
              <a:rPr lang="en-US" sz="1500" dirty="0"/>
              <a:t>      &lt;article&gt;another article within the section &lt;/article&gt;</a:t>
            </a:r>
          </a:p>
          <a:p>
            <a:r>
              <a:rPr lang="en-US" sz="1500" dirty="0"/>
              <a:t>   &lt;/section&gt;</a:t>
            </a:r>
          </a:p>
          <a:p>
            <a:pPr>
              <a:spcBef>
                <a:spcPts val="1000"/>
              </a:spcBef>
            </a:pPr>
            <a:r>
              <a:rPr lang="en-US" sz="1500" dirty="0"/>
              <a:t>   &lt;aside&gt;......... aside content …  </a:t>
            </a:r>
          </a:p>
          <a:p>
            <a:r>
              <a:rPr lang="en-US" sz="1500" dirty="0"/>
              <a:t>   &lt;/aside&gt;</a:t>
            </a:r>
          </a:p>
          <a:p>
            <a:pPr>
              <a:spcBef>
                <a:spcPts val="1000"/>
              </a:spcBef>
            </a:pPr>
            <a:r>
              <a:rPr lang="en-US" sz="1500" dirty="0"/>
              <a:t>   &lt;footer&gt; ......... footer content ...copyright etc…   </a:t>
            </a:r>
          </a:p>
          <a:p>
            <a:r>
              <a:rPr lang="en-US" sz="1500" dirty="0"/>
              <a:t>   &lt;/footer&gt;</a:t>
            </a:r>
          </a:p>
          <a:p>
            <a:r>
              <a:rPr lang="en-US" sz="1500" dirty="0"/>
              <a:t>&lt;/body&gt;</a:t>
            </a:r>
          </a:p>
          <a:p>
            <a:r>
              <a:rPr lang="en-US" sz="1500" dirty="0"/>
              <a:t>&lt;/html&gt;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1069" y="5920929"/>
            <a:ext cx="696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html5_structure.html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950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&lt;article&gt; Tags Can Contain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7704" y="1340768"/>
            <a:ext cx="4464496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&lt;article&gt;</a:t>
            </a:r>
          </a:p>
          <a:p>
            <a:r>
              <a:rPr lang="en-US" dirty="0"/>
              <a:t>	  &lt;header&gt;</a:t>
            </a:r>
          </a:p>
          <a:p>
            <a:r>
              <a:rPr lang="en-US" dirty="0"/>
              <a:t>	  &lt;/header&gt;</a:t>
            </a:r>
          </a:p>
          <a:p>
            <a:endParaRPr lang="en-US" dirty="0"/>
          </a:p>
          <a:p>
            <a:r>
              <a:rPr lang="en-US" dirty="0"/>
              <a:t>	  &lt;section id="introduction"&gt;</a:t>
            </a:r>
          </a:p>
          <a:p>
            <a:r>
              <a:rPr lang="en-US" dirty="0"/>
              <a:t>	  &lt;/section&gt;</a:t>
            </a:r>
          </a:p>
          <a:p>
            <a:r>
              <a:rPr lang="en-US" dirty="0"/>
              <a:t>	  </a:t>
            </a:r>
          </a:p>
          <a:p>
            <a:r>
              <a:rPr lang="en-US" dirty="0"/>
              <a:t>	  &lt;section id="content"&gt;</a:t>
            </a:r>
          </a:p>
          <a:p>
            <a:r>
              <a:rPr lang="en-US" dirty="0"/>
              <a:t>	  &lt;/section&gt;</a:t>
            </a:r>
          </a:p>
          <a:p>
            <a:r>
              <a:rPr lang="en-US" dirty="0"/>
              <a:t>	  </a:t>
            </a:r>
          </a:p>
          <a:p>
            <a:r>
              <a:rPr lang="en-US" dirty="0"/>
              <a:t>	  &lt;section id="summary"&gt;</a:t>
            </a:r>
          </a:p>
          <a:p>
            <a:r>
              <a:rPr lang="en-US" dirty="0"/>
              <a:t>	  &lt;/section&gt;</a:t>
            </a:r>
          </a:p>
          <a:p>
            <a:r>
              <a:rPr lang="en-US" dirty="0"/>
              <a:t>	  </a:t>
            </a:r>
          </a:p>
          <a:p>
            <a:r>
              <a:rPr lang="en-US" dirty="0"/>
              <a:t>	  &lt;footer&gt;</a:t>
            </a:r>
          </a:p>
          <a:p>
            <a:r>
              <a:rPr lang="en-US" dirty="0"/>
              <a:t>	  &lt;/footer&gt;</a:t>
            </a:r>
          </a:p>
          <a:p>
            <a:r>
              <a:rPr lang="en-US" dirty="0"/>
              <a:t>            &lt;/article&gt;</a:t>
            </a:r>
          </a:p>
        </p:txBody>
      </p:sp>
    </p:spTree>
    <p:extLst>
      <p:ext uri="{BB962C8B-B14F-4D97-AF65-F5344CB8AC3E}">
        <p14:creationId xmlns:p14="http://schemas.microsoft.com/office/powerpoint/2010/main" val="321194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HTML4 </a:t>
            </a:r>
            <a:r>
              <a:rPr lang="en-CA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Structural Elements: &lt;div&gt;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6984776" cy="49192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… …</a:t>
            </a:r>
          </a:p>
          <a:p>
            <a:r>
              <a:rPr lang="en-US" sz="1600" dirty="0"/>
              <a:t>&lt;body&gt;</a:t>
            </a:r>
          </a:p>
          <a:p>
            <a:r>
              <a:rPr lang="en-US" sz="1600" dirty="0"/>
              <a:t>   &lt;div class="header"&gt;......... logo etc  …  </a:t>
            </a:r>
          </a:p>
          <a:p>
            <a:r>
              <a:rPr lang="en-US" sz="1600" dirty="0"/>
              <a:t>   &lt;/div&gt;</a:t>
            </a:r>
          </a:p>
          <a:p>
            <a:pPr>
              <a:spcBef>
                <a:spcPts val="1000"/>
              </a:spcBef>
            </a:pPr>
            <a:r>
              <a:rPr lang="en-US" sz="1600" dirty="0"/>
              <a:t>   &lt;div class="navigation"&gt;  ......... menu options  …  </a:t>
            </a:r>
          </a:p>
          <a:p>
            <a:r>
              <a:rPr lang="en-US" sz="1600" dirty="0"/>
              <a:t>   &lt;/div&gt;</a:t>
            </a:r>
          </a:p>
          <a:p>
            <a:pPr>
              <a:spcBef>
                <a:spcPts val="1000"/>
              </a:spcBef>
            </a:pPr>
            <a:r>
              <a:rPr lang="en-US" sz="1600" dirty="0"/>
              <a:t>   &lt;div class ="sidebar1"&gt;......... Column 1  … </a:t>
            </a:r>
          </a:p>
          <a:p>
            <a:r>
              <a:rPr lang="en-US" sz="1600" dirty="0"/>
              <a:t>   &lt;/div&gt;</a:t>
            </a:r>
          </a:p>
          <a:p>
            <a:pPr>
              <a:spcBef>
                <a:spcPts val="1000"/>
              </a:spcBef>
            </a:pPr>
            <a:r>
              <a:rPr lang="en-US" sz="1600" dirty="0"/>
              <a:t>   &lt;div class="main"&gt;</a:t>
            </a:r>
          </a:p>
          <a:p>
            <a:r>
              <a:rPr lang="en-US" sz="1600" dirty="0"/>
              <a:t>      …………….main column content goes in here………….</a:t>
            </a:r>
          </a:p>
          <a:p>
            <a:r>
              <a:rPr lang="en-US" sz="1600" dirty="0"/>
              <a:t>   &lt;/div &gt;</a:t>
            </a:r>
          </a:p>
          <a:p>
            <a:pPr>
              <a:spcBef>
                <a:spcPts val="1000"/>
              </a:spcBef>
            </a:pPr>
            <a:r>
              <a:rPr lang="en-US" sz="1600" dirty="0"/>
              <a:t>   &lt;div class="aside"&gt;......... aside content …  </a:t>
            </a:r>
          </a:p>
          <a:p>
            <a:r>
              <a:rPr lang="en-US" sz="1600" dirty="0"/>
              <a:t>   &lt;/div&gt;</a:t>
            </a:r>
          </a:p>
          <a:p>
            <a:pPr>
              <a:spcBef>
                <a:spcPts val="1000"/>
              </a:spcBef>
            </a:pPr>
            <a:r>
              <a:rPr lang="en-US" sz="1600" dirty="0"/>
              <a:t>   &lt;div class="footer"&gt; ......... footer content ...copyright etc…   </a:t>
            </a:r>
          </a:p>
          <a:p>
            <a:r>
              <a:rPr lang="en-US" sz="1600" dirty="0"/>
              <a:t>   &lt;/div&gt;</a:t>
            </a:r>
          </a:p>
          <a:p>
            <a:r>
              <a:rPr lang="en-US" sz="1600" dirty="0"/>
              <a:t>&lt;/body&gt;</a:t>
            </a:r>
          </a:p>
          <a:p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24206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Pages Layouts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3910335" cy="6046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One-column layout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l</a:t>
            </a:r>
            <a:r>
              <a:rPr lang="en-CA" sz="2400" dirty="0">
                <a:hlinkClick r:id="rId2"/>
              </a:rPr>
              <a:t>ayout-1-column.html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17</a:t>
            </a:fld>
            <a:endParaRPr lang="en-CA" altLang="en-US"/>
          </a:p>
        </p:txBody>
      </p:sp>
      <p:pic>
        <p:nvPicPr>
          <p:cNvPr id="5" name="Picture 3" descr="C:\Users\Wei\Desktop\temp\ph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55168"/>
            <a:ext cx="352415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44007" y="1556792"/>
            <a:ext cx="3910335" cy="60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CA" sz="2800" kern="0" dirty="0"/>
              <a:t>Two-column layout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kern="0" dirty="0">
                <a:hlinkClick r:id="rId4"/>
              </a:rPr>
              <a:t>layout-2-column.html</a:t>
            </a:r>
            <a:endParaRPr lang="en-CA" sz="2400" kern="0" dirty="0"/>
          </a:p>
          <a:p>
            <a:endParaRPr lang="en-CA" kern="0" dirty="0"/>
          </a:p>
        </p:txBody>
      </p:sp>
      <p:pic>
        <p:nvPicPr>
          <p:cNvPr id="7" name="Picture 2" descr="C:\Users\Wei\Desktop\temp\phot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483" y="2636912"/>
            <a:ext cx="35241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71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Pages Layouts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65" y="1628800"/>
            <a:ext cx="8540750" cy="5326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Three-column layout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layout-3-column.html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  <p:pic>
        <p:nvPicPr>
          <p:cNvPr id="5" name="Picture 2" descr="C:\Users\Wei\Desktop\temp\ph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4191560" cy="274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63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Creating 2-column fluid (float-based) layouts with CSS</a:t>
            </a:r>
          </a:p>
          <a:p>
            <a:pPr lvl="1"/>
            <a:r>
              <a:rPr lang="en-CA" sz="2400" dirty="0"/>
              <a:t>HTML5 document without CSS: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000" dirty="0">
                <a:hlinkClick r:id="rId2"/>
              </a:rPr>
              <a:t>html5_structure.html</a:t>
            </a:r>
            <a:endParaRPr lang="en-CA" sz="2000" dirty="0"/>
          </a:p>
          <a:p>
            <a:pPr marL="971550" lvl="1" indent="-514350">
              <a:buFont typeface="+mj-lt"/>
              <a:buAutoNum type="arabicPeriod"/>
            </a:pPr>
            <a:r>
              <a:rPr lang="en-CA" sz="2400" dirty="0"/>
              <a:t>Set  the width of the page (e.g. 960px) and center the page:</a:t>
            </a:r>
          </a:p>
          <a:p>
            <a:pPr marL="1314450" lvl="3" indent="0"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.container { width: 960px; </a:t>
            </a:r>
            <a:r>
              <a:rPr lang="en-CA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 auto;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400" dirty="0"/>
              <a:t>Set the width of the  “aside” block and float it to left:</a:t>
            </a:r>
            <a:endParaRPr lang="en-CA" dirty="0"/>
          </a:p>
          <a:p>
            <a:pPr marL="1314450" lvl="3" indent="0"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 { width: 192px; </a:t>
            </a:r>
            <a:r>
              <a:rPr lang="en-CA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float: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left; }</a:t>
            </a:r>
            <a:endParaRPr lang="en-CA" dirty="0"/>
          </a:p>
          <a:p>
            <a:pPr marL="971550" lvl="1" indent="-514350">
              <a:buClr>
                <a:srgbClr val="919191"/>
              </a:buClr>
              <a:buFont typeface="+mj-lt"/>
              <a:buAutoNum type="arabicPeriod" startAt="3"/>
            </a:pPr>
            <a:r>
              <a:rPr lang="en-CA" sz="2400" dirty="0">
                <a:solidFill>
                  <a:prstClr val="black"/>
                </a:solidFill>
              </a:rPr>
              <a:t>Set the width of the  “main” section and float it to left:</a:t>
            </a:r>
          </a:p>
          <a:p>
            <a:pPr marL="1314450" lvl="3" indent="0">
              <a:buClr>
                <a:srgbClr val="919191"/>
              </a:buClr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{ width: 768px; </a:t>
            </a:r>
            <a:r>
              <a:rPr lang="en-CA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float: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left; }</a:t>
            </a:r>
            <a:endParaRPr lang="en-CA" sz="2800" dirty="0">
              <a:solidFill>
                <a:prstClr val="black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3317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CSS Styling </a:t>
            </a:r>
          </a:p>
          <a:p>
            <a:pPr lvl="1" eaLnBrk="1" hangingPunct="1">
              <a:defRPr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tables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display Property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CSS Centering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Page Layouts and Navigation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Creating simple websites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1143000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Clr>
                <a:srgbClr val="919191"/>
              </a:buClr>
              <a:buFont typeface="+mj-lt"/>
              <a:buAutoNum type="arabicPeriod" startAt="3"/>
            </a:pPr>
            <a:r>
              <a:rPr lang="en-CA" dirty="0">
                <a:solidFill>
                  <a:prstClr val="black"/>
                </a:solidFill>
              </a:rPr>
              <a:t>Set the clear property of the footer to ‘both’:</a:t>
            </a:r>
          </a:p>
          <a:p>
            <a:pPr marL="1314450" lvl="3" indent="0">
              <a:buClr>
                <a:srgbClr val="919191"/>
              </a:buClr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 { clear: both; background-color: #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}</a:t>
            </a:r>
          </a:p>
          <a:p>
            <a:pPr marL="971550" lvl="1" indent="-514350">
              <a:buClr>
                <a:srgbClr val="919191"/>
              </a:buClr>
              <a:buFont typeface="+mj-lt"/>
              <a:buAutoNum type="arabicPeriod" startAt="3"/>
            </a:pPr>
            <a:r>
              <a:rPr lang="en-CA" dirty="0">
                <a:solidFill>
                  <a:prstClr val="black"/>
                </a:solidFill>
              </a:rPr>
              <a:t>Set margin, border, padding, background-color, … to each structural element, e.g.: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aside, main {margin-top: 58px; margin-right: 10px; margin-left: 10px; }</a:t>
            </a:r>
          </a:p>
          <a:p>
            <a:pPr marL="457200" lvl="1" indent="0">
              <a:buClr>
                <a:srgbClr val="919191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Note: You may use relative width values (e.g. 80%) for the page and columns.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73311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6" cy="1143000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Creating 2-column tabular layouts with CSS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HTML5 document without CSS:</a:t>
            </a:r>
          </a:p>
          <a:p>
            <a:pPr lvl="2">
              <a:buClr>
                <a:srgbClr val="5F5F5F"/>
              </a:buClr>
              <a:buFont typeface="Arial" pitchFamily="34" charset="0"/>
              <a:buChar char="•"/>
            </a:pPr>
            <a:r>
              <a:rPr lang="en-CA" sz="2000" dirty="0">
                <a:solidFill>
                  <a:prstClr val="black"/>
                </a:solidFill>
                <a:hlinkClick r:id="rId2"/>
              </a:rPr>
              <a:t>html5_structure.html</a:t>
            </a:r>
            <a:endParaRPr lang="en-CA" sz="2000" dirty="0">
              <a:solidFill>
                <a:prstClr val="black"/>
              </a:solidFill>
            </a:endParaRPr>
          </a:p>
          <a:p>
            <a:pPr lvl="2">
              <a:buClr>
                <a:srgbClr val="5F5F5F"/>
              </a:buClr>
              <a:buFont typeface="Arial" pitchFamily="34" charset="0"/>
              <a:buChar char="•"/>
            </a:pPr>
            <a:endParaRPr lang="en-CA" sz="2000" dirty="0">
              <a:solidFill>
                <a:prstClr val="black"/>
              </a:solidFill>
            </a:endParaRPr>
          </a:p>
          <a:p>
            <a:pPr lvl="1">
              <a:buClr>
                <a:srgbClr val="5F5F5F"/>
              </a:buClr>
            </a:pPr>
            <a:r>
              <a:rPr lang="en-CA" dirty="0">
                <a:solidFill>
                  <a:prstClr val="black"/>
                </a:solidFill>
              </a:rPr>
              <a:t>Set CSS: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068960"/>
            <a:ext cx="4791519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72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6" cy="1143000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1600200"/>
            <a:ext cx="8712968" cy="4565103"/>
          </a:xfrm>
        </p:spPr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Creating 2-column tabular layouts with CSS (</a:t>
            </a:r>
            <a:r>
              <a:rPr lang="en-CA" sz="2800" dirty="0" err="1">
                <a:solidFill>
                  <a:prstClr val="black"/>
                </a:solidFill>
              </a:rPr>
              <a:t>cont</a:t>
            </a:r>
            <a:r>
              <a:rPr lang="en-CA" sz="2800" dirty="0">
                <a:solidFill>
                  <a:prstClr val="black"/>
                </a:solidFill>
              </a:rPr>
              <a:t>’)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CSS code for 2-column tabular layouts :</a:t>
            </a:r>
          </a:p>
          <a:p>
            <a:pPr marL="800100" lvl="2" indent="0">
              <a:buNone/>
            </a:pPr>
            <a:endParaRPr lang="en-CA" sz="14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.container </a:t>
            </a:r>
            <a:r>
              <a:rPr lang="en-CA" sz="2000" dirty="0"/>
              <a:t>{ </a:t>
            </a:r>
            <a:r>
              <a:rPr lang="en-CA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 table; </a:t>
            </a:r>
            <a:r>
              <a:rPr lang="en-CA" sz="2000" dirty="0"/>
              <a:t>width: 960px; margin: auto; }   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 </a:t>
            </a:r>
            <a:r>
              <a:rPr lang="en-CA" sz="2000" dirty="0"/>
              <a:t>{ </a:t>
            </a:r>
            <a:r>
              <a:rPr lang="en-CA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 table-cell; </a:t>
            </a:r>
            <a:r>
              <a:rPr lang="en-CA" sz="2000" dirty="0"/>
              <a:t>width: 192px; }   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</a:t>
            </a:r>
            <a:r>
              <a:rPr lang="en-CA" sz="2000" dirty="0"/>
              <a:t>{ </a:t>
            </a:r>
            <a:r>
              <a:rPr lang="en-CA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 table-cell; </a:t>
            </a:r>
            <a:r>
              <a:rPr lang="en-CA" sz="2000" dirty="0"/>
              <a:t>width: 720px; }      </a:t>
            </a:r>
          </a:p>
          <a:p>
            <a:pPr marL="800100" lvl="2" indent="0">
              <a:buNone/>
            </a:pPr>
            <a:r>
              <a:rPr lang="en-CA" sz="2000" dirty="0"/>
              <a:t>footer { background-color: #</a:t>
            </a:r>
            <a:r>
              <a:rPr lang="en-CA" sz="2000" dirty="0" err="1"/>
              <a:t>aaa</a:t>
            </a:r>
            <a:r>
              <a:rPr lang="en-CA" sz="2000" dirty="0"/>
              <a:t>; }   </a:t>
            </a:r>
          </a:p>
          <a:p>
            <a:pPr marL="800100" lvl="2" indent="0">
              <a:buNone/>
            </a:pPr>
            <a:r>
              <a:rPr lang="en-CA" sz="2000" dirty="0"/>
              <a:t>aside, main {margin-top: 58px; margin-right: 10px; margin-left: 10px; </a:t>
            </a:r>
          </a:p>
          <a:p>
            <a:pPr marL="0" indent="0">
              <a:buNone/>
            </a:pPr>
            <a:endParaRPr lang="en-CA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CA" sz="2800" dirty="0"/>
              <a:t>Note: using HTML table to create page layouts is obsolete and not allowed in INT222 assignments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4153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and Menus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Web page navigation: </a:t>
            </a:r>
            <a:r>
              <a:rPr lang="en-CA" sz="2000" dirty="0"/>
              <a:t>list of links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&lt;</a:t>
            </a:r>
            <a:r>
              <a:rPr lang="en-CA" sz="1800" dirty="0" err="1"/>
              <a:t>nav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  &lt;</a:t>
            </a:r>
            <a:r>
              <a:rPr lang="en-CA" sz="1800" dirty="0" err="1"/>
              <a:t>ul</a:t>
            </a:r>
            <a:r>
              <a:rPr lang="en-CA" sz="1800" dirty="0"/>
              <a:t>&gt;           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	 &lt;li&gt;&lt;a </a:t>
            </a:r>
            <a:r>
              <a:rPr lang="en-CA" sz="1800" dirty="0" err="1"/>
              <a:t>href</a:t>
            </a:r>
            <a:r>
              <a:rPr lang="en-CA" sz="1800" dirty="0"/>
              <a:t>="#top"&gt;Home&lt;/a&gt;&lt;/li&gt;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	 &lt;li&gt;&lt;a </a:t>
            </a:r>
            <a:r>
              <a:rPr lang="en-CA" sz="1800" dirty="0" err="1"/>
              <a:t>href</a:t>
            </a:r>
            <a:r>
              <a:rPr lang="en-CA" sz="1800" dirty="0"/>
              <a:t>="#timetable"&gt;Timetable&lt;/a&gt;&lt;/li&gt;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	 &lt;li&gt;&lt;a </a:t>
            </a:r>
            <a:r>
              <a:rPr lang="en-CA" sz="1800" dirty="0" err="1"/>
              <a:t>href</a:t>
            </a:r>
            <a:r>
              <a:rPr lang="en-CA" sz="1800" dirty="0"/>
              <a:t>="#standards"&gt;Standards&lt;/a&gt;&lt;/li&gt;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	 &lt;li&gt;&lt;a </a:t>
            </a:r>
            <a:r>
              <a:rPr lang="en-CA" sz="1800" dirty="0" err="1"/>
              <a:t>href</a:t>
            </a:r>
            <a:r>
              <a:rPr lang="en-CA" sz="1800" dirty="0"/>
              <a:t>="ibc233/ibc233.html"&gt;IBC233&lt;/a&gt;&lt;/li&gt;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      &lt;li&gt;&lt;a </a:t>
            </a:r>
            <a:r>
              <a:rPr lang="en-CA" sz="1800" dirty="0" err="1"/>
              <a:t>href</a:t>
            </a:r>
            <a:r>
              <a:rPr lang="en-CA" sz="1800" dirty="0"/>
              <a:t>="int222/int222.html"&gt;INT222&lt;/a&gt;&lt;/li&gt;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      &lt;li&gt;&lt;a </a:t>
            </a:r>
            <a:r>
              <a:rPr lang="en-CA" sz="1800" dirty="0" err="1"/>
              <a:t>href</a:t>
            </a:r>
            <a:r>
              <a:rPr lang="en-CA" sz="1800" dirty="0"/>
              <a:t>="bti220/bti220.html"&gt;BTI220&lt;/a&gt;&lt;/li&gt;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   &lt;/</a:t>
            </a:r>
            <a:r>
              <a:rPr lang="en-CA" sz="1800" dirty="0" err="1"/>
              <a:t>ul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&lt;/</a:t>
            </a:r>
            <a:r>
              <a:rPr lang="en-CA" sz="1800" dirty="0" err="1"/>
              <a:t>nav</a:t>
            </a:r>
            <a:r>
              <a:rPr lang="en-CA" sz="1800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Using CSS to convert the unordered the list to a navigation bar or menu.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Usually, navigation/menus one each page of a website should be identical.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94676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and 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800" dirty="0"/>
              <a:t>Single Level Menu Options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Horizontal Single Level Menu Example</a:t>
            </a:r>
            <a:endParaRPr lang="en-US" sz="2400" dirty="0"/>
          </a:p>
          <a:p>
            <a:pPr lvl="2" fontAlgn="base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bar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>
                <a:hlinkClick r:id="rId3"/>
              </a:rPr>
              <a:t>Vertical Single Level Menu Example</a:t>
            </a:r>
            <a:endParaRPr lang="en-US" sz="2400" dirty="0"/>
          </a:p>
          <a:p>
            <a:pPr lvl="1" fontAlgn="base"/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800" dirty="0"/>
              <a:t>Multi Level Menu Options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Horizontal Multi Level Menu Example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Dropdown menu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>
                <a:hlinkClick r:id="rId5"/>
              </a:rPr>
              <a:t>Vertical Multi Level Menu Example</a:t>
            </a:r>
            <a:endParaRPr lang="en-US" sz="2400" dirty="0"/>
          </a:p>
          <a:p>
            <a:pPr lvl="1" fontAlgn="base">
              <a:buFont typeface="Wingdings" panose="05000000000000000000" pitchFamily="2" charset="2"/>
              <a:buChar char="q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an Image 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CSS can be used to create an image gallery.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Wrapping up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In image gallery, an image may have a caption, description, or an action, which is performed when the image is clicked and JavaScript may be used.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Examples of wrapping up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Example 1: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&lt;div class="image"&gt;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&lt;a target="_blank"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href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="images/travel-1.jpg"&gt;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    &lt;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img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src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="images/travel-1.jpg" alt="Travel"&gt;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&lt;/a&gt;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&lt;div class="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desc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"&gt;Travel&lt;/div&gt;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&lt;/div&gt;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78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Example 2: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&lt;figure&gt;</a:t>
            </a:r>
          </a:p>
          <a:p>
            <a:pPr lvl="2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img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src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='images/tnnatgeo201201.jpg' alt=' '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onclick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='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imageView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("images/natgeo201201.jpg");'&gt;</a:t>
            </a:r>
          </a:p>
          <a:p>
            <a:pPr lvl="2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figcaption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&gt;The Matterhorn: Night Clouds #2 -- The Matterhorn, 4478 m, at full moon. (&amp;copy;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Nenad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Saljic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/National Geographic Photo Contest)&lt;/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figcaption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&gt;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&lt;/figure&gt;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96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an Image 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Setting up CSS for image boxes, e.g.</a:t>
            </a:r>
          </a:p>
          <a:p>
            <a:pPr lvl="2">
              <a:buNone/>
            </a:pPr>
            <a:r>
              <a:rPr lang="en-US" sz="1800" dirty="0"/>
              <a:t>figure {</a:t>
            </a:r>
          </a:p>
          <a:p>
            <a:pPr lvl="2">
              <a:buNone/>
            </a:pPr>
            <a:r>
              <a:rPr lang="en-US" sz="1800" dirty="0"/>
              <a:t>	float: left; // for grid galleries</a:t>
            </a:r>
          </a:p>
          <a:p>
            <a:pPr lvl="2">
              <a:buNone/>
            </a:pPr>
            <a:r>
              <a:rPr lang="en-US" sz="1800" dirty="0"/>
              <a:t>	height: 175px; // size of image boxes</a:t>
            </a:r>
          </a:p>
          <a:p>
            <a:pPr lvl="2">
              <a:buNone/>
            </a:pPr>
            <a:r>
              <a:rPr lang="en-US" sz="1800" dirty="0"/>
              <a:t>	margin: 1em 2em 0 0;</a:t>
            </a:r>
          </a:p>
          <a:p>
            <a:pPr lvl="2">
              <a:buNone/>
            </a:pPr>
            <a:r>
              <a:rPr lang="en-US" sz="1800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Setting up CSS for images, e.g.</a:t>
            </a:r>
          </a:p>
          <a:p>
            <a:pPr lvl="2">
              <a:buNone/>
            </a:pPr>
            <a:r>
              <a:rPr lang="en-US" sz="1800" dirty="0"/>
              <a:t>figure </a:t>
            </a:r>
            <a:r>
              <a:rPr lang="en-US" sz="1800" dirty="0" err="1"/>
              <a:t>img</a:t>
            </a:r>
            <a:r>
              <a:rPr lang="en-US" sz="1800" dirty="0"/>
              <a:t> {</a:t>
            </a:r>
          </a:p>
          <a:p>
            <a:pPr lvl="2">
              <a:buNone/>
            </a:pPr>
            <a:r>
              <a:rPr lang="en-US" sz="1800" dirty="0"/>
              <a:t>	padding: 10px;</a:t>
            </a:r>
          </a:p>
          <a:p>
            <a:pPr lvl="2">
              <a:buNone/>
            </a:pPr>
            <a:r>
              <a:rPr lang="en-US" sz="1800" dirty="0"/>
              <a:t>	border: 1px solid black;</a:t>
            </a:r>
          </a:p>
          <a:p>
            <a:pPr lvl="2">
              <a:buNone/>
            </a:pPr>
            <a:r>
              <a:rPr lang="en-US" sz="1800" dirty="0"/>
              <a:t>	border-radius: 5px;</a:t>
            </a:r>
          </a:p>
          <a:p>
            <a:pPr lvl="2">
              <a:buNone/>
            </a:pPr>
            <a:r>
              <a:rPr lang="en-US" sz="1800" dirty="0"/>
              <a:t>	margin: 10px;</a:t>
            </a:r>
          </a:p>
          <a:p>
            <a:pPr lvl="2">
              <a:buNone/>
            </a:pPr>
            <a:r>
              <a:rPr lang="en-US" sz="1800" dirty="0"/>
              <a:t>	cursor: pointer;</a:t>
            </a:r>
          </a:p>
          <a:p>
            <a:pPr lvl="2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1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an Image 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Setting up CSS for captions, descriptions, e.g.</a:t>
            </a:r>
          </a:p>
          <a:p>
            <a:pPr marL="0" lvl="0" indent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dirty="0"/>
              <a:t>            </a:t>
            </a:r>
            <a:r>
              <a:rPr lang="en-US" sz="1800" kern="1200" dirty="0">
                <a:effectLst/>
              </a:rPr>
              <a:t>figure </a:t>
            </a:r>
            <a:r>
              <a:rPr lang="en-US" sz="1800" kern="1200" dirty="0" err="1">
                <a:effectLst/>
              </a:rPr>
              <a:t>figcaption</a:t>
            </a:r>
            <a:r>
              <a:rPr lang="en-US" sz="1800" kern="1200" dirty="0">
                <a:effectLst/>
              </a:rPr>
              <a:t> {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width: 200px;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font-size: 0.7em;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padding: 5px;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margin-left: -1000em;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margin-top: -20px;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background-color: #</a:t>
            </a:r>
            <a:r>
              <a:rPr lang="en-US" sz="1800" kern="1200" dirty="0" err="1">
                <a:effectLst/>
              </a:rPr>
              <a:t>ffa</a:t>
            </a:r>
            <a:r>
              <a:rPr lang="en-US" sz="1800" kern="1200" dirty="0">
                <a:effectLst/>
              </a:rPr>
              <a:t>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border: 1px solid #ffad33;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border-radius: 5px;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position: absolute;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}</a:t>
            </a:r>
          </a:p>
          <a:p>
            <a:pPr marL="0" indent="0">
              <a:buNone/>
            </a:pPr>
            <a:endParaRPr lang="en-US" sz="16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93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an Image 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Adding two more div elements on the page for showing up full-size images.</a:t>
            </a:r>
          </a:p>
          <a:p>
            <a:pPr marL="457200" lvl="1" indent="0">
              <a:buNone/>
            </a:pPr>
            <a:r>
              <a:rPr lang="en-US" sz="2000" dirty="0"/>
              <a:t>&lt;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 id="popup"&gt;</a:t>
            </a:r>
          </a:p>
          <a:p>
            <a:pPr marL="457200" lvl="1" indent="0">
              <a:buNone/>
            </a:pPr>
            <a:r>
              <a:rPr lang="en-US" sz="2000" dirty="0"/>
              <a:t>     &lt;!-- large version of the image --&gt;</a:t>
            </a:r>
          </a:p>
          <a:p>
            <a:pPr marL="457200" lvl="1" indent="0">
              <a:buNone/>
            </a:pPr>
            <a:r>
              <a:rPr lang="en-US" sz="2000" dirty="0"/>
              <a:t>     &lt;</a:t>
            </a:r>
            <a:r>
              <a:rPr lang="en-US" sz="2000" dirty="0" err="1"/>
              <a:t>img</a:t>
            </a:r>
            <a:r>
              <a:rPr lang="en-US" sz="2000" dirty="0"/>
              <a:t> class="image" id="</a:t>
            </a:r>
            <a:r>
              <a:rPr lang="en-US" sz="2000" dirty="0" err="1"/>
              <a:t>popupImage</a:t>
            </a:r>
            <a:r>
              <a:rPr lang="en-US" sz="2000" dirty="0"/>
              <a:t>" alt="Loading..."   </a:t>
            </a:r>
          </a:p>
          <a:p>
            <a:pPr marL="457200" lvl="1" indent="0">
              <a:buNone/>
            </a:pPr>
            <a:r>
              <a:rPr lang="en-US" sz="2000" dirty="0"/>
              <a:t>              </a:t>
            </a:r>
            <a:r>
              <a:rPr lang="en-US" sz="2000" dirty="0" err="1"/>
              <a:t>src</a:t>
            </a:r>
            <a:r>
              <a:rPr lang="en-US" sz="2000" dirty="0"/>
              <a:t>="nothing.jpg" /&gt;</a:t>
            </a:r>
          </a:p>
          <a:p>
            <a:pPr marL="457200" lvl="1" indent="0">
              <a:buNone/>
            </a:pPr>
            <a:r>
              <a:rPr lang="en-US" sz="2000" dirty="0"/>
              <a:t>     &lt;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 class="close"  </a:t>
            </a:r>
            <a:r>
              <a:rPr lang="en-US" sz="2000" dirty="0" err="1"/>
              <a:t>onclick</a:t>
            </a:r>
            <a:r>
              <a:rPr lang="en-US" sz="2000" dirty="0"/>
              <a:t>="</a:t>
            </a:r>
            <a:r>
              <a:rPr lang="en-US" sz="2000" dirty="0" err="1"/>
              <a:t>imageClose</a:t>
            </a:r>
            <a:r>
              <a:rPr lang="en-US" sz="2000" dirty="0"/>
              <a:t>();"&gt;</a:t>
            </a:r>
          </a:p>
          <a:p>
            <a:pPr marL="457200" lvl="1" indent="0">
              <a:buNone/>
            </a:pPr>
            <a:r>
              <a:rPr lang="en-US" sz="2000" dirty="0"/>
              <a:t>           &amp;</a:t>
            </a:r>
            <a:r>
              <a:rPr lang="en-US" sz="2000" dirty="0" err="1"/>
              <a:t>nbsp;X&amp;nbsp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     &lt;/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&gt;</a:t>
            </a:r>
          </a:p>
          <a:p>
            <a:pPr marL="457200" lvl="1" indent="0">
              <a:buNone/>
            </a:pPr>
            <a:r>
              <a:rPr lang="en-US" sz="2000" dirty="0"/>
              <a:t>&lt;/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&gt;</a:t>
            </a:r>
          </a:p>
          <a:p>
            <a:pPr marL="457200" lvl="1" indent="0">
              <a:buNone/>
            </a:pPr>
            <a:r>
              <a:rPr lang="en-US" sz="1000" dirty="0"/>
              <a:t> </a:t>
            </a:r>
          </a:p>
          <a:p>
            <a:pPr marL="457200" lvl="1" indent="0">
              <a:buNone/>
            </a:pPr>
            <a:r>
              <a:rPr lang="en-US" sz="2000" dirty="0"/>
              <a:t>&lt;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 id="</a:t>
            </a:r>
            <a:r>
              <a:rPr lang="en-US" sz="2000" dirty="0" err="1"/>
              <a:t>popupbg</a:t>
            </a:r>
            <a:r>
              <a:rPr lang="en-US" sz="2000" dirty="0"/>
              <a:t>"&gt;&lt;/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grid-gallery.html</a:t>
            </a: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1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Formatting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12776"/>
            <a:ext cx="8540750" cy="4686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Tables are the most complex elements in HTML. </a:t>
            </a:r>
            <a:r>
              <a:rPr lang="en-CA" altLang="en-US" sz="2800" dirty="0"/>
              <a:t>A table may contain a caption, row, cell, row groups, and column groups.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Some CSS properties for table formatting: </a:t>
            </a:r>
          </a:p>
          <a:p>
            <a:pPr lvl="1"/>
            <a:r>
              <a:rPr lang="en-US" altLang="en-US" dirty="0"/>
              <a:t>margin, padding, width, height, text-align, vertical-align, background-color, background-image, border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89637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an Image 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JavaScript for showing up full-size images</a:t>
            </a:r>
          </a:p>
          <a:p>
            <a:pPr lvl="1">
              <a:buNone/>
            </a:pPr>
            <a:r>
              <a:rPr lang="en-US" sz="1400" dirty="0">
                <a:solidFill>
                  <a:srgbClr val="0000CC"/>
                </a:solidFill>
              </a:rPr>
              <a:t>function</a:t>
            </a:r>
            <a:r>
              <a:rPr lang="en-US" sz="1400" dirty="0"/>
              <a:t> </a:t>
            </a:r>
            <a:r>
              <a:rPr lang="en-US" sz="1400" dirty="0" err="1"/>
              <a:t>imageView</a:t>
            </a:r>
            <a:r>
              <a:rPr lang="en-US" sz="1400" dirty="0"/>
              <a:t>(</a:t>
            </a:r>
            <a:r>
              <a:rPr lang="en-US" sz="1400" dirty="0" err="1"/>
              <a:t>bigImage</a:t>
            </a:r>
            <a:r>
              <a:rPr lang="en-US" sz="1400" dirty="0"/>
              <a:t>) {</a:t>
            </a:r>
          </a:p>
          <a:p>
            <a:pPr lvl="1">
              <a:buNone/>
            </a:pPr>
            <a:r>
              <a:rPr lang="en-US" sz="1400" dirty="0"/>
              <a:t>    </a:t>
            </a:r>
            <a:r>
              <a:rPr lang="en-US" sz="1350" dirty="0">
                <a:solidFill>
                  <a:srgbClr val="00B050"/>
                </a:solidFill>
              </a:rPr>
              <a:t>// on the full-size image, set the '</a:t>
            </a:r>
            <a:r>
              <a:rPr lang="en-US" sz="1350" dirty="0" err="1">
                <a:solidFill>
                  <a:srgbClr val="00B050"/>
                </a:solidFill>
              </a:rPr>
              <a:t>src</a:t>
            </a:r>
            <a:r>
              <a:rPr lang="en-US" sz="1350" dirty="0">
                <a:solidFill>
                  <a:srgbClr val="00B050"/>
                </a:solidFill>
              </a:rPr>
              <a:t>' attribute that's passed in the '#</a:t>
            </a:r>
            <a:r>
              <a:rPr lang="en-US" sz="1350" dirty="0" err="1">
                <a:solidFill>
                  <a:srgbClr val="00B050"/>
                </a:solidFill>
              </a:rPr>
              <a:t>popupImage</a:t>
            </a:r>
            <a:r>
              <a:rPr lang="en-US" sz="1350" dirty="0">
                <a:solidFill>
                  <a:srgbClr val="00B050"/>
                </a:solidFill>
              </a:rPr>
              <a:t>' element is an </a:t>
            </a:r>
            <a:r>
              <a:rPr lang="en-US" sz="1350" dirty="0" err="1">
                <a:solidFill>
                  <a:srgbClr val="00B050"/>
                </a:solidFill>
              </a:rPr>
              <a:t>img</a:t>
            </a:r>
            <a:endParaRPr lang="en-US" sz="1350" dirty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sz="1400" dirty="0"/>
              <a:t>   </a:t>
            </a:r>
            <a:r>
              <a:rPr lang="en-US" sz="1400" dirty="0" err="1"/>
              <a:t>document.querySelector</a:t>
            </a:r>
            <a:r>
              <a:rPr lang="en-US" sz="1400" dirty="0"/>
              <a:t>('#</a:t>
            </a:r>
            <a:r>
              <a:rPr lang="en-US" sz="1400" dirty="0" err="1"/>
              <a:t>popupImage</a:t>
            </a:r>
            <a:r>
              <a:rPr lang="en-US" sz="1400" dirty="0"/>
              <a:t>').</a:t>
            </a:r>
            <a:r>
              <a:rPr lang="en-US" sz="1400" dirty="0" err="1"/>
              <a:t>setAttribute</a:t>
            </a:r>
            <a:r>
              <a:rPr lang="en-US" sz="1400" dirty="0"/>
              <a:t>('</a:t>
            </a:r>
            <a:r>
              <a:rPr lang="en-US" sz="1400" dirty="0" err="1"/>
              <a:t>src</a:t>
            </a:r>
            <a:r>
              <a:rPr lang="en-US" sz="1400" dirty="0"/>
              <a:t>', </a:t>
            </a:r>
            <a:r>
              <a:rPr lang="en-US" sz="1400" dirty="0" err="1"/>
              <a:t>bigImage</a:t>
            </a:r>
            <a:r>
              <a:rPr lang="en-US" sz="1400" dirty="0"/>
              <a:t>);</a:t>
            </a:r>
          </a:p>
          <a:p>
            <a:pPr lvl="1">
              <a:buNone/>
            </a:pPr>
            <a:r>
              <a:rPr lang="en-US" sz="600" dirty="0"/>
              <a:t> </a:t>
            </a:r>
          </a:p>
          <a:p>
            <a:pPr lvl="1">
              <a:buNone/>
            </a:pPr>
            <a:r>
              <a:rPr lang="en-US" sz="1400" dirty="0"/>
              <a:t>   </a:t>
            </a:r>
            <a:r>
              <a:rPr lang="en-US" sz="1400" dirty="0">
                <a:solidFill>
                  <a:srgbClr val="00B050"/>
                </a:solidFill>
              </a:rPr>
              <a:t>// show the full-size image. // the '#popup' element is a div</a:t>
            </a:r>
          </a:p>
          <a:p>
            <a:pPr lvl="1">
              <a:buNone/>
            </a:pPr>
            <a:r>
              <a:rPr lang="en-US" sz="1400" dirty="0"/>
              <a:t>   </a:t>
            </a:r>
            <a:r>
              <a:rPr lang="en-US" sz="1400" dirty="0" err="1"/>
              <a:t>document.querySelector</a:t>
            </a:r>
            <a:r>
              <a:rPr lang="en-US" sz="1400" dirty="0"/>
              <a:t>('#popup').</a:t>
            </a:r>
            <a:r>
              <a:rPr lang="en-US" sz="1400" dirty="0" err="1"/>
              <a:t>style.display</a:t>
            </a:r>
            <a:r>
              <a:rPr lang="en-US" sz="1400" dirty="0"/>
              <a:t> = 'block';</a:t>
            </a:r>
          </a:p>
          <a:p>
            <a:pPr lvl="1">
              <a:buNone/>
            </a:pPr>
            <a:r>
              <a:rPr lang="en-US" sz="600" dirty="0"/>
              <a:t> </a:t>
            </a:r>
          </a:p>
          <a:p>
            <a:pPr lvl="1">
              <a:buNone/>
            </a:pPr>
            <a:r>
              <a:rPr lang="en-US" sz="1400" dirty="0"/>
              <a:t>   </a:t>
            </a:r>
            <a:r>
              <a:rPr lang="en-US" sz="1400" dirty="0">
                <a:solidFill>
                  <a:srgbClr val="00B050"/>
                </a:solidFill>
              </a:rPr>
              <a:t>// show the faded background image. // the '#</a:t>
            </a:r>
            <a:r>
              <a:rPr lang="en-US" sz="1400" dirty="0" err="1">
                <a:solidFill>
                  <a:srgbClr val="00B050"/>
                </a:solidFill>
              </a:rPr>
              <a:t>popupbg</a:t>
            </a:r>
            <a:r>
              <a:rPr lang="en-US" sz="1400" dirty="0">
                <a:solidFill>
                  <a:srgbClr val="00B050"/>
                </a:solidFill>
              </a:rPr>
              <a:t>' element is a div</a:t>
            </a:r>
          </a:p>
          <a:p>
            <a:pPr lvl="1">
              <a:buNone/>
            </a:pPr>
            <a:r>
              <a:rPr lang="en-US" sz="1400" dirty="0"/>
              <a:t>   </a:t>
            </a:r>
            <a:r>
              <a:rPr lang="en-US" sz="1400" dirty="0" err="1"/>
              <a:t>document.querySelector</a:t>
            </a:r>
            <a:r>
              <a:rPr lang="en-US" sz="1400" dirty="0"/>
              <a:t>('#</a:t>
            </a:r>
            <a:r>
              <a:rPr lang="en-US" sz="1400" dirty="0" err="1"/>
              <a:t>popupbg</a:t>
            </a:r>
            <a:r>
              <a:rPr lang="en-US" sz="1400" dirty="0"/>
              <a:t>').</a:t>
            </a:r>
            <a:r>
              <a:rPr lang="en-US" sz="1400" dirty="0" err="1"/>
              <a:t>style.visibility</a:t>
            </a:r>
            <a:r>
              <a:rPr lang="en-US" sz="1400" dirty="0"/>
              <a:t> = 'visible';</a:t>
            </a:r>
          </a:p>
          <a:p>
            <a:pPr>
              <a:buNone/>
            </a:pPr>
            <a:r>
              <a:rPr lang="en-US" sz="1100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JS for closing full-size images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CC"/>
                </a:solidFill>
              </a:rPr>
              <a:t>function</a:t>
            </a:r>
            <a:r>
              <a:rPr lang="en-US" sz="1400" dirty="0"/>
              <a:t> </a:t>
            </a:r>
            <a:r>
              <a:rPr lang="en-US" sz="1400" dirty="0" err="1"/>
              <a:t>imageClose</a:t>
            </a:r>
            <a:r>
              <a:rPr lang="en-US" sz="1400" dirty="0"/>
              <a:t>() {</a:t>
            </a:r>
          </a:p>
          <a:p>
            <a:pPr marL="400050" lvl="1" indent="0">
              <a:buNone/>
            </a:pPr>
            <a:r>
              <a:rPr lang="en-US" sz="1400" dirty="0"/>
              <a:t>  </a:t>
            </a:r>
            <a:r>
              <a:rPr lang="en-US" sz="1400" dirty="0">
                <a:solidFill>
                  <a:srgbClr val="00B050"/>
                </a:solidFill>
              </a:rPr>
              <a:t>// hide the full-size image</a:t>
            </a:r>
          </a:p>
          <a:p>
            <a:pPr marL="400050" lvl="1" indent="0">
              <a:buNone/>
            </a:pPr>
            <a:r>
              <a:rPr lang="en-US" sz="1400" dirty="0"/>
              <a:t>  </a:t>
            </a:r>
            <a:r>
              <a:rPr lang="en-US" sz="1400" dirty="0" err="1"/>
              <a:t>document.querySelector</a:t>
            </a:r>
            <a:r>
              <a:rPr lang="en-US" sz="1400" dirty="0"/>
              <a:t>('#popup').</a:t>
            </a:r>
            <a:r>
              <a:rPr lang="en-US" sz="1400" dirty="0" err="1"/>
              <a:t>style.display</a:t>
            </a:r>
            <a:r>
              <a:rPr lang="en-US" sz="1400" dirty="0"/>
              <a:t> = 'none';</a:t>
            </a:r>
          </a:p>
          <a:p>
            <a:pPr marL="400050" lvl="1" indent="0">
              <a:buNone/>
            </a:pPr>
            <a:endParaRPr lang="en-US" sz="600" dirty="0"/>
          </a:p>
          <a:p>
            <a:pPr marL="400050" lvl="1" indent="0">
              <a:buNone/>
            </a:pPr>
            <a:r>
              <a:rPr lang="en-US" sz="1400" dirty="0"/>
              <a:t>  </a:t>
            </a:r>
            <a:r>
              <a:rPr lang="en-US" sz="1400" dirty="0">
                <a:solidFill>
                  <a:srgbClr val="00B050"/>
                </a:solidFill>
              </a:rPr>
              <a:t>// hide the faded background image</a:t>
            </a:r>
          </a:p>
          <a:p>
            <a:pPr marL="400050" lvl="1" indent="0">
              <a:buNone/>
            </a:pPr>
            <a:r>
              <a:rPr lang="en-US" sz="1400" dirty="0"/>
              <a:t>  </a:t>
            </a:r>
            <a:r>
              <a:rPr lang="en-US" sz="1400" dirty="0" err="1"/>
              <a:t>document.querySelector</a:t>
            </a:r>
            <a:r>
              <a:rPr lang="en-US" sz="1400" dirty="0"/>
              <a:t>('#</a:t>
            </a:r>
            <a:r>
              <a:rPr lang="en-US" sz="1400" dirty="0" err="1"/>
              <a:t>popupbg</a:t>
            </a:r>
            <a:r>
              <a:rPr lang="en-US" sz="1400" dirty="0"/>
              <a:t>').</a:t>
            </a:r>
            <a:r>
              <a:rPr lang="en-US" sz="1400" dirty="0" err="1"/>
              <a:t>style.visibility</a:t>
            </a:r>
            <a:r>
              <a:rPr lang="en-US" sz="1400" dirty="0"/>
              <a:t> = 'hidden';</a:t>
            </a:r>
          </a:p>
          <a:p>
            <a:pPr marL="400050" lvl="1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38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simple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/>
              <a:t>Create a plan</a:t>
            </a:r>
          </a:p>
          <a:p>
            <a:pPr lvl="1"/>
            <a:r>
              <a:rPr lang="en-US" sz="1800" dirty="0"/>
              <a:t>How many web pages? </a:t>
            </a:r>
          </a:p>
          <a:p>
            <a:pPr lvl="1"/>
            <a:r>
              <a:rPr lang="en-US" sz="1800" dirty="0"/>
              <a:t>What are the file names for these pages? including index.html</a:t>
            </a:r>
          </a:p>
          <a:p>
            <a:pPr lvl="1"/>
            <a:r>
              <a:rPr lang="en-US" sz="1800" dirty="0"/>
              <a:t>Website directory structure? e.g.</a:t>
            </a:r>
          </a:p>
          <a:p>
            <a:pPr lvl="2"/>
            <a:r>
              <a:rPr lang="en-US" sz="1600" dirty="0"/>
              <a:t>Create “</a:t>
            </a:r>
            <a:r>
              <a:rPr lang="en-US" sz="1600" dirty="0" err="1"/>
              <a:t>css</a:t>
            </a:r>
            <a:r>
              <a:rPr lang="en-US" sz="1600" dirty="0"/>
              <a:t>” sub-folder for storing CSS files; create “images” sub-folder for image files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Create a template HTML document: template.html</a:t>
            </a:r>
          </a:p>
          <a:p>
            <a:pPr lvl="1"/>
            <a:r>
              <a:rPr lang="en-US" sz="1800" dirty="0"/>
              <a:t>Design and code </a:t>
            </a:r>
            <a:r>
              <a:rPr lang="en-US" sz="1800" dirty="0" err="1"/>
              <a:t>nav</a:t>
            </a:r>
            <a:r>
              <a:rPr lang="en-US" sz="1800" dirty="0"/>
              <a:t> menu, footer, and/or theme/basic page layout.</a:t>
            </a:r>
          </a:p>
          <a:p>
            <a:pPr lvl="1"/>
            <a:r>
              <a:rPr lang="en-US" sz="1800" dirty="0" err="1"/>
              <a:t>Nav</a:t>
            </a:r>
            <a:r>
              <a:rPr lang="en-US" sz="1800" dirty="0"/>
              <a:t> menu links to each planed web page. </a:t>
            </a:r>
          </a:p>
          <a:p>
            <a:pPr lvl="1"/>
            <a:r>
              <a:rPr lang="en-US" sz="1800" dirty="0"/>
              <a:t>Page links to external CSS file(s) and JavaScript file(s) if needed.</a:t>
            </a:r>
          </a:p>
          <a:p>
            <a:pPr lvl="1"/>
            <a:r>
              <a:rPr lang="en-US" sz="1800" dirty="0"/>
              <a:t>May set the minimum height for the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Copy template.html to all planned web pages</a:t>
            </a:r>
          </a:p>
          <a:p>
            <a:pPr lvl="1"/>
            <a:r>
              <a:rPr lang="en-US" sz="1600" dirty="0" err="1"/>
              <a:t>Nav</a:t>
            </a:r>
            <a:r>
              <a:rPr lang="en-US" sz="1600" dirty="0"/>
              <a:t> menu, footer, theme of all pages should be the same.</a:t>
            </a:r>
          </a:p>
          <a:p>
            <a:pPr lvl="1"/>
            <a:r>
              <a:rPr lang="en-US" sz="1600" dirty="0"/>
              <a:t>Create page layout for each page.</a:t>
            </a:r>
          </a:p>
          <a:p>
            <a:pPr lvl="1"/>
            <a:r>
              <a:rPr lang="en-US" sz="1600" dirty="0"/>
              <a:t>index.html – the common default page shown on a website if no other is specified. 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38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  <a:hlinkClick r:id="rId2"/>
              </a:rPr>
              <a:t>CSS Library</a:t>
            </a:r>
            <a:endParaRPr lang="en-CA" sz="2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  <a:hlinkClick r:id="rId3" tooltip="Permalink to Making a Sphere in CSS"/>
              </a:rPr>
              <a:t>Making a Sphere in CSS</a:t>
            </a:r>
            <a:endParaRPr lang="en-CA" sz="2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MDN - </a:t>
            </a:r>
            <a:r>
              <a:rPr lang="en-CA" sz="2800" dirty="0">
                <a:hlinkClick r:id="rId4"/>
              </a:rPr>
              <a:t>Document Object Model (DOM)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MDN – </a:t>
            </a:r>
            <a:r>
              <a:rPr lang="en-CA" sz="2800" dirty="0">
                <a:hlinkClick r:id="rId5"/>
              </a:rPr>
              <a:t>Node (interface) reference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MDN – </a:t>
            </a:r>
            <a:r>
              <a:rPr lang="en-CA" sz="2800" dirty="0">
                <a:hlinkClick r:id="rId6"/>
              </a:rPr>
              <a:t>Element (interface) reference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MDN – </a:t>
            </a:r>
            <a:r>
              <a:rPr lang="en-CA" sz="2800" dirty="0">
                <a:hlinkClick r:id="rId7"/>
              </a:rPr>
              <a:t>Text (interface) reference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None/>
            </a:pPr>
            <a:endParaRPr 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32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33</a:t>
            </a:fld>
            <a:endParaRPr lang="en-CA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Formatting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Formatting Table: </a:t>
            </a:r>
          </a:p>
          <a:p>
            <a:pPr marL="800100" lvl="2" indent="0">
              <a:buNone/>
            </a:pPr>
            <a:r>
              <a:rPr lang="en-CA" sz="2000" dirty="0"/>
              <a:t>table { margin: auto; width: 80%; }</a:t>
            </a:r>
          </a:p>
          <a:p>
            <a:pPr marL="800100" lvl="2" indent="0">
              <a:buNone/>
            </a:pPr>
            <a:r>
              <a:rPr lang="en-CA" sz="2000" dirty="0"/>
              <a:t>table { border: 1px solid black;}</a:t>
            </a:r>
          </a:p>
          <a:p>
            <a:pPr marL="800100" lvl="2" indent="0">
              <a:buNone/>
            </a:pPr>
            <a:r>
              <a:rPr lang="en-CA" sz="2000" dirty="0"/>
              <a:t>table { background-color: yellow;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Formatting Table Cells</a:t>
            </a:r>
          </a:p>
          <a:p>
            <a:pPr marL="800100" lvl="2" indent="0">
              <a:buNone/>
            </a:pPr>
            <a:r>
              <a:rPr lang="en-CA" sz="2000" dirty="0"/>
              <a:t>td { border: 4px inset #4400FF; } </a:t>
            </a:r>
          </a:p>
          <a:p>
            <a:pPr marL="800100" lvl="2" indent="0">
              <a:buNone/>
            </a:pPr>
            <a:r>
              <a:rPr lang="en-CA" sz="2000" dirty="0"/>
              <a:t>td { padding:10px 20px;} </a:t>
            </a:r>
          </a:p>
          <a:p>
            <a:pPr marL="800100" lvl="2" indent="0">
              <a:buNone/>
            </a:pPr>
            <a:r>
              <a:rPr lang="en-CA" sz="2000" dirty="0"/>
              <a:t>td { background-color: green; }</a:t>
            </a:r>
          </a:p>
          <a:p>
            <a:pPr marL="800100" lvl="2" indent="0">
              <a:buNone/>
            </a:pPr>
            <a:r>
              <a:rPr lang="en-CA" sz="2000" dirty="0"/>
              <a:t>td { height: 100px; width: 400px; } </a:t>
            </a:r>
          </a:p>
          <a:p>
            <a:pPr marL="800100" lvl="2" indent="0">
              <a:buNone/>
            </a:pPr>
            <a:r>
              <a:rPr lang="en-CA" sz="2000" dirty="0"/>
              <a:t>td { text-align: left; vertical-align: bottom; 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hlinkClick r:id="rId2"/>
              </a:rPr>
              <a:t>css_table.html</a:t>
            </a:r>
            <a:endParaRPr lang="en-US" altLang="en-US" sz="2800" dirty="0"/>
          </a:p>
          <a:p>
            <a:pPr marL="457200" indent="-45720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289175" cy="476250"/>
          </a:xfrm>
        </p:spPr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9080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Collapse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Property: 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border-collapse</a:t>
            </a:r>
            <a:r>
              <a:rPr lang="en-CA" altLang="en-US" sz="2800" dirty="0"/>
              <a:t> sets whether the table borders are collapsed into a single border or separated.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E.g.:</a:t>
            </a:r>
          </a:p>
          <a:p>
            <a:pPr marL="800100" lvl="2" indent="0">
              <a:buFontTx/>
              <a:buNone/>
            </a:pPr>
            <a:r>
              <a:rPr lang="en-US" altLang="en-US" sz="2000" dirty="0"/>
              <a:t>table</a:t>
            </a:r>
            <a:br>
              <a:rPr lang="en-US" altLang="en-US" sz="2000" dirty="0"/>
            </a:br>
            <a:r>
              <a:rPr lang="en-US" altLang="en-US" sz="2000" dirty="0"/>
              <a:t>{</a:t>
            </a:r>
            <a:br>
              <a:rPr lang="en-US" altLang="en-US" sz="2000" dirty="0"/>
            </a:br>
            <a:r>
              <a:rPr lang="en-US" altLang="en-US" sz="2000" dirty="0"/>
              <a:t>     border-collapse: collapse;</a:t>
            </a:r>
            <a:br>
              <a:rPr lang="en-US" altLang="en-US" sz="2000" dirty="0"/>
            </a:br>
            <a:r>
              <a:rPr lang="en-US" altLang="en-US" sz="2000" dirty="0"/>
              <a:t>}</a:t>
            </a:r>
          </a:p>
          <a:p>
            <a:pPr marL="800100" lvl="2" indent="0">
              <a:buFontTx/>
              <a:buNone/>
            </a:pPr>
            <a:br>
              <a:rPr lang="en-US" altLang="en-US" sz="1050" dirty="0"/>
            </a:br>
            <a:r>
              <a:rPr lang="en-US" altLang="en-US" sz="2000" dirty="0"/>
              <a:t>table, </a:t>
            </a:r>
            <a:r>
              <a:rPr lang="en-US" altLang="en-US" sz="2000" dirty="0" err="1"/>
              <a:t>th</a:t>
            </a:r>
            <a:r>
              <a:rPr lang="en-US" altLang="en-US" sz="2000" dirty="0"/>
              <a:t>, td</a:t>
            </a:r>
            <a:br>
              <a:rPr lang="en-US" altLang="en-US" sz="2000" dirty="0"/>
            </a:br>
            <a:r>
              <a:rPr lang="en-US" altLang="en-US" sz="2000" dirty="0"/>
              <a:t>{</a:t>
            </a:r>
            <a:br>
              <a:rPr lang="en-US" altLang="en-US" sz="2000" dirty="0"/>
            </a:br>
            <a:r>
              <a:rPr lang="en-US" altLang="en-US" sz="2000" dirty="0"/>
              <a:t>     border: 1px solid black;</a:t>
            </a:r>
            <a:br>
              <a:rPr lang="en-US" altLang="en-US" sz="2000" dirty="0"/>
            </a:br>
            <a:r>
              <a:rPr lang="en-US" altLang="en-US" sz="2000" dirty="0"/>
              <a:t>}</a:t>
            </a:r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BBE3FDF1-14BE-4875-8DC2-C52A1CC8A041}" type="slidenum">
              <a:rPr lang="en-CA" altLang="en-US" sz="1400"/>
              <a:pPr algn="r" eaLnBrk="1" hangingPunct="1"/>
              <a:t>5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358457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Sections/Groups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340768"/>
            <a:ext cx="8540750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alt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thead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altLang="en-US" sz="2800" dirty="0"/>
              <a:t>- group the first one or more rows of a table for formatting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alt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tbody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altLang="en-US" sz="2800" dirty="0"/>
              <a:t>- group the middle rows of a table for formatting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alt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tfoot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altLang="en-US" sz="2800" dirty="0"/>
              <a:t>- group the last one or more rows of a table for formatting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altLang="en-US" sz="2800" dirty="0">
                <a:hlinkClick r:id="rId2"/>
              </a:rPr>
              <a:t>css_table_section.html</a:t>
            </a:r>
            <a:endParaRPr lang="en-CA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4578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– display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The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display </a:t>
            </a:r>
            <a:r>
              <a:rPr lang="en-CA" dirty="0"/>
              <a:t>CSS property specifies the type of rendering box used for an element.</a:t>
            </a:r>
          </a:p>
          <a:p>
            <a:pPr lvl="1"/>
            <a:r>
              <a:rPr lang="en-CA" dirty="0" err="1"/>
              <a:t>defaule</a:t>
            </a:r>
            <a:r>
              <a:rPr lang="en-CA" dirty="0"/>
              <a:t> value: inline</a:t>
            </a:r>
          </a:p>
          <a:p>
            <a:pPr lvl="1"/>
            <a:r>
              <a:rPr lang="en-CA" dirty="0"/>
              <a:t>the value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</a:t>
            </a:r>
            <a:r>
              <a:rPr lang="en-CA" dirty="0"/>
              <a:t> lets you turn off the display of an 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e.g. </a:t>
            </a:r>
          </a:p>
          <a:p>
            <a:pPr marL="800100" lvl="2" indent="0">
              <a:buNone/>
            </a:pPr>
            <a:r>
              <a:rPr lang="en-US" altLang="en-US" sz="2800" dirty="0" err="1"/>
              <a:t>p.inline</a:t>
            </a:r>
            <a:r>
              <a:rPr lang="en-US" altLang="en-US" sz="2800" dirty="0"/>
              <a:t>  { display: none; }</a:t>
            </a:r>
          </a:p>
          <a:p>
            <a:pPr marL="800100" lvl="2" indent="0">
              <a:buNone/>
            </a:pPr>
            <a:endParaRPr lang="en-CA" sz="1400" i="1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css_display.html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8468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display Property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549134"/>
              </p:ext>
            </p:extLst>
          </p:nvPr>
        </p:nvGraphicFramePr>
        <p:xfrm>
          <a:off x="741326" y="1052736"/>
          <a:ext cx="7657636" cy="5348224"/>
        </p:xfrm>
        <a:graphic>
          <a:graphicData uri="http://schemas.openxmlformats.org/drawingml/2006/table">
            <a:tbl>
              <a:tblPr firstRow="1" firstCol="1" bandRow="1"/>
              <a:tblGrid>
                <a:gridCol w="195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3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Value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inline</a:t>
                      </a:r>
                      <a:endParaRPr lang="en-CA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Default value. Displays an element as an inline element (like &lt;span&gt;)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block</a:t>
                      </a:r>
                      <a:endParaRPr lang="en-CA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Displays an element as a block element (like &lt;p&gt;)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inline-block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Displays an element as an inline-level block container. The inside of this block is formatted as block-level box, and the element itself is formatted as an inline-level box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inline-table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 element is displayed as an inline-level table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list-item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&lt;li&gt;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table</a:t>
                      </a:r>
                      <a:endParaRPr lang="en-CA" sz="14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&lt;table&gt;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table-caption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&lt;caption&gt;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table-column-group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</a:t>
                      </a:r>
                      <a:r>
                        <a:rPr lang="en-CA" sz="1600" b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colgroup</a:t>
                      </a: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 element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table-header-group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&lt;thead&gt;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table-footer-group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&lt;tfoot&gt;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table-row-group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&lt;tbody&gt;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table-cell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&lt;td&gt;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table-column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&lt;col&gt;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table-row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&lt;tr&gt;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none</a:t>
                      </a:r>
                      <a:endParaRPr lang="en-CA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 element will not be displayed at all (has no effect on layout)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42950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55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936104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 Lines Of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540750" cy="4752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Centering lines of text in a paragraph or in a heading.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p { text-align: center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h2 { text-align: center } </a:t>
            </a:r>
          </a:p>
          <a:p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hlinkClick r:id="rId2"/>
              </a:rPr>
              <a:t>center_text.html</a:t>
            </a:r>
            <a:endParaRPr lang="en-US" alt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21822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9556</TotalTime>
  <Words>1971</Words>
  <Application>Microsoft Office PowerPoint</Application>
  <PresentationFormat>On-screen Show (4:3)</PresentationFormat>
  <Paragraphs>421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Comic Sans MS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WEB222 - Web Programming Principles</vt:lpstr>
      <vt:lpstr>Agenda</vt:lpstr>
      <vt:lpstr>Table Formatting</vt:lpstr>
      <vt:lpstr>Table Formatting</vt:lpstr>
      <vt:lpstr>Border Collapse</vt:lpstr>
      <vt:lpstr>Table Sections/Groups</vt:lpstr>
      <vt:lpstr>CSS – display Property</vt:lpstr>
      <vt:lpstr>The display Property Values</vt:lpstr>
      <vt:lpstr>Centering Lines Of Text</vt:lpstr>
      <vt:lpstr>Centering a Block</vt:lpstr>
      <vt:lpstr>Centering – Vertically</vt:lpstr>
      <vt:lpstr>HTML5 Structural Elements</vt:lpstr>
      <vt:lpstr>HTML5 Structural Elements</vt:lpstr>
      <vt:lpstr>HTML5 Structural Elements</vt:lpstr>
      <vt:lpstr>&lt;article&gt; Tags Can Contain Others</vt:lpstr>
      <vt:lpstr>The HTML4 Structural Elements: &lt;div&gt; </vt:lpstr>
      <vt:lpstr>Web Pages Layouts </vt:lpstr>
      <vt:lpstr>Web Pages Layouts </vt:lpstr>
      <vt:lpstr>Create Layouts with HTML5 and CSS3</vt:lpstr>
      <vt:lpstr>Create Layouts with HTML5 and CSS3</vt:lpstr>
      <vt:lpstr>Create Layouts with HTML5 and CSS3</vt:lpstr>
      <vt:lpstr>Create Layouts with HTML5 and CSS3</vt:lpstr>
      <vt:lpstr>Navigation and Menus</vt:lpstr>
      <vt:lpstr>Navigation and Menus</vt:lpstr>
      <vt:lpstr>Creating an Image Gallery</vt:lpstr>
      <vt:lpstr>Image Gallery</vt:lpstr>
      <vt:lpstr>Creating an Image Gallery</vt:lpstr>
      <vt:lpstr>Creating an Image Gallery</vt:lpstr>
      <vt:lpstr>Creating an Image Gallery</vt:lpstr>
      <vt:lpstr>Creating an Image Gallery</vt:lpstr>
      <vt:lpstr>Creating a simple website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</dc:title>
  <dc:creator>Wei Song</dc:creator>
  <cp:keywords>Lecture 7</cp:keywords>
  <cp:lastModifiedBy>Wei Song</cp:lastModifiedBy>
  <cp:revision>205</cp:revision>
  <cp:lastPrinted>2001-07-23T19:37:02Z</cp:lastPrinted>
  <dcterms:created xsi:type="dcterms:W3CDTF">2001-03-26T00:24:34Z</dcterms:created>
  <dcterms:modified xsi:type="dcterms:W3CDTF">2017-08-30T05:37:17Z</dcterms:modified>
</cp:coreProperties>
</file>