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79" r:id="rId4"/>
    <p:sldId id="322" r:id="rId5"/>
    <p:sldId id="280" r:id="rId6"/>
    <p:sldId id="281" r:id="rId7"/>
    <p:sldId id="282" r:id="rId8"/>
    <p:sldId id="284" r:id="rId9"/>
    <p:sldId id="285" r:id="rId10"/>
    <p:sldId id="323" r:id="rId11"/>
    <p:sldId id="287" r:id="rId12"/>
    <p:sldId id="290" r:id="rId13"/>
    <p:sldId id="291" r:id="rId14"/>
    <p:sldId id="294" r:id="rId15"/>
    <p:sldId id="292" r:id="rId16"/>
    <p:sldId id="288" r:id="rId17"/>
    <p:sldId id="289" r:id="rId18"/>
    <p:sldId id="324" r:id="rId19"/>
    <p:sldId id="295" r:id="rId20"/>
    <p:sldId id="298" r:id="rId21"/>
    <p:sldId id="299" r:id="rId22"/>
    <p:sldId id="300" r:id="rId23"/>
    <p:sldId id="302" r:id="rId24"/>
    <p:sldId id="325" r:id="rId25"/>
    <p:sldId id="326" r:id="rId26"/>
    <p:sldId id="303" r:id="rId27"/>
    <p:sldId id="304" r:id="rId28"/>
    <p:sldId id="327" r:id="rId29"/>
    <p:sldId id="306" r:id="rId30"/>
    <p:sldId id="321" r:id="rId31"/>
    <p:sldId id="328" r:id="rId32"/>
    <p:sldId id="310" r:id="rId33"/>
    <p:sldId id="329" r:id="rId34"/>
    <p:sldId id="313" r:id="rId35"/>
    <p:sldId id="330" r:id="rId36"/>
    <p:sldId id="314" r:id="rId37"/>
    <p:sldId id="320" r:id="rId38"/>
    <p:sldId id="332" r:id="rId39"/>
    <p:sldId id="333" r:id="rId40"/>
    <p:sldId id="334" r:id="rId41"/>
    <p:sldId id="317" r:id="rId42"/>
    <p:sldId id="335" r:id="rId43"/>
    <p:sldId id="336" r:id="rId44"/>
    <p:sldId id="337" r:id="rId45"/>
    <p:sldId id="338" r:id="rId46"/>
    <p:sldId id="339" r:id="rId47"/>
    <p:sldId id="270"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5030" autoAdjust="0"/>
  </p:normalViewPr>
  <p:slideViewPr>
    <p:cSldViewPr>
      <p:cViewPr varScale="1">
        <p:scale>
          <a:sx n="107" d="100"/>
          <a:sy n="107" d="100"/>
        </p:scale>
        <p:origin x="43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5</a:t>
            </a:fld>
            <a:endParaRPr lang="en-US" altLang="en-US"/>
          </a:p>
        </p:txBody>
      </p:sp>
    </p:spTree>
    <p:extLst>
      <p:ext uri="{BB962C8B-B14F-4D97-AF65-F5344CB8AC3E}">
        <p14:creationId xmlns:p14="http://schemas.microsoft.com/office/powerpoint/2010/main" val="308218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In-browser Processing VS Web App Processing</a:t>
            </a:r>
          </a:p>
          <a:p>
            <a:r>
              <a:rPr lang="en-CA" dirty="0"/>
              <a:t>In-browser Processing : </a:t>
            </a:r>
          </a:p>
          <a:p>
            <a:r>
              <a:rPr lang="en-CA" dirty="0"/>
              <a:t>The following can be used as a template for a form that has in-browser processing:</a:t>
            </a:r>
          </a:p>
          <a:p>
            <a:r>
              <a:rPr lang="en-CA" dirty="0"/>
              <a:t>&lt;!-- somewhere you will have a JavaScript function --&gt;</a:t>
            </a:r>
          </a:p>
          <a:p>
            <a:r>
              <a:rPr lang="en-CA" dirty="0"/>
              <a:t>&lt;form&gt;</a:t>
            </a:r>
          </a:p>
          <a:p>
            <a:r>
              <a:rPr lang="en-CA" dirty="0"/>
              <a:t>    &lt;input type="text" name="username" /&gt;</a:t>
            </a:r>
          </a:p>
          <a:p>
            <a:r>
              <a:rPr lang="en-CA" dirty="0"/>
              <a:t>    &lt;input type="password" name="password" /&gt;</a:t>
            </a:r>
          </a:p>
          <a:p>
            <a:r>
              <a:rPr lang="en-CA" dirty="0"/>
              <a:t>    &lt;input </a:t>
            </a:r>
            <a:r>
              <a:rPr lang="en-CA" dirty="0" err="1"/>
              <a:t>onclick</a:t>
            </a:r>
            <a:r>
              <a:rPr lang="en-CA" dirty="0"/>
              <a:t>="login();" type="button" value="Login" /&gt;</a:t>
            </a:r>
          </a:p>
          <a:p>
            <a:r>
              <a:rPr lang="en-CA" dirty="0"/>
              <a:t>&lt;/form&gt;</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216035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Type=file can</a:t>
            </a:r>
            <a:r>
              <a:rPr lang="en-US" baseline="0" dirty="0"/>
              <a:t> have multiple attribute to work with</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46</a:t>
            </a:fld>
            <a:endParaRPr lang="en-US" altLang="en-US"/>
          </a:p>
        </p:txBody>
      </p:sp>
    </p:spTree>
    <p:extLst>
      <p:ext uri="{BB962C8B-B14F-4D97-AF65-F5344CB8AC3E}">
        <p14:creationId xmlns:p14="http://schemas.microsoft.com/office/powerpoint/2010/main" val="129077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effectLst>
                  <a:outerShdw blurRad="38100" dist="38100" dir="2700000" algn="tl">
                    <a:srgbClr val="000000">
                      <a:alpha val="43137"/>
                    </a:srgbClr>
                  </a:outerShdw>
                </a:effectLst>
              </a:rPr>
              <a:t>In-browser Processing VS web app processing</a:t>
            </a:r>
            <a:endParaRPr lang="en-CA" dirty="0"/>
          </a:p>
          <a:p>
            <a:endParaRPr lang="en-CA" dirty="0"/>
          </a:p>
          <a:p>
            <a:pPr>
              <a:buFont typeface="Wingdings" panose="05000000000000000000" pitchFamily="2" charset="2"/>
              <a:buChar char="Ø"/>
            </a:pPr>
            <a:r>
              <a:rPr lang="en-CA" sz="2000" dirty="0"/>
              <a:t>Form code for web app processing</a:t>
            </a:r>
          </a:p>
          <a:p>
            <a:pPr lvl="1"/>
            <a:r>
              <a:rPr lang="en-CA" sz="1800" dirty="0"/>
              <a:t>HTML forms are originally used for web app:</a:t>
            </a:r>
          </a:p>
          <a:p>
            <a:pPr marL="457200" lvl="1" indent="0">
              <a:buNone/>
            </a:pPr>
            <a:r>
              <a:rPr lang="en-CA" sz="1600" dirty="0"/>
              <a:t>&lt;!-- the user's input is sent to a web app --&gt;</a:t>
            </a:r>
          </a:p>
          <a:p>
            <a:pPr marL="457200" lvl="1" indent="0">
              <a:buNone/>
            </a:pPr>
            <a:r>
              <a:rPr lang="en-CA" sz="1600" dirty="0"/>
              <a:t>&lt;form action="http://host.domain.com/path/to/endpoint/" method="post"&gt;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type="submit" value="Login" /&gt;</a:t>
            </a:r>
          </a:p>
          <a:p>
            <a:pPr marL="457200" lvl="1" indent="0">
              <a:buNone/>
            </a:pPr>
            <a:r>
              <a:rPr lang="en-CA" sz="1600" dirty="0"/>
              <a:t>&lt;/form&gt;</a:t>
            </a:r>
          </a:p>
          <a:p>
            <a:pPr>
              <a:buFont typeface="Wingdings" panose="05000000000000000000" pitchFamily="2" charset="2"/>
              <a:buChar char="Ø"/>
            </a:pPr>
            <a:r>
              <a:rPr lang="en-CA" sz="2000" dirty="0"/>
              <a:t>Form code for in-browser processing</a:t>
            </a:r>
          </a:p>
          <a:p>
            <a:pPr lvl="1"/>
            <a:r>
              <a:rPr lang="en-CA" sz="1800" dirty="0"/>
              <a:t>For client-side web app, forms can be used as in-browser processing: </a:t>
            </a:r>
          </a:p>
          <a:p>
            <a:pPr marL="457200" lvl="1" indent="0">
              <a:buNone/>
            </a:pPr>
            <a:r>
              <a:rPr lang="en-CA" sz="1600" dirty="0"/>
              <a:t>&lt;!-- somewhere you will have a JavaScript function --&gt;</a:t>
            </a:r>
          </a:p>
          <a:p>
            <a:pPr marL="457200" lvl="1" indent="0">
              <a:buNone/>
            </a:pPr>
            <a:r>
              <a:rPr lang="en-CA" sz="1600" dirty="0"/>
              <a:t>&lt;form&gt;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a:t>
            </a:r>
            <a:r>
              <a:rPr lang="en-CA" sz="1600" dirty="0" err="1"/>
              <a:t>onclick</a:t>
            </a:r>
            <a:r>
              <a:rPr lang="en-CA" sz="1600" dirty="0"/>
              <a:t>="login();" type="button" value="Login" /&gt;</a:t>
            </a:r>
          </a:p>
          <a:p>
            <a:pPr marL="457200" lvl="1" indent="0">
              <a:buNone/>
            </a:pPr>
            <a:r>
              <a:rPr lang="en-CA" sz="1600" dirty="0"/>
              <a:t>&lt;/form&gt;</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47</a:t>
            </a:fld>
            <a:endParaRPr lang="en-US" altLang="en-US"/>
          </a:p>
        </p:txBody>
      </p:sp>
    </p:spTree>
    <p:extLst>
      <p:ext uri="{BB962C8B-B14F-4D97-AF65-F5344CB8AC3E}">
        <p14:creationId xmlns:p14="http://schemas.microsoft.com/office/powerpoint/2010/main" val="423222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int222/code/forms/input-tags-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s.senecac.on.ca/~wei.song/int222/code/forms/gogetit.gif" TargetMode="External"/><Relationship Id="rId2" Type="http://schemas.openxmlformats.org/officeDocument/2006/relationships/hyperlink" Target="https://scs.senecac.on.ca/~wei.song/int222/code/forms/input-tags-1.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cs.senecac.on.ca/~wei.song/int222/code/forms/input-tags-2.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int222/code/forms/input-tags-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wei.song/int222/code/forms/tab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wei.song/int222/code/forms/autocomple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s.senecac.on.ca/~wei.song/int222/code/forms/input-tags-html5.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int222/code/forms/select-tags-attribute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int222/code/forms/select-tags-optgroup.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int222/code/forms/textare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int222/code/forms/fieldset-label-butt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int222/code/forms/fieldset-label-butt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wei.song/int222/code/forms/simple-form.html" TargetMode="External"/><Relationship Id="rId2" Type="http://schemas.openxmlformats.org/officeDocument/2006/relationships/hyperlink" Target="https://profile.oracle.com/myprofile/account/create-account.jspx?nexturl=https://login.oracle.com/pls/orasso/orasso.wwsso_app_admin.ls_login?Site2pstoreToken%3Dv1.2~656BF073~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forms/pizza-order.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s.senecac.on.ca/~wei.song/int222/code/forms/form-with-css.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scs.senecac.on.ca/~wei.song/int222/code/css-example/morecs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org/TR/2014/PR-html5-20140916/forms.html#forms" TargetMode="External"/><Relationship Id="rId7" Type="http://schemas.openxmlformats.org/officeDocument/2006/relationships/hyperlink" Target="https://developer.mozilla.org/de/docs/Tools/Style_Edi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ava.sun.com/docs/books/tutorial/networking/index.html" TargetMode="External"/><Relationship Id="rId5" Type="http://schemas.openxmlformats.org/officeDocument/2006/relationships/hyperlink" Target="https://developer.mozilla.org/en-US/docs/Web/Guide/HTML/Forms/How_to_structure_an_HTML_form" TargetMode="External"/><Relationship Id="rId4" Type="http://schemas.openxmlformats.org/officeDocument/2006/relationships/hyperlink" Target="https://developer.mozilla.org/en-US/docs/Web/Guide/HTML/Forms_in_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wei.song/int222/code/forms/simple-form-ge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9: HTML Forms </a:t>
            </a:r>
          </a:p>
          <a:p>
            <a:pPr eaLnBrk="1" hangingPunct="1">
              <a:defRPr/>
            </a:pPr>
            <a:r>
              <a:rPr lang="en-US" sz="3000" dirty="0">
                <a:effectLst>
                  <a:outerShdw blurRad="38100" dist="38100" dir="2700000" algn="tl">
                    <a:srgbClr val="000000">
                      <a:alpha val="43137"/>
                    </a:srgbClr>
                  </a:outerShdw>
                </a:effectLst>
                <a:latin typeface="Tahoma (Body)"/>
              </a:rPr>
              <a:t>&amp; Form CSS Styling</a:t>
            </a:r>
            <a:endParaRPr lang="en-CA" altLang="en-US" sz="3000" dirty="0">
              <a:effectLst>
                <a:outerShdw blurRad="38100" dist="38100" dir="2700000" algn="tl">
                  <a:srgbClr val="000000">
                    <a:alpha val="43137"/>
                  </a:srgbClr>
                </a:outerShdw>
              </a:effectLst>
              <a:latin typeface="Tahoma (Body)"/>
            </a:endParaRPr>
          </a:p>
        </p:txBody>
      </p:sp>
      <p:sp>
        <p:nvSpPr>
          <p:cNvPr id="7" name="Rectangle 4">
            <a:extLst>
              <a:ext uri="{FF2B5EF4-FFF2-40B4-BE49-F238E27FC236}">
                <a16:creationId xmlns:a16="http://schemas.microsoft.com/office/drawing/2014/main" id="{BA6A479C-BEAC-4D3A-B87D-7BD1F4D0896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a:t>
            </a:r>
            <a:r>
              <a:rPr lang="en-CA" sz="4000" dirty="0">
                <a:solidFill>
                  <a:srgbClr val="0000CC"/>
                </a:solidFill>
                <a:effectLst>
                  <a:outerShdw blurRad="38100" dist="38100" dir="2700000" algn="tl">
                    <a:srgbClr val="000000">
                      <a:alpha val="43137"/>
                    </a:srgbClr>
                  </a:outerShdw>
                </a:effectLst>
              </a:rPr>
              <a:t>&lt;input&gt;</a:t>
            </a:r>
            <a:r>
              <a:rPr lang="en-CA" sz="4000" dirty="0">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2"/>
            <a:ext cx="8229600" cy="1728192"/>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text</a:t>
            </a:r>
            <a:r>
              <a:rPr lang="en-CA" dirty="0"/>
              <a:t>"</a:t>
            </a:r>
          </a:p>
          <a:p>
            <a:pPr lvl="1"/>
            <a:r>
              <a:rPr lang="en-CA" dirty="0"/>
              <a:t>A text element is a single line text input field in which the user can enter text.</a:t>
            </a:r>
          </a:p>
          <a:p>
            <a:pPr lvl="1"/>
            <a:r>
              <a:rPr lang="en-CA" dirty="0"/>
              <a:t>type="text" is </a:t>
            </a:r>
            <a:r>
              <a:rPr lang="en-CA" dirty="0">
                <a:solidFill>
                  <a:srgbClr val="0000CC"/>
                </a:solidFill>
                <a:effectLst>
                  <a:outerShdw blurRad="38100" dist="38100" dir="2700000" algn="tl">
                    <a:srgbClr val="000000">
                      <a:alpha val="43137"/>
                    </a:srgbClr>
                  </a:outerShdw>
                </a:effectLst>
              </a:rPr>
              <a:t>default</a:t>
            </a:r>
            <a:r>
              <a:rPr lang="en-CA" dirty="0">
                <a:effectLst>
                  <a:outerShdw blurRad="38100" dist="38100" dir="2700000" algn="tl">
                    <a:srgbClr val="000000">
                      <a:alpha val="43137"/>
                    </a:srgbClr>
                  </a:outerShdw>
                </a:effectLst>
              </a:rPr>
              <a:t> </a:t>
            </a:r>
            <a:r>
              <a:rPr lang="en-CA" dirty="0"/>
              <a:t>for the tag.</a:t>
            </a:r>
          </a:p>
          <a:p>
            <a:pPr lvl="1"/>
            <a:r>
              <a:rPr lang="en-CA" dirty="0"/>
              <a:t>Other attributes: </a:t>
            </a:r>
            <a:r>
              <a:rPr lang="en-CA" dirty="0">
                <a:solidFill>
                  <a:srgbClr val="7030A0"/>
                </a:solidFill>
                <a:effectLst>
                  <a:outerShdw blurRad="38100" dist="38100" dir="2700000" algn="tl">
                    <a:srgbClr val="000000">
                      <a:alpha val="43137"/>
                    </a:srgbClr>
                  </a:outerShdw>
                </a:effectLst>
              </a:rPr>
              <a:t>size</a:t>
            </a:r>
            <a:r>
              <a:rPr lang="en-CA" dirty="0"/>
              <a:t>, </a:t>
            </a:r>
            <a:r>
              <a:rPr lang="en-CA" dirty="0" err="1">
                <a:solidFill>
                  <a:srgbClr val="7030A0"/>
                </a:solidFill>
                <a:effectLst>
                  <a:outerShdw blurRad="38100" dist="38100" dir="2700000" algn="tl">
                    <a:srgbClr val="000000">
                      <a:alpha val="43137"/>
                    </a:srgbClr>
                  </a:outerShdw>
                </a:effectLst>
              </a:rPr>
              <a:t>maxlength</a:t>
            </a:r>
            <a:endParaRPr lang="en-CA" dirty="0">
              <a:solidFill>
                <a:srgbClr val="7030A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467544" y="3068960"/>
            <a:ext cx="8001000" cy="1323439"/>
          </a:xfrm>
          <a:prstGeom prst="rect">
            <a:avLst/>
          </a:prstGeom>
          <a:solidFill>
            <a:schemeClr val="accent1">
              <a:lumMod val="20000"/>
              <a:lumOff val="80000"/>
            </a:schemeClr>
          </a:solidFill>
        </p:spPr>
        <p:txBody>
          <a:bodyPr wrap="square" rtlCol="0">
            <a:spAutoFit/>
          </a:bodyPr>
          <a:lstStyle/>
          <a:p>
            <a:r>
              <a:rPr lang="en-CA" sz="1600" dirty="0"/>
              <a:t>    Text field 1 &lt;input type="text" name="entry1" id="entry1" </a:t>
            </a:r>
            <a:r>
              <a:rPr lang="en-CA" sz="1600" dirty="0">
                <a:solidFill>
                  <a:srgbClr val="0000CC"/>
                </a:solidFill>
                <a:effectLst>
                  <a:outerShdw blurRad="38100" dist="38100" dir="2700000" algn="tl">
                    <a:srgbClr val="000000">
                      <a:alpha val="43137"/>
                    </a:srgbClr>
                  </a:outerShdw>
                </a:effectLst>
              </a:rPr>
              <a:t>/&gt;</a:t>
            </a:r>
            <a:r>
              <a:rPr lang="en-CA" sz="1600" dirty="0"/>
              <a:t>text box default size = 20&lt;</a:t>
            </a:r>
            <a:r>
              <a:rPr lang="en-CA" sz="1600" dirty="0" err="1"/>
              <a:t>br</a:t>
            </a:r>
            <a:r>
              <a:rPr lang="en-CA" sz="1600" dirty="0"/>
              <a:t> /&gt;  </a:t>
            </a:r>
          </a:p>
          <a:p>
            <a:r>
              <a:rPr lang="en-CA" sz="1600" dirty="0"/>
              <a:t>    Text field 2 &lt;input size="30" </a:t>
            </a:r>
            <a:r>
              <a:rPr lang="en-CA" sz="1600" dirty="0" err="1"/>
              <a:t>maxlength</a:t>
            </a:r>
            <a:r>
              <a:rPr lang="en-CA" sz="1600" dirty="0"/>
              <a:t>="10" name="entry2" id="entry2"</a:t>
            </a:r>
            <a:r>
              <a:rPr lang="en-CA" sz="1600" dirty="0">
                <a:solidFill>
                  <a:srgbClr val="0000CC"/>
                </a:solidFill>
                <a:effectLst>
                  <a:outerShdw blurRad="38100" dist="38100" dir="2700000" algn="tl">
                    <a:srgbClr val="000000">
                      <a:alpha val="43137"/>
                    </a:srgbClr>
                  </a:outerShdw>
                </a:effectLst>
              </a:rPr>
              <a:t>/&gt;</a:t>
            </a:r>
            <a:r>
              <a:rPr lang="en-CA" sz="1600" dirty="0"/>
              <a:t>&lt;</a:t>
            </a:r>
            <a:r>
              <a:rPr lang="en-CA" sz="1600" dirty="0" err="1"/>
              <a:t>br</a:t>
            </a:r>
            <a:r>
              <a:rPr lang="en-CA" sz="1600" dirty="0"/>
              <a:t> /</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3 &lt;input </a:t>
            </a:r>
            <a:r>
              <a:rPr lang="en-CA" sz="1600" dirty="0">
                <a:solidFill>
                  <a:srgbClr val="0000CC"/>
                </a:solidFill>
                <a:effectLst>
                  <a:outerShdw blurRad="38100" dist="38100" dir="2700000" algn="tl">
                    <a:srgbClr val="000000">
                      <a:alpha val="43137"/>
                    </a:srgbClr>
                  </a:outerShdw>
                </a:effectLst>
              </a:rPr>
              <a:t>size</a:t>
            </a:r>
            <a:r>
              <a:rPr lang="en-CA" sz="1600" dirty="0"/>
              <a:t>="5" </a:t>
            </a:r>
            <a:r>
              <a:rPr lang="en-CA" sz="1600" dirty="0" err="1">
                <a:solidFill>
                  <a:srgbClr val="0000CC"/>
                </a:solidFill>
                <a:effectLst>
                  <a:outerShdw blurRad="38100" dist="38100" dir="2700000" algn="tl">
                    <a:srgbClr val="000000">
                      <a:alpha val="43137"/>
                    </a:srgbClr>
                  </a:outerShdw>
                </a:effectLst>
              </a:rPr>
              <a:t>maxlength</a:t>
            </a:r>
            <a:r>
              <a:rPr lang="en-CA" sz="1600" dirty="0"/>
              <a:t>="10" </a:t>
            </a:r>
            <a:r>
              <a:rPr lang="en-CA" sz="1600" dirty="0">
                <a:solidFill>
                  <a:srgbClr val="0000CC"/>
                </a:solidFill>
                <a:effectLst>
                  <a:outerShdw blurRad="38100" dist="38100" dir="2700000" algn="tl">
                    <a:srgbClr val="000000">
                      <a:alpha val="43137"/>
                    </a:srgbClr>
                  </a:outerShdw>
                </a:effectLst>
              </a:rPr>
              <a:t>name</a:t>
            </a:r>
            <a:r>
              <a:rPr lang="en-CA" sz="1600" dirty="0"/>
              <a:t>="entry3" id="entry3"</a:t>
            </a:r>
            <a:r>
              <a:rPr lang="en-CA" sz="1600" dirty="0">
                <a:solidFill>
                  <a:srgbClr val="0000CC"/>
                </a:solidFill>
                <a:effectLst>
                  <a:outerShdw blurRad="38100" dist="38100" dir="2700000" algn="tl">
                    <a:srgbClr val="000000">
                      <a:alpha val="43137"/>
                    </a:srgbClr>
                  </a:outerShdw>
                </a:effectLst>
              </a:rPr>
              <a:t>&gt;</a:t>
            </a:r>
            <a:r>
              <a:rPr lang="en-CA" sz="1600" dirty="0"/>
              <a:t> &lt;</a:t>
            </a:r>
            <a:r>
              <a:rPr lang="en-CA" sz="1600" dirty="0" err="1"/>
              <a:t>br</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4 &lt;input size="12" </a:t>
            </a:r>
            <a:r>
              <a:rPr lang="en-CA" sz="1600" dirty="0">
                <a:solidFill>
                  <a:srgbClr val="CC0099"/>
                </a:solidFill>
                <a:effectLst>
                  <a:outerShdw blurRad="38100" dist="38100" dir="2700000" algn="tl">
                    <a:srgbClr val="000000">
                      <a:alpha val="43137"/>
                    </a:srgbClr>
                  </a:outerShdw>
                </a:effectLst>
              </a:rPr>
              <a:t>value</a:t>
            </a:r>
            <a:r>
              <a:rPr lang="en-CA" sz="1600" dirty="0"/>
              <a:t>="416-" name="entry4" id="entry4" </a:t>
            </a:r>
            <a:r>
              <a:rPr lang="en-CA" sz="1600" dirty="0">
                <a:solidFill>
                  <a:srgbClr val="0000CC"/>
                </a:solidFill>
                <a:effectLst>
                  <a:outerShdw blurRad="38100" dist="38100" dir="2700000" algn="tl">
                    <a:srgbClr val="000000">
                      <a:alpha val="43137"/>
                    </a:srgbClr>
                  </a:outerShdw>
                </a:effectLst>
              </a:rPr>
              <a:t>&gt;</a:t>
            </a:r>
          </a:p>
        </p:txBody>
      </p:sp>
      <p:sp>
        <p:nvSpPr>
          <p:cNvPr id="7" name="TextBox 6"/>
          <p:cNvSpPr txBox="1"/>
          <p:nvPr/>
        </p:nvSpPr>
        <p:spPr>
          <a:xfrm>
            <a:off x="838200" y="5949280"/>
            <a:ext cx="64008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endParaRPr lang="en-CA" dirty="0"/>
          </a:p>
        </p:txBody>
      </p:sp>
      <p:pic>
        <p:nvPicPr>
          <p:cNvPr id="8"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515777"/>
            <a:ext cx="5823857" cy="129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effectLst>
                  <a:outerShdw blurRad="38100" dist="38100" dir="2700000" algn="tl">
                    <a:srgbClr val="000000">
                      <a:alpha val="43137"/>
                    </a:srgbClr>
                  </a:outerShdw>
                </a:effectLst>
              </a:rPr>
              <a:t> Tag</a:t>
            </a:r>
          </a:p>
        </p:txBody>
      </p:sp>
      <p:sp>
        <p:nvSpPr>
          <p:cNvPr id="3" name="Content Placeholder 2"/>
          <p:cNvSpPr>
            <a:spLocks noGrp="1"/>
          </p:cNvSpPr>
          <p:nvPr>
            <p:ph idx="1"/>
          </p:nvPr>
        </p:nvSpPr>
        <p:spPr>
          <a:xfrm>
            <a:off x="457200" y="1524001"/>
            <a:ext cx="8229600" cy="1688975"/>
          </a:xfrm>
        </p:spPr>
        <p:txBody>
          <a:bodyPr>
            <a:normAutofit fontScale="85000" lnSpcReduction="1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password</a:t>
            </a:r>
            <a:r>
              <a:rPr lang="en-CA" dirty="0"/>
              <a:t>“</a:t>
            </a:r>
          </a:p>
          <a:p>
            <a:pPr lvl="1"/>
            <a:r>
              <a:rPr lang="en-CA" dirty="0"/>
              <a:t>A password element is a text input field in which each character typed is displayed as a character such as * or a black dot to conceal the actual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9458" name="Picture 2" descr="D:\SenecaCollege\INT222-2014Winter\temp\passw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422034"/>
            <a:ext cx="5867400"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568" y="3525484"/>
            <a:ext cx="7704856" cy="646331"/>
          </a:xfrm>
          <a:prstGeom prst="rect">
            <a:avLst/>
          </a:prstGeom>
          <a:solidFill>
            <a:schemeClr val="accent1">
              <a:lumMod val="20000"/>
              <a:lumOff val="80000"/>
            </a:schemeClr>
          </a:solidFill>
        </p:spPr>
        <p:txBody>
          <a:bodyPr wrap="square" rtlCol="0">
            <a:spAutoFit/>
          </a:bodyPr>
          <a:lstStyle/>
          <a:p>
            <a:r>
              <a:rPr lang="en-CA" dirty="0"/>
              <a:t>    Type in your username &lt;input name="username" /&gt; &lt;</a:t>
            </a:r>
            <a:r>
              <a:rPr lang="en-CA" dirty="0" err="1"/>
              <a:t>br</a:t>
            </a:r>
            <a:r>
              <a:rPr lang="en-CA" dirty="0"/>
              <a:t> /&gt;</a:t>
            </a:r>
          </a:p>
          <a:p>
            <a:r>
              <a:rPr lang="en-CA" dirty="0"/>
              <a:t>    Type in your password &lt;input type="password" name="password" /&gt;</a:t>
            </a:r>
          </a:p>
        </p:txBody>
      </p:sp>
      <p:sp>
        <p:nvSpPr>
          <p:cNvPr id="6" name="TextBox 5"/>
          <p:cNvSpPr txBox="1"/>
          <p:nvPr/>
        </p:nvSpPr>
        <p:spPr>
          <a:xfrm>
            <a:off x="990600" y="5638800"/>
            <a:ext cx="29718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178899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1"/>
            <a:ext cx="8229600" cy="3096344"/>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hidden</a:t>
            </a:r>
            <a:r>
              <a:rPr lang="en-CA" dirty="0"/>
              <a:t>"</a:t>
            </a:r>
          </a:p>
          <a:p>
            <a:pPr lvl="1"/>
            <a:r>
              <a:rPr lang="en-CA" dirty="0"/>
              <a:t>A hidden input element is an invisible element whose main purpose is to contain data that the user does not enter. This data gets sent to the invoked server program when the form is submitted.</a:t>
            </a:r>
          </a:p>
          <a:p>
            <a:pPr lvl="1"/>
            <a:r>
              <a:rPr lang="en-CA" dirty="0"/>
              <a:t>The type="hidden" attribute provides a way for delivering a value to server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457200" y="4581128"/>
            <a:ext cx="8001000" cy="646331"/>
          </a:xfrm>
          <a:prstGeom prst="rect">
            <a:avLst/>
          </a:prstGeom>
          <a:solidFill>
            <a:schemeClr val="accent1">
              <a:lumMod val="20000"/>
              <a:lumOff val="80000"/>
            </a:schemeClr>
          </a:solidFill>
        </p:spPr>
        <p:txBody>
          <a:bodyPr wrap="square" rtlCol="0">
            <a:spAutoFit/>
          </a:bodyPr>
          <a:lstStyle/>
          <a:p>
            <a:r>
              <a:rPr lang="en-CA" dirty="0"/>
              <a:t>&lt;input type="hidden" name="entry0" id="entry0" value="value from the form" /&gt;</a:t>
            </a:r>
          </a:p>
        </p:txBody>
      </p:sp>
      <p:sp>
        <p:nvSpPr>
          <p:cNvPr id="7" name="TextBox 6"/>
          <p:cNvSpPr txBox="1"/>
          <p:nvPr/>
        </p:nvSpPr>
        <p:spPr>
          <a:xfrm>
            <a:off x="1066800" y="5715000"/>
            <a:ext cx="59436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38295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052736"/>
            <a:ext cx="8229600" cy="3240360"/>
          </a:xfrm>
        </p:spPr>
        <p:txBody>
          <a:bodyPr>
            <a:normAutofit fontScale="62500" lnSpcReduction="20000"/>
          </a:bodyPr>
          <a:lstStyle/>
          <a:p>
            <a:pPr>
              <a:buFont typeface="Wingdings" panose="05000000000000000000" pitchFamily="2" charset="2"/>
              <a:buChar char="Ø"/>
            </a:pPr>
            <a:r>
              <a:rPr lang="en-CA" sz="3800" dirty="0"/>
              <a:t>type="</a:t>
            </a:r>
            <a:r>
              <a:rPr lang="en-CA" sz="3800" dirty="0">
                <a:solidFill>
                  <a:srgbClr val="9900CC"/>
                </a:solidFill>
                <a:effectLst>
                  <a:outerShdw blurRad="38100" dist="38100" dir="2700000" algn="tl">
                    <a:srgbClr val="000000">
                      <a:alpha val="43137"/>
                    </a:srgbClr>
                  </a:outerShdw>
                </a:effectLst>
              </a:rPr>
              <a:t>file</a:t>
            </a:r>
            <a:r>
              <a:rPr lang="en-CA" sz="3800" dirty="0"/>
              <a:t>"</a:t>
            </a:r>
          </a:p>
          <a:p>
            <a:pPr lvl="1"/>
            <a:r>
              <a:rPr lang="en-CA" sz="3400" dirty="0"/>
              <a:t>A file element allows the user to supply a file as input. When the form is submitted, the content of the specified file is sent to the server as the value portion of the name/value pair for this input element.</a:t>
            </a:r>
          </a:p>
          <a:p>
            <a:pPr lvl="1"/>
            <a:r>
              <a:rPr lang="en-CA" sz="3400" dirty="0"/>
              <a:t>A 'Browse' button is displayed next to the file input element that lets users select a file from their system to use as the value of the file input element. </a:t>
            </a:r>
          </a:p>
          <a:p>
            <a:pPr lvl="1"/>
            <a:r>
              <a:rPr lang="en-CA" sz="3400" dirty="0"/>
              <a:t>If a form contains a file input element, the value of the enctype attribute of the form tag should be 'multipart/form-data'.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539552" y="4293096"/>
            <a:ext cx="8136904" cy="584775"/>
          </a:xfrm>
          <a:prstGeom prst="rect">
            <a:avLst/>
          </a:prstGeom>
          <a:solidFill>
            <a:schemeClr val="accent1">
              <a:lumMod val="20000"/>
              <a:lumOff val="80000"/>
            </a:schemeClr>
          </a:solidFill>
        </p:spPr>
        <p:txBody>
          <a:bodyPr wrap="square" rtlCol="0">
            <a:spAutoFit/>
          </a:bodyPr>
          <a:lstStyle/>
          <a:p>
            <a:r>
              <a:rPr lang="en-CA" sz="1600" dirty="0"/>
              <a:t>Student Name &lt;input type="text" name="</a:t>
            </a:r>
            <a:r>
              <a:rPr lang="en-CA" sz="1600" dirty="0" err="1"/>
              <a:t>StudentName</a:t>
            </a:r>
            <a:r>
              <a:rPr lang="en-CA" sz="1600" dirty="0"/>
              <a:t>" id="</a:t>
            </a:r>
            <a:r>
              <a:rPr lang="en-CA" sz="1600" dirty="0" err="1"/>
              <a:t>StudentName</a:t>
            </a:r>
            <a:r>
              <a:rPr lang="en-CA" sz="1600" dirty="0"/>
              <a:t>"&gt;&lt;</a:t>
            </a:r>
            <a:r>
              <a:rPr lang="en-CA" sz="1600" dirty="0" err="1"/>
              <a:t>br</a:t>
            </a:r>
            <a:r>
              <a:rPr lang="en-CA" sz="1600" dirty="0"/>
              <a:t>&gt; </a:t>
            </a:r>
          </a:p>
          <a:p>
            <a:r>
              <a:rPr lang="en-CA" sz="1600" dirty="0"/>
              <a:t>Upload your assignment &lt;input type="file" name="assignment"  </a:t>
            </a:r>
            <a:r>
              <a:rPr lang="en-CA" sz="1600" dirty="0">
                <a:solidFill>
                  <a:srgbClr val="0000CC"/>
                </a:solidFill>
                <a:effectLst>
                  <a:outerShdw blurRad="38100" dist="38100" dir="2700000" algn="tl">
                    <a:srgbClr val="000000">
                      <a:alpha val="43137"/>
                    </a:srgbClr>
                  </a:outerShdw>
                </a:effectLst>
              </a:rPr>
              <a:t>multiple</a:t>
            </a:r>
            <a:r>
              <a:rPr lang="en-CA" sz="1600" dirty="0"/>
              <a:t>&gt; </a:t>
            </a:r>
          </a:p>
        </p:txBody>
      </p:sp>
      <p:pic>
        <p:nvPicPr>
          <p:cNvPr id="23554"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04" y="5013176"/>
            <a:ext cx="6477000" cy="113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2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808312"/>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button</a:t>
            </a:r>
            <a:r>
              <a:rPr lang="en-CA" dirty="0"/>
              <a:t>"</a:t>
            </a:r>
          </a:p>
          <a:p>
            <a:pPr marL="800100" lvl="2" indent="0">
              <a:buNone/>
            </a:pPr>
            <a:r>
              <a:rPr lang="en-CA" dirty="0"/>
              <a:t>&lt;input type="button" value="Press This Button" /&gt;</a:t>
            </a:r>
          </a:p>
          <a:p>
            <a:pPr marL="800100" lvl="2" indent="0">
              <a:buNone/>
            </a:pPr>
            <a:endParaRPr lang="en-CA" dirty="0"/>
          </a:p>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image</a:t>
            </a:r>
            <a:r>
              <a:rPr lang="en-CA" dirty="0"/>
              <a:t>"</a:t>
            </a:r>
          </a:p>
          <a:p>
            <a:pPr lvl="1"/>
            <a:r>
              <a:rPr lang="en-US" dirty="0"/>
              <a:t>Places an image, serving as a custom </a:t>
            </a:r>
            <a:r>
              <a:rPr lang="en-US" dirty="0">
                <a:solidFill>
                  <a:srgbClr val="9900CC"/>
                </a:solidFill>
                <a:effectLst>
                  <a:outerShdw blurRad="38100" dist="38100" dir="2700000" algn="tl">
                    <a:srgbClr val="000000">
                      <a:alpha val="43137"/>
                    </a:srgbClr>
                  </a:outerShdw>
                </a:effectLst>
              </a:rPr>
              <a:t>button</a:t>
            </a:r>
            <a:r>
              <a:rPr lang="en-US" dirty="0">
                <a:effectLst>
                  <a:outerShdw blurRad="38100" dist="38100" dir="2700000" algn="tl">
                    <a:srgbClr val="000000">
                      <a:alpha val="43137"/>
                    </a:srgbClr>
                  </a:outerShdw>
                </a:effectLst>
              </a:rPr>
              <a:t> </a:t>
            </a:r>
            <a:r>
              <a:rPr lang="en-US" dirty="0"/>
              <a:t>in place of the submit button. When a user clicks the image, the form is submitted to the server.</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1138335" y="5689930"/>
            <a:ext cx="53340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r>
              <a:rPr lang="en-US" dirty="0"/>
              <a:t>		</a:t>
            </a:r>
            <a:r>
              <a:rPr lang="en-US" dirty="0">
                <a:solidFill>
                  <a:srgbClr val="0000CC"/>
                </a:solidFill>
              </a:rPr>
              <a:t> </a:t>
            </a:r>
            <a:r>
              <a:rPr lang="en-US" dirty="0">
                <a:solidFill>
                  <a:srgbClr val="0000CC"/>
                </a:solidFill>
                <a:hlinkClick r:id="rId3"/>
              </a:rPr>
              <a:t>gogetit.gif</a:t>
            </a:r>
            <a:r>
              <a:rPr lang="en-US" dirty="0">
                <a:solidFill>
                  <a:srgbClr val="0000CC"/>
                </a:solidFill>
              </a:rPr>
              <a:t> </a:t>
            </a:r>
            <a:endParaRPr lang="en-US" dirty="0"/>
          </a:p>
        </p:txBody>
      </p:sp>
      <p:sp>
        <p:nvSpPr>
          <p:cNvPr id="6" name="TextBox 5"/>
          <p:cNvSpPr txBox="1"/>
          <p:nvPr/>
        </p:nvSpPr>
        <p:spPr>
          <a:xfrm>
            <a:off x="827584" y="4227731"/>
            <a:ext cx="7239000" cy="646331"/>
          </a:xfrm>
          <a:prstGeom prst="rect">
            <a:avLst/>
          </a:prstGeom>
          <a:solidFill>
            <a:schemeClr val="accent1">
              <a:lumMod val="20000"/>
              <a:lumOff val="80000"/>
            </a:schemeClr>
          </a:solidFill>
        </p:spPr>
        <p:txBody>
          <a:bodyPr wrap="square" rtlCol="0">
            <a:spAutoFit/>
          </a:bodyPr>
          <a:lstStyle/>
          <a:p>
            <a:r>
              <a:rPr lang="en-US" dirty="0"/>
              <a:t>Search &lt;input type="text" name="entry6" id="entry"&gt; </a:t>
            </a:r>
          </a:p>
          <a:p>
            <a:r>
              <a:rPr lang="en-US" dirty="0"/>
              <a:t>          </a:t>
            </a:r>
            <a:r>
              <a:rPr lang="en-US" dirty="0">
                <a:solidFill>
                  <a:srgbClr val="0000CC"/>
                </a:solidFill>
              </a:rPr>
              <a:t>&lt;input type="image" </a:t>
            </a:r>
            <a:r>
              <a:rPr lang="en-US" dirty="0" err="1">
                <a:solidFill>
                  <a:srgbClr val="0000CC"/>
                </a:solidFill>
              </a:rPr>
              <a:t>src</a:t>
            </a:r>
            <a:r>
              <a:rPr lang="en-US" dirty="0">
                <a:solidFill>
                  <a:srgbClr val="0000CC"/>
                </a:solidFill>
              </a:rPr>
              <a:t>="gogetit.gif" alt="get it"&gt;</a:t>
            </a:r>
          </a:p>
        </p:txBody>
      </p:sp>
      <p:pic>
        <p:nvPicPr>
          <p:cNvPr id="2050" name="Picture 2" descr="C:\Users\HP\Desktop\tmp\4.png"/>
          <p:cNvPicPr>
            <a:picLocks noChangeAspect="1" noChangeArrowheads="1"/>
          </p:cNvPicPr>
          <p:nvPr/>
        </p:nvPicPr>
        <p:blipFill>
          <a:blip r:embed="rId4" cstate="print"/>
          <a:srcRect/>
          <a:stretch>
            <a:fillRect/>
          </a:stretch>
        </p:blipFill>
        <p:spPr bwMode="auto">
          <a:xfrm>
            <a:off x="1752600" y="4941168"/>
            <a:ext cx="4359966" cy="609600"/>
          </a:xfrm>
          <a:prstGeom prst="rect">
            <a:avLst/>
          </a:prstGeom>
          <a:noFill/>
        </p:spPr>
      </p:pic>
    </p:spTree>
    <p:extLst>
      <p:ext uri="{BB962C8B-B14F-4D97-AF65-F5344CB8AC3E}">
        <p14:creationId xmlns:p14="http://schemas.microsoft.com/office/powerpoint/2010/main" val="267213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592287"/>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submit</a:t>
            </a:r>
            <a:r>
              <a:rPr lang="en-CA" dirty="0"/>
              <a:t>"</a:t>
            </a:r>
          </a:p>
          <a:p>
            <a:pPr lvl="1"/>
            <a:r>
              <a:rPr lang="en-CA" dirty="0"/>
              <a:t>When a user clicks a submit button, the form is submitted, which means that the action specified for the form is invoked.</a:t>
            </a:r>
          </a:p>
          <a:p>
            <a:pPr lvl="1"/>
            <a:r>
              <a:rPr lang="en-CA" dirty="0"/>
              <a:t>Default value: “Submit Query”.</a:t>
            </a:r>
          </a:p>
          <a:p>
            <a:pPr lvl="0">
              <a:buClr>
                <a:srgbClr val="5F5F5F"/>
              </a:buClr>
              <a:buFont typeface="Wingdings" panose="05000000000000000000" pitchFamily="2" charset="2"/>
              <a:buChar char="Ø"/>
            </a:pPr>
            <a:r>
              <a:rPr lang="en-CA" dirty="0">
                <a:solidFill>
                  <a:prstClr val="black"/>
                </a:solidFill>
              </a:rPr>
              <a:t>type="</a:t>
            </a:r>
            <a:r>
              <a:rPr lang="en-CA" dirty="0">
                <a:solidFill>
                  <a:srgbClr val="CC0099"/>
                </a:solidFill>
                <a:effectLst>
                  <a:outerShdw blurRad="38100" dist="38100" dir="2700000" algn="tl">
                    <a:srgbClr val="000000">
                      <a:alpha val="43137"/>
                    </a:srgbClr>
                  </a:outerShdw>
                </a:effectLst>
              </a:rPr>
              <a:t>reset</a:t>
            </a:r>
            <a:r>
              <a:rPr lang="en-CA" dirty="0">
                <a:solidFill>
                  <a:prstClr val="black"/>
                </a:solidFill>
              </a:rPr>
              <a:t>"</a:t>
            </a:r>
          </a:p>
          <a:p>
            <a:pPr lvl="1">
              <a:buClr>
                <a:srgbClr val="919191"/>
              </a:buClr>
            </a:pPr>
            <a:r>
              <a:rPr lang="en-US" dirty="0">
                <a:solidFill>
                  <a:prstClr val="black"/>
                </a:solidFill>
              </a:rPr>
              <a:t>When a user clicks a reset button, all elements in the form are reset to their original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867747" y="4005064"/>
            <a:ext cx="6858000" cy="1200329"/>
          </a:xfrm>
          <a:prstGeom prst="rect">
            <a:avLst/>
          </a:prstGeom>
          <a:solidFill>
            <a:schemeClr val="accent1">
              <a:lumMod val="20000"/>
              <a:lumOff val="80000"/>
            </a:schemeClr>
          </a:solidFill>
        </p:spPr>
        <p:txBody>
          <a:bodyPr wrap="square" rtlCol="0">
            <a:spAutoFit/>
          </a:bodyPr>
          <a:lstStyle/>
          <a:p>
            <a:r>
              <a:rPr lang="en-CA" dirty="0"/>
              <a:t>	  &lt;p&gt;</a:t>
            </a:r>
          </a:p>
          <a:p>
            <a:r>
              <a:rPr lang="en-CA" dirty="0"/>
              <a:t>		 &lt;input type="submit" value='Submit' &gt;</a:t>
            </a:r>
          </a:p>
          <a:p>
            <a:r>
              <a:rPr lang="en-CA" dirty="0"/>
              <a:t>		 &lt;input type="reset"  value="    Clear   "&gt;  </a:t>
            </a:r>
          </a:p>
          <a:p>
            <a:r>
              <a:rPr lang="en-CA" dirty="0"/>
              <a:t>	  &lt;/p&gt;</a:t>
            </a:r>
          </a:p>
        </p:txBody>
      </p:sp>
      <p:pic>
        <p:nvPicPr>
          <p:cNvPr id="1026"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373216"/>
            <a:ext cx="3672408"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1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3"/>
            <a:ext cx="8229600" cy="5472607"/>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checkbox</a:t>
            </a:r>
            <a:r>
              <a:rPr lang="en-CA" dirty="0"/>
              <a:t>“</a:t>
            </a:r>
          </a:p>
          <a:p>
            <a:pPr lvl="1"/>
            <a:r>
              <a:rPr lang="en-CA" dirty="0"/>
              <a:t>A checkbox element is a toggle that the user can select (switch on) or deselect (switch off.)</a:t>
            </a:r>
          </a:p>
          <a:p>
            <a:pPr lvl="1"/>
            <a:r>
              <a:rPr lang="en-CA" dirty="0"/>
              <a:t>All checkbox items </a:t>
            </a:r>
            <a:r>
              <a:rPr lang="en-CA" dirty="0">
                <a:solidFill>
                  <a:srgbClr val="CC0099"/>
                </a:solidFill>
                <a:effectLst>
                  <a:outerShdw blurRad="38100" dist="38100" dir="2700000" algn="tl">
                    <a:srgbClr val="000000">
                      <a:alpha val="43137"/>
                    </a:srgbClr>
                  </a:outerShdw>
                </a:effectLst>
              </a:rPr>
              <a:t>should</a:t>
            </a:r>
            <a:r>
              <a:rPr lang="en-CA"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marL="457200" lvl="1" indent="0">
              <a:buNone/>
            </a:pPr>
            <a:r>
              <a:rPr lang="en-CA" dirty="0"/>
              <a:t>Notes: 1. &lt;input&gt; tag is an </a:t>
            </a:r>
            <a:r>
              <a:rPr lang="en-CA" dirty="0">
                <a:solidFill>
                  <a:srgbClr val="FF0000"/>
                </a:solidFill>
                <a:effectLst>
                  <a:outerShdw blurRad="38100" dist="38100" dir="2700000" algn="tl">
                    <a:srgbClr val="000000">
                      <a:alpha val="43137"/>
                    </a:srgbClr>
                  </a:outerShdw>
                </a:effectLst>
              </a:rPr>
              <a:t>empty tag</a:t>
            </a:r>
            <a:r>
              <a:rPr lang="en-CA" dirty="0"/>
              <a:t>.</a:t>
            </a:r>
          </a:p>
          <a:p>
            <a:pPr marL="457200" lvl="1" indent="0">
              <a:buNone/>
            </a:pPr>
            <a:r>
              <a:rPr lang="en-CA" dirty="0"/>
              <a:t>          2. </a:t>
            </a:r>
            <a:r>
              <a:rPr lang="en-CA" dirty="0">
                <a:solidFill>
                  <a:srgbClr val="FF0000"/>
                </a:solidFill>
                <a:effectLst>
                  <a:outerShdw blurRad="38100" dist="38100" dir="2700000" algn="tl">
                    <a:srgbClr val="000000">
                      <a:alpha val="43137"/>
                    </a:srgbClr>
                  </a:outerShdw>
                </a:effectLst>
              </a:rPr>
              <a:t>name</a:t>
            </a:r>
            <a:r>
              <a:rPr lang="en-CA" dirty="0"/>
              <a:t> and </a:t>
            </a:r>
            <a:r>
              <a:rPr lang="en-CA" dirty="0">
                <a:solidFill>
                  <a:srgbClr val="FF0000"/>
                </a:solidFill>
                <a:effectLst>
                  <a:outerShdw blurRad="38100" dist="38100" dir="2700000" algn="tl">
                    <a:srgbClr val="000000">
                      <a:alpha val="43137"/>
                    </a:srgbClr>
                  </a:outerShdw>
                </a:effectLst>
              </a:rPr>
              <a:t>value </a:t>
            </a:r>
            <a:r>
              <a:rPr lang="en-CA" dirty="0"/>
              <a:t>is what will be sent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20482" name="Picture 2" descr="D:\SenecaCollege\INT222-2014Winter\temp\checkbo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4149080"/>
            <a:ext cx="3766457"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2986810"/>
            <a:ext cx="8477200" cy="1015663"/>
          </a:xfrm>
          <a:prstGeom prst="rect">
            <a:avLst/>
          </a:prstGeom>
          <a:solidFill>
            <a:schemeClr val="accent1">
              <a:lumMod val="20000"/>
              <a:lumOff val="80000"/>
            </a:schemeClr>
          </a:solidFill>
        </p:spPr>
        <p:txBody>
          <a:bodyPr wrap="square" rtlCol="0">
            <a:spAutoFit/>
          </a:bodyPr>
          <a:lstStyle/>
          <a:p>
            <a:r>
              <a:rPr lang="en-CA" sz="1500" dirty="0"/>
              <a:t>&lt;p&gt;Which operating system do you use? &lt;/p&gt;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t>system_type</a:t>
            </a:r>
            <a:r>
              <a:rPr lang="en-CA" sz="1500" dirty="0"/>
              <a:t>" id="stype-2" </a:t>
            </a:r>
            <a:r>
              <a:rPr lang="en-CA" sz="1500" dirty="0">
                <a:solidFill>
                  <a:srgbClr val="0000CC"/>
                </a:solidFill>
              </a:rPr>
              <a:t>value</a:t>
            </a:r>
            <a:r>
              <a:rPr lang="en-CA" sz="1500" dirty="0"/>
              <a:t>="2" /&gt;</a:t>
            </a:r>
            <a:r>
              <a:rPr lang="en-CA" sz="1500" dirty="0">
                <a:solidFill>
                  <a:srgbClr val="FF0000"/>
                </a:solidFill>
                <a:effectLst>
                  <a:outerShdw blurRad="38100" dist="38100" dir="2700000" algn="tl">
                    <a:srgbClr val="000000">
                      <a:alpha val="43137"/>
                    </a:srgbClr>
                  </a:outerShdw>
                </a:effectLst>
              </a:rPr>
              <a:t>Windows 7</a:t>
            </a:r>
            <a:r>
              <a:rPr lang="en-CA" sz="1500" dirty="0"/>
              <a:t>&lt;</a:t>
            </a:r>
            <a:r>
              <a:rPr lang="en-CA" sz="1500" dirty="0" err="1"/>
              <a:t>br</a:t>
            </a:r>
            <a:r>
              <a:rPr lang="en-CA" sz="1500" dirty="0"/>
              <a:t> /&gt;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t>system_type</a:t>
            </a:r>
            <a:r>
              <a:rPr lang="en-CA" sz="1500" dirty="0"/>
              <a:t>" id="stype-3" </a:t>
            </a:r>
            <a:r>
              <a:rPr lang="en-CA" sz="1500" dirty="0">
                <a:solidFill>
                  <a:srgbClr val="0000CC"/>
                </a:solidFill>
              </a:rPr>
              <a:t>value</a:t>
            </a:r>
            <a:r>
              <a:rPr lang="en-CA" sz="1500" dirty="0"/>
              <a:t>="3" </a:t>
            </a:r>
            <a:r>
              <a:rPr lang="en-CA" sz="1500" dirty="0">
                <a:solidFill>
                  <a:srgbClr val="CC0099"/>
                </a:solidFill>
                <a:effectLst>
                  <a:outerShdw blurRad="38100" dist="38100" dir="2700000" algn="tl">
                    <a:srgbClr val="000000">
                      <a:alpha val="43137"/>
                    </a:srgbClr>
                  </a:outerShdw>
                </a:effectLst>
              </a:rPr>
              <a:t>checked</a:t>
            </a:r>
            <a:r>
              <a:rPr lang="en-CA" sz="1500" dirty="0"/>
              <a:t>&gt;</a:t>
            </a:r>
            <a:r>
              <a:rPr lang="en-CA" sz="1500" dirty="0">
                <a:solidFill>
                  <a:srgbClr val="FF0000"/>
                </a:solidFill>
                <a:effectLst>
                  <a:outerShdw blurRad="38100" dist="38100" dir="2700000" algn="tl">
                    <a:srgbClr val="000000">
                      <a:alpha val="43137"/>
                    </a:srgbClr>
                  </a:outerShdw>
                </a:effectLst>
              </a:rPr>
              <a:t>Windows 8</a:t>
            </a:r>
            <a:r>
              <a:rPr lang="en-CA" sz="1500" dirty="0"/>
              <a:t>&lt;</a:t>
            </a:r>
            <a:r>
              <a:rPr lang="en-CA" sz="1500" dirty="0" err="1"/>
              <a:t>br</a:t>
            </a:r>
            <a:r>
              <a:rPr lang="en-CA" sz="1500" dirty="0"/>
              <a:t>&gt;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t>system_type</a:t>
            </a:r>
            <a:r>
              <a:rPr lang="en-CA" sz="1500" dirty="0"/>
              <a:t>" id="stype-4" </a:t>
            </a:r>
            <a:r>
              <a:rPr lang="en-CA" sz="1500" dirty="0">
                <a:solidFill>
                  <a:srgbClr val="0000CC"/>
                </a:solidFill>
              </a:rPr>
              <a:t>value</a:t>
            </a:r>
            <a:r>
              <a:rPr lang="en-CA" sz="1500" dirty="0"/>
              <a:t>="4"  </a:t>
            </a:r>
            <a:r>
              <a:rPr lang="en-CA" sz="1500" dirty="0">
                <a:solidFill>
                  <a:srgbClr val="CC0099"/>
                </a:solidFill>
                <a:effectLst>
                  <a:outerShdw blurRad="38100" dist="38100" dir="2700000" algn="tl">
                    <a:srgbClr val="000000">
                      <a:alpha val="43137"/>
                    </a:srgbClr>
                  </a:outerShdw>
                </a:effectLst>
              </a:rPr>
              <a:t>checked</a:t>
            </a:r>
            <a:r>
              <a:rPr lang="en-CA" sz="1500" dirty="0"/>
              <a:t>/&gt; </a:t>
            </a:r>
            <a:r>
              <a:rPr lang="en-CA" sz="1500" b="1" dirty="0">
                <a:solidFill>
                  <a:srgbClr val="FF0000"/>
                </a:solidFill>
                <a:effectLst>
                  <a:outerShdw blurRad="38100" dist="38100" dir="2700000" algn="tl">
                    <a:srgbClr val="000000">
                      <a:alpha val="43137"/>
                    </a:srgbClr>
                  </a:outerShdw>
                </a:effectLst>
              </a:rPr>
              <a:t>Unix</a:t>
            </a:r>
            <a:r>
              <a:rPr lang="en-CA" sz="1500" dirty="0"/>
              <a:t>&lt;</a:t>
            </a:r>
            <a:r>
              <a:rPr lang="en-CA" sz="1500" dirty="0" err="1"/>
              <a:t>br</a:t>
            </a:r>
            <a:r>
              <a:rPr lang="en-CA" sz="1500" dirty="0"/>
              <a:t> /&gt; </a:t>
            </a:r>
          </a:p>
        </p:txBody>
      </p:sp>
      <p:sp>
        <p:nvSpPr>
          <p:cNvPr id="6" name="TextBox 5"/>
          <p:cNvSpPr txBox="1"/>
          <p:nvPr/>
        </p:nvSpPr>
        <p:spPr>
          <a:xfrm>
            <a:off x="5508104" y="5309409"/>
            <a:ext cx="260141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input-tags-2.html</a:t>
            </a:r>
            <a:endParaRPr lang="en-CA" sz="2000" dirty="0"/>
          </a:p>
        </p:txBody>
      </p:sp>
    </p:spTree>
    <p:extLst>
      <p:ext uri="{BB962C8B-B14F-4D97-AF65-F5344CB8AC3E}">
        <p14:creationId xmlns:p14="http://schemas.microsoft.com/office/powerpoint/2010/main" val="40872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533400" y="1124744"/>
            <a:ext cx="8229600" cy="1656183"/>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radio</a:t>
            </a:r>
            <a:r>
              <a:rPr lang="en-CA" dirty="0"/>
              <a:t>"</a:t>
            </a:r>
          </a:p>
          <a:p>
            <a:pPr lvl="1"/>
            <a:r>
              <a:rPr lang="en-CA" dirty="0"/>
              <a:t>A radio element is a radio button. </a:t>
            </a:r>
          </a:p>
          <a:p>
            <a:pPr lvl="1"/>
            <a:r>
              <a:rPr lang="en-CA" dirty="0"/>
              <a:t>Only one radio button in the set can be selected at one time..</a:t>
            </a:r>
          </a:p>
          <a:p>
            <a:pPr lvl="1"/>
            <a:r>
              <a:rPr lang="en-CA" dirty="0"/>
              <a:t>All radio button items </a:t>
            </a:r>
            <a:r>
              <a:rPr lang="en-CA" sz="2900" dirty="0">
                <a:solidFill>
                  <a:srgbClr val="CC0099"/>
                </a:solidFill>
                <a:effectLst>
                  <a:outerShdw blurRad="38100" dist="38100" dir="2700000" algn="tl">
                    <a:srgbClr val="000000">
                      <a:alpha val="43137"/>
                    </a:srgbClr>
                  </a:outerShdw>
                </a:effectLst>
              </a:rPr>
              <a:t>must</a:t>
            </a:r>
            <a:r>
              <a:rPr lang="en-CA" sz="2900"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p:cNvSpPr txBox="1"/>
          <p:nvPr/>
        </p:nvSpPr>
        <p:spPr>
          <a:xfrm>
            <a:off x="533400" y="2675453"/>
            <a:ext cx="8287072" cy="2277547"/>
          </a:xfrm>
          <a:prstGeom prst="rect">
            <a:avLst/>
          </a:prstGeom>
          <a:solidFill>
            <a:schemeClr val="accent1">
              <a:lumMod val="20000"/>
              <a:lumOff val="80000"/>
            </a:schemeClr>
          </a:solidFill>
        </p:spPr>
        <p:txBody>
          <a:bodyPr wrap="square" rtlCol="0">
            <a:spAutoFit/>
          </a:bodyPr>
          <a:lstStyle/>
          <a:p>
            <a:r>
              <a:rPr lang="en-CA" sz="1600" dirty="0"/>
              <a:t> </a:t>
            </a:r>
            <a:r>
              <a:rPr lang="en-CA" sz="1400" dirty="0"/>
              <a:t>&lt;</a:t>
            </a:r>
            <a:r>
              <a:rPr lang="en-CA" sz="1400" dirty="0" err="1"/>
              <a:t>ul</a:t>
            </a:r>
            <a:r>
              <a:rPr lang="en-CA" sz="1400" dirty="0"/>
              <a:t>&gt;</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id="paymethod-1" </a:t>
            </a:r>
            <a:r>
              <a:rPr lang="en-CA" sz="1400" dirty="0">
                <a:solidFill>
                  <a:srgbClr val="0000CC"/>
                </a:solidFill>
                <a:effectLst>
                  <a:outerShdw blurRad="38100" dist="38100" dir="2700000" algn="tl">
                    <a:srgbClr val="000000">
                      <a:alpha val="43137"/>
                    </a:srgbClr>
                  </a:outerShdw>
                </a:effectLst>
              </a:rPr>
              <a:t>value</a:t>
            </a:r>
            <a:r>
              <a:rPr lang="en-CA" sz="1400" dirty="0"/>
              <a:t>="cash" </a:t>
            </a:r>
            <a:r>
              <a:rPr lang="en-CA" sz="1400" b="1" dirty="0">
                <a:solidFill>
                  <a:srgbClr val="9900CC"/>
                </a:solidFill>
              </a:rPr>
              <a:t>checked</a:t>
            </a:r>
            <a:r>
              <a:rPr lang="en-CA" sz="1400" dirty="0"/>
              <a:t> /&gt;Cash&lt;/li&gt;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id="paymethod-2" </a:t>
            </a:r>
            <a:r>
              <a:rPr lang="en-CA" sz="1400" dirty="0">
                <a:solidFill>
                  <a:srgbClr val="0000CC"/>
                </a:solidFill>
                <a:effectLst>
                  <a:outerShdw blurRad="38100" dist="38100" dir="2700000" algn="tl">
                    <a:srgbClr val="000000">
                      <a:alpha val="43137"/>
                    </a:srgbClr>
                  </a:outerShdw>
                </a:effectLst>
              </a:rPr>
              <a:t>value</a:t>
            </a:r>
            <a:r>
              <a:rPr lang="en-CA" sz="1400" dirty="0"/>
              <a:t>="cheque" /&gt;Cheque&lt;/li&gt;   </a:t>
            </a:r>
          </a:p>
          <a:p>
            <a:r>
              <a:rPr lang="en-CA" sz="1400" dirty="0"/>
              <a:t>  &lt;li&gt;&lt;mark&gt;Credit card&lt;/mark&gt;     </a:t>
            </a:r>
          </a:p>
          <a:p>
            <a:r>
              <a:rPr lang="en-CA" sz="1400" dirty="0"/>
              <a:t>    &lt;</a:t>
            </a:r>
            <a:r>
              <a:rPr lang="en-CA" sz="1400" dirty="0" err="1"/>
              <a:t>ul</a:t>
            </a:r>
            <a:r>
              <a:rPr lang="en-CA" sz="1400" dirty="0"/>
              <a:t>&gt;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id="paymethod-3" </a:t>
            </a:r>
            <a:r>
              <a:rPr lang="en-CA" sz="1400" dirty="0">
                <a:solidFill>
                  <a:srgbClr val="0000CC"/>
                </a:solidFill>
                <a:effectLst>
                  <a:outerShdw blurRad="38100" dist="38100" dir="2700000" algn="tl">
                    <a:srgbClr val="000000">
                      <a:alpha val="43137"/>
                    </a:srgbClr>
                  </a:outerShdw>
                </a:effectLst>
              </a:rPr>
              <a:t>value</a:t>
            </a:r>
            <a:r>
              <a:rPr lang="en-CA" sz="1400" dirty="0"/>
              <a:t>="</a:t>
            </a:r>
            <a:r>
              <a:rPr lang="en-CA" sz="1400" dirty="0" err="1"/>
              <a:t>mastercard</a:t>
            </a:r>
            <a:r>
              <a:rPr lang="en-CA" sz="1400" dirty="0"/>
              <a:t>" /&gt; </a:t>
            </a:r>
            <a:r>
              <a:rPr lang="en-CA" sz="1400" dirty="0" err="1"/>
              <a:t>Mastercard</a:t>
            </a:r>
            <a:r>
              <a:rPr lang="en-CA" sz="1400" dirty="0"/>
              <a:t>&lt;/li&gt;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id="paymethod-4" </a:t>
            </a:r>
            <a:r>
              <a:rPr lang="en-CA" sz="1400" dirty="0">
                <a:solidFill>
                  <a:srgbClr val="0000CC"/>
                </a:solidFill>
                <a:effectLst>
                  <a:outerShdw blurRad="38100" dist="38100" dir="2700000" algn="tl">
                    <a:srgbClr val="000000">
                      <a:alpha val="43137"/>
                    </a:srgbClr>
                  </a:outerShdw>
                </a:effectLst>
              </a:rPr>
              <a:t>value</a:t>
            </a:r>
            <a:r>
              <a:rPr lang="en-CA" sz="1400" dirty="0"/>
              <a:t>="visa" /&gt;Visa&lt;/li&gt;      </a:t>
            </a:r>
          </a:p>
          <a:p>
            <a:r>
              <a:rPr lang="en-CA" sz="1400" dirty="0"/>
              <a:t>    &lt;/</a:t>
            </a:r>
            <a:r>
              <a:rPr lang="en-CA" sz="1400" dirty="0" err="1"/>
              <a:t>ul</a:t>
            </a:r>
            <a:r>
              <a:rPr lang="en-CA" sz="1400" dirty="0"/>
              <a:t>&gt;&lt;/li&gt;  </a:t>
            </a:r>
          </a:p>
          <a:p>
            <a:r>
              <a:rPr lang="en-CA" sz="1400" dirty="0"/>
              <a:t> &lt;/</a:t>
            </a:r>
            <a:r>
              <a:rPr lang="en-CA" sz="1400" dirty="0" err="1"/>
              <a:t>ul</a:t>
            </a:r>
            <a:r>
              <a:rPr lang="en-CA" sz="1400" dirty="0"/>
              <a:t>&gt;</a:t>
            </a:r>
          </a:p>
        </p:txBody>
      </p:sp>
      <p:pic>
        <p:nvPicPr>
          <p:cNvPr id="21505" name="Picture 1" descr="D:\SenecaCollege\INT222-2014Winter\temp\radi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953000"/>
            <a:ext cx="278674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6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Text field with &lt;</a:t>
            </a:r>
            <a:r>
              <a:rPr lang="en-CA" sz="4000" dirty="0" err="1">
                <a:effectLst>
                  <a:outerShdw blurRad="38100" dist="38100" dir="2700000" algn="tl">
                    <a:srgbClr val="000000">
                      <a:alpha val="43137"/>
                    </a:srgbClr>
                  </a:outerShdw>
                </a:effectLst>
              </a:rPr>
              <a:t>datalist</a:t>
            </a:r>
            <a:r>
              <a:rPr lang="en-CA"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96752"/>
            <a:ext cx="8540750" cy="4752527"/>
          </a:xfrm>
        </p:spPr>
        <p:txBody>
          <a:bodyPr/>
          <a:lstStyle/>
          <a:p>
            <a:pPr>
              <a:buFont typeface="Wingdings" panose="05000000000000000000" pitchFamily="2" charset="2"/>
              <a:buChar char="Ø"/>
            </a:pPr>
            <a:r>
              <a:rPr lang="en-CA" sz="2400" dirty="0"/>
              <a:t>HTML5 &lt;</a:t>
            </a:r>
            <a:r>
              <a:rPr lang="en-CA" sz="2400" dirty="0" err="1">
                <a:solidFill>
                  <a:srgbClr val="0000CC"/>
                </a:solidFill>
                <a:effectLst>
                  <a:outerShdw blurRad="38100" dist="38100" dir="2700000" algn="tl">
                    <a:srgbClr val="000000">
                      <a:alpha val="43137"/>
                    </a:srgbClr>
                  </a:outerShdw>
                </a:effectLst>
              </a:rPr>
              <a:t>datalist</a:t>
            </a:r>
            <a:r>
              <a:rPr lang="en-CA" sz="2400" dirty="0"/>
              <a:t>&gt; tag:  specifies a list of pre-defined options for an &lt;input type=“text”&gt; element.</a:t>
            </a:r>
          </a:p>
          <a:p>
            <a:pPr>
              <a:buFont typeface="Wingdings" panose="05000000000000000000" pitchFamily="2" charset="2"/>
              <a:buChar char="Ø"/>
            </a:pPr>
            <a:r>
              <a:rPr lang="en-CA" sz="2400" dirty="0"/>
              <a:t>To provide an "autocomplete" feature on &lt;input&gt; elements. </a:t>
            </a:r>
          </a:p>
          <a:p>
            <a:pPr>
              <a:buFont typeface="Wingdings" panose="05000000000000000000" pitchFamily="2" charset="2"/>
              <a:buChar char="Ø"/>
            </a:pPr>
            <a:r>
              <a:rPr lang="en-CA" sz="2400" dirty="0"/>
              <a:t>Users will see a drop-down list of pre-defined options as they input data.</a:t>
            </a:r>
          </a:p>
          <a:p>
            <a:pPr>
              <a:buFont typeface="Wingdings" panose="05000000000000000000" pitchFamily="2" charset="2"/>
              <a:buChar char="Ø"/>
            </a:pPr>
            <a:r>
              <a:rPr lang="en-CA" sz="2600" dirty="0"/>
              <a:t>e.g.</a:t>
            </a:r>
          </a:p>
          <a:p>
            <a:pPr marL="800100" lvl="2" indent="0">
              <a:buNone/>
            </a:pPr>
            <a:r>
              <a:rPr lang="en-CA" sz="1800" dirty="0"/>
              <a:t>&lt;input type="text" </a:t>
            </a:r>
            <a:r>
              <a:rPr lang="en-CA" sz="1800" dirty="0">
                <a:solidFill>
                  <a:srgbClr val="0000CC"/>
                </a:solidFill>
                <a:effectLst>
                  <a:outerShdw blurRad="38100" dist="38100" dir="2700000" algn="tl">
                    <a:srgbClr val="000000">
                      <a:alpha val="43137"/>
                    </a:srgbClr>
                  </a:outerShdw>
                </a:effectLst>
              </a:rPr>
              <a:t>list</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 </a:t>
            </a:r>
            <a:r>
              <a:rPr lang="en-CA" sz="1800" dirty="0">
                <a:solidFill>
                  <a:srgbClr val="0000CC"/>
                </a:solidFill>
                <a:effectLst>
                  <a:outerShdw blurRad="38100" dist="38100" dir="2700000" algn="tl">
                    <a:srgbClr val="000000">
                      <a:alpha val="43137"/>
                    </a:srgbClr>
                  </a:outerShdw>
                </a:effectLst>
              </a:rPr>
              <a:t>name</a:t>
            </a:r>
            <a:r>
              <a:rPr lang="en-CA" sz="1800" dirty="0"/>
              <a:t>="course" /&gt;    </a:t>
            </a:r>
          </a:p>
          <a:p>
            <a:pPr marL="800100" lvl="2" indent="0">
              <a:buNone/>
            </a:pPr>
            <a:r>
              <a:rPr lang="en-CA" sz="1800" dirty="0"/>
              <a:t>&lt;</a:t>
            </a:r>
            <a:r>
              <a:rPr lang="en-CA" sz="1800" dirty="0" err="1"/>
              <a:t>datalist</a:t>
            </a:r>
            <a:r>
              <a:rPr lang="en-CA" sz="1800" dirty="0"/>
              <a:t> </a:t>
            </a:r>
            <a:r>
              <a:rPr lang="en-CA" sz="1800" dirty="0">
                <a:solidFill>
                  <a:srgbClr val="0000CC"/>
                </a:solidFill>
                <a:effectLst>
                  <a:outerShdw blurRad="38100" dist="38100" dir="2700000" algn="tl">
                    <a:srgbClr val="000000">
                      <a:alpha val="43137"/>
                    </a:srgbClr>
                  </a:outerShdw>
                </a:effectLst>
              </a:rPr>
              <a:t>id</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"&gt;	  	  </a:t>
            </a:r>
          </a:p>
          <a:p>
            <a:pPr marL="800100" lvl="2" indent="0">
              <a:buNone/>
            </a:pPr>
            <a:r>
              <a:rPr lang="en-CA" sz="1800" dirty="0"/>
              <a:t>    &lt;option value="EAC150"&gt;</a:t>
            </a:r>
          </a:p>
          <a:p>
            <a:pPr marL="800100" lvl="2" indent="0">
              <a:buNone/>
            </a:pPr>
            <a:r>
              <a:rPr lang="en-CA" sz="1800" dirty="0"/>
              <a:t>    &lt;option value="IPC144"&gt;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="ULI101"&gt;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="IOS110"&gt;    </a:t>
            </a:r>
          </a:p>
          <a:p>
            <a:pPr marL="800100" lvl="2" indent="0">
              <a:buNone/>
            </a:pPr>
            <a:r>
              <a:rPr lang="en-CA" sz="1800" dirty="0"/>
              <a:t>&lt;/</a:t>
            </a:r>
            <a:r>
              <a:rPr lang="en-CA" sz="1800" dirty="0" err="1"/>
              <a:t>datalist</a:t>
            </a:r>
            <a:r>
              <a:rPr lang="en-CA" sz="1800" dirty="0"/>
              <a:t>&gt;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222951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3600" dirty="0">
                <a:effectLst>
                  <a:outerShdw blurRad="38100" dist="38100" dir="2700000" algn="tl">
                    <a:srgbClr val="000000">
                      <a:alpha val="43137"/>
                    </a:srgbClr>
                  </a:outerShdw>
                </a:effectLst>
              </a:rPr>
              <a:t>Attributes for &lt;</a:t>
            </a:r>
            <a:r>
              <a:rPr lang="en-CA" sz="3600" dirty="0">
                <a:solidFill>
                  <a:srgbClr val="0000CC"/>
                </a:solidFill>
                <a:effectLst>
                  <a:outerShdw blurRad="38100" dist="38100" dir="2700000" algn="tl">
                    <a:srgbClr val="000000">
                      <a:alpha val="43137"/>
                    </a:srgbClr>
                  </a:outerShdw>
                </a:effectLst>
              </a:rPr>
              <a:t>input&gt;</a:t>
            </a:r>
            <a:r>
              <a:rPr lang="en-CA" sz="3600" dirty="0">
                <a:effectLst>
                  <a:outerShdw blurRad="38100" dist="38100" dir="2700000" algn="tl">
                    <a:srgbClr val="000000">
                      <a:alpha val="43137"/>
                    </a:srgbClr>
                  </a:outerShdw>
                </a:effectLst>
              </a:rPr>
              <a:t> Tag</a:t>
            </a:r>
            <a:endParaRPr lang="en-US" sz="3600" dirty="0"/>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US" sz="2800" dirty="0"/>
              <a:t>The following are additional (other than type) attributes that work with the input tag. </a:t>
            </a:r>
          </a:p>
          <a:p>
            <a:pPr lvl="1"/>
            <a:r>
              <a:rPr lang="en-US" sz="2400" dirty="0"/>
              <a:t>Global attributes: id, class, style, title, tabindex</a:t>
            </a:r>
          </a:p>
          <a:p>
            <a:pPr lvl="1"/>
            <a:r>
              <a:rPr lang="en-US" sz="2400" dirty="0"/>
              <a:t>&lt;input&gt; specific attributes: name, value, checked, size, </a:t>
            </a:r>
            <a:r>
              <a:rPr lang="en-US" sz="2400" dirty="0" err="1"/>
              <a:t>maxlength</a:t>
            </a:r>
            <a:r>
              <a:rPr lang="en-US" sz="2400" dirty="0"/>
              <a:t>, disabled, </a:t>
            </a:r>
            <a:r>
              <a:rPr lang="en-US" sz="2400" dirty="0" err="1"/>
              <a:t>readonly</a:t>
            </a:r>
            <a:r>
              <a:rPr lang="en-US" sz="2400" dirty="0"/>
              <a:t>.</a:t>
            </a:r>
          </a:p>
          <a:p>
            <a:pPr lvl="1"/>
            <a:r>
              <a:rPr lang="en-US" sz="2400" dirty="0"/>
              <a:t>The </a:t>
            </a:r>
            <a:r>
              <a:rPr lang="en-US" sz="2400" dirty="0">
                <a:solidFill>
                  <a:srgbClr val="9900CC"/>
                </a:solidFill>
                <a:effectLst>
                  <a:outerShdw blurRad="38100" dist="38100" dir="2700000" algn="tl">
                    <a:srgbClr val="000000">
                      <a:alpha val="43137"/>
                    </a:srgbClr>
                  </a:outerShdw>
                </a:effectLst>
              </a:rPr>
              <a:t>name &amp; value </a:t>
            </a:r>
            <a:r>
              <a:rPr lang="en-US" sz="2400" dirty="0"/>
              <a:t>pair in each input tag is what is going to be send to server.</a:t>
            </a:r>
          </a:p>
          <a:p>
            <a:pPr lvl="1"/>
            <a:r>
              <a:rPr lang="en-US" sz="2400" dirty="0"/>
              <a:t>Some or all of these attributes may be used depending on the value used in type attribute.</a:t>
            </a:r>
          </a:p>
          <a:p>
            <a:pPr>
              <a:buFont typeface="Wingdings" panose="05000000000000000000" pitchFamily="2" charset="2"/>
              <a:buChar char="Ø"/>
            </a:pPr>
            <a:r>
              <a:rPr lang="en-US" dirty="0"/>
              <a:t>e.g.</a:t>
            </a:r>
          </a:p>
          <a:p>
            <a:pPr lvl="1">
              <a:buFont typeface="Wingdings" panose="05000000000000000000" pitchFamily="2" charset="2"/>
              <a:buChar char="q"/>
            </a:pPr>
            <a:r>
              <a:rPr lang="en-US" sz="2400" dirty="0">
                <a:hlinkClick r:id="rId2"/>
              </a:rPr>
              <a:t>input-tags-attributes.html</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396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t>Introduction to Form</a:t>
            </a:r>
          </a:p>
          <a:p>
            <a:pPr lvl="1" eaLnBrk="1" hangingPunct="1">
              <a:defRPr/>
            </a:pPr>
            <a:r>
              <a:rPr lang="en-CA" altLang="en-US" sz="2400" dirty="0"/>
              <a:t>&lt;input&gt; tag</a:t>
            </a:r>
          </a:p>
          <a:p>
            <a:pPr lvl="1" eaLnBrk="1" hangingPunct="1">
              <a:defRPr/>
            </a:pPr>
            <a:r>
              <a:rPr lang="en-CA" altLang="en-US" sz="2400" dirty="0"/>
              <a:t>Text Fields in a Form</a:t>
            </a:r>
          </a:p>
          <a:p>
            <a:pPr lvl="1" eaLnBrk="1" hangingPunct="1">
              <a:defRPr/>
            </a:pPr>
            <a:r>
              <a:rPr lang="en-CA" altLang="en-US" sz="2400" dirty="0"/>
              <a:t>Selection Fields in a Form</a:t>
            </a:r>
          </a:p>
          <a:p>
            <a:pPr lvl="1" eaLnBrk="1" hangingPunct="1">
              <a:defRPr/>
            </a:pPr>
            <a:r>
              <a:rPr lang="en-CA" altLang="en-US" sz="2400" dirty="0"/>
              <a:t>Form Buttons</a:t>
            </a:r>
          </a:p>
          <a:p>
            <a:pPr eaLnBrk="1" hangingPunct="1">
              <a:buFont typeface="Wingdings" panose="05000000000000000000" pitchFamily="2" charset="2"/>
              <a:buChar char="Ø"/>
              <a:defRPr/>
            </a:pPr>
            <a:r>
              <a:rPr lang="en-CA" altLang="en-US" sz="2800" dirty="0"/>
              <a:t>Styling HTML Forms Using CSS</a:t>
            </a:r>
          </a:p>
          <a:p>
            <a:pPr eaLnBrk="1" hangingPunct="1">
              <a:buFont typeface="Wingdings" panose="05000000000000000000" pitchFamily="2" charset="2"/>
              <a:buChar char="Ø"/>
              <a:defRPr/>
            </a:pPr>
            <a:r>
              <a:rPr lang="en-CA" altLang="en-US" sz="2800" dirty="0"/>
              <a:t>More on CSS Selectors</a:t>
            </a:r>
          </a:p>
          <a:p>
            <a:pPr lvl="1" eaLnBrk="1" hangingPunct="1">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name</a:t>
            </a:r>
            <a:endParaRPr lang="en-US" dirty="0"/>
          </a:p>
          <a:p>
            <a:pPr lvl="1"/>
            <a:r>
              <a:rPr lang="en-US" dirty="0"/>
              <a:t>The name attribute and a value should be present for all input tags. Otherwise, it cannot be sent to the server.</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Value</a:t>
            </a:r>
          </a:p>
          <a:p>
            <a:pPr lvl="1"/>
            <a:r>
              <a:rPr lang="en-US" dirty="0"/>
              <a:t>for a text or password entry field, can be used to specify the default contents of the field.</a:t>
            </a:r>
          </a:p>
          <a:p>
            <a:pPr lvl="2"/>
            <a:r>
              <a:rPr lang="en-US" dirty="0">
                <a:solidFill>
                  <a:srgbClr val="0000CC"/>
                </a:solidFill>
                <a:effectLst>
                  <a:outerShdw blurRad="38100" dist="38100" dir="2700000" algn="tl">
                    <a:srgbClr val="000000">
                      <a:alpha val="43137"/>
                    </a:srgbClr>
                  </a:outerShdw>
                </a:effectLst>
              </a:rPr>
              <a:t>default value </a:t>
            </a:r>
            <a:r>
              <a:rPr lang="en-US" dirty="0"/>
              <a:t>or </a:t>
            </a:r>
            <a:r>
              <a:rPr lang="en-US" dirty="0">
                <a:solidFill>
                  <a:srgbClr val="0000CC"/>
                </a:solidFill>
                <a:effectLst>
                  <a:outerShdw blurRad="38100" dist="38100" dir="2700000" algn="tl">
                    <a:srgbClr val="000000">
                      <a:alpha val="43137"/>
                    </a:srgbClr>
                  </a:outerShdw>
                </a:effectLst>
              </a:rPr>
              <a:t>current value</a:t>
            </a:r>
          </a:p>
          <a:p>
            <a:pPr lvl="1"/>
            <a:r>
              <a:rPr lang="en-US" dirty="0"/>
              <a:t>for each checkbox or radio button, value has to be specified. Otherwise no value of the button will be sent out even it is checked. Unchecked buttons are ignored when submitting the form.</a:t>
            </a:r>
          </a:p>
          <a:p>
            <a:pPr lvl="1"/>
            <a:r>
              <a:rPr lang="en-US" dirty="0"/>
              <a:t>for types submit and reset buttons, value is used to specify the text on the buttons.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0251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checked</a:t>
            </a:r>
          </a:p>
          <a:p>
            <a:pPr lvl="1"/>
            <a:r>
              <a:rPr lang="en-US" dirty="0"/>
              <a:t>checked="checked" specifies that the checkbox or radio button is checked by default;</a:t>
            </a:r>
          </a:p>
          <a:p>
            <a:pPr lvl="1"/>
            <a:r>
              <a:rPr lang="en-US" dirty="0"/>
              <a:t>HTML5 supports attribute minimization – use </a:t>
            </a:r>
            <a:r>
              <a:rPr lang="en-US" i="1" dirty="0">
                <a:solidFill>
                  <a:srgbClr val="0000CC"/>
                </a:solidFill>
                <a:effectLst>
                  <a:outerShdw blurRad="38100" dist="38100" dir="2700000" algn="tl">
                    <a:srgbClr val="000000">
                      <a:alpha val="43137"/>
                    </a:srgbClr>
                  </a:outerShdw>
                </a:effectLst>
              </a:rPr>
              <a:t>checked</a:t>
            </a:r>
            <a:r>
              <a:rPr lang="en-US" dirty="0">
                <a:solidFill>
                  <a:srgbClr val="0000CC"/>
                </a:solidFill>
                <a:effectLst>
                  <a:outerShdw blurRad="38100" dist="38100" dir="2700000" algn="tl">
                    <a:srgbClr val="000000">
                      <a:alpha val="43137"/>
                    </a:srgbClr>
                  </a:outerShdw>
                </a:effectLst>
              </a:rPr>
              <a:t> </a:t>
            </a:r>
            <a:r>
              <a:rPr lang="en-US" dirty="0"/>
              <a:t>for simplifying </a:t>
            </a:r>
            <a:r>
              <a:rPr lang="en-US" i="1" dirty="0"/>
              <a:t>checked=</a:t>
            </a:r>
            <a:r>
              <a:rPr lang="en-US" dirty="0"/>
              <a:t>"</a:t>
            </a:r>
            <a:r>
              <a:rPr lang="en-US" i="1" dirty="0"/>
              <a:t>checked</a:t>
            </a:r>
            <a:r>
              <a:rPr lang="en-US" dirty="0"/>
              <a:t>"</a:t>
            </a:r>
            <a:r>
              <a:rPr lang="en-US" i="1" dirty="0"/>
              <a:t>.</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size</a:t>
            </a:r>
          </a:p>
          <a:p>
            <a:pPr lvl="1"/>
            <a:r>
              <a:rPr lang="en-US" dirty="0"/>
              <a:t>is the physical size of the input field in characters; </a:t>
            </a:r>
          </a:p>
          <a:p>
            <a:pPr lvl="1"/>
            <a:r>
              <a:rPr lang="en-US" dirty="0"/>
              <a:t>this is appropriate for text entry fields and password entry fields. </a:t>
            </a:r>
          </a:p>
          <a:p>
            <a:pPr lvl="1"/>
            <a:r>
              <a:rPr lang="en-US" dirty="0"/>
              <a:t>If this is not present, the </a:t>
            </a:r>
            <a:r>
              <a:rPr lang="en-US" dirty="0">
                <a:solidFill>
                  <a:srgbClr val="0000CC"/>
                </a:solidFill>
              </a:rPr>
              <a:t>default is 20 </a:t>
            </a:r>
            <a:r>
              <a:rPr lang="en-US" dirty="0"/>
              <a:t>characters.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785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301625" y="1600200"/>
            <a:ext cx="8540750" cy="4421087"/>
          </a:xfrm>
        </p:spPr>
        <p:txBody>
          <a:bodyPr>
            <a:normAutofit fontScale="85000" lnSpcReduction="20000"/>
          </a:bodyPr>
          <a:lstStyle/>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maxlength</a:t>
            </a:r>
            <a:endParaRPr lang="en-CA" sz="2800" dirty="0">
              <a:solidFill>
                <a:srgbClr val="0000CC"/>
              </a:solidFill>
              <a:effectLst>
                <a:outerShdw blurRad="38100" dist="38100" dir="2700000" algn="tl">
                  <a:srgbClr val="000000">
                    <a:alpha val="43137"/>
                  </a:srgbClr>
                </a:outerShdw>
              </a:effectLst>
            </a:endParaRPr>
          </a:p>
          <a:p>
            <a:pPr lvl="1"/>
            <a:r>
              <a:rPr lang="en-US" sz="2400" dirty="0"/>
              <a:t>is the maximum number of characters that are accepted as input; this is only appropriate for single-line text entry fields and password entry fields.</a:t>
            </a:r>
          </a:p>
          <a:p>
            <a:pPr lvl="1"/>
            <a:r>
              <a:rPr lang="en-US" sz="2400" dirty="0"/>
              <a:t>If this is not present, the default will be </a:t>
            </a:r>
            <a:r>
              <a:rPr lang="en-US" sz="2400" dirty="0">
                <a:solidFill>
                  <a:srgbClr val="0000CC"/>
                </a:solidFill>
              </a:rPr>
              <a:t>unlimited</a:t>
            </a:r>
            <a:r>
              <a:rPr lang="en-US" sz="2400" dirty="0"/>
              <a:t>. </a:t>
            </a:r>
          </a:p>
          <a:p>
            <a:pPr lvl="1"/>
            <a:r>
              <a:rPr lang="en-US" sz="2400" dirty="0"/>
              <a:t>The text entry field will scroll appropriately if </a:t>
            </a:r>
            <a:r>
              <a:rPr lang="en-US" sz="2400" dirty="0" err="1"/>
              <a:t>maxlength</a:t>
            </a:r>
            <a:r>
              <a:rPr lang="en-US" sz="2400" dirty="0"/>
              <a:t> value is greater than the size value.</a:t>
            </a:r>
            <a:endParaRPr lang="en-CA" sz="2400" dirty="0"/>
          </a:p>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tabindex</a:t>
            </a:r>
          </a:p>
          <a:p>
            <a:pPr lvl="1"/>
            <a:r>
              <a:rPr lang="en-US" sz="2400" dirty="0"/>
              <a:t>tabindex="</a:t>
            </a:r>
            <a:r>
              <a:rPr lang="en-US" sz="2400" dirty="0" err="1"/>
              <a:t>nn</a:t>
            </a:r>
            <a:r>
              <a:rPr lang="en-US" sz="2400" dirty="0"/>
              <a:t>" - </a:t>
            </a:r>
            <a:r>
              <a:rPr lang="en-US" sz="2400" dirty="0" err="1"/>
              <a:t>nn</a:t>
            </a:r>
            <a:r>
              <a:rPr lang="en-US" sz="2400" dirty="0"/>
              <a:t> is a positive value - navigation proceeds from the element with the lowest tabindex value to the element with the highest value.</a:t>
            </a:r>
          </a:p>
          <a:p>
            <a:pPr lvl="1"/>
            <a:r>
              <a:rPr lang="en-US" sz="2400" dirty="0"/>
              <a:t>is a </a:t>
            </a:r>
            <a:r>
              <a:rPr lang="en-US" sz="2400" dirty="0">
                <a:solidFill>
                  <a:srgbClr val="0000CC"/>
                </a:solidFill>
              </a:rPr>
              <a:t>global attribute</a:t>
            </a:r>
            <a:r>
              <a:rPr lang="en-US" sz="2400" dirty="0"/>
              <a:t>.</a:t>
            </a:r>
          </a:p>
          <a:p>
            <a:pPr lvl="1"/>
            <a:endParaRPr lang="en-US" dirty="0"/>
          </a:p>
          <a:p>
            <a:pPr>
              <a:buFont typeface="Wingdings" panose="05000000000000000000" pitchFamily="2" charset="2"/>
              <a:buChar char="q"/>
            </a:pPr>
            <a:r>
              <a:rPr lang="en-US" sz="2900" dirty="0">
                <a:hlinkClick r:id="rId2"/>
              </a:rPr>
              <a:t>tabindex.html</a:t>
            </a:r>
            <a:endParaRPr lang="en-US"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descr="C:\Users\HP\Desktop\tmp\2.png"/>
          <p:cNvPicPr>
            <a:picLocks noChangeAspect="1" noChangeArrowheads="1"/>
          </p:cNvPicPr>
          <p:nvPr/>
        </p:nvPicPr>
        <p:blipFill>
          <a:blip r:embed="rId3" cstate="print"/>
          <a:srcRect/>
          <a:stretch>
            <a:fillRect/>
          </a:stretch>
        </p:blipFill>
        <p:spPr bwMode="auto">
          <a:xfrm>
            <a:off x="3275856" y="5157192"/>
            <a:ext cx="5040560" cy="1168064"/>
          </a:xfrm>
          <a:prstGeom prst="rect">
            <a:avLst/>
          </a:prstGeom>
          <a:noFill/>
        </p:spPr>
      </p:pic>
    </p:spTree>
    <p:extLst>
      <p:ext uri="{BB962C8B-B14F-4D97-AF65-F5344CB8AC3E}">
        <p14:creationId xmlns:p14="http://schemas.microsoft.com/office/powerpoint/2010/main" val="275421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disabled</a:t>
            </a:r>
          </a:p>
          <a:p>
            <a:pPr lvl="1"/>
            <a:r>
              <a:rPr lang="en-US" sz="2400" dirty="0"/>
              <a:t>disabled="disabled" - When used, cannot receive user input nor will its value be submitted to server with the form</a:t>
            </a:r>
          </a:p>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readonly</a:t>
            </a:r>
            <a:endParaRPr lang="en-US" sz="2800" dirty="0">
              <a:solidFill>
                <a:srgbClr val="0000CC"/>
              </a:solidFill>
              <a:effectLst>
                <a:outerShdw blurRad="38100" dist="38100" dir="2700000" algn="tl">
                  <a:srgbClr val="000000">
                    <a:alpha val="43137"/>
                  </a:srgbClr>
                </a:outerShdw>
              </a:effectLst>
            </a:endParaRPr>
          </a:p>
          <a:p>
            <a:pPr lvl="1"/>
            <a:r>
              <a:rPr lang="en-US" sz="2400" dirty="0" err="1"/>
              <a:t>readonly</a:t>
            </a:r>
            <a:r>
              <a:rPr lang="en-US" sz="2400" dirty="0"/>
              <a:t>="</a:t>
            </a:r>
            <a:r>
              <a:rPr lang="en-US" sz="2400" dirty="0" err="1"/>
              <a:t>readonly</a:t>
            </a:r>
            <a:r>
              <a:rPr lang="en-US" sz="2400" dirty="0"/>
              <a:t>" - When used, cannot receive user input - the value is submitted to server with the form</a:t>
            </a: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autocomplete</a:t>
            </a:r>
            <a:r>
              <a:rPr lang="en-CA" sz="2800" dirty="0">
                <a:effectLst>
                  <a:outerShdw blurRad="38100" dist="38100" dir="2700000" algn="tl">
                    <a:srgbClr val="000000">
                      <a:alpha val="43137"/>
                    </a:srgbClr>
                  </a:outerShdw>
                </a:effectLst>
              </a:rPr>
              <a:t> attribute </a:t>
            </a:r>
          </a:p>
          <a:p>
            <a:pPr lvl="1"/>
            <a:r>
              <a:rPr lang="en-CA" sz="2400" dirty="0"/>
              <a:t>Specifies whether a HTML form or its form elements have autocomplete on or off.</a:t>
            </a:r>
          </a:p>
          <a:p>
            <a:pPr lvl="1">
              <a:buFont typeface="Wingdings" panose="05000000000000000000" pitchFamily="2" charset="2"/>
              <a:buChar char="q"/>
            </a:pPr>
            <a:r>
              <a:rPr lang="en-CA" sz="2400" dirty="0">
                <a:solidFill>
                  <a:prstClr val="black"/>
                </a:solidFill>
                <a:hlinkClick r:id="rId2"/>
              </a:rPr>
              <a:t>autocomplete.html</a:t>
            </a:r>
            <a:endParaRPr lang="en-CA" sz="2400" dirty="0">
              <a:solidFill>
                <a:prstClr val="black"/>
              </a:solidFill>
            </a:endParaRPr>
          </a:p>
          <a:p>
            <a:pPr lvl="1"/>
            <a:endParaRPr lang="en-CA" sz="24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05" y="4779150"/>
            <a:ext cx="252028"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91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1052736"/>
            <a:ext cx="8540750" cy="5184575"/>
          </a:xfrm>
        </p:spPr>
        <p:txBody>
          <a:bodyPr/>
          <a:lstStyle/>
          <a:p>
            <a:pPr>
              <a:buFont typeface="Wingdings" panose="05000000000000000000" pitchFamily="2" charset="2"/>
              <a:buChar char="q"/>
            </a:pPr>
            <a:r>
              <a:rPr lang="en-CA" sz="2800" dirty="0"/>
              <a:t>HTML5 introduces many semantic input types to replace the “text” type.</a:t>
            </a:r>
          </a:p>
          <a:p>
            <a:pPr lvl="1"/>
            <a:r>
              <a:rPr lang="en-CA" sz="2400" dirty="0"/>
              <a:t>The new input types include: email, </a:t>
            </a:r>
            <a:r>
              <a:rPr lang="en-CA" sz="2400" dirty="0" err="1"/>
              <a:t>url</a:t>
            </a:r>
            <a:r>
              <a:rPr lang="en-CA" sz="2400" dirty="0"/>
              <a:t>, </a:t>
            </a:r>
            <a:r>
              <a:rPr lang="en-CA" sz="2400" dirty="0" err="1"/>
              <a:t>tel</a:t>
            </a:r>
            <a:r>
              <a:rPr lang="en-CA" sz="2400" dirty="0"/>
              <a:t>, number, range, date, month, week, time, </a:t>
            </a:r>
            <a:r>
              <a:rPr lang="en-CA" sz="2400" dirty="0" err="1"/>
              <a:t>datatime</a:t>
            </a:r>
            <a:r>
              <a:rPr lang="en-CA" sz="2400" dirty="0"/>
              <a:t>, color, </a:t>
            </a:r>
            <a:r>
              <a:rPr lang="en-CA" sz="2400" dirty="0" err="1"/>
              <a:t>serarch</a:t>
            </a:r>
            <a:endParaRPr lang="en-CA" sz="2400" dirty="0"/>
          </a:p>
          <a:p>
            <a:pPr lvl="1"/>
            <a:r>
              <a:rPr lang="en-CA" sz="2400" dirty="0"/>
              <a:t>e.g.</a:t>
            </a:r>
          </a:p>
          <a:p>
            <a:pPr marL="857250" lvl="2" indent="0">
              <a:buNone/>
            </a:pPr>
            <a:r>
              <a:rPr lang="en-CA" sz="1800" dirty="0"/>
              <a:t>&lt;input type="number" name="even" min="2" max="100" step="2" /&gt; </a:t>
            </a:r>
          </a:p>
          <a:p>
            <a:pPr lvl="1"/>
            <a:r>
              <a:rPr lang="en-CA" sz="2400" dirty="0"/>
              <a:t>No matter what type it is, the value is always "text".</a:t>
            </a:r>
          </a:p>
          <a:p>
            <a:pPr lvl="1"/>
            <a:endParaRPr lang="en-CA" sz="1000" dirty="0"/>
          </a:p>
          <a:p>
            <a:pPr>
              <a:buFont typeface="Wingdings" panose="05000000000000000000" pitchFamily="2" charset="2"/>
              <a:buChar char="q"/>
            </a:pPr>
            <a:r>
              <a:rPr lang="en-CA" sz="2800" dirty="0"/>
              <a:t>HTML5 also supports some new attributes for form input elements.</a:t>
            </a:r>
          </a:p>
          <a:p>
            <a:pPr lvl="1"/>
            <a:r>
              <a:rPr lang="en-CA" sz="2400" dirty="0"/>
              <a:t>autofocus, placeholder, required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448" y="476672"/>
            <a:ext cx="36004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04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5805264"/>
            <a:ext cx="8540750" cy="432047"/>
          </a:xfrm>
        </p:spPr>
        <p:txBody>
          <a:bodyPr/>
          <a:lstStyle/>
          <a:p>
            <a:pPr>
              <a:buFont typeface="Wingdings" panose="05000000000000000000" pitchFamily="2" charset="2"/>
              <a:buChar char="q"/>
            </a:pPr>
            <a:r>
              <a:rPr lang="en-CA" sz="2400" dirty="0">
                <a:hlinkClick r:id="rId2"/>
              </a:rPr>
              <a:t>input-tags-html5.html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pic>
        <p:nvPicPr>
          <p:cNvPr id="5" name="Picture 2" descr="C:\Users\HP\Desktop\tmp\6.png"/>
          <p:cNvPicPr>
            <a:picLocks noChangeAspect="1" noChangeArrowheads="1"/>
          </p:cNvPicPr>
          <p:nvPr/>
        </p:nvPicPr>
        <p:blipFill>
          <a:blip r:embed="rId3" cstate="print"/>
          <a:srcRect/>
          <a:stretch>
            <a:fillRect/>
          </a:stretch>
        </p:blipFill>
        <p:spPr bwMode="auto">
          <a:xfrm>
            <a:off x="1403648" y="1116655"/>
            <a:ext cx="6192688" cy="4598164"/>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188640"/>
            <a:ext cx="79208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US" sz="3600" dirty="0">
                <a:effectLst>
                  <a:outerShdw blurRad="38100" dist="38100" dir="2700000" algn="tl">
                    <a:srgbClr val="000000">
                      <a:alpha val="43137"/>
                    </a:srgbClr>
                  </a:outerShdw>
                </a:effectLst>
              </a:rPr>
              <a:t>More Form Elements</a:t>
            </a:r>
          </a:p>
        </p:txBody>
      </p:sp>
      <p:sp>
        <p:nvSpPr>
          <p:cNvPr id="3" name="Content Placeholder 2"/>
          <p:cNvSpPr>
            <a:spLocks noGrp="1"/>
          </p:cNvSpPr>
          <p:nvPr>
            <p:ph idx="1"/>
          </p:nvPr>
        </p:nvSpPr>
        <p:spPr>
          <a:xfrm>
            <a:off x="301624" y="1196752"/>
            <a:ext cx="8662863" cy="4902423"/>
          </a:xfrm>
        </p:spPr>
        <p:txBody>
          <a:bodyPr/>
          <a:lstStyle/>
          <a:p>
            <a:pPr>
              <a:buFont typeface="Wingdings" panose="05000000000000000000" pitchFamily="2" charset="2"/>
              <a:buChar char="Ø"/>
            </a:pPr>
            <a:r>
              <a:rPr lang="en-US" sz="3000" dirty="0"/>
              <a:t>In addition to &lt;input&gt; element, some elements can be used inside a form to accept user input:</a:t>
            </a:r>
          </a:p>
          <a:p>
            <a:pPr lvl="1"/>
            <a:r>
              <a:rPr lang="en-US" dirty="0">
                <a:solidFill>
                  <a:srgbClr val="0000CC"/>
                </a:solidFill>
                <a:effectLst>
                  <a:outerShdw blurRad="38100" dist="38100" dir="2700000" algn="tl">
                    <a:srgbClr val="000000">
                      <a:alpha val="43137"/>
                    </a:srgbClr>
                  </a:outerShdw>
                </a:effectLst>
              </a:rPr>
              <a:t>&lt;select&gt; </a:t>
            </a:r>
            <a:r>
              <a:rPr lang="en-US" dirty="0"/>
              <a:t>element</a:t>
            </a:r>
          </a:p>
          <a:p>
            <a:pPr lvl="2">
              <a:buFont typeface="Courier New" panose="02070309020205020404" pitchFamily="49" charset="0"/>
              <a:buChar char="o"/>
            </a:pPr>
            <a:r>
              <a:rPr lang="en-US" dirty="0"/>
              <a:t>with &lt;option&gt; and &lt;</a:t>
            </a:r>
            <a:r>
              <a:rPr lang="en-US" dirty="0" err="1"/>
              <a:t>optgroup</a:t>
            </a:r>
            <a:r>
              <a:rPr lang="en-US" dirty="0"/>
              <a:t>&gt; elements </a:t>
            </a:r>
          </a:p>
          <a:p>
            <a:pPr lvl="1"/>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t>element</a:t>
            </a:r>
          </a:p>
          <a:p>
            <a:pPr lvl="1"/>
            <a:r>
              <a:rPr lang="en-US" dirty="0">
                <a:solidFill>
                  <a:srgbClr val="0000CC"/>
                </a:solidFill>
                <a:effectLst>
                  <a:outerShdw blurRad="38100" dist="38100" dir="2700000" algn="tl">
                    <a:srgbClr val="000000">
                      <a:alpha val="43137"/>
                    </a:srgbClr>
                  </a:outerShdw>
                </a:effectLst>
              </a:rPr>
              <a:t>&lt;button&gt; </a:t>
            </a:r>
            <a:r>
              <a:rPr lang="en-US" dirty="0"/>
              <a:t>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976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p>
        </p:txBody>
      </p:sp>
      <p:sp>
        <p:nvSpPr>
          <p:cNvPr id="3" name="Content Placeholder 2"/>
          <p:cNvSpPr>
            <a:spLocks noGrp="1"/>
          </p:cNvSpPr>
          <p:nvPr>
            <p:ph idx="1"/>
          </p:nvPr>
        </p:nvSpPr>
        <p:spPr>
          <a:xfrm>
            <a:off x="251520" y="1196752"/>
            <a:ext cx="8540750" cy="4896544"/>
          </a:xfrm>
          <a:ln>
            <a:solidFill>
              <a:schemeClr val="accent1"/>
            </a:solidFill>
          </a:ln>
        </p:spPr>
        <p:txBody>
          <a:bodyPr>
            <a:normAutofit fontScale="85000" lnSpcReduction="20000"/>
          </a:bodyPr>
          <a:lstStyle/>
          <a:p>
            <a:pPr>
              <a:buFont typeface="Wingdings" panose="05000000000000000000" pitchFamily="2" charset="2"/>
              <a:buChar char="Ø"/>
            </a:pPr>
            <a:r>
              <a:rPr lang="en-CA" sz="3300" dirty="0"/>
              <a:t>The &lt;select&gt; element is used to create a </a:t>
            </a:r>
            <a:r>
              <a:rPr lang="en-CA" sz="3300" dirty="0">
                <a:solidFill>
                  <a:srgbClr val="0000CC"/>
                </a:solidFill>
                <a:effectLst>
                  <a:outerShdw blurRad="38100" dist="38100" dir="2700000" algn="tl">
                    <a:srgbClr val="000000">
                      <a:alpha val="43137"/>
                    </a:srgbClr>
                  </a:outerShdw>
                </a:effectLst>
              </a:rPr>
              <a:t>drop-down list/menu</a:t>
            </a:r>
            <a:r>
              <a:rPr lang="en-CA" sz="3300" dirty="0"/>
              <a:t>, from where a user can select one or more options.</a:t>
            </a:r>
          </a:p>
          <a:p>
            <a:pPr>
              <a:buFont typeface="Wingdings" panose="05000000000000000000" pitchFamily="2" charset="2"/>
              <a:buChar char="Ø"/>
            </a:pPr>
            <a:endParaRPr lang="en-CA" sz="1200" dirty="0"/>
          </a:p>
          <a:p>
            <a:pPr>
              <a:buFont typeface="Wingdings" panose="05000000000000000000" pitchFamily="2" charset="2"/>
              <a:buChar char="Ø"/>
            </a:pPr>
            <a:r>
              <a:rPr lang="en-US" sz="3300" dirty="0"/>
              <a:t>E.g.</a:t>
            </a:r>
          </a:p>
          <a:p>
            <a:pPr marL="400050" lvl="1" indent="0">
              <a:buNone/>
            </a:pPr>
            <a:r>
              <a:rPr lang="en-US" dirty="0"/>
              <a:t> &lt;select </a:t>
            </a:r>
            <a:r>
              <a:rPr lang="en-US" dirty="0">
                <a:solidFill>
                  <a:srgbClr val="0000CC"/>
                </a:solidFill>
                <a:effectLst>
                  <a:outerShdw blurRad="38100" dist="38100" dir="2700000" algn="tl">
                    <a:srgbClr val="000000">
                      <a:alpha val="43137"/>
                    </a:srgbClr>
                  </a:outerShdw>
                </a:effectLst>
              </a:rPr>
              <a:t>name</a:t>
            </a:r>
            <a:r>
              <a:rPr lang="en-US" dirty="0"/>
              <a:t>="what-to-do" id="what-to-do" </a:t>
            </a:r>
            <a:r>
              <a:rPr lang="en-US" dirty="0">
                <a:solidFill>
                  <a:srgbClr val="0000CC"/>
                </a:solidFill>
                <a:effectLst>
                  <a:outerShdw blurRad="38100" dist="38100" dir="2700000" algn="tl">
                    <a:srgbClr val="000000">
                      <a:alpha val="43137"/>
                    </a:srgbClr>
                  </a:outerShdw>
                </a:effectLst>
              </a:rPr>
              <a:t>size</a:t>
            </a:r>
            <a:r>
              <a:rPr lang="en-US" dirty="0"/>
              <a:t>=5&gt;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="1"&gt; Drink Coffee &lt;/option&gt;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="2" </a:t>
            </a:r>
            <a:r>
              <a:rPr lang="en-US" dirty="0">
                <a:solidFill>
                  <a:srgbClr val="0000CC"/>
                </a:solidFill>
                <a:effectLst>
                  <a:outerShdw blurRad="38100" dist="38100" dir="2700000" algn="tl">
                    <a:srgbClr val="000000">
                      <a:alpha val="43137"/>
                    </a:srgbClr>
                  </a:outerShdw>
                </a:effectLst>
              </a:rPr>
              <a:t>selected</a:t>
            </a:r>
            <a:r>
              <a:rPr lang="en-US" dirty="0"/>
              <a:t>&gt; Read A Book &lt;/option&gt;</a:t>
            </a:r>
          </a:p>
          <a:p>
            <a:pPr marL="400050" lvl="1" indent="0">
              <a:buNone/>
            </a:pPr>
            <a:r>
              <a:rPr lang="en-US" dirty="0"/>
              <a:t>     &lt;option value="3"&gt; Take A Walk &lt;/option&gt;</a:t>
            </a:r>
          </a:p>
          <a:p>
            <a:pPr marL="400050" lvl="1" indent="0">
              <a:buNone/>
            </a:pPr>
            <a:r>
              <a:rPr lang="en-US" dirty="0"/>
              <a:t>     &lt;option value="4"&gt; Buy A Bagel &lt;/option&gt;</a:t>
            </a:r>
          </a:p>
          <a:p>
            <a:pPr marL="400050" lvl="1" indent="0">
              <a:buNone/>
            </a:pPr>
            <a:r>
              <a:rPr lang="en-US" dirty="0"/>
              <a:t>     &lt;option value="5"&gt; Watch TV    &lt;/option&gt;</a:t>
            </a:r>
          </a:p>
          <a:p>
            <a:pPr marL="400050" lvl="1" indent="0">
              <a:buNone/>
            </a:pPr>
            <a:r>
              <a:rPr lang="en-US" dirty="0"/>
              <a:t>     &lt;option value="6"&gt; Write a test &lt;/option&gt;</a:t>
            </a:r>
          </a:p>
          <a:p>
            <a:pPr marL="400050" lvl="1" indent="0">
              <a:buNone/>
            </a:pPr>
            <a:r>
              <a:rPr lang="en-US" dirty="0"/>
              <a:t>  &lt;/select&gt;</a:t>
            </a:r>
          </a:p>
          <a:p>
            <a:pPr marL="40005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9115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endParaRPr lang="en-CA" sz="4000" dirty="0"/>
          </a:p>
        </p:txBody>
      </p:sp>
      <p:sp>
        <p:nvSpPr>
          <p:cNvPr id="3" name="Content Placeholder 2"/>
          <p:cNvSpPr>
            <a:spLocks noGrp="1"/>
          </p:cNvSpPr>
          <p:nvPr>
            <p:ph idx="1"/>
          </p:nvPr>
        </p:nvSpPr>
        <p:spPr>
          <a:xfrm>
            <a:off x="301625" y="1196752"/>
            <a:ext cx="8540750" cy="4902423"/>
          </a:xfrm>
        </p:spPr>
        <p:txBody>
          <a:bodyPr/>
          <a:lstStyle/>
          <a:p>
            <a:pPr marL="285750" indent="-285750">
              <a:lnSpc>
                <a:spcPct val="80000"/>
              </a:lnSpc>
              <a:buFont typeface="Wingdings" panose="05000000000000000000" pitchFamily="2" charset="2"/>
              <a:buChar char="Ø"/>
            </a:pPr>
            <a:r>
              <a:rPr lang="en-CA" altLang="en-US" sz="2800" dirty="0"/>
              <a:t>The selection list itself is defined by a series of &lt;option&gt; tags. </a:t>
            </a:r>
          </a:p>
          <a:p>
            <a:pPr marL="285750" indent="-285750">
              <a:lnSpc>
                <a:spcPct val="80000"/>
              </a:lnSpc>
              <a:buFont typeface="Wingdings" panose="05000000000000000000" pitchFamily="2" charset="2"/>
              <a:buChar char="Ø"/>
            </a:pPr>
            <a:endParaRPr lang="en-CA" altLang="en-US" sz="1800" dirty="0"/>
          </a:p>
          <a:p>
            <a:pPr marL="285750" indent="-285750">
              <a:lnSpc>
                <a:spcPct val="80000"/>
              </a:lnSpc>
              <a:buFont typeface="Wingdings" panose="05000000000000000000" pitchFamily="2" charset="2"/>
              <a:buChar char="Ø"/>
            </a:pPr>
            <a:r>
              <a:rPr lang="en-CA" altLang="en-US" sz="2800" dirty="0"/>
              <a:t>The </a:t>
            </a:r>
            <a:r>
              <a:rPr lang="en-CA" altLang="en-US" sz="2800" dirty="0">
                <a:solidFill>
                  <a:srgbClr val="0000CC"/>
                </a:solidFill>
                <a:effectLst>
                  <a:outerShdw blurRad="38100" dist="38100" dir="2700000" algn="tl">
                    <a:srgbClr val="000000">
                      <a:alpha val="43137"/>
                    </a:srgbClr>
                  </a:outerShdw>
                </a:effectLst>
              </a:rPr>
              <a:t>name</a:t>
            </a:r>
            <a:r>
              <a:rPr lang="en-CA" altLang="en-US" sz="2800" dirty="0">
                <a:effectLst>
                  <a:outerShdw blurRad="38100" dist="38100" dir="2700000" algn="tl">
                    <a:srgbClr val="000000">
                      <a:alpha val="43137"/>
                    </a:srgbClr>
                  </a:outerShdw>
                </a:effectLst>
              </a:rPr>
              <a:t> </a:t>
            </a:r>
            <a:r>
              <a:rPr lang="en-CA" altLang="en-US" sz="2800" dirty="0"/>
              <a:t>to the &lt;select&gt; tag applies to the entire list. While the </a:t>
            </a:r>
            <a:r>
              <a:rPr lang="en-CA" altLang="en-US" sz="2800" dirty="0">
                <a:solidFill>
                  <a:srgbClr val="0000CC"/>
                </a:solidFill>
                <a:effectLst>
                  <a:outerShdw blurRad="38100" dist="38100" dir="2700000" algn="tl">
                    <a:srgbClr val="000000">
                      <a:alpha val="43137"/>
                    </a:srgbClr>
                  </a:outerShdw>
                </a:effectLst>
              </a:rPr>
              <a:t>values</a:t>
            </a:r>
            <a:r>
              <a:rPr lang="en-CA" altLang="en-US" sz="2800" dirty="0">
                <a:effectLst>
                  <a:outerShdw blurRad="38100" dist="38100" dir="2700000" algn="tl">
                    <a:srgbClr val="000000">
                      <a:alpha val="43137"/>
                    </a:srgbClr>
                  </a:outerShdw>
                </a:effectLst>
              </a:rPr>
              <a:t> </a:t>
            </a:r>
            <a:r>
              <a:rPr lang="en-CA" altLang="en-US" sz="2800" dirty="0"/>
              <a:t>apply to the option tags.</a:t>
            </a:r>
          </a:p>
          <a:p>
            <a:pPr marL="285750" indent="-285750">
              <a:lnSpc>
                <a:spcPct val="80000"/>
              </a:lnSpc>
              <a:buFont typeface="Wingdings" panose="05000000000000000000" pitchFamily="2" charset="2"/>
              <a:buChar char="Ø"/>
            </a:pPr>
            <a:endParaRPr lang="en-CA" altLang="en-US" sz="1600" dirty="0"/>
          </a:p>
          <a:p>
            <a:pPr marL="285750" indent="-285750">
              <a:lnSpc>
                <a:spcPct val="80000"/>
              </a:lnSpc>
              <a:buFont typeface="Wingdings" panose="05000000000000000000" pitchFamily="2" charset="2"/>
              <a:buChar char="Ø"/>
            </a:pPr>
            <a:r>
              <a:rPr lang="en-CA" altLang="en-US" sz="2800" dirty="0"/>
              <a:t>If more than one option is selected in the list, the options are all sent to the server under that one variable name as a comma separated list.</a:t>
            </a:r>
          </a:p>
          <a:p>
            <a:pPr marL="285750" indent="-285750">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q"/>
            </a:pPr>
            <a:r>
              <a:rPr lang="en-CA" altLang="en-US" sz="2800" dirty="0">
                <a:hlinkClick r:id="rId2"/>
              </a:rPr>
              <a:t>select-tags-attributes.html</a:t>
            </a:r>
            <a:endParaRPr lang="en-CA" altLang="en-US" sz="2800" dirty="0"/>
          </a:p>
          <a:p>
            <a:pPr marL="0" indent="0">
              <a:buNone/>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258837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The attributes of the &lt;</a:t>
            </a:r>
            <a:r>
              <a:rPr lang="en-US" sz="4000" dirty="0">
                <a:solidFill>
                  <a:srgbClr val="0000CC"/>
                </a:solidFill>
                <a:effectLst>
                  <a:outerShdw blurRad="38100" dist="38100" dir="2700000" algn="tl">
                    <a:srgbClr val="000000">
                      <a:alpha val="43137"/>
                    </a:srgbClr>
                  </a:outerShdw>
                </a:effectLst>
              </a:rPr>
              <a:t>select</a:t>
            </a:r>
            <a:r>
              <a:rPr lang="en-US"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multiple</a:t>
            </a:r>
            <a:r>
              <a:rPr lang="en-CA" sz="2800" dirty="0">
                <a:effectLst/>
              </a:rPr>
              <a:t>="multiple"</a:t>
            </a:r>
          </a:p>
          <a:p>
            <a:pPr lvl="1">
              <a:spcBef>
                <a:spcPts val="0"/>
              </a:spcBef>
            </a:pPr>
            <a:r>
              <a:rPr lang="en-CA" sz="2400" dirty="0">
                <a:effectLst/>
              </a:rPr>
              <a:t>allows users to select more than one option, usually by holding down the Control key while clicking on additional choices. </a:t>
            </a:r>
          </a:p>
          <a:p>
            <a:pPr lvl="1">
              <a:spcBef>
                <a:spcPts val="0"/>
              </a:spcBef>
            </a:pPr>
            <a:r>
              <a:rPr lang="en-CA" sz="2400" dirty="0">
                <a:effectLst/>
              </a:rPr>
              <a:t>Otherwise the selection functions like radio buttons where selecting one deselects another. </a:t>
            </a:r>
            <a:endParaRPr lang="en-CA" dirty="0">
              <a:effectLst/>
            </a:endParaRP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size</a:t>
            </a:r>
            <a:r>
              <a:rPr lang="en-CA" sz="2800" dirty="0">
                <a:effectLst/>
              </a:rPr>
              <a:t>="n"</a:t>
            </a:r>
          </a:p>
          <a:p>
            <a:pPr lvl="1">
              <a:spcBef>
                <a:spcPts val="0"/>
              </a:spcBef>
            </a:pPr>
            <a:r>
              <a:rPr lang="en-CA" sz="2400" dirty="0">
                <a:effectLst/>
              </a:rPr>
              <a:t>specify how many lines are displayed in the selection menu.</a:t>
            </a:r>
          </a:p>
          <a:p>
            <a:pPr lvl="1">
              <a:spcBef>
                <a:spcPts val="0"/>
              </a:spcBef>
            </a:pPr>
            <a:r>
              <a:rPr lang="en-CA" sz="2400" dirty="0">
                <a:effectLst/>
              </a:rPr>
              <a:t>If the size is not specified or if size="1", a single line is displayed and the selection menu functions as a drop down menu.</a:t>
            </a:r>
          </a:p>
          <a:p>
            <a:pPr lvl="1">
              <a:spcBef>
                <a:spcPts val="0"/>
              </a:spcBef>
            </a:pPr>
            <a:r>
              <a:rPr lang="en-CA" sz="2400" dirty="0">
                <a:effectLst/>
              </a:rPr>
              <a:t>If a number larger than one is specified, then the menu functions as a scrollable list. </a:t>
            </a:r>
            <a:endParaRPr lang="en-US" sz="2400" dirty="0">
              <a:effectLst/>
            </a:endParaRPr>
          </a:p>
          <a:p>
            <a:pPr lvl="1"/>
            <a:endParaRPr lang="en-US" sz="24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904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4" y="1196752"/>
            <a:ext cx="8518848" cy="4902423"/>
          </a:xfrm>
        </p:spPr>
        <p:txBody>
          <a:bodyPr>
            <a:noAutofit/>
          </a:bodyPr>
          <a:lstStyle/>
          <a:p>
            <a:pPr>
              <a:buFont typeface="Wingdings" panose="05000000000000000000" pitchFamily="2" charset="2"/>
              <a:buChar char="Ø"/>
            </a:pPr>
            <a:r>
              <a:rPr lang="en-CA" sz="2400" dirty="0"/>
              <a:t>HTML forms are web page components that </a:t>
            </a:r>
            <a:r>
              <a:rPr lang="en-US" sz="2400" dirty="0"/>
              <a:t>allow a user to enter data that is sent to a server for processing</a:t>
            </a:r>
            <a:r>
              <a:rPr lang="en-CA" sz="2400" dirty="0"/>
              <a:t>.</a:t>
            </a:r>
          </a:p>
          <a:p>
            <a:pPr>
              <a:buFont typeface="Wingdings" panose="05000000000000000000" pitchFamily="2" charset="2"/>
              <a:buChar char="Ø"/>
            </a:pPr>
            <a:r>
              <a:rPr lang="en-CA" sz="2400" dirty="0"/>
              <a:t>An HTML form can contain </a:t>
            </a:r>
            <a:r>
              <a:rPr lang="en-CA" sz="2400" dirty="0">
                <a:solidFill>
                  <a:srgbClr val="0000CC"/>
                </a:solidFill>
                <a:effectLst>
                  <a:outerShdw blurRad="38100" dist="38100" dir="2700000" algn="tl">
                    <a:srgbClr val="000000">
                      <a:alpha val="43137"/>
                    </a:srgbClr>
                  </a:outerShdw>
                </a:effectLst>
              </a:rPr>
              <a:t>input elements </a:t>
            </a:r>
            <a:r>
              <a:rPr lang="en-CA" sz="2400" dirty="0"/>
              <a:t>/ </a:t>
            </a:r>
            <a:r>
              <a:rPr lang="en-CA" sz="2400" dirty="0">
                <a:solidFill>
                  <a:srgbClr val="0000CC"/>
                </a:solidFill>
                <a:effectLst>
                  <a:outerShdw blurRad="38100" dist="38100" dir="2700000" algn="tl">
                    <a:srgbClr val="000000">
                      <a:alpha val="43137"/>
                    </a:srgbClr>
                  </a:outerShdw>
                </a:effectLst>
              </a:rPr>
              <a:t>form controls</a:t>
            </a:r>
            <a:r>
              <a:rPr lang="en-CA" sz="2400" dirty="0"/>
              <a:t>, such as:</a:t>
            </a:r>
          </a:p>
          <a:p>
            <a:pPr lvl="1"/>
            <a:r>
              <a:rPr lang="en-CA" sz="2200" dirty="0"/>
              <a:t>text fields, text area, buttons, checkboxes, select lists, </a:t>
            </a:r>
            <a:r>
              <a:rPr lang="en-CA" sz="2200" dirty="0" err="1"/>
              <a:t>fieldset</a:t>
            </a:r>
            <a:r>
              <a:rPr lang="en-CA" sz="2200" dirty="0"/>
              <a:t>, legend, and label.</a:t>
            </a:r>
          </a:p>
          <a:p>
            <a:pPr>
              <a:buFont typeface="Wingdings" panose="05000000000000000000" pitchFamily="2" charset="2"/>
              <a:buChar char="Ø"/>
            </a:pPr>
            <a:r>
              <a:rPr lang="en-CA" sz="2400" dirty="0"/>
              <a:t>HTML forms are originally used to pass data to a server.</a:t>
            </a:r>
          </a:p>
          <a:p>
            <a:pPr lvl="1"/>
            <a:r>
              <a:rPr lang="en-CA" sz="2200" dirty="0"/>
              <a:t>The client fills out some information and then the browser sends the data from the form fields to the server for processing.</a:t>
            </a:r>
          </a:p>
          <a:p>
            <a:pPr lvl="1"/>
            <a:r>
              <a:rPr lang="en-CA" sz="2200" dirty="0"/>
              <a:t>For front-end web application, HTML forms can also be used for </a:t>
            </a:r>
            <a:r>
              <a:rPr lang="en-CA" sz="2200" dirty="0">
                <a:solidFill>
                  <a:srgbClr val="0000CC"/>
                </a:solidFill>
                <a:effectLst>
                  <a:outerShdw blurRad="38100" dist="38100" dir="2700000" algn="tl">
                    <a:srgbClr val="000000">
                      <a:alpha val="43137"/>
                    </a:srgbClr>
                  </a:outerShdw>
                </a:effectLst>
              </a:rPr>
              <a:t>in-browser Processing </a:t>
            </a:r>
            <a:r>
              <a:rPr lang="en-CA" sz="2200" dirty="0"/>
              <a:t>(without sending data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7736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&lt;option&gt; Element</a:t>
            </a:r>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The &lt;option&gt; tag is the one in a form which has “text”</a:t>
            </a:r>
          </a:p>
          <a:p>
            <a:pPr>
              <a:buFont typeface="Wingdings" panose="05000000000000000000" pitchFamily="2" charset="2"/>
              <a:buChar char="Ø"/>
            </a:pPr>
            <a:r>
              <a:rPr lang="en-CA" sz="2800" dirty="0"/>
              <a:t>value vs text</a:t>
            </a:r>
          </a:p>
          <a:p>
            <a:pPr marL="800100" lvl="2" indent="0">
              <a:buNone/>
            </a:pPr>
            <a:r>
              <a:rPr lang="en-CA" sz="2000" dirty="0"/>
              <a:t>e.g. &lt;select name=“</a:t>
            </a:r>
            <a:r>
              <a:rPr lang="en-CA" sz="2000" dirty="0" err="1"/>
              <a:t>thename</a:t>
            </a:r>
            <a:r>
              <a:rPr lang="en-CA" sz="2000" dirty="0"/>
              <a:t>”&gt;</a:t>
            </a:r>
          </a:p>
          <a:p>
            <a:pPr marL="800100" lvl="2" indent="0">
              <a:buNone/>
            </a:pPr>
            <a:r>
              <a:rPr lang="en-CA" sz="2000" dirty="0"/>
              <a:t>         &lt;option value="1"&gt;Text 1&lt;/option&gt;</a:t>
            </a:r>
          </a:p>
          <a:p>
            <a:pPr marL="800100" lvl="2" indent="0">
              <a:buNone/>
            </a:pPr>
            <a:r>
              <a:rPr lang="en-CA" sz="2000" dirty="0"/>
              <a:t>         &lt;option value="2"&gt;Text 2&lt;/option&gt;</a:t>
            </a:r>
          </a:p>
          <a:p>
            <a:pPr marL="800100" lvl="2" indent="0">
              <a:buNone/>
            </a:pPr>
            <a:r>
              <a:rPr lang="en-CA" sz="2000" dirty="0"/>
              <a:t>      &lt;/select&gt; </a:t>
            </a:r>
          </a:p>
          <a:p>
            <a:pPr lvl="1"/>
            <a:r>
              <a:rPr lang="en-CA" sz="2400" dirty="0"/>
              <a:t>The value attribute is the value that is returned by selecting that option. </a:t>
            </a:r>
          </a:p>
          <a:p>
            <a:pPr lvl="1"/>
            <a:r>
              <a:rPr lang="en-CA" sz="2400" dirty="0"/>
              <a:t>If a &lt;option&gt; tag’s value attribute is not provided, its text will be come the value.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30</a:t>
            </a:fld>
            <a:endParaRPr lang="en-CA" altLang="en-US"/>
          </a:p>
        </p:txBody>
      </p:sp>
    </p:spTree>
    <p:extLst>
      <p:ext uri="{BB962C8B-B14F-4D97-AF65-F5344CB8AC3E}">
        <p14:creationId xmlns:p14="http://schemas.microsoft.com/office/powerpoint/2010/main" val="100399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52128"/>
          </a:xfrm>
        </p:spPr>
        <p:txBody>
          <a:bodyPr/>
          <a:lstStyle/>
          <a:p>
            <a:r>
              <a:rPr lang="en-US" sz="3800" dirty="0">
                <a:effectLst>
                  <a:outerShdw blurRad="38100" dist="38100" dir="2700000" algn="tl">
                    <a:srgbClr val="000000">
                      <a:alpha val="43137"/>
                    </a:srgbClr>
                  </a:outerShdw>
                </a:effectLst>
              </a:rPr>
              <a:t>&lt;select&gt; Element with &lt;</a:t>
            </a:r>
            <a:r>
              <a:rPr lang="en-US" sz="3800" dirty="0" err="1">
                <a:effectLst>
                  <a:outerShdw blurRad="38100" dist="38100" dir="2700000" algn="tl">
                    <a:srgbClr val="000000">
                      <a:alpha val="43137"/>
                    </a:srgbClr>
                  </a:outerShdw>
                </a:effectLst>
              </a:rPr>
              <a:t>optgroup</a:t>
            </a:r>
            <a:r>
              <a:rPr lang="en-US" sz="3800" dirty="0">
                <a:effectLst>
                  <a:outerShdw blurRad="38100" dist="38100" dir="2700000" algn="tl">
                    <a:srgbClr val="000000">
                      <a:alpha val="43137"/>
                    </a:srgbClr>
                  </a:outerShdw>
                </a:effectLst>
              </a:rPr>
              <a:t>&gt;</a:t>
            </a:r>
            <a:endParaRPr lang="en-CA" sz="3800" dirty="0"/>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t>The &lt;</a:t>
            </a:r>
            <a:r>
              <a:rPr lang="en-CA" sz="2800" dirty="0" err="1">
                <a:solidFill>
                  <a:srgbClr val="0000CC"/>
                </a:solidFill>
                <a:effectLst>
                  <a:outerShdw blurRad="38100" dist="38100" dir="2700000" algn="tl">
                    <a:srgbClr val="000000">
                      <a:alpha val="43137"/>
                    </a:srgbClr>
                  </a:outerShdw>
                </a:effectLst>
              </a:rPr>
              <a:t>optgroup</a:t>
            </a:r>
            <a:r>
              <a:rPr lang="en-CA" sz="2800" dirty="0"/>
              <a:t>&gt; tag to group things by category.</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dirty="0"/>
          </a:p>
        </p:txBody>
      </p:sp>
      <p:sp>
        <p:nvSpPr>
          <p:cNvPr id="5" name="TextBox 4"/>
          <p:cNvSpPr txBox="1"/>
          <p:nvPr/>
        </p:nvSpPr>
        <p:spPr>
          <a:xfrm>
            <a:off x="611561" y="1772816"/>
            <a:ext cx="4680520" cy="4478149"/>
          </a:xfrm>
          <a:prstGeom prst="rect">
            <a:avLst/>
          </a:prstGeom>
          <a:solidFill>
            <a:schemeClr val="accent1">
              <a:lumMod val="20000"/>
              <a:lumOff val="80000"/>
            </a:schemeClr>
          </a:solidFill>
        </p:spPr>
        <p:txBody>
          <a:bodyPr wrap="square" rtlCol="0">
            <a:spAutoFit/>
          </a:bodyPr>
          <a:lstStyle/>
          <a:p>
            <a:r>
              <a:rPr lang="en-US" sz="1600" dirty="0"/>
              <a:t>&lt;select name="what-to-do" id="what-to-do" </a:t>
            </a:r>
          </a:p>
          <a:p>
            <a:r>
              <a:rPr lang="en-US" sz="1600" dirty="0"/>
              <a:t>              multiple="multiple" size="9"&gt;</a:t>
            </a:r>
          </a:p>
          <a:p>
            <a:r>
              <a:rPr lang="en-US" sz="1600" dirty="0"/>
              <a:t>   &lt;</a:t>
            </a:r>
            <a:r>
              <a:rPr lang="en-US" sz="1600" dirty="0" err="1"/>
              <a:t>optgroup</a:t>
            </a:r>
            <a:r>
              <a:rPr lang="en-US" sz="1600" dirty="0"/>
              <a:t> label="Morning"&gt;</a:t>
            </a:r>
          </a:p>
          <a:p>
            <a:r>
              <a:rPr lang="en-US" sz="1600" dirty="0"/>
              <a:t>      &lt;option value="1" </a:t>
            </a:r>
          </a:p>
          <a:p>
            <a:r>
              <a:rPr lang="en-US" sz="1600" dirty="0"/>
              <a:t>                  selected="selected"&gt; Drink Coffee  </a:t>
            </a:r>
          </a:p>
          <a:p>
            <a:r>
              <a:rPr lang="en-US" sz="1600" dirty="0"/>
              <a:t>      &lt;/option&gt;</a:t>
            </a:r>
          </a:p>
          <a:p>
            <a:r>
              <a:rPr lang="en-US" sz="1600" dirty="0"/>
              <a:t>      &lt;option value="2"&gt; Take A Walk &lt;/option&gt;</a:t>
            </a:r>
          </a:p>
          <a:p>
            <a:r>
              <a:rPr lang="en-US" sz="1600" dirty="0"/>
              <a:t>      &lt;option value="3"&gt; Buy A Bagel &lt;/option&gt;</a:t>
            </a:r>
          </a:p>
          <a:p>
            <a:r>
              <a:rPr lang="en-US" sz="1600" dirty="0"/>
              <a:t>   &lt;/</a:t>
            </a:r>
            <a:r>
              <a:rPr lang="en-US" sz="1600" dirty="0" err="1"/>
              <a:t>optgroup</a:t>
            </a:r>
            <a:r>
              <a:rPr lang="en-US" sz="1600" dirty="0"/>
              <a:t>&gt;</a:t>
            </a:r>
          </a:p>
          <a:p>
            <a:endParaRPr lang="en-US" sz="600" dirty="0"/>
          </a:p>
          <a:p>
            <a:r>
              <a:rPr lang="en-US" sz="1600" dirty="0"/>
              <a:t>   &lt;</a:t>
            </a:r>
            <a:r>
              <a:rPr lang="en-US" sz="1600" dirty="0" err="1"/>
              <a:t>optgroup</a:t>
            </a:r>
            <a:r>
              <a:rPr lang="en-US" sz="1600" dirty="0"/>
              <a:t> label="Evening"&gt;</a:t>
            </a:r>
          </a:p>
          <a:p>
            <a:r>
              <a:rPr lang="en-US" sz="1600" dirty="0"/>
              <a:t>      &lt;option value="4"&gt; Read A Book &lt;/option&gt;</a:t>
            </a:r>
          </a:p>
          <a:p>
            <a:r>
              <a:rPr lang="en-US" sz="1600" dirty="0"/>
              <a:t>      &lt;option value="5"&gt; Watch TV    &lt;/option&gt;</a:t>
            </a:r>
          </a:p>
          <a:p>
            <a:r>
              <a:rPr lang="en-US" sz="1600" dirty="0"/>
              <a:t>   &lt;/</a:t>
            </a:r>
            <a:r>
              <a:rPr lang="en-US" sz="1600" dirty="0" err="1"/>
              <a:t>optgroup</a:t>
            </a:r>
            <a:r>
              <a:rPr lang="en-US" sz="1600" dirty="0"/>
              <a:t>&gt;</a:t>
            </a:r>
          </a:p>
          <a:p>
            <a:endParaRPr lang="en-US" sz="700" dirty="0"/>
          </a:p>
          <a:p>
            <a:r>
              <a:rPr lang="en-US" sz="1600" dirty="0"/>
              <a:t>   &lt;</a:t>
            </a:r>
            <a:r>
              <a:rPr lang="en-US" sz="1600" dirty="0" err="1"/>
              <a:t>optgroup</a:t>
            </a:r>
            <a:r>
              <a:rPr lang="en-US" sz="1600" dirty="0"/>
              <a:t> label="Any time"&gt;</a:t>
            </a:r>
          </a:p>
          <a:p>
            <a:r>
              <a:rPr lang="en-US" sz="1600" dirty="0"/>
              <a:t>      &lt;option value="6"&gt; Write a test &lt;/option&gt;</a:t>
            </a:r>
          </a:p>
          <a:p>
            <a:r>
              <a:rPr lang="en-US" sz="1600" dirty="0"/>
              <a:t>   &lt;/</a:t>
            </a:r>
            <a:r>
              <a:rPr lang="en-US" sz="1600" dirty="0" err="1"/>
              <a:t>optgroup</a:t>
            </a:r>
            <a:r>
              <a:rPr lang="en-US" sz="1600" dirty="0"/>
              <a:t>&gt;</a:t>
            </a:r>
          </a:p>
          <a:p>
            <a:r>
              <a:rPr lang="en-US" sz="1600" dirty="0"/>
              <a:t>&lt;/select&gt;</a:t>
            </a:r>
          </a:p>
        </p:txBody>
      </p:sp>
      <p:pic>
        <p:nvPicPr>
          <p:cNvPr id="6" name="Picture 2" descr="C:\Users\HP\Desktop\tmp\2.png"/>
          <p:cNvPicPr>
            <a:picLocks noChangeAspect="1" noChangeArrowheads="1"/>
          </p:cNvPicPr>
          <p:nvPr/>
        </p:nvPicPr>
        <p:blipFill>
          <a:blip r:embed="rId2" cstate="print"/>
          <a:srcRect/>
          <a:stretch>
            <a:fillRect/>
          </a:stretch>
        </p:blipFill>
        <p:spPr bwMode="auto">
          <a:xfrm>
            <a:off x="5791200" y="1676400"/>
            <a:ext cx="2263559" cy="2976736"/>
          </a:xfrm>
          <a:prstGeom prst="rect">
            <a:avLst/>
          </a:prstGeom>
          <a:noFill/>
        </p:spPr>
      </p:pic>
      <p:sp>
        <p:nvSpPr>
          <p:cNvPr id="7" name="TextBox 6"/>
          <p:cNvSpPr txBox="1"/>
          <p:nvPr/>
        </p:nvSpPr>
        <p:spPr>
          <a:xfrm>
            <a:off x="5292081" y="5373216"/>
            <a:ext cx="366575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select-tags-optgroup.html</a:t>
            </a:r>
            <a:endParaRPr lang="en-CA" sz="2000" dirty="0"/>
          </a:p>
        </p:txBody>
      </p:sp>
    </p:spTree>
    <p:extLst>
      <p:ext uri="{BB962C8B-B14F-4D97-AF65-F5344CB8AC3E}">
        <p14:creationId xmlns:p14="http://schemas.microsoft.com/office/powerpoint/2010/main" val="304750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effectLst>
                  <a:outerShdw blurRad="38100" dist="38100" dir="2700000" algn="tl">
                    <a:srgbClr val="000000">
                      <a:alpha val="43137"/>
                    </a:srgbClr>
                  </a:outerShdw>
                </a:effectLst>
              </a:rPr>
              <a:t>Element</a:t>
            </a:r>
          </a:p>
        </p:txBody>
      </p:sp>
      <p:sp>
        <p:nvSpPr>
          <p:cNvPr id="3" name="Content Placeholder 2"/>
          <p:cNvSpPr>
            <a:spLocks noGrp="1"/>
          </p:cNvSpPr>
          <p:nvPr>
            <p:ph idx="1"/>
          </p:nvPr>
        </p:nvSpPr>
        <p:spPr>
          <a:xfrm>
            <a:off x="323528" y="1484784"/>
            <a:ext cx="8540750" cy="4824536"/>
          </a:xfrm>
        </p:spPr>
        <p:txBody>
          <a:bodyPr/>
          <a:lstStyle/>
          <a:p>
            <a:pPr>
              <a:buFont typeface="Wingdings" panose="05000000000000000000" pitchFamily="2" charset="2"/>
              <a:buChar char="Ø"/>
            </a:pPr>
            <a:r>
              <a:rPr lang="en-US" sz="2400" dirty="0"/>
              <a:t>The </a:t>
            </a:r>
            <a:r>
              <a:rPr lang="en-US" sz="2400" dirty="0">
                <a:solidFill>
                  <a:srgbClr val="0000CC"/>
                </a:solidFill>
                <a:effectLst>
                  <a:outerShdw blurRad="38100" dist="38100" dir="2700000" algn="tl">
                    <a:srgbClr val="000000">
                      <a:alpha val="43137"/>
                    </a:srgbClr>
                  </a:outerShdw>
                </a:effectLst>
              </a:rPr>
              <a:t>&lt;</a:t>
            </a:r>
            <a:r>
              <a:rPr lang="en-US" sz="2400" dirty="0" err="1">
                <a:solidFill>
                  <a:srgbClr val="0000CC"/>
                </a:solidFill>
                <a:effectLst>
                  <a:outerShdw blurRad="38100" dist="38100" dir="2700000" algn="tl">
                    <a:srgbClr val="000000">
                      <a:alpha val="43137"/>
                    </a:srgbClr>
                  </a:outerShdw>
                </a:effectLst>
              </a:rPr>
              <a:t>textarea</a:t>
            </a:r>
            <a:r>
              <a:rPr lang="en-US" sz="2400" dirty="0">
                <a:solidFill>
                  <a:srgbClr val="0000CC"/>
                </a:solidFill>
                <a:effectLst>
                  <a:outerShdw blurRad="38100" dist="38100" dir="2700000" algn="tl">
                    <a:srgbClr val="000000">
                      <a:alpha val="43137"/>
                    </a:srgbClr>
                  </a:outerShdw>
                </a:effectLst>
              </a:rPr>
              <a:t>&gt; </a:t>
            </a:r>
            <a:r>
              <a:rPr lang="en-US" sz="2400" dirty="0"/>
              <a:t>element provides a </a:t>
            </a:r>
            <a:r>
              <a:rPr lang="en-US" sz="2400" dirty="0">
                <a:solidFill>
                  <a:srgbClr val="0000CC"/>
                </a:solidFill>
              </a:rPr>
              <a:t>multi-line text entry field. </a:t>
            </a:r>
          </a:p>
          <a:p>
            <a:pPr>
              <a:buFont typeface="Wingdings" panose="05000000000000000000" pitchFamily="2" charset="2"/>
              <a:buChar char="Ø"/>
            </a:pPr>
            <a:r>
              <a:rPr lang="en-CA" sz="2400" dirty="0"/>
              <a:t>attributes:</a:t>
            </a:r>
          </a:p>
          <a:p>
            <a:pPr lvl="1">
              <a:buFont typeface="Wingdings" panose="05000000000000000000" pitchFamily="2" charset="2"/>
              <a:buChar char="Ø"/>
            </a:pPr>
            <a:r>
              <a:rPr lang="en-CA" sz="2000" dirty="0"/>
              <a:t>rows = “height of the </a:t>
            </a:r>
            <a:r>
              <a:rPr lang="en-CA" sz="2000" dirty="0" err="1"/>
              <a:t>textarea</a:t>
            </a:r>
            <a:r>
              <a:rPr lang="en-CA" sz="2000" dirty="0"/>
              <a:t> in character” </a:t>
            </a:r>
          </a:p>
          <a:p>
            <a:pPr lvl="1">
              <a:buFont typeface="Wingdings" panose="05000000000000000000" pitchFamily="2" charset="2"/>
              <a:buChar char="Ø"/>
            </a:pPr>
            <a:r>
              <a:rPr lang="en-CA" sz="2000" dirty="0"/>
              <a:t>cols = “width of the </a:t>
            </a:r>
            <a:r>
              <a:rPr lang="en-CA" sz="2000" dirty="0" err="1"/>
              <a:t>textarea</a:t>
            </a:r>
            <a:r>
              <a:rPr lang="en-CA" sz="2000" dirty="0"/>
              <a:t> in character”</a:t>
            </a:r>
            <a:endParaRPr lang="en-US" sz="2400" dirty="0"/>
          </a:p>
          <a:p>
            <a:pPr>
              <a:buFont typeface="Wingdings" panose="05000000000000000000" pitchFamily="2" charset="2"/>
              <a:buChar char="Ø"/>
            </a:pPr>
            <a:r>
              <a:rPr lang="en-US" sz="2400" dirty="0" err="1"/>
              <a:t>textarea</a:t>
            </a:r>
            <a:r>
              <a:rPr lang="en-US" sz="2400" dirty="0"/>
              <a:t> fields automatically have scroll bars; any amount of text can be entered in them.</a:t>
            </a:r>
          </a:p>
          <a:p>
            <a:pPr>
              <a:buFont typeface="Wingdings" panose="05000000000000000000" pitchFamily="2" charset="2"/>
              <a:buChar char="Ø"/>
            </a:pPr>
            <a:r>
              <a:rPr lang="en-US" sz="2400" dirty="0"/>
              <a:t>The element can have “text” as default contents. E.g.</a:t>
            </a:r>
          </a:p>
          <a:p>
            <a:pPr lvl="1">
              <a:lnSpc>
                <a:spcPct val="80000"/>
              </a:lnSpc>
              <a:buFontTx/>
              <a:buNone/>
            </a:pPr>
            <a:r>
              <a:rPr lang="en-CA" altLang="en-US" sz="2000" dirty="0"/>
              <a:t>     &lt;</a:t>
            </a:r>
            <a:r>
              <a:rPr lang="en-CA" altLang="en-US" sz="2000" dirty="0" err="1"/>
              <a:t>textarea</a:t>
            </a:r>
            <a:r>
              <a:rPr lang="en-CA" altLang="en-US" sz="2000" dirty="0"/>
              <a:t> name="comments" cols="30"   rows="10"&gt;</a:t>
            </a:r>
          </a:p>
          <a:p>
            <a:pPr lvl="1">
              <a:lnSpc>
                <a:spcPct val="80000"/>
              </a:lnSpc>
              <a:buFontTx/>
              <a:buNone/>
            </a:pPr>
            <a:r>
              <a:rPr lang="en-CA" altLang="en-US" sz="2000" dirty="0"/>
              <a:t>        Input your comments:</a:t>
            </a:r>
          </a:p>
          <a:p>
            <a:pPr lvl="1">
              <a:lnSpc>
                <a:spcPct val="80000"/>
              </a:lnSpc>
              <a:buFontTx/>
              <a:buNone/>
            </a:pPr>
            <a:r>
              <a:rPr lang="en-CA" altLang="en-US" sz="2000" dirty="0"/>
              <a:t>	 &lt;/</a:t>
            </a:r>
            <a:r>
              <a:rPr lang="en-CA" altLang="en-US" sz="2000" dirty="0" err="1"/>
              <a:t>textarea</a:t>
            </a:r>
            <a:r>
              <a:rPr lang="en-CA" altLang="en-US" sz="2000" dirty="0"/>
              <a:t>&gt;</a:t>
            </a:r>
            <a:endParaRPr lang="en-US" sz="2400" dirty="0"/>
          </a:p>
          <a:p>
            <a:pPr>
              <a:buFont typeface="Wingdings" panose="05000000000000000000" pitchFamily="2" charset="2"/>
              <a:buChar char="q"/>
            </a:pPr>
            <a:r>
              <a:rPr lang="en-US" sz="2800" dirty="0">
                <a:hlinkClick r:id="rId2"/>
              </a:rPr>
              <a:t>textarea.html</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2666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&lt;button&gt; Element</a:t>
            </a:r>
          </a:p>
        </p:txBody>
      </p:sp>
      <p:sp>
        <p:nvSpPr>
          <p:cNvPr id="3" name="Content Placeholder 2"/>
          <p:cNvSpPr>
            <a:spLocks noGrp="1"/>
          </p:cNvSpPr>
          <p:nvPr>
            <p:ph idx="1"/>
          </p:nvPr>
        </p:nvSpPr>
        <p:spPr>
          <a:xfrm>
            <a:off x="301625" y="1196752"/>
            <a:ext cx="8540750" cy="4902423"/>
          </a:xfrm>
        </p:spPr>
        <p:txBody>
          <a:bodyPr/>
          <a:lstStyle/>
          <a:p>
            <a:pPr lvl="1">
              <a:lnSpc>
                <a:spcPct val="80000"/>
              </a:lnSpc>
            </a:pPr>
            <a:endParaRPr lang="en-CA" altLang="en-US" sz="1100" dirty="0"/>
          </a:p>
          <a:p>
            <a:pPr>
              <a:lnSpc>
                <a:spcPct val="80000"/>
              </a:lnSpc>
              <a:buFont typeface="Wingdings" panose="05000000000000000000" pitchFamily="2" charset="2"/>
              <a:buChar char="Ø"/>
            </a:pPr>
            <a:r>
              <a:rPr lang="en-CA" sz="2400" dirty="0"/>
              <a:t>The &lt;</a:t>
            </a:r>
            <a:r>
              <a:rPr lang="en-CA" sz="2400" dirty="0">
                <a:solidFill>
                  <a:srgbClr val="0000CC"/>
                </a:solidFill>
                <a:effectLst>
                  <a:outerShdw blurRad="38100" dist="38100" dir="2700000" algn="tl">
                    <a:srgbClr val="000000">
                      <a:alpha val="43137"/>
                    </a:srgbClr>
                  </a:outerShdw>
                </a:effectLst>
              </a:rPr>
              <a:t>button</a:t>
            </a:r>
            <a:r>
              <a:rPr lang="en-CA" sz="2400" dirty="0"/>
              <a:t>&gt; element provide a alternative way to perform most of the above actions with greater flexibility. </a:t>
            </a:r>
          </a:p>
          <a:p>
            <a:pPr>
              <a:lnSpc>
                <a:spcPct val="80000"/>
              </a:lnSpc>
              <a:buFont typeface="Wingdings" panose="05000000000000000000" pitchFamily="2" charset="2"/>
              <a:buChar char="Ø"/>
            </a:pPr>
            <a:r>
              <a:rPr lang="en-CA" sz="2400" dirty="0"/>
              <a:t>Syntax:</a:t>
            </a:r>
          </a:p>
          <a:p>
            <a:pPr lvl="1">
              <a:lnSpc>
                <a:spcPct val="80000"/>
              </a:lnSpc>
            </a:pPr>
            <a:r>
              <a:rPr lang="en-CA" sz="2000" dirty="0"/>
              <a:t>&lt;button&gt; content showing on button &lt;/button&gt;</a:t>
            </a:r>
          </a:p>
          <a:p>
            <a:pPr>
              <a:lnSpc>
                <a:spcPct val="80000"/>
              </a:lnSpc>
              <a:buFont typeface="Wingdings" panose="05000000000000000000" pitchFamily="2" charset="2"/>
              <a:buChar char="Ø"/>
            </a:pPr>
            <a:r>
              <a:rPr lang="en-CA" sz="2400" dirty="0"/>
              <a:t>Type attributes:</a:t>
            </a:r>
          </a:p>
          <a:p>
            <a:pPr lvl="1">
              <a:lnSpc>
                <a:spcPct val="80000"/>
              </a:lnSpc>
            </a:pPr>
            <a:r>
              <a:rPr lang="en-CA" sz="2000" dirty="0"/>
              <a:t>&lt;button type="submit"&gt; </a:t>
            </a:r>
          </a:p>
          <a:p>
            <a:pPr lvl="1">
              <a:lnSpc>
                <a:spcPct val="80000"/>
              </a:lnSpc>
            </a:pPr>
            <a:r>
              <a:rPr lang="en-CA" sz="2000" dirty="0"/>
              <a:t>&lt;button type="reset"&gt; </a:t>
            </a:r>
          </a:p>
          <a:p>
            <a:pPr lvl="1">
              <a:lnSpc>
                <a:spcPct val="80000"/>
              </a:lnSpc>
            </a:pPr>
            <a:r>
              <a:rPr lang="en-CA" sz="2000" dirty="0"/>
              <a:t>&lt;button type="button"&gt; </a:t>
            </a:r>
          </a:p>
          <a:p>
            <a:pPr>
              <a:lnSpc>
                <a:spcPct val="80000"/>
              </a:lnSpc>
              <a:buFont typeface="Wingdings" panose="05000000000000000000" pitchFamily="2" charset="2"/>
              <a:buChar char="Ø"/>
            </a:pPr>
            <a:r>
              <a:rPr lang="en-CA" sz="2400" dirty="0"/>
              <a:t>Example 1 - </a:t>
            </a:r>
            <a:r>
              <a:rPr lang="en-CA" sz="2400" dirty="0">
                <a:solidFill>
                  <a:srgbClr val="0000CC"/>
                </a:solidFill>
                <a:effectLst>
                  <a:outerShdw blurRad="38100" dist="38100" dir="2700000" algn="tl">
                    <a:srgbClr val="000000">
                      <a:alpha val="43137"/>
                    </a:srgbClr>
                  </a:outerShdw>
                </a:effectLst>
              </a:rPr>
              <a:t>A button located outside a form </a:t>
            </a:r>
            <a:r>
              <a:rPr lang="en-CA" sz="2400" dirty="0"/>
              <a:t>(but still a part of the form):</a:t>
            </a:r>
          </a:p>
          <a:p>
            <a:pPr marL="800100" lvl="2" indent="0">
              <a:lnSpc>
                <a:spcPct val="80000"/>
              </a:lnSpc>
              <a:buNone/>
            </a:pPr>
            <a:r>
              <a:rPr lang="en-CA" sz="1800" dirty="0"/>
              <a:t>&lt;button type="submit" </a:t>
            </a:r>
            <a:r>
              <a:rPr lang="en-CA" sz="1800" dirty="0">
                <a:solidFill>
                  <a:srgbClr val="FF0000"/>
                </a:solidFill>
                <a:effectLst>
                  <a:outerShdw blurRad="38100" dist="38100" dir="2700000" algn="tl">
                    <a:srgbClr val="000000">
                      <a:alpha val="43137"/>
                    </a:srgbClr>
                  </a:outerShdw>
                </a:effectLst>
              </a:rPr>
              <a:t>form="form1" </a:t>
            </a:r>
            <a:r>
              <a:rPr lang="en-CA" sz="1800" dirty="0"/>
              <a:t>value="Submit"&gt;Submit&lt;/button&gt;</a:t>
            </a:r>
            <a:endParaRPr lang="en-CA" sz="2400" dirty="0"/>
          </a:p>
          <a:p>
            <a:pPr>
              <a:lnSpc>
                <a:spcPct val="80000"/>
              </a:lnSpc>
              <a:buFont typeface="Wingdings" panose="05000000000000000000" pitchFamily="2" charset="2"/>
              <a:buChar char="Ø"/>
            </a:pPr>
            <a:r>
              <a:rPr lang="en-CA" sz="2400" dirty="0"/>
              <a:t>Example 2 – </a:t>
            </a:r>
            <a:r>
              <a:rPr lang="en-CA" sz="2400" dirty="0">
                <a:solidFill>
                  <a:srgbClr val="0000CC"/>
                </a:solidFill>
                <a:effectLst>
                  <a:outerShdw blurRad="38100" dist="38100" dir="2700000" algn="tl">
                    <a:srgbClr val="000000">
                      <a:alpha val="43137"/>
                    </a:srgbClr>
                  </a:outerShdw>
                </a:effectLst>
              </a:rPr>
              <a:t>A button doesn’t belong to any form</a:t>
            </a:r>
            <a:r>
              <a:rPr lang="en-CA" sz="2400" dirty="0"/>
              <a:t>.</a:t>
            </a:r>
          </a:p>
          <a:p>
            <a:pPr marL="800100" lvl="2" indent="0">
              <a:lnSpc>
                <a:spcPct val="80000"/>
              </a:lnSpc>
              <a:buNone/>
            </a:pPr>
            <a:r>
              <a:rPr lang="en-CA" sz="1800" dirty="0"/>
              <a:t>&lt;button type="button" </a:t>
            </a:r>
            <a:r>
              <a:rPr lang="en-CA" sz="1800" dirty="0" err="1"/>
              <a:t>onclick</a:t>
            </a:r>
            <a:r>
              <a:rPr lang="en-CA" sz="1800" dirty="0"/>
              <a:t>="alert('Button was clicked!')&gt;</a:t>
            </a:r>
          </a:p>
          <a:p>
            <a:pPr marL="800100" lvl="2" indent="0">
              <a:lnSpc>
                <a:spcPct val="80000"/>
              </a:lnSpc>
              <a:buNone/>
            </a:pPr>
            <a:r>
              <a:rPr lang="en-CA" sz="1800" dirty="0"/>
              <a:t>   Click Me!&lt;/button&gt; </a:t>
            </a:r>
          </a:p>
          <a:p>
            <a:pPr>
              <a:lnSpc>
                <a:spcPct val="80000"/>
              </a:lnSpc>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18804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Grouping Fields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TextBox 4"/>
          <p:cNvSpPr txBox="1"/>
          <p:nvPr/>
        </p:nvSpPr>
        <p:spPr>
          <a:xfrm>
            <a:off x="464171" y="2274496"/>
            <a:ext cx="8352928" cy="3016210"/>
          </a:xfrm>
          <a:prstGeom prst="rect">
            <a:avLst/>
          </a:prstGeom>
          <a:solidFill>
            <a:schemeClr val="accent1">
              <a:lumMod val="20000"/>
              <a:lumOff val="80000"/>
            </a:schemeClr>
          </a:solidFill>
        </p:spPr>
        <p:txBody>
          <a:bodyPr wrap="square" rtlCol="0">
            <a:spAutoFit/>
          </a:bodyPr>
          <a:lstStyle/>
          <a:p>
            <a:pPr>
              <a:spcBef>
                <a:spcPts val="600"/>
              </a:spcBef>
            </a:pPr>
            <a:r>
              <a:rPr lang="en-US" sz="2000" dirty="0"/>
              <a:t>&lt;</a:t>
            </a:r>
            <a:r>
              <a:rPr lang="en-US" sz="2000" dirty="0" err="1"/>
              <a:t>fieldset</a:t>
            </a:r>
            <a:r>
              <a:rPr lang="en-US" sz="2000" dirty="0"/>
              <a:t>&gt;</a:t>
            </a:r>
          </a:p>
          <a:p>
            <a:pPr>
              <a:spcBef>
                <a:spcPts val="600"/>
              </a:spcBef>
            </a:pPr>
            <a:r>
              <a:rPr lang="en-US" sz="2000" dirty="0"/>
              <a:t>&lt;legend&gt;Personal Information&lt;/legend&gt;</a:t>
            </a:r>
          </a:p>
          <a:p>
            <a:pPr>
              <a:spcBef>
                <a:spcPts val="600"/>
              </a:spcBef>
            </a:pPr>
            <a:r>
              <a:rPr lang="en-US" sz="2000" dirty="0"/>
              <a:t>     Frist Name: &lt;input type="text" name="</a:t>
            </a:r>
            <a:r>
              <a:rPr lang="en-US" sz="2000" dirty="0" err="1"/>
              <a:t>fname</a:t>
            </a:r>
            <a:r>
              <a:rPr lang="en-US" sz="2000" dirty="0"/>
              <a:t>" id="</a:t>
            </a:r>
            <a:r>
              <a:rPr lang="en-US" sz="2000" dirty="0" err="1"/>
              <a:t>fanme</a:t>
            </a:r>
            <a:r>
              <a:rPr lang="en-US" sz="2000" dirty="0"/>
              <a:t>" /&gt;&lt;</a:t>
            </a:r>
            <a:r>
              <a:rPr lang="en-US" sz="2000" dirty="0" err="1"/>
              <a:t>br</a:t>
            </a:r>
            <a:r>
              <a:rPr lang="en-US" sz="2000" dirty="0"/>
              <a:t>&gt;  </a:t>
            </a:r>
          </a:p>
          <a:p>
            <a:pPr>
              <a:spcBef>
                <a:spcPts val="600"/>
              </a:spcBef>
            </a:pPr>
            <a:r>
              <a:rPr lang="en-US" sz="2000" dirty="0"/>
              <a:t>     Last Name: &lt;input type="text" name="</a:t>
            </a:r>
            <a:r>
              <a:rPr lang="en-US" sz="2000" dirty="0" err="1"/>
              <a:t>lname</a:t>
            </a:r>
            <a:r>
              <a:rPr lang="en-US" sz="2000" dirty="0"/>
              <a:t>" id="</a:t>
            </a:r>
            <a:r>
              <a:rPr lang="en-US" sz="2000" dirty="0" err="1"/>
              <a:t>lname</a:t>
            </a:r>
            <a:r>
              <a:rPr lang="en-US" sz="2000" dirty="0"/>
              <a:t>" /&gt;  &lt;</a:t>
            </a:r>
            <a:r>
              <a:rPr lang="en-US" sz="2000" dirty="0" err="1"/>
              <a:t>br</a:t>
            </a:r>
            <a:r>
              <a:rPr lang="en-US" sz="2000" dirty="0"/>
              <a:t>&gt;  </a:t>
            </a:r>
          </a:p>
          <a:p>
            <a:pPr>
              <a:spcBef>
                <a:spcPts val="600"/>
              </a:spcBef>
            </a:pPr>
            <a:r>
              <a:rPr lang="en-US" sz="2000" dirty="0"/>
              <a:t>     Email: &lt;input type="email" name="name3" id="email" /&gt; &lt;</a:t>
            </a:r>
            <a:r>
              <a:rPr lang="en-US" sz="2000" dirty="0" err="1"/>
              <a:t>br</a:t>
            </a:r>
            <a:r>
              <a:rPr lang="en-US" sz="2000" dirty="0"/>
              <a:t> /&gt;  </a:t>
            </a:r>
          </a:p>
          <a:p>
            <a:pPr>
              <a:spcBef>
                <a:spcPts val="600"/>
              </a:spcBef>
            </a:pPr>
            <a:r>
              <a:rPr lang="en-US" sz="2000" dirty="0"/>
              <a:t>     Telephone: &lt;input type="</a:t>
            </a:r>
            <a:r>
              <a:rPr lang="en-US" sz="2000" dirty="0" err="1"/>
              <a:t>tel</a:t>
            </a:r>
            <a:r>
              <a:rPr lang="en-US" sz="2000" dirty="0"/>
              <a:t>" name="phone" id="phone" value="416-"/&gt;</a:t>
            </a:r>
          </a:p>
          <a:p>
            <a:pPr>
              <a:spcBef>
                <a:spcPts val="600"/>
              </a:spcBef>
            </a:pPr>
            <a:r>
              <a:rPr lang="en-US" sz="2000" dirty="0"/>
              <a:t>&lt;/</a:t>
            </a:r>
            <a:r>
              <a:rPr lang="en-US" sz="2000" dirty="0" err="1"/>
              <a:t>fieldset</a:t>
            </a:r>
            <a:r>
              <a:rPr lang="en-US" sz="2000" dirty="0"/>
              <a:t>&gt; </a:t>
            </a:r>
          </a:p>
        </p:txBody>
      </p:sp>
      <p:sp>
        <p:nvSpPr>
          <p:cNvPr id="3" name="TextBox 2"/>
          <p:cNvSpPr txBox="1"/>
          <p:nvPr/>
        </p:nvSpPr>
        <p:spPr>
          <a:xfrm>
            <a:off x="464171" y="1196752"/>
            <a:ext cx="7220165" cy="830997"/>
          </a:xfrm>
          <a:prstGeom prst="rect">
            <a:avLst/>
          </a:prstGeom>
          <a:noFill/>
        </p:spPr>
        <p:txBody>
          <a:bodyPr wrap="square" rtlCol="0">
            <a:spAutoFit/>
          </a:bodyPr>
          <a:lstStyle/>
          <a:p>
            <a:pPr marL="342900" indent="-342900">
              <a:buFont typeface="Wingdings" panose="05000000000000000000" pitchFamily="2" charset="2"/>
              <a:buChar char="Ø"/>
            </a:pPr>
            <a:r>
              <a:rPr lang="en-CA" sz="2400" dirty="0"/>
              <a:t>&lt;</a:t>
            </a:r>
            <a:r>
              <a:rPr lang="en-CA" sz="2400" dirty="0" err="1">
                <a:solidFill>
                  <a:srgbClr val="0000CC"/>
                </a:solidFill>
                <a:effectLst>
                  <a:outerShdw blurRad="38100" dist="38100" dir="2700000" algn="tl">
                    <a:srgbClr val="000000">
                      <a:alpha val="43137"/>
                    </a:srgbClr>
                  </a:outerShdw>
                </a:effectLst>
              </a:rPr>
              <a:t>fieldset</a:t>
            </a:r>
            <a:r>
              <a:rPr lang="en-CA" sz="2400" dirty="0"/>
              <a:t>&gt; tags: grouping the fields</a:t>
            </a:r>
          </a:p>
          <a:p>
            <a:pPr marL="342900" indent="-342900">
              <a:buFont typeface="Wingdings" panose="05000000000000000000" pitchFamily="2" charset="2"/>
              <a:buChar char="Ø"/>
            </a:pPr>
            <a:r>
              <a:rPr lang="en-CA" sz="2400" dirty="0"/>
              <a:t>&lt;</a:t>
            </a:r>
            <a:r>
              <a:rPr lang="en-CA" sz="2400" dirty="0">
                <a:solidFill>
                  <a:srgbClr val="0000CC"/>
                </a:solidFill>
                <a:effectLst>
                  <a:outerShdw blurRad="38100" dist="38100" dir="2700000" algn="tl">
                    <a:srgbClr val="000000">
                      <a:alpha val="43137"/>
                    </a:srgbClr>
                  </a:outerShdw>
                </a:effectLst>
              </a:rPr>
              <a:t>legend</a:t>
            </a:r>
            <a:r>
              <a:rPr lang="en-CA" sz="2400" dirty="0"/>
              <a:t>&gt; tags: specifying a title for the group</a:t>
            </a:r>
          </a:p>
        </p:txBody>
      </p:sp>
      <p:sp>
        <p:nvSpPr>
          <p:cNvPr id="6" name="TextBox 5"/>
          <p:cNvSpPr txBox="1"/>
          <p:nvPr/>
        </p:nvSpPr>
        <p:spPr>
          <a:xfrm>
            <a:off x="835089" y="5310500"/>
            <a:ext cx="6977271"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hlinkClick r:id="rId2"/>
              </a:rPr>
              <a:t>fieldset-label-button.html</a:t>
            </a:r>
            <a:endParaRPr lang="en-US" sz="2400" dirty="0"/>
          </a:p>
          <a:p>
            <a:endParaRPr lang="en-CA" dirty="0"/>
          </a:p>
        </p:txBody>
      </p:sp>
    </p:spTree>
    <p:extLst>
      <p:ext uri="{BB962C8B-B14F-4D97-AF65-F5344CB8AC3E}">
        <p14:creationId xmlns:p14="http://schemas.microsoft.com/office/powerpoint/2010/main" val="87906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540750" cy="752128"/>
          </a:xfrm>
        </p:spPr>
        <p:txBody>
          <a:bodyPr/>
          <a:lstStyle/>
          <a:p>
            <a:r>
              <a:rPr lang="en-US" sz="4000" dirty="0">
                <a:effectLst>
                  <a:outerShdw blurRad="38100" dist="38100" dir="2700000" algn="tl">
                    <a:srgbClr val="000000">
                      <a:alpha val="43137"/>
                    </a:srgbClr>
                  </a:outerShdw>
                </a:effectLst>
              </a:rPr>
              <a:t>&lt;label&gt; Element</a:t>
            </a:r>
            <a:endParaRPr lang="en-CA"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Define a label for &lt;input&gt; element.</a:t>
            </a:r>
          </a:p>
          <a:p>
            <a:pPr>
              <a:buFont typeface="Wingdings" panose="05000000000000000000" pitchFamily="2" charset="2"/>
              <a:buChar char="Ø"/>
            </a:pPr>
            <a:r>
              <a:rPr lang="en-CA" sz="2800" dirty="0"/>
              <a:t>It does not render as anything special for the user. </a:t>
            </a:r>
          </a:p>
          <a:p>
            <a:pPr>
              <a:buFont typeface="Wingdings" panose="05000000000000000000" pitchFamily="2" charset="2"/>
              <a:buChar char="Ø"/>
            </a:pPr>
            <a:r>
              <a:rPr lang="en-CA" sz="2800" dirty="0"/>
              <a:t>It provides a usability improvement for mouse users, </a:t>
            </a:r>
          </a:p>
          <a:p>
            <a:pPr lvl="1"/>
            <a:r>
              <a:rPr lang="en-CA" sz="2400" dirty="0"/>
              <a:t>if the user clicks on the text within the &lt;label&gt; element, it toggles the control.</a:t>
            </a:r>
          </a:p>
          <a:p>
            <a:pPr>
              <a:buFont typeface="Wingdings" panose="05000000000000000000" pitchFamily="2" charset="2"/>
              <a:buChar char="Ø"/>
            </a:pPr>
            <a:r>
              <a:rPr lang="en-CA" sz="2800" dirty="0"/>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a:t>
            </a:r>
            <a:r>
              <a:rPr lang="en-CA" sz="2800" dirty="0"/>
              <a:t>attribute of the &lt;label&gt; tag should be </a:t>
            </a:r>
            <a:r>
              <a:rPr lang="en-CA" sz="2800" dirty="0">
                <a:effectLst>
                  <a:outerShdw blurRad="38100" dist="38100" dir="2700000" algn="tl">
                    <a:srgbClr val="000000">
                      <a:alpha val="43137"/>
                    </a:srgbClr>
                  </a:outerShdw>
                </a:effectLst>
              </a:rPr>
              <a:t>equal to the </a:t>
            </a:r>
            <a:r>
              <a:rPr lang="en-CA" sz="2800" dirty="0">
                <a:solidFill>
                  <a:srgbClr val="0000CC"/>
                </a:solidFill>
                <a:effectLst>
                  <a:outerShdw blurRad="38100" dist="38100" dir="2700000" algn="tl">
                    <a:srgbClr val="000000">
                      <a:alpha val="43137"/>
                    </a:srgbClr>
                  </a:outerShdw>
                </a:effectLst>
              </a:rPr>
              <a:t>id </a:t>
            </a:r>
            <a:r>
              <a:rPr lang="en-CA" sz="2800" dirty="0">
                <a:effectLst>
                  <a:outerShdw blurRad="38100" dist="38100" dir="2700000" algn="tl">
                    <a:srgbClr val="000000">
                      <a:alpha val="43137"/>
                    </a:srgbClr>
                  </a:outerShdw>
                </a:effectLst>
              </a:rPr>
              <a:t>attribute </a:t>
            </a:r>
            <a:r>
              <a:rPr lang="en-CA" sz="2800" dirty="0"/>
              <a:t>of the related element to bind them together.</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84140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&lt;label&gt;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5" name="TextBox 4"/>
          <p:cNvSpPr txBox="1"/>
          <p:nvPr/>
        </p:nvSpPr>
        <p:spPr>
          <a:xfrm>
            <a:off x="428625" y="1340769"/>
            <a:ext cx="8352928" cy="3724096"/>
          </a:xfrm>
          <a:prstGeom prst="rect">
            <a:avLst/>
          </a:prstGeom>
          <a:solidFill>
            <a:schemeClr val="accent1">
              <a:lumMod val="20000"/>
              <a:lumOff val="80000"/>
            </a:schemeClr>
          </a:solidFill>
        </p:spPr>
        <p:txBody>
          <a:bodyPr wrap="square" rtlCol="0">
            <a:spAutoFit/>
          </a:bodyPr>
          <a:lstStyle/>
          <a:p>
            <a:r>
              <a:rPr lang="en-US" sz="2000" dirty="0"/>
              <a:t> </a:t>
            </a:r>
            <a:r>
              <a:rPr lang="en-US" dirty="0">
                <a:latin typeface="Consolas" panose="020B0609020204030204" pitchFamily="49" charset="0"/>
                <a:cs typeface="Consolas" panose="020B0609020204030204" pitchFamily="49" charset="0"/>
              </a:rPr>
              <a:t>&lt;h4&gt;Label </a:t>
            </a:r>
            <a:r>
              <a:rPr lang="en-US" dirty="0" err="1">
                <a:latin typeface="Consolas" panose="020B0609020204030204" pitchFamily="49" charset="0"/>
                <a:cs typeface="Consolas" panose="020B0609020204030204" pitchFamily="49" charset="0"/>
              </a:rPr>
              <a:t>exampel</a:t>
            </a:r>
            <a:r>
              <a:rPr lang="en-US" dirty="0">
                <a:latin typeface="Consolas" panose="020B0609020204030204" pitchFamily="49" charset="0"/>
                <a:cs typeface="Consolas" panose="020B0609020204030204" pitchFamily="49" charset="0"/>
              </a:rPr>
              <a:t> 1&lt;/h4&gt;</a:t>
            </a:r>
          </a:p>
          <a:p>
            <a:r>
              <a:rPr lang="en-US" dirty="0">
                <a:latin typeface="Consolas" panose="020B0609020204030204" pitchFamily="49" charset="0"/>
                <a:cs typeface="Consolas" panose="020B0609020204030204" pitchFamily="49" charset="0"/>
              </a:rPr>
              <a:t>  &lt;div&gt;</a:t>
            </a:r>
          </a:p>
          <a:p>
            <a:r>
              <a:rPr lang="en-US" dirty="0">
                <a:latin typeface="Consolas" panose="020B0609020204030204" pitchFamily="49" charset="0"/>
                <a:cs typeface="Consolas" panose="020B0609020204030204" pitchFamily="49" charset="0"/>
              </a:rPr>
              <a:t>     &lt;label </a:t>
            </a:r>
            <a:r>
              <a:rPr lang="en-US" dirty="0">
                <a:solidFill>
                  <a:srgbClr val="0000C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for="entry1" </a:t>
            </a:r>
            <a:r>
              <a:rPr lang="en-US" dirty="0">
                <a:latin typeface="Consolas" panose="020B0609020204030204" pitchFamily="49" charset="0"/>
                <a:cs typeface="Consolas" panose="020B0609020204030204" pitchFamily="49" charset="0"/>
              </a:rPr>
              <a:t>title="Free format"&gt;Text field 1&lt;/label&gt;</a:t>
            </a:r>
          </a:p>
          <a:p>
            <a:r>
              <a:rPr lang="en-US" dirty="0">
                <a:latin typeface="Consolas" panose="020B0609020204030204" pitchFamily="49" charset="0"/>
                <a:cs typeface="Consolas" panose="020B0609020204030204" pitchFamily="49" charset="0"/>
              </a:rPr>
              <a:t>     &lt;input type="text" name="entry1" </a:t>
            </a:r>
            <a:r>
              <a:rPr lang="en-US" dirty="0">
                <a:solidFill>
                  <a:srgbClr val="0000C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id="entry1" </a:t>
            </a:r>
            <a:r>
              <a:rPr lang="en-US" dirty="0">
                <a:latin typeface="Consolas" panose="020B0609020204030204" pitchFamily="49" charset="0"/>
                <a:cs typeface="Consolas" panose="020B0609020204030204" pitchFamily="49" charset="0"/>
              </a:rPr>
              <a:t>/&gt;</a:t>
            </a:r>
          </a:p>
          <a:p>
            <a:r>
              <a:rPr lang="en-US" dirty="0">
                <a:latin typeface="Consolas" panose="020B0609020204030204" pitchFamily="49" charset="0"/>
                <a:cs typeface="Consolas" panose="020B0609020204030204" pitchFamily="49" charset="0"/>
              </a:rPr>
              <a:t>  &lt;/div&gt;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&lt;h4&gt;Label </a:t>
            </a:r>
            <a:r>
              <a:rPr lang="en-US" dirty="0" err="1">
                <a:latin typeface="Consolas" panose="020B0609020204030204" pitchFamily="49" charset="0"/>
                <a:cs typeface="Consolas" panose="020B0609020204030204" pitchFamily="49" charset="0"/>
              </a:rPr>
              <a:t>exampel</a:t>
            </a:r>
            <a:r>
              <a:rPr lang="en-US" dirty="0">
                <a:latin typeface="Consolas" panose="020B0609020204030204" pitchFamily="49" charset="0"/>
                <a:cs typeface="Consolas" panose="020B0609020204030204" pitchFamily="49" charset="0"/>
              </a:rPr>
              <a:t> 2&lt;/h4&gt;</a:t>
            </a:r>
          </a:p>
          <a:p>
            <a:r>
              <a:rPr lang="en-US" dirty="0">
                <a:latin typeface="Consolas" panose="020B0609020204030204" pitchFamily="49" charset="0"/>
                <a:cs typeface="Consolas" panose="020B0609020204030204" pitchFamily="49" charset="0"/>
              </a:rPr>
              <a:t>  &lt;p&gt;</a:t>
            </a:r>
          </a:p>
          <a:p>
            <a:r>
              <a:rPr lang="en-US" dirty="0">
                <a:latin typeface="Consolas" panose="020B0609020204030204" pitchFamily="49" charset="0"/>
                <a:cs typeface="Consolas" panose="020B0609020204030204" pitchFamily="49" charset="0"/>
              </a:rPr>
              <a:t>     &lt;label for="entry3" title="Label for entry3"&gt;</a:t>
            </a:r>
          </a:p>
          <a:p>
            <a:r>
              <a:rPr lang="en-US" dirty="0">
                <a:latin typeface="Consolas" panose="020B0609020204030204" pitchFamily="49" charset="0"/>
                <a:cs typeface="Consolas" panose="020B0609020204030204" pitchFamily="49" charset="0"/>
              </a:rPr>
              <a:t>	   &lt;span&gt;Text field 3 &lt;/span&gt;</a:t>
            </a:r>
          </a:p>
          <a:p>
            <a:r>
              <a:rPr lang="en-US" dirty="0">
                <a:latin typeface="Consolas" panose="020B0609020204030204" pitchFamily="49" charset="0"/>
                <a:cs typeface="Consolas" panose="020B0609020204030204" pitchFamily="49" charset="0"/>
              </a:rPr>
              <a:t>       &lt;input size="5" name="entry3" id="entry3" /&gt; &lt;</a:t>
            </a:r>
            <a:r>
              <a:rPr lang="en-US" dirty="0" err="1">
                <a:latin typeface="Consolas" panose="020B0609020204030204" pitchFamily="49" charset="0"/>
                <a:cs typeface="Consolas" panose="020B0609020204030204" pitchFamily="49" charset="0"/>
              </a:rPr>
              <a:t>br</a:t>
            </a:r>
            <a:r>
              <a:rPr lang="en-US" dirty="0">
                <a:latin typeface="Consolas" panose="020B0609020204030204" pitchFamily="49" charset="0"/>
                <a:cs typeface="Consolas" panose="020B0609020204030204" pitchFamily="49" charset="0"/>
              </a:rPr>
              <a:t> /&gt;</a:t>
            </a:r>
          </a:p>
          <a:p>
            <a:r>
              <a:rPr lang="en-US" dirty="0">
                <a:latin typeface="Consolas" panose="020B0609020204030204" pitchFamily="49" charset="0"/>
                <a:cs typeface="Consolas" panose="020B0609020204030204" pitchFamily="49" charset="0"/>
              </a:rPr>
              <a:t>     &lt;/label&gt;</a:t>
            </a:r>
          </a:p>
          <a:p>
            <a:r>
              <a:rPr lang="en-US" dirty="0">
                <a:latin typeface="Consolas" panose="020B0609020204030204" pitchFamily="49" charset="0"/>
                <a:cs typeface="Consolas" panose="020B0609020204030204" pitchFamily="49" charset="0"/>
              </a:rPr>
              <a:t>  &lt;/p&gt; </a:t>
            </a:r>
          </a:p>
        </p:txBody>
      </p:sp>
      <p:sp>
        <p:nvSpPr>
          <p:cNvPr id="6" name="TextBox 5"/>
          <p:cNvSpPr txBox="1"/>
          <p:nvPr/>
        </p:nvSpPr>
        <p:spPr>
          <a:xfrm>
            <a:off x="681336" y="5715352"/>
            <a:ext cx="5181600"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hlinkClick r:id="rId2"/>
              </a:rPr>
              <a:t>fieldset-label-button.html</a:t>
            </a:r>
            <a:endParaRPr lang="en-US" sz="2400" dirty="0"/>
          </a:p>
        </p:txBody>
      </p:sp>
    </p:spTree>
    <p:extLst>
      <p:ext uri="{BB962C8B-B14F-4D97-AF65-F5344CB8AC3E}">
        <p14:creationId xmlns:p14="http://schemas.microsoft.com/office/powerpoint/2010/main" val="54137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301625" y="1196753"/>
            <a:ext cx="8540750" cy="2880320"/>
          </a:xfrm>
        </p:spPr>
        <p:txBody>
          <a:bodyPr/>
          <a:lstStyle/>
          <a:p>
            <a:pPr marL="0" indent="0">
              <a:buNone/>
            </a:pPr>
            <a:r>
              <a:rPr lang="en-CA" sz="2800" dirty="0"/>
              <a:t>Issues:</a:t>
            </a:r>
          </a:p>
          <a:p>
            <a:pPr>
              <a:buFont typeface="Wingdings" panose="05000000000000000000" pitchFamily="2" charset="2"/>
              <a:buChar char="Ø"/>
            </a:pPr>
            <a:r>
              <a:rPr lang="en-CA" sz="2400" dirty="0"/>
              <a:t>HTML table is not appropriate for aligning form elements.</a:t>
            </a:r>
          </a:p>
          <a:p>
            <a:pPr>
              <a:buFont typeface="Wingdings" panose="05000000000000000000" pitchFamily="2" charset="2"/>
              <a:buChar char="Ø"/>
            </a:pPr>
            <a:r>
              <a:rPr lang="en-CA" sz="2400" dirty="0"/>
              <a:t>Not all form elements are created equal when CSS is involved.</a:t>
            </a:r>
          </a:p>
          <a:p>
            <a:pPr lvl="1"/>
            <a:r>
              <a:rPr lang="en-CA" sz="2000" dirty="0"/>
              <a:t>Some elements are easy to style with CSS, but some other elements simply can't be styled using CSS.</a:t>
            </a:r>
          </a:p>
          <a:p>
            <a:pPr>
              <a:buFont typeface="Wingdings" panose="05000000000000000000" pitchFamily="2" charset="2"/>
              <a:buChar char="Ø"/>
            </a:pPr>
            <a:r>
              <a:rPr lang="en-CA" sz="2400" dirty="0"/>
              <a:t>Browsers are often inconsistent in rending font and text.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
        <p:nvSpPr>
          <p:cNvPr id="5" name="TextBox 4"/>
          <p:cNvSpPr txBox="1"/>
          <p:nvPr/>
        </p:nvSpPr>
        <p:spPr>
          <a:xfrm>
            <a:off x="899592" y="4437112"/>
            <a:ext cx="2880320" cy="1846659"/>
          </a:xfrm>
          <a:prstGeom prst="rect">
            <a:avLst/>
          </a:prstGeom>
          <a:noFill/>
        </p:spPr>
        <p:txBody>
          <a:bodyPr wrap="square" rtlCol="0">
            <a:spAutoFit/>
          </a:bodyPr>
          <a:lstStyle/>
          <a:p>
            <a:pPr marL="57150" lvl="1" indent="0">
              <a:buNone/>
            </a:pPr>
            <a:r>
              <a:rPr lang="en-US" sz="1600" dirty="0"/>
              <a:t>button, input, select, </a:t>
            </a:r>
            <a:r>
              <a:rPr lang="en-US" sz="1600" dirty="0" err="1"/>
              <a:t>textarea</a:t>
            </a:r>
            <a:r>
              <a:rPr lang="en-US" sz="1600" dirty="0"/>
              <a:t> </a:t>
            </a:r>
          </a:p>
          <a:p>
            <a:pPr marL="57150" lvl="1" indent="0">
              <a:buNone/>
            </a:pPr>
            <a:r>
              <a:rPr lang="en-US" sz="1600" dirty="0"/>
              <a:t>{ </a:t>
            </a:r>
          </a:p>
          <a:p>
            <a:pPr marL="0" lvl="2" indent="0">
              <a:buNone/>
            </a:pPr>
            <a:r>
              <a:rPr lang="en-US" sz="1600" dirty="0"/>
              <a:t>     font-family : inherit; </a:t>
            </a:r>
          </a:p>
          <a:p>
            <a:pPr marL="0" lvl="2" indent="0">
              <a:buNone/>
            </a:pPr>
            <a:r>
              <a:rPr lang="en-US" sz="1600" dirty="0"/>
              <a:t>     font-size : 100%;</a:t>
            </a:r>
          </a:p>
          <a:p>
            <a:pPr marL="0" lvl="2" indent="0">
              <a:buNone/>
            </a:pPr>
            <a:r>
              <a:rPr lang="en-CA" sz="1600" dirty="0">
                <a:effectLst>
                  <a:outerShdw blurRad="38100" dist="38100" dir="2700000" algn="tl">
                    <a:srgbClr val="000000">
                      <a:alpha val="43137"/>
                    </a:srgbClr>
                  </a:outerShdw>
                </a:effectLst>
              </a:rPr>
              <a:t>     width : 150px;</a:t>
            </a:r>
            <a:r>
              <a:rPr lang="en-US" sz="1600" dirty="0">
                <a:effectLst>
                  <a:outerShdw blurRad="38100" dist="38100" dir="2700000" algn="tl">
                    <a:srgbClr val="000000">
                      <a:alpha val="43137"/>
                    </a:srgbClr>
                  </a:outerShdw>
                </a:effectLst>
              </a:rPr>
              <a:t> </a:t>
            </a:r>
          </a:p>
          <a:p>
            <a:pPr marL="0" lvl="1" indent="0">
              <a:buNone/>
            </a:pPr>
            <a:r>
              <a:rPr lang="en-US" sz="1600" dirty="0"/>
              <a:t> }</a:t>
            </a:r>
          </a:p>
        </p:txBody>
      </p:sp>
      <p:pic>
        <p:nvPicPr>
          <p:cNvPr id="1026" name="Picture 2" descr="This is a screenshot of the main form widgets on Chrome on Windows 7, with and without the use of box-siz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284" y="4149079"/>
            <a:ext cx="4123084" cy="24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1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251520" y="1196752"/>
            <a:ext cx="8540750" cy="5040559"/>
          </a:xfrm>
        </p:spPr>
        <p:txBody>
          <a:bodyPr/>
          <a:lstStyle/>
          <a:p>
            <a:pPr>
              <a:buFont typeface="Wingdings" panose="05000000000000000000" pitchFamily="2" charset="2"/>
              <a:buChar char="Ø"/>
            </a:pPr>
            <a:r>
              <a:rPr lang="en-US" sz="2000" dirty="0"/>
              <a:t>CSS</a:t>
            </a:r>
            <a:r>
              <a:rPr lang="en-US" sz="2000" dirty="0">
                <a:effectLst>
                  <a:outerShdw blurRad="38100" dist="38100" dir="2700000" algn="tl">
                    <a:srgbClr val="000000">
                      <a:alpha val="43137"/>
                    </a:srgbClr>
                  </a:outerShdw>
                </a:effectLst>
              </a:rPr>
              <a:t> box-sizing </a:t>
            </a:r>
            <a:r>
              <a:rPr lang="en-US" sz="2000" dirty="0"/>
              <a:t>property:</a:t>
            </a:r>
          </a:p>
          <a:p>
            <a:pPr marL="400050" lvl="1" indent="0">
              <a:buNone/>
            </a:pPr>
            <a:r>
              <a:rPr lang="en-CA" sz="1800" i="1" dirty="0"/>
              <a:t>"box-sizing: border-box; " </a:t>
            </a:r>
            <a:r>
              <a:rPr lang="en-CA" sz="1800" dirty="0"/>
              <a:t>can be used to give the same size to </a:t>
            </a:r>
            <a:r>
              <a:rPr lang="en-CA" sz="1800" dirty="0" err="1"/>
              <a:t>serveral</a:t>
            </a:r>
            <a:r>
              <a:rPr lang="en-CA" sz="1800" dirty="0"/>
              <a:t> different for elements.</a:t>
            </a:r>
          </a:p>
          <a:p>
            <a:pPr lvl="1"/>
            <a:r>
              <a:rPr lang="en-US" sz="1800" dirty="0"/>
              <a:t>Example</a:t>
            </a:r>
          </a:p>
          <a:p>
            <a:pPr marL="800100" lvl="2" indent="0">
              <a:buNone/>
            </a:pPr>
            <a:r>
              <a:rPr lang="en-US" sz="1600" dirty="0"/>
              <a:t>input, </a:t>
            </a:r>
            <a:r>
              <a:rPr lang="en-US" sz="1600" dirty="0" err="1"/>
              <a:t>textarea</a:t>
            </a:r>
            <a:r>
              <a:rPr lang="en-US" sz="1600" dirty="0"/>
              <a:t>, select, button {</a:t>
            </a:r>
          </a:p>
          <a:p>
            <a:pPr marL="800100" lvl="2" indent="0">
              <a:buNone/>
            </a:pPr>
            <a:r>
              <a:rPr lang="en-US" sz="1600" dirty="0"/>
              <a:t>   </a:t>
            </a:r>
            <a:r>
              <a:rPr lang="en-US" sz="1600" dirty="0">
                <a:effectLst>
                  <a:outerShdw blurRad="38100" dist="38100" dir="2700000" algn="tl">
                    <a:srgbClr val="000000">
                      <a:alpha val="43137"/>
                    </a:srgbClr>
                  </a:outerShdw>
                </a:effectLst>
              </a:rPr>
              <a:t>width : 150px;</a:t>
            </a:r>
          </a:p>
          <a:p>
            <a:pPr marL="800100" lvl="2" indent="0">
              <a:buNone/>
            </a:pPr>
            <a:r>
              <a:rPr lang="en-US" sz="1600" dirty="0"/>
              <a:t>   margin: 0;</a:t>
            </a:r>
          </a:p>
          <a:p>
            <a:pPr marL="800100" lvl="2" indent="0">
              <a:buNone/>
            </a:pPr>
            <a:r>
              <a:rPr lang="en-US" sz="1600" dirty="0"/>
              <a:t>   </a:t>
            </a:r>
            <a:r>
              <a:rPr lang="en-US" sz="1600" dirty="0">
                <a:solidFill>
                  <a:srgbClr val="0000CC"/>
                </a:solidFill>
                <a:effectLst>
                  <a:outerShdw blurRad="38100" dist="38100" dir="2700000" algn="tl">
                    <a:srgbClr val="000000">
                      <a:alpha val="43137"/>
                    </a:srgbClr>
                  </a:outerShdw>
                </a:effectLst>
              </a:rPr>
              <a:t>box-sizing: border-box;</a:t>
            </a:r>
          </a:p>
          <a:p>
            <a:pPr marL="800100" lvl="2" indent="0">
              <a:buNone/>
            </a:pPr>
            <a:r>
              <a:rPr lang="en-US" sz="1600" dirty="0"/>
              <a:t>}</a:t>
            </a:r>
          </a:p>
          <a:p>
            <a:pPr>
              <a:buFont typeface="Wingdings" panose="05000000000000000000" pitchFamily="2" charset="2"/>
              <a:buChar char="Ø"/>
            </a:pPr>
            <a:r>
              <a:rPr lang="en-US" sz="2000" dirty="0"/>
              <a:t>CSS property “</a:t>
            </a:r>
            <a:r>
              <a:rPr lang="en-US" sz="2000" dirty="0" err="1"/>
              <a:t>display:inline-block</a:t>
            </a:r>
            <a:r>
              <a:rPr lang="en-US" sz="2000" dirty="0"/>
              <a:t>; “</a:t>
            </a:r>
          </a:p>
          <a:p>
            <a:pPr lvl="1" indent="-342900"/>
            <a:r>
              <a:rPr lang="en-US" sz="1800" dirty="0"/>
              <a:t>&lt;label&gt; and &lt;span&gt; are inline-level elements, so width and height are available to them. </a:t>
            </a:r>
          </a:p>
          <a:p>
            <a:pPr lvl="1" indent="-342900"/>
            <a:r>
              <a:rPr lang="en-US" sz="2000" dirty="0"/>
              <a:t>“</a:t>
            </a:r>
            <a:r>
              <a:rPr lang="en-US" sz="2000" dirty="0" err="1"/>
              <a:t>display:inline-block</a:t>
            </a:r>
            <a:r>
              <a:rPr lang="en-US" sz="2000" dirty="0"/>
              <a:t>;</a:t>
            </a:r>
            <a:r>
              <a:rPr lang="en-US" sz="1800" dirty="0"/>
              <a:t>” can be used to inline-level elements in order to set dimensions (width and height) to them.</a:t>
            </a:r>
          </a:p>
          <a:p>
            <a:pPr lvl="1" indent="-342900"/>
            <a:r>
              <a:rPr lang="en-US" sz="1800" dirty="0"/>
              <a:t>Example:</a:t>
            </a:r>
          </a:p>
          <a:p>
            <a:pPr marL="800100" lvl="2" indent="0">
              <a:buNone/>
            </a:pPr>
            <a:r>
              <a:rPr lang="en-CA" sz="1600" dirty="0"/>
              <a:t>label { </a:t>
            </a:r>
            <a:r>
              <a:rPr lang="en-CA" sz="1600" dirty="0">
                <a:solidFill>
                  <a:srgbClr val="0000CC"/>
                </a:solidFill>
                <a:effectLst>
                  <a:outerShdw blurRad="38100" dist="38100" dir="2700000" algn="tl">
                    <a:srgbClr val="000000">
                      <a:alpha val="43137"/>
                    </a:srgbClr>
                  </a:outerShdw>
                </a:effectLst>
              </a:rPr>
              <a:t>display: inline-block; width: 100px; </a:t>
            </a:r>
            <a:r>
              <a:rPr lang="en-CA" sz="1600" dirty="0"/>
              <a:t>text-align: right; }</a:t>
            </a:r>
            <a:endParaRPr lang="en-US" sz="1600" dirty="0"/>
          </a:p>
          <a:p>
            <a:pPr>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85777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457200" y="1447800"/>
            <a:ext cx="7086600" cy="5029200"/>
          </a:xfrm>
        </p:spPr>
        <p:txBody>
          <a:bodyPr>
            <a:noAutofit/>
          </a:bodyPr>
          <a:lstStyle/>
          <a:p>
            <a:pPr>
              <a:buNone/>
            </a:pPr>
            <a:r>
              <a:rPr lang="en-US" sz="1800" dirty="0"/>
              <a:t>&lt;form action="/my-handling-form-page" method="post"&gt; </a:t>
            </a:r>
          </a:p>
          <a:p>
            <a:pPr>
              <a:buNone/>
            </a:pPr>
            <a:r>
              <a:rPr lang="en-US" sz="1800" dirty="0"/>
              <a:t>   &lt;div&gt; </a:t>
            </a:r>
          </a:p>
          <a:p>
            <a:pPr>
              <a:buNone/>
            </a:pPr>
            <a:r>
              <a:rPr lang="en-US" sz="1800" dirty="0"/>
              <a:t>      &lt;label for="name"&gt;Name:&lt;/label&gt; </a:t>
            </a:r>
          </a:p>
          <a:p>
            <a:pPr>
              <a:buNone/>
            </a:pPr>
            <a:r>
              <a:rPr lang="en-US" sz="1800" dirty="0"/>
              <a:t>      &lt;input type="text" id="name" /&gt; </a:t>
            </a:r>
          </a:p>
          <a:p>
            <a:pPr>
              <a:buNone/>
            </a:pPr>
            <a:r>
              <a:rPr lang="en-US" sz="1800" dirty="0"/>
              <a:t>   &lt;/div&gt; </a:t>
            </a:r>
          </a:p>
          <a:p>
            <a:pPr>
              <a:buNone/>
            </a:pPr>
            <a:r>
              <a:rPr lang="en-US" sz="1800" dirty="0"/>
              <a:t>   &lt;div&gt; </a:t>
            </a:r>
          </a:p>
          <a:p>
            <a:pPr>
              <a:buNone/>
            </a:pPr>
            <a:r>
              <a:rPr lang="en-US" sz="1800" dirty="0"/>
              <a:t>      &lt;label for="mail"&gt;E-mail:&lt;/label&gt; </a:t>
            </a:r>
          </a:p>
          <a:p>
            <a:pPr>
              <a:buNone/>
            </a:pPr>
            <a:r>
              <a:rPr lang="en-US" sz="1800" dirty="0"/>
              <a:t>      &lt;input type="email" id="mail" /&gt; </a:t>
            </a:r>
          </a:p>
          <a:p>
            <a:pPr>
              <a:buNone/>
            </a:pPr>
            <a:r>
              <a:rPr lang="en-US" sz="1800" dirty="0"/>
              <a:t>   &lt;/div&gt; </a:t>
            </a:r>
          </a:p>
          <a:p>
            <a:pPr>
              <a:buNone/>
            </a:pPr>
            <a:r>
              <a:rPr lang="en-US" sz="1800" dirty="0"/>
              <a:t>   &lt;div&gt; </a:t>
            </a:r>
          </a:p>
          <a:p>
            <a:pPr>
              <a:buNone/>
            </a:pPr>
            <a:r>
              <a:rPr lang="en-US" sz="1800" dirty="0"/>
              <a:t>      &lt;label for="</a:t>
            </a:r>
            <a:r>
              <a:rPr lang="en-US" sz="1800" dirty="0" err="1"/>
              <a:t>msg</a:t>
            </a:r>
            <a:r>
              <a:rPr lang="en-US" sz="1800" dirty="0"/>
              <a:t>"&gt;Message:&lt;/label&gt; </a:t>
            </a:r>
          </a:p>
          <a:p>
            <a:pPr>
              <a:buNone/>
            </a:pPr>
            <a:r>
              <a:rPr lang="en-US" sz="1800" dirty="0"/>
              <a:t>      &lt;</a:t>
            </a:r>
            <a:r>
              <a:rPr lang="en-US" sz="1800" dirty="0" err="1"/>
              <a:t>textarea</a:t>
            </a:r>
            <a:r>
              <a:rPr lang="en-US" sz="1800" dirty="0"/>
              <a:t> id="</a:t>
            </a:r>
            <a:r>
              <a:rPr lang="en-US" sz="1800" dirty="0" err="1"/>
              <a:t>msg</a:t>
            </a:r>
            <a:r>
              <a:rPr lang="en-US" sz="1800" dirty="0"/>
              <a:t>"&gt;&lt;/</a:t>
            </a:r>
            <a:r>
              <a:rPr lang="en-US" sz="1800" dirty="0" err="1"/>
              <a:t>textarea</a:t>
            </a:r>
            <a:r>
              <a:rPr lang="en-US" sz="1800" dirty="0"/>
              <a:t>&gt; </a:t>
            </a:r>
          </a:p>
          <a:p>
            <a:pPr>
              <a:buNone/>
            </a:pPr>
            <a:r>
              <a:rPr lang="en-US" sz="1800" dirty="0"/>
              <a:t>   &lt;/div&gt; </a:t>
            </a:r>
          </a:p>
          <a:p>
            <a:pPr>
              <a:buNone/>
            </a:pPr>
            <a:r>
              <a:rPr lang="en-US" sz="1800" dirty="0"/>
              <a:t>&lt;/form&gt;</a:t>
            </a:r>
          </a:p>
        </p:txBody>
      </p:sp>
      <p:pic>
        <p:nvPicPr>
          <p:cNvPr id="19459" name="Picture 3" descr="C:\Users\HP\Desktop\tmp\back.png"/>
          <p:cNvPicPr>
            <a:picLocks noChangeAspect="1" noChangeArrowheads="1"/>
          </p:cNvPicPr>
          <p:nvPr/>
        </p:nvPicPr>
        <p:blipFill>
          <a:blip r:embed="rId2" cstate="print"/>
          <a:srcRect/>
          <a:stretch>
            <a:fillRect/>
          </a:stretch>
        </p:blipFill>
        <p:spPr bwMode="auto">
          <a:xfrm>
            <a:off x="5004048" y="2564904"/>
            <a:ext cx="3606025" cy="2388096"/>
          </a:xfrm>
          <a:prstGeom prst="rect">
            <a:avLst/>
          </a:prstGeom>
          <a:noFill/>
        </p:spPr>
      </p:pic>
    </p:spTree>
    <p:extLst>
      <p:ext uri="{BB962C8B-B14F-4D97-AF65-F5344CB8AC3E}">
        <p14:creationId xmlns:p14="http://schemas.microsoft.com/office/powerpoint/2010/main" val="351567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5" y="1196752"/>
            <a:ext cx="8540750" cy="4902423"/>
          </a:xfrm>
        </p:spPr>
        <p:txBody>
          <a:bodyPr>
            <a:normAutofit/>
          </a:bodyPr>
          <a:lstStyle/>
          <a:p>
            <a:pPr>
              <a:buFont typeface="Wingdings" panose="05000000000000000000" pitchFamily="2" charset="2"/>
              <a:buChar char="Ø"/>
            </a:pPr>
            <a:r>
              <a:rPr lang="en-CA" sz="3000" dirty="0"/>
              <a:t>Examples</a:t>
            </a:r>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r>
              <a:rPr lang="en-CA" sz="2400" dirty="0">
                <a:hlinkClick r:id="rId2"/>
              </a:rPr>
              <a:t>Oracle User Registration</a:t>
            </a:r>
            <a:endParaRPr lang="en-CA" sz="2400" dirty="0"/>
          </a:p>
          <a:p>
            <a:pPr lvl="1">
              <a:buFont typeface="Wingdings" panose="05000000000000000000" pitchFamily="2" charset="2"/>
              <a:buChar char="q"/>
            </a:pPr>
            <a:endParaRPr lang="en-CA" sz="2400" dirty="0"/>
          </a:p>
          <a:p>
            <a:pPr lvl="1">
              <a:buFont typeface="Wingdings" panose="05000000000000000000" pitchFamily="2" charset="2"/>
              <a:buChar char="q"/>
            </a:pPr>
            <a:r>
              <a:rPr lang="en-CA" sz="2400" dirty="0">
                <a:hlinkClick r:id="rId3"/>
              </a:rPr>
              <a:t>simple-form.html</a:t>
            </a:r>
            <a:endParaRPr lang="en-CA" sz="2400" dirty="0"/>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endParaRPr lang="en-CA" sz="2400" dirty="0">
              <a:hlinkClick r:id="rId4"/>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1018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251520" y="1447800"/>
            <a:ext cx="8435280" cy="838200"/>
          </a:xfrm>
        </p:spPr>
        <p:txBody>
          <a:bodyPr>
            <a:normAutofit fontScale="85000" lnSpcReduction="20000"/>
          </a:bodyPr>
          <a:lstStyle/>
          <a:p>
            <a:pPr marL="800100" indent="-457200">
              <a:buFont typeface="Wingdings" panose="05000000000000000000" pitchFamily="2" charset="2"/>
              <a:buChar char="Ø"/>
            </a:pPr>
            <a:r>
              <a:rPr lang="en-US" dirty="0"/>
              <a:t>Example:  </a:t>
            </a:r>
            <a:r>
              <a:rPr lang="en-US" dirty="0">
                <a:hlinkClick r:id="rId2"/>
              </a:rPr>
              <a:t>form-with-css.html</a:t>
            </a:r>
            <a:r>
              <a:rPr lang="en-US" dirty="0"/>
              <a:t>	 </a:t>
            </a:r>
          </a:p>
          <a:p>
            <a:pPr lvl="1" indent="0">
              <a:buNone/>
            </a:pPr>
            <a:r>
              <a:rPr lang="en-US" dirty="0"/>
              <a:t>After using CSS:	</a:t>
            </a:r>
          </a:p>
        </p:txBody>
      </p:sp>
      <p:pic>
        <p:nvPicPr>
          <p:cNvPr id="20482" name="Picture 2" descr="C:\Users\HP\Desktop\tmp\back.png"/>
          <p:cNvPicPr>
            <a:picLocks noChangeAspect="1" noChangeArrowheads="1"/>
          </p:cNvPicPr>
          <p:nvPr/>
        </p:nvPicPr>
        <p:blipFill>
          <a:blip r:embed="rId3" cstate="print"/>
          <a:srcRect/>
          <a:stretch>
            <a:fillRect/>
          </a:stretch>
        </p:blipFill>
        <p:spPr bwMode="auto">
          <a:xfrm>
            <a:off x="2123331" y="2420888"/>
            <a:ext cx="4191000" cy="2819400"/>
          </a:xfrm>
          <a:prstGeom prst="rect">
            <a:avLst/>
          </a:prstGeom>
          <a:noFill/>
        </p:spPr>
      </p:pic>
      <p:sp>
        <p:nvSpPr>
          <p:cNvPr id="5" name="TextBox 4"/>
          <p:cNvSpPr txBox="1"/>
          <p:nvPr/>
        </p:nvSpPr>
        <p:spPr>
          <a:xfrm>
            <a:off x="539552" y="5562600"/>
            <a:ext cx="8136904"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Here is an other example from MDN: </a:t>
            </a:r>
            <a:r>
              <a:rPr lang="en-US" sz="2400" b="1" dirty="0">
                <a:hlinkClick r:id="rId4"/>
              </a:rPr>
              <a:t>A payment form</a:t>
            </a:r>
            <a:endParaRPr lang="en-US" sz="2400" b="1" dirty="0"/>
          </a:p>
          <a:p>
            <a:pPr>
              <a:buFont typeface="Arial" pitchFamily="34" charset="0"/>
              <a:buChar char="•"/>
            </a:pPr>
            <a:endParaRPr lang="en-US" sz="2400" dirty="0"/>
          </a:p>
        </p:txBody>
      </p:sp>
    </p:spTree>
    <p:extLst>
      <p:ext uri="{BB962C8B-B14F-4D97-AF65-F5344CB8AC3E}">
        <p14:creationId xmlns:p14="http://schemas.microsoft.com/office/powerpoint/2010/main" val="201072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More on CSS </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Attribute </a:t>
            </a:r>
            <a:r>
              <a:rPr lang="en-CA" sz="2800" dirty="0"/>
              <a:t>selector</a:t>
            </a:r>
          </a:p>
          <a:p>
            <a:pPr lvl="1"/>
            <a:r>
              <a:rPr lang="en-CA" sz="2400" dirty="0"/>
              <a:t>An attribute selector will match elements on the basis of either </a:t>
            </a:r>
          </a:p>
          <a:p>
            <a:pPr lvl="2">
              <a:buFont typeface="Courier New" panose="02070309020205020404" pitchFamily="49" charset="0"/>
              <a:buChar char="o"/>
            </a:pPr>
            <a:r>
              <a:rPr lang="en-CA" dirty="0"/>
              <a:t>the presence of an attribute, or </a:t>
            </a:r>
          </a:p>
          <a:p>
            <a:pPr lvl="2">
              <a:buFont typeface="Courier New" panose="02070309020205020404" pitchFamily="49" charset="0"/>
              <a:buChar char="o"/>
            </a:pPr>
            <a:r>
              <a:rPr lang="en-CA" dirty="0"/>
              <a:t>the exact or partial match of an attribute value.</a:t>
            </a:r>
          </a:p>
          <a:p>
            <a:pPr lvl="1"/>
            <a:r>
              <a:rPr lang="en-US" sz="2400" dirty="0"/>
              <a:t>e.g.</a:t>
            </a:r>
          </a:p>
          <a:p>
            <a:pPr marL="857250" lvl="2" indent="0">
              <a:buNone/>
            </a:pPr>
            <a:r>
              <a:rPr lang="en-CA" dirty="0"/>
              <a:t>input[</a:t>
            </a:r>
            <a:r>
              <a:rPr lang="en-CA" dirty="0">
                <a:solidFill>
                  <a:srgbClr val="0000CC"/>
                </a:solidFill>
                <a:effectLst>
                  <a:outerShdw blurRad="38100" dist="38100" dir="2700000" algn="tl">
                    <a:srgbClr val="000000">
                      <a:alpha val="43137"/>
                    </a:srgbClr>
                  </a:outerShdw>
                </a:effectLst>
              </a:rPr>
              <a:t>type="submit</a:t>
            </a:r>
            <a:r>
              <a:rPr lang="en-CA" dirty="0"/>
              <a:t>"] { border: 2px solid #ccc;}</a:t>
            </a:r>
          </a:p>
          <a:p>
            <a:pPr marL="857250" lvl="2" indent="0">
              <a:buNone/>
            </a:pPr>
            <a:r>
              <a:rPr lang="en-CA" dirty="0"/>
              <a:t>[</a:t>
            </a:r>
            <a:r>
              <a:rPr lang="en-CA" dirty="0">
                <a:solidFill>
                  <a:srgbClr val="0000CC"/>
                </a:solidFill>
                <a:effectLst>
                  <a:outerShdw blurRad="38100" dist="38100" dir="2700000" algn="tl">
                    <a:srgbClr val="000000">
                      <a:alpha val="43137"/>
                    </a:srgbClr>
                  </a:outerShdw>
                </a:effectLst>
              </a:rPr>
              <a:t>class="warning"</a:t>
            </a:r>
            <a:r>
              <a:rPr lang="en-CA" dirty="0"/>
              <a:t>] { background-color: yellow; } </a:t>
            </a:r>
          </a:p>
          <a:p>
            <a:endParaRPr lang="en-CA" dirty="0"/>
          </a:p>
          <a:p>
            <a:pPr>
              <a:buFont typeface="Wingdings" panose="05000000000000000000" pitchFamily="2" charset="2"/>
              <a:buChar char="q"/>
            </a:pPr>
            <a:r>
              <a:rPr lang="en-CA" dirty="0">
                <a:hlinkClick r:id="rId2"/>
              </a:rPr>
              <a:t>morecss.html</a:t>
            </a:r>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46492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HTML Form Summary</a:t>
            </a:r>
          </a:p>
        </p:txBody>
      </p:sp>
      <p:sp>
        <p:nvSpPr>
          <p:cNvPr id="3" name="Content Placeholder 2"/>
          <p:cNvSpPr>
            <a:spLocks noGrp="1"/>
          </p:cNvSpPr>
          <p:nvPr>
            <p:ph idx="1"/>
          </p:nvPr>
        </p:nvSpPr>
        <p:spPr>
          <a:xfrm>
            <a:off x="301625" y="1052736"/>
            <a:ext cx="8540750" cy="5046439"/>
          </a:xfrm>
        </p:spPr>
        <p:txBody>
          <a:bodyPr/>
          <a:lstStyle/>
          <a:p>
            <a:pPr>
              <a:buFont typeface="Wingdings" panose="05000000000000000000" pitchFamily="2" charset="2"/>
              <a:buChar char="Ø"/>
            </a:pPr>
            <a:r>
              <a:rPr lang="en-CA" sz="2800" dirty="0"/>
              <a:t>Form element:</a:t>
            </a:r>
          </a:p>
          <a:p>
            <a:pPr marL="800100" lvl="2" indent="0">
              <a:spcBef>
                <a:spcPts val="0"/>
              </a:spcBef>
              <a:buNone/>
            </a:pPr>
            <a:r>
              <a:rPr lang="en-CA" sz="2000" dirty="0"/>
              <a:t>&lt;form  </a:t>
            </a:r>
            <a:r>
              <a:rPr lang="en-CA" sz="2000" dirty="0">
                <a:solidFill>
                  <a:srgbClr val="0000CC"/>
                </a:solidFill>
                <a:effectLst>
                  <a:outerShdw blurRad="38100" dist="38100" dir="2700000" algn="tl">
                    <a:srgbClr val="000000">
                      <a:alpha val="43137"/>
                    </a:srgbClr>
                  </a:outerShdw>
                </a:effectLst>
              </a:rPr>
              <a:t>method</a:t>
            </a:r>
            <a:r>
              <a:rPr lang="en-CA" sz="2000" dirty="0"/>
              <a:t>="post" </a:t>
            </a:r>
            <a:r>
              <a:rPr lang="en-CA" sz="2000" dirty="0">
                <a:solidFill>
                  <a:srgbClr val="0000CC"/>
                </a:solidFill>
                <a:effectLst>
                  <a:outerShdw blurRad="38100" dist="38100" dir="2700000" algn="tl">
                    <a:srgbClr val="000000">
                      <a:alpha val="43137"/>
                    </a:srgbClr>
                  </a:outerShdw>
                </a:effectLst>
              </a:rPr>
              <a:t>action</a:t>
            </a:r>
            <a:r>
              <a:rPr lang="en-CA" sz="2000" dirty="0"/>
              <a:t>="</a:t>
            </a:r>
            <a:r>
              <a:rPr lang="en-CA" sz="2000" dirty="0" err="1"/>
              <a:t>url</a:t>
            </a:r>
            <a:r>
              <a:rPr lang="en-CA" sz="2000" dirty="0"/>
              <a:t>" &gt;</a:t>
            </a:r>
          </a:p>
          <a:p>
            <a:pPr marL="800100" lvl="2" indent="0">
              <a:spcBef>
                <a:spcPts val="0"/>
              </a:spcBef>
              <a:buNone/>
            </a:pPr>
            <a:r>
              <a:rPr lang="en-CA" sz="2000" dirty="0"/>
              <a:t>   …. … </a:t>
            </a:r>
          </a:p>
          <a:p>
            <a:pPr marL="800100" lvl="2" indent="0">
              <a:spcBef>
                <a:spcPts val="0"/>
              </a:spcBef>
              <a:buNone/>
            </a:pPr>
            <a:r>
              <a:rPr lang="en-CA" sz="2000" dirty="0"/>
              <a:t>&lt;/form&gt;</a:t>
            </a:r>
            <a:endParaRPr lang="en-CA" sz="2800" dirty="0"/>
          </a:p>
          <a:p>
            <a:pPr>
              <a:buFont typeface="Wingdings" panose="05000000000000000000" pitchFamily="2" charset="2"/>
              <a:buChar char="Ø"/>
            </a:pPr>
            <a:r>
              <a:rPr lang="en-CA" sz="2800" dirty="0"/>
              <a:t>Form elements/controls:</a:t>
            </a:r>
          </a:p>
          <a:p>
            <a:pPr lvl="1"/>
            <a:r>
              <a:rPr lang="en-US" sz="2400" dirty="0"/>
              <a:t>&lt;</a:t>
            </a:r>
            <a:r>
              <a:rPr lang="en-US" sz="2400" dirty="0">
                <a:solidFill>
                  <a:srgbClr val="0000CC"/>
                </a:solidFill>
                <a:effectLst>
                  <a:outerShdw blurRad="38100" dist="38100" dir="2700000" algn="tl">
                    <a:srgbClr val="000000">
                      <a:alpha val="43137"/>
                    </a:srgbClr>
                  </a:outerShdw>
                </a:effectLst>
              </a:rPr>
              <a:t>input</a:t>
            </a:r>
            <a:r>
              <a:rPr lang="en-US" sz="2400" dirty="0"/>
              <a:t>&gt; type =:</a:t>
            </a:r>
          </a:p>
          <a:p>
            <a:pPr lvl="2"/>
            <a:r>
              <a:rPr lang="en-US" sz="2000" dirty="0"/>
              <a:t>Textboxes: </a:t>
            </a:r>
            <a:r>
              <a:rPr lang="en-US" sz="2000" dirty="0">
                <a:solidFill>
                  <a:srgbClr val="0000CC"/>
                </a:solidFill>
                <a:effectLst>
                  <a:outerShdw blurRad="38100" dist="38100" dir="2700000" algn="tl">
                    <a:srgbClr val="000000">
                      <a:alpha val="43137"/>
                    </a:srgbClr>
                  </a:outerShdw>
                </a:effectLst>
              </a:rPr>
              <a:t>text, password, email, file, color, date, time, number, </a:t>
            </a:r>
            <a:r>
              <a:rPr lang="en-US" sz="2000" dirty="0" err="1">
                <a:solidFill>
                  <a:srgbClr val="0000CC"/>
                </a:solidFill>
                <a:effectLst>
                  <a:outerShdw blurRad="38100" dist="38100" dir="2700000" algn="tl">
                    <a:srgbClr val="000000">
                      <a:alpha val="43137"/>
                    </a:srgbClr>
                  </a:outerShdw>
                </a:effectLst>
              </a:rPr>
              <a:t>url</a:t>
            </a:r>
            <a:r>
              <a:rPr lang="en-US" sz="2000" dirty="0">
                <a:solidFill>
                  <a:srgbClr val="0000CC"/>
                </a:solidFill>
                <a:effectLst>
                  <a:outerShdw blurRad="38100" dist="38100" dir="2700000" algn="tl">
                    <a:srgbClr val="000000">
                      <a:alpha val="43137"/>
                    </a:srgbClr>
                  </a:outerShdw>
                </a:effectLst>
              </a:rPr>
              <a:t>, </a:t>
            </a:r>
            <a:r>
              <a:rPr lang="en-US" sz="2000" dirty="0" err="1">
                <a:solidFill>
                  <a:srgbClr val="0000CC"/>
                </a:solidFill>
                <a:effectLst>
                  <a:outerShdw blurRad="38100" dist="38100" dir="2700000" algn="tl">
                    <a:srgbClr val="000000">
                      <a:alpha val="43137"/>
                    </a:srgbClr>
                  </a:outerShdw>
                </a:effectLst>
              </a:rPr>
              <a:t>tel</a:t>
            </a:r>
            <a:r>
              <a:rPr lang="en-US" sz="2000" dirty="0"/>
              <a:t>, …</a:t>
            </a:r>
          </a:p>
          <a:p>
            <a:pPr lvl="2"/>
            <a:r>
              <a:rPr lang="en-US" sz="2000" dirty="0"/>
              <a:t>Selections: </a:t>
            </a:r>
            <a:r>
              <a:rPr lang="en-US" sz="2000" dirty="0">
                <a:solidFill>
                  <a:srgbClr val="0000CC"/>
                </a:solidFill>
                <a:effectLst>
                  <a:outerShdw blurRad="38100" dist="38100" dir="2700000" algn="tl">
                    <a:srgbClr val="000000">
                      <a:alpha val="43137"/>
                    </a:srgbClr>
                  </a:outerShdw>
                </a:effectLst>
              </a:rPr>
              <a:t>checkbox, radio</a:t>
            </a:r>
          </a:p>
          <a:p>
            <a:pPr lvl="2"/>
            <a:r>
              <a:rPr lang="en-US" sz="2000" dirty="0"/>
              <a:t>Buttons: </a:t>
            </a:r>
            <a:r>
              <a:rPr lang="en-US" sz="2000" dirty="0">
                <a:solidFill>
                  <a:srgbClr val="0000CC"/>
                </a:solidFill>
                <a:effectLst>
                  <a:outerShdw blurRad="38100" dist="38100" dir="2700000" algn="tl">
                    <a:srgbClr val="000000">
                      <a:alpha val="43137"/>
                    </a:srgbClr>
                  </a:outerShdw>
                </a:effectLst>
              </a:rPr>
              <a:t>submit, reset, image, button</a:t>
            </a:r>
          </a:p>
          <a:p>
            <a:pPr lvl="1"/>
            <a:r>
              <a:rPr lang="en-US" sz="2400" dirty="0"/>
              <a:t>Other elements:</a:t>
            </a:r>
          </a:p>
          <a:p>
            <a:pPr lvl="2">
              <a:buFont typeface="Courier New" panose="02070309020205020404" pitchFamily="49" charset="0"/>
              <a:buChar char="o"/>
            </a:pPr>
            <a:r>
              <a:rPr lang="en-US" sz="2000" dirty="0"/>
              <a:t>&lt;</a:t>
            </a:r>
            <a:r>
              <a:rPr lang="en-US" sz="2000" dirty="0">
                <a:solidFill>
                  <a:srgbClr val="0000CC"/>
                </a:solidFill>
                <a:effectLst>
                  <a:outerShdw blurRad="38100" dist="38100" dir="2700000" algn="tl">
                    <a:srgbClr val="000000">
                      <a:alpha val="43137"/>
                    </a:srgbClr>
                  </a:outerShdw>
                </a:effectLst>
              </a:rPr>
              <a:t>select</a:t>
            </a:r>
            <a:r>
              <a:rPr lang="en-US" sz="2000" dirty="0"/>
              <a:t>&gt; with &lt;option&gt;,  &lt;</a:t>
            </a:r>
            <a:r>
              <a:rPr lang="en-US" sz="2000" dirty="0" err="1">
                <a:solidFill>
                  <a:srgbClr val="0000CC"/>
                </a:solidFill>
                <a:effectLst>
                  <a:outerShdw blurRad="38100" dist="38100" dir="2700000" algn="tl">
                    <a:srgbClr val="000000">
                      <a:alpha val="43137"/>
                    </a:srgbClr>
                  </a:outerShdw>
                </a:effectLst>
              </a:rPr>
              <a:t>textarea</a:t>
            </a:r>
            <a:r>
              <a:rPr lang="en-US" sz="2000" dirty="0"/>
              <a:t>&gt;, &lt;</a:t>
            </a:r>
            <a:r>
              <a:rPr lang="en-US" sz="2000" dirty="0">
                <a:solidFill>
                  <a:srgbClr val="0000CC"/>
                </a:solidFill>
                <a:effectLst>
                  <a:outerShdw blurRad="38100" dist="38100" dir="2700000" algn="tl">
                    <a:srgbClr val="000000">
                      <a:alpha val="43137"/>
                    </a:srgbClr>
                  </a:outerShdw>
                </a:effectLst>
              </a:rPr>
              <a:t>button</a:t>
            </a:r>
            <a:r>
              <a:rPr lang="en-US" sz="2000" dirty="0"/>
              <a:t>&gt;.</a:t>
            </a:r>
          </a:p>
          <a:p>
            <a:pPr lvl="2">
              <a:buFont typeface="Courier New" panose="02070309020205020404" pitchFamily="49" charset="0"/>
              <a:buChar char="o"/>
            </a:pPr>
            <a:r>
              <a:rPr lang="en-US" sz="2000" dirty="0"/>
              <a:t>&lt;</a:t>
            </a:r>
            <a:r>
              <a:rPr lang="en-US" sz="2000" dirty="0" err="1">
                <a:solidFill>
                  <a:srgbClr val="0000CC"/>
                </a:solidFill>
                <a:effectLst>
                  <a:outerShdw blurRad="38100" dist="38100" dir="2700000" algn="tl">
                    <a:srgbClr val="000000">
                      <a:alpha val="43137"/>
                    </a:srgbClr>
                  </a:outerShdw>
                </a:effectLst>
              </a:rPr>
              <a:t>fieldset</a:t>
            </a:r>
            <a:r>
              <a:rPr lang="en-US" sz="2000" dirty="0"/>
              <a:t>&gt;, &lt;</a:t>
            </a:r>
            <a:r>
              <a:rPr lang="en-US" sz="2000" dirty="0">
                <a:solidFill>
                  <a:srgbClr val="0000CC"/>
                </a:solidFill>
                <a:effectLst>
                  <a:outerShdw blurRad="38100" dist="38100" dir="2700000" algn="tl">
                    <a:srgbClr val="000000">
                      <a:alpha val="43137"/>
                    </a:srgbClr>
                  </a:outerShdw>
                </a:effectLst>
              </a:rPr>
              <a:t>legend</a:t>
            </a:r>
            <a:r>
              <a:rPr lang="en-US" sz="2000" dirty="0"/>
              <a:t>&gt;, &lt;</a:t>
            </a:r>
            <a:r>
              <a:rPr lang="en-US" sz="2000" dirty="0" err="1">
                <a:solidFill>
                  <a:srgbClr val="0000CC"/>
                </a:solidFill>
                <a:effectLst>
                  <a:outerShdw blurRad="38100" dist="38100" dir="2700000" algn="tl">
                    <a:srgbClr val="000000">
                      <a:alpha val="43137"/>
                    </a:srgbClr>
                  </a:outerShdw>
                </a:effectLst>
              </a:rPr>
              <a:t>lable</a:t>
            </a:r>
            <a:r>
              <a:rPr lang="en-US" sz="2000" dirty="0"/>
              <a:t>&gt;, …</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3515861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More on CSS Selectors</a:t>
            </a:r>
          </a:p>
        </p:txBody>
      </p:sp>
      <p:sp>
        <p:nvSpPr>
          <p:cNvPr id="3" name="Content Placeholder 2"/>
          <p:cNvSpPr>
            <a:spLocks noGrp="1"/>
          </p:cNvSpPr>
          <p:nvPr>
            <p:ph idx="1"/>
          </p:nvPr>
        </p:nvSpPr>
        <p:spPr>
          <a:xfrm>
            <a:off x="301625" y="1196752"/>
            <a:ext cx="8540750" cy="4902423"/>
          </a:xfrm>
        </p:spPr>
        <p:txBody>
          <a:bodyPr/>
          <a:lstStyle/>
          <a:p>
            <a:pPr marL="0" indent="0">
              <a:buNone/>
            </a:pPr>
            <a:r>
              <a:rPr lang="en-CA" sz="2000" dirty="0"/>
              <a:t>(Notes: for “Advanced” part, read only if you’re interested in it)</a:t>
            </a:r>
          </a:p>
          <a:p>
            <a:pPr>
              <a:buFont typeface="Wingdings" panose="05000000000000000000" pitchFamily="2" charset="2"/>
              <a:buChar char="Ø"/>
            </a:pPr>
            <a:r>
              <a:rPr lang="en-CA" sz="2400" dirty="0"/>
              <a:t>Type of Selectors</a:t>
            </a:r>
          </a:p>
          <a:p>
            <a:pPr lvl="1"/>
            <a:r>
              <a:rPr lang="en-CA" sz="2000" dirty="0">
                <a:solidFill>
                  <a:srgbClr val="0000CC"/>
                </a:solidFill>
              </a:rPr>
              <a:t>Type selector (tag selector)</a:t>
            </a:r>
          </a:p>
          <a:p>
            <a:pPr lvl="1"/>
            <a:r>
              <a:rPr lang="en-CA" sz="2000" dirty="0">
                <a:solidFill>
                  <a:srgbClr val="0000CC"/>
                </a:solidFill>
              </a:rPr>
              <a:t>Class selector</a:t>
            </a:r>
          </a:p>
          <a:p>
            <a:pPr lvl="1"/>
            <a:r>
              <a:rPr lang="en-CA" sz="2000" dirty="0">
                <a:solidFill>
                  <a:srgbClr val="0000CC"/>
                </a:solidFill>
              </a:rPr>
              <a:t>ID selector</a:t>
            </a:r>
          </a:p>
          <a:p>
            <a:pPr lvl="1"/>
            <a:r>
              <a:rPr lang="en-CA" sz="2000" dirty="0">
                <a:solidFill>
                  <a:srgbClr val="0000CC"/>
                </a:solidFill>
              </a:rPr>
              <a:t>Selector grouping</a:t>
            </a:r>
          </a:p>
          <a:p>
            <a:pPr lvl="1"/>
            <a:r>
              <a:rPr lang="en-CA" sz="2000" dirty="0"/>
              <a:t>Universal selector</a:t>
            </a:r>
          </a:p>
          <a:p>
            <a:pPr lvl="1"/>
            <a:r>
              <a:rPr lang="en-CA" sz="2000" dirty="0"/>
              <a:t>Attribute selector</a:t>
            </a:r>
          </a:p>
          <a:p>
            <a:pPr lvl="1"/>
            <a:r>
              <a:rPr lang="en-CA" sz="2000" dirty="0" err="1"/>
              <a:t>Combinators</a:t>
            </a:r>
            <a:endParaRPr lang="en-CA" sz="2000" dirty="0"/>
          </a:p>
          <a:p>
            <a:pPr lvl="2">
              <a:buFont typeface="Courier New" panose="02070309020205020404" pitchFamily="49" charset="0"/>
              <a:buChar char="o"/>
            </a:pPr>
            <a:r>
              <a:rPr lang="en-CA" sz="1600" dirty="0"/>
              <a:t>Descendant selector (</a:t>
            </a:r>
            <a:r>
              <a:rPr lang="en-CA" sz="1600" dirty="0">
                <a:solidFill>
                  <a:srgbClr val="0000CC"/>
                </a:solidFill>
              </a:rPr>
              <a:t>contextual selectors</a:t>
            </a:r>
            <a:r>
              <a:rPr lang="en-CA" sz="1600" dirty="0"/>
              <a:t>)</a:t>
            </a:r>
          </a:p>
          <a:p>
            <a:pPr lvl="2">
              <a:buFont typeface="Courier New" panose="02070309020205020404" pitchFamily="49" charset="0"/>
              <a:buChar char="o"/>
            </a:pPr>
            <a:r>
              <a:rPr lang="en-CA" sz="1600" dirty="0"/>
              <a:t>Child selector</a:t>
            </a:r>
          </a:p>
          <a:p>
            <a:pPr lvl="2">
              <a:buFont typeface="Courier New" panose="02070309020205020404" pitchFamily="49" charset="0"/>
              <a:buChar char="o"/>
            </a:pPr>
            <a:r>
              <a:rPr lang="en-CA" sz="1600" dirty="0"/>
              <a:t>Adjacent sibling selector </a:t>
            </a:r>
          </a:p>
          <a:p>
            <a:pPr lvl="2">
              <a:buFont typeface="Courier New" panose="02070309020205020404" pitchFamily="49" charset="0"/>
              <a:buChar char="o"/>
            </a:pPr>
            <a:r>
              <a:rPr lang="en-CA" sz="1600" dirty="0"/>
              <a:t>General sibling selector</a:t>
            </a:r>
          </a:p>
          <a:p>
            <a:pPr lvl="1"/>
            <a:r>
              <a:rPr lang="en-CA" sz="2000" dirty="0"/>
              <a:t>Pseudo-classes</a:t>
            </a:r>
          </a:p>
          <a:p>
            <a:pPr lvl="1"/>
            <a:r>
              <a:rPr lang="en-CA" sz="2000" dirty="0"/>
              <a:t>Pseudo-elements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43</a:t>
            </a:fld>
            <a:endParaRPr lang="en-CA" altLang="en-US"/>
          </a:p>
        </p:txBody>
      </p:sp>
    </p:spTree>
    <p:extLst>
      <p:ext uri="{BB962C8B-B14F-4D97-AF65-F5344CB8AC3E}">
        <p14:creationId xmlns:p14="http://schemas.microsoft.com/office/powerpoint/2010/main" val="1821807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Selectors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t>Universal selector</a:t>
            </a:r>
          </a:p>
          <a:p>
            <a:pPr lvl="1"/>
            <a:r>
              <a:rPr lang="en-CA" sz="2000" dirty="0"/>
              <a:t>The universal selector matches any element type.</a:t>
            </a:r>
          </a:p>
          <a:p>
            <a:pPr lvl="1"/>
            <a:r>
              <a:rPr lang="en-CA" sz="2000" dirty="0"/>
              <a:t>e.g.</a:t>
            </a:r>
          </a:p>
          <a:p>
            <a:pPr marL="800100" lvl="2" indent="0">
              <a:buNone/>
            </a:pPr>
            <a:r>
              <a:rPr lang="en-CA" sz="1800" dirty="0"/>
              <a:t>* { margin: 0; padding: 0; }</a:t>
            </a:r>
          </a:p>
          <a:p>
            <a:pPr>
              <a:buFont typeface="Wingdings" panose="05000000000000000000" pitchFamily="2" charset="2"/>
              <a:buChar char="Ø"/>
            </a:pPr>
            <a:r>
              <a:rPr lang="en-CA" sz="2400" dirty="0">
                <a:effectLst>
                  <a:outerShdw blurRad="38100" dist="38100" dir="2700000" algn="tl">
                    <a:srgbClr val="000000">
                      <a:alpha val="43137"/>
                    </a:srgbClr>
                  </a:outerShdw>
                </a:effectLst>
              </a:rPr>
              <a:t>Attribute </a:t>
            </a:r>
            <a:r>
              <a:rPr lang="en-CA" sz="2400" dirty="0"/>
              <a:t>selector</a:t>
            </a:r>
          </a:p>
          <a:p>
            <a:pPr lvl="1"/>
            <a:r>
              <a:rPr lang="en-CA" sz="2000" dirty="0"/>
              <a:t>An attribute selector will match elements on the basis of either </a:t>
            </a:r>
          </a:p>
          <a:p>
            <a:pPr lvl="2">
              <a:buFont typeface="Courier New" panose="02070309020205020404" pitchFamily="49" charset="0"/>
              <a:buChar char="o"/>
            </a:pPr>
            <a:r>
              <a:rPr lang="en-CA" sz="1800" dirty="0"/>
              <a:t>the presence of an attribute, or </a:t>
            </a:r>
          </a:p>
          <a:p>
            <a:pPr lvl="2">
              <a:buFont typeface="Courier New" panose="02070309020205020404" pitchFamily="49" charset="0"/>
              <a:buChar char="o"/>
            </a:pPr>
            <a:r>
              <a:rPr lang="en-CA" sz="1800" dirty="0"/>
              <a:t>the exact or partial match of an attribute value.</a:t>
            </a:r>
          </a:p>
          <a:p>
            <a:pPr lvl="1"/>
            <a:r>
              <a:rPr lang="en-US" sz="2000" dirty="0"/>
              <a:t>e.g.</a:t>
            </a:r>
          </a:p>
          <a:p>
            <a:pPr marL="857250" lvl="2" indent="0">
              <a:buNone/>
            </a:pPr>
            <a:r>
              <a:rPr lang="en-CA" sz="1800" dirty="0"/>
              <a:t>[</a:t>
            </a:r>
            <a:r>
              <a:rPr lang="en-CA" sz="1800" dirty="0" err="1"/>
              <a:t>href</a:t>
            </a:r>
            <a:r>
              <a:rPr lang="en-CA" sz="1800" dirty="0"/>
              <a:t>] { color: yellow;}</a:t>
            </a:r>
          </a:p>
          <a:p>
            <a:pPr marL="857250" lvl="2" indent="0">
              <a:buNone/>
            </a:pPr>
            <a:r>
              <a:rPr lang="en-CA" sz="1800" dirty="0"/>
              <a:t>a[</a:t>
            </a:r>
            <a:r>
              <a:rPr lang="en-CA" sz="1800" dirty="0" err="1">
                <a:solidFill>
                  <a:srgbClr val="0000CC"/>
                </a:solidFill>
                <a:effectLst>
                  <a:outerShdw blurRad="38100" dist="38100" dir="2700000" algn="tl">
                    <a:srgbClr val="000000">
                      <a:alpha val="43137"/>
                    </a:srgbClr>
                  </a:outerShdw>
                </a:effectLst>
              </a:rPr>
              <a:t>href</a:t>
            </a:r>
            <a:r>
              <a:rPr lang="en-CA" sz="1800" dirty="0"/>
              <a:t>] {color: yellow;}</a:t>
            </a:r>
          </a:p>
          <a:p>
            <a:pPr marL="857250" lvl="2" indent="0">
              <a:buNone/>
            </a:pPr>
            <a:r>
              <a:rPr lang="en-CA" sz="1800" dirty="0"/>
              <a:t>input[</a:t>
            </a:r>
            <a:r>
              <a:rPr lang="en-CA" sz="1800" dirty="0">
                <a:solidFill>
                  <a:srgbClr val="0000CC"/>
                </a:solidFill>
                <a:effectLst>
                  <a:outerShdw blurRad="38100" dist="38100" dir="2700000" algn="tl">
                    <a:srgbClr val="000000">
                      <a:alpha val="43137"/>
                    </a:srgbClr>
                  </a:outerShdw>
                </a:effectLst>
              </a:rPr>
              <a:t>type="submit</a:t>
            </a:r>
            <a:r>
              <a:rPr lang="en-CA" sz="1800" dirty="0"/>
              <a:t>"] { border: 2px solid #ccc;}</a:t>
            </a:r>
          </a:p>
          <a:p>
            <a:pPr marL="857250" lvl="2" indent="0">
              <a:buNone/>
            </a:pPr>
            <a:r>
              <a:rPr lang="en-CA" sz="1800" dirty="0"/>
              <a:t>[</a:t>
            </a:r>
            <a:r>
              <a:rPr lang="en-CA" sz="1800" dirty="0">
                <a:solidFill>
                  <a:srgbClr val="0000CC"/>
                </a:solidFill>
                <a:effectLst>
                  <a:outerShdw blurRad="38100" dist="38100" dir="2700000" algn="tl">
                    <a:srgbClr val="000000">
                      <a:alpha val="43137"/>
                    </a:srgbClr>
                  </a:outerShdw>
                </a:effectLst>
              </a:rPr>
              <a:t>class="warning"</a:t>
            </a:r>
            <a:r>
              <a:rPr lang="en-CA" sz="1800" dirty="0"/>
              <a:t>] { background-color: yellow; }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3585112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err="1"/>
              <a:t>Combinators</a:t>
            </a:r>
            <a:r>
              <a:rPr lang="en-CA" sz="2800" dirty="0"/>
              <a:t> - Selectors based on relationships</a:t>
            </a:r>
          </a:p>
          <a:p>
            <a:pPr lvl="1"/>
            <a:r>
              <a:rPr lang="en-CA" sz="2400" dirty="0"/>
              <a:t>Descendant selector (contextual selectors)</a:t>
            </a:r>
          </a:p>
          <a:p>
            <a:pPr lvl="2">
              <a:buFont typeface="Courier New" panose="02070309020205020404" pitchFamily="49" charset="0"/>
              <a:buChar char="o"/>
            </a:pPr>
            <a:r>
              <a:rPr lang="en-CA" sz="2000" dirty="0"/>
              <a:t>e.g.	</a:t>
            </a:r>
            <a:r>
              <a:rPr lang="en-CA" sz="2000" dirty="0">
                <a:solidFill>
                  <a:srgbClr val="0000CC"/>
                </a:solidFill>
                <a:effectLst>
                  <a:outerShdw blurRad="38100" dist="38100" dir="2700000" algn="tl">
                    <a:srgbClr val="000000">
                      <a:alpha val="43137"/>
                    </a:srgbClr>
                  </a:outerShdw>
                </a:effectLst>
              </a:rPr>
              <a:t>div span </a:t>
            </a:r>
            <a:r>
              <a:rPr lang="en-CA" sz="2000" dirty="0"/>
              <a:t>{ line-height: 90%; } // includes child</a:t>
            </a:r>
          </a:p>
          <a:p>
            <a:pPr lvl="1"/>
            <a:r>
              <a:rPr lang="en-CA" sz="2400" dirty="0"/>
              <a:t>Child selector</a:t>
            </a:r>
          </a:p>
          <a:p>
            <a:pPr lvl="2">
              <a:buFont typeface="Courier New" panose="02070309020205020404" pitchFamily="49" charset="0"/>
              <a:buChar char="o"/>
            </a:pPr>
            <a:r>
              <a:rPr lang="en-CA" sz="2000" dirty="0"/>
              <a:t>e.g. 	</a:t>
            </a:r>
            <a:r>
              <a:rPr lang="en-CA" sz="2000" dirty="0" err="1">
                <a:solidFill>
                  <a:srgbClr val="0000CC"/>
                </a:solidFill>
                <a:effectLst>
                  <a:outerShdw blurRad="38100" dist="38100" dir="2700000" algn="tl">
                    <a:srgbClr val="000000">
                      <a:alpha val="43137"/>
                    </a:srgbClr>
                  </a:outerShdw>
                </a:effectLst>
              </a:rPr>
              <a:t>ul</a:t>
            </a:r>
            <a:r>
              <a:rPr lang="en-CA" sz="2000" dirty="0">
                <a:solidFill>
                  <a:srgbClr val="0000CC"/>
                </a:solidFill>
                <a:effectLst>
                  <a:outerShdw blurRad="38100" dist="38100" dir="2700000" algn="tl">
                    <a:srgbClr val="000000">
                      <a:alpha val="43137"/>
                    </a:srgbClr>
                  </a:outerShdw>
                </a:effectLst>
              </a:rPr>
              <a:t>&gt;li </a:t>
            </a:r>
            <a:r>
              <a:rPr lang="en-CA" sz="2000" dirty="0"/>
              <a:t>{ text-decoration: underline; }</a:t>
            </a:r>
          </a:p>
          <a:p>
            <a:pPr lvl="1"/>
            <a:r>
              <a:rPr lang="en-CA" sz="2400" dirty="0"/>
              <a:t>Adjacent sibling selector </a:t>
            </a:r>
          </a:p>
          <a:p>
            <a:pPr lvl="2">
              <a:buFont typeface="Courier New" panose="02070309020205020404" pitchFamily="49" charset="0"/>
              <a:buChar char="o"/>
            </a:pPr>
            <a:r>
              <a:rPr lang="en-CA" sz="2000" dirty="0"/>
              <a:t>e.g. 	h2+p { color: blue; } // matches all p elements that appear immediately after h2 elements.</a:t>
            </a:r>
          </a:p>
          <a:p>
            <a:pPr lvl="1"/>
            <a:r>
              <a:rPr lang="en-CA" sz="2400" dirty="0"/>
              <a:t>General sibling selector</a:t>
            </a:r>
          </a:p>
          <a:p>
            <a:pPr lvl="2">
              <a:buFont typeface="Courier New" panose="02070309020205020404" pitchFamily="49" charset="0"/>
              <a:buChar char="o"/>
            </a:pPr>
            <a:r>
              <a:rPr lang="en-CA" sz="2000" dirty="0"/>
              <a:t>e.g. 	h2~p { color: blue;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1052395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23528" y="1052736"/>
            <a:ext cx="8540750" cy="5328592"/>
          </a:xfrm>
        </p:spPr>
        <p:txBody>
          <a:bodyPr/>
          <a:lstStyle/>
          <a:p>
            <a:pPr>
              <a:buFont typeface="Wingdings" panose="05000000000000000000" pitchFamily="2" charset="2"/>
              <a:buChar char="Ø"/>
            </a:pPr>
            <a:r>
              <a:rPr lang="en-CA" sz="2800" dirty="0"/>
              <a:t>Pseudo-class selector</a:t>
            </a:r>
          </a:p>
          <a:p>
            <a:pPr lvl="1"/>
            <a:r>
              <a:rPr lang="en-CA" sz="2400" dirty="0"/>
              <a:t>A pseudo-class is similar to a class in HTML, but it’s not specified explicitly in the markup. </a:t>
            </a:r>
          </a:p>
          <a:p>
            <a:pPr marL="457200" lvl="1" indent="0">
              <a:buNone/>
            </a:pPr>
            <a:r>
              <a:rPr lang="en-CA" sz="2400" dirty="0"/>
              <a:t>:active, </a:t>
            </a:r>
            <a:r>
              <a:rPr lang="en-CA" sz="2400" dirty="0">
                <a:solidFill>
                  <a:srgbClr val="0000CC"/>
                </a:solidFill>
                <a:effectLst>
                  <a:outerShdw blurRad="38100" dist="38100" dir="2700000" algn="tl">
                    <a:srgbClr val="000000">
                      <a:alpha val="43137"/>
                    </a:srgbClr>
                  </a:outerShdw>
                </a:effectLst>
              </a:rPr>
              <a:t>:hover</a:t>
            </a:r>
            <a:r>
              <a:rPr lang="en-CA" sz="2400" dirty="0"/>
              <a:t>, :link, </a:t>
            </a:r>
            <a:r>
              <a:rPr lang="en-CA" sz="2400" dirty="0">
                <a:solidFill>
                  <a:srgbClr val="0000CC"/>
                </a:solidFill>
                <a:effectLst>
                  <a:outerShdw blurRad="38100" dist="38100" dir="2700000" algn="tl">
                    <a:srgbClr val="000000">
                      <a:alpha val="43137"/>
                    </a:srgbClr>
                  </a:outerShdw>
                </a:effectLst>
              </a:rPr>
              <a:t>:visited</a:t>
            </a:r>
            <a:r>
              <a:rPr lang="en-CA" sz="2400" dirty="0"/>
              <a:t>, </a:t>
            </a:r>
            <a:r>
              <a:rPr lang="en-CA" sz="2400" dirty="0">
                <a:solidFill>
                  <a:srgbClr val="CC0099"/>
                </a:solidFill>
                <a:effectLst>
                  <a:outerShdw blurRad="38100" dist="38100" dir="2700000" algn="tl">
                    <a:srgbClr val="000000">
                      <a:alpha val="43137"/>
                    </a:srgbClr>
                  </a:outerShdw>
                </a:effectLst>
              </a:rPr>
              <a:t>:focus</a:t>
            </a:r>
            <a:r>
              <a:rPr lang="en-CA" sz="2400" dirty="0"/>
              <a:t>, </a:t>
            </a:r>
            <a:r>
              <a:rPr lang="en-CA" sz="2400" dirty="0">
                <a:solidFill>
                  <a:srgbClr val="0000CC"/>
                </a:solidFill>
                <a:effectLst>
                  <a:outerShdw blurRad="38100" dist="38100" dir="2700000" algn="tl">
                    <a:srgbClr val="000000">
                      <a:alpha val="43137"/>
                    </a:srgbClr>
                  </a:outerShdw>
                </a:effectLst>
              </a:rPr>
              <a:t>:first-child</a:t>
            </a:r>
            <a:r>
              <a:rPr lang="en-CA" sz="2400" dirty="0"/>
              <a:t>, …</a:t>
            </a:r>
          </a:p>
          <a:p>
            <a:pPr>
              <a:buFont typeface="Wingdings" panose="05000000000000000000" pitchFamily="2" charset="2"/>
              <a:buChar char="Ø"/>
            </a:pPr>
            <a:r>
              <a:rPr lang="en-CA" sz="2800" dirty="0"/>
              <a:t>Pseudo-element selector</a:t>
            </a:r>
          </a:p>
          <a:p>
            <a:pPr lvl="1"/>
            <a:r>
              <a:rPr lang="en-CA" sz="2400" dirty="0"/>
              <a:t>allow you to style certain parts of a document:</a:t>
            </a:r>
          </a:p>
          <a:p>
            <a:pPr lvl="1"/>
            <a:r>
              <a:rPr lang="en-CA" sz="2400" dirty="0"/>
              <a:t>CSS2</a:t>
            </a:r>
          </a:p>
          <a:p>
            <a:pPr marL="85725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endParaRPr lang="en-CA" dirty="0"/>
          </a:p>
          <a:p>
            <a:pPr lvl="1"/>
            <a:r>
              <a:rPr lang="en-CA" sz="2400" dirty="0">
                <a:solidFill>
                  <a:srgbClr val="0000CC"/>
                </a:solidFill>
                <a:effectLst>
                  <a:outerShdw blurRad="38100" dist="38100" dir="2700000" algn="tl">
                    <a:srgbClr val="000000">
                      <a:alpha val="43137"/>
                    </a:srgbClr>
                  </a:outerShdw>
                </a:effectLst>
              </a:rPr>
              <a:t>CSS3</a:t>
            </a:r>
          </a:p>
          <a:p>
            <a:pPr marL="91440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p>
          <a:p>
            <a:pPr marL="91440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dirty="0"/>
          </a:p>
        </p:txBody>
      </p:sp>
    </p:spTree>
    <p:extLst>
      <p:ext uri="{BB962C8B-B14F-4D97-AF65-F5344CB8AC3E}">
        <p14:creationId xmlns:p14="http://schemas.microsoft.com/office/powerpoint/2010/main" val="279258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47</a:t>
            </a:fld>
            <a:endParaRPr lang="en-CA" altLang="en-US" sz="100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eaLnBrk="1" hangingPunct="1">
              <a:buClr>
                <a:schemeClr val="accent4"/>
              </a:buClr>
              <a:buFont typeface="Wingdings" panose="05000000000000000000" pitchFamily="2" charset="2"/>
              <a:buChar char="Ø"/>
              <a:defRPr/>
            </a:pPr>
            <a:r>
              <a:rPr lang="en-CA" altLang="en-US" dirty="0">
                <a:effectLst/>
                <a:hlinkClick r:id="rId3"/>
              </a:rPr>
              <a:t>W3C HTML5 DOC: Forms</a:t>
            </a:r>
            <a:endParaRPr lang="en-CA" altLang="en-US" dirty="0">
              <a:effectLst/>
              <a:hlinkClick r:id="rId4"/>
            </a:endParaRPr>
          </a:p>
          <a:p>
            <a:pPr eaLnBrk="1" hangingPunct="1">
              <a:buClr>
                <a:schemeClr val="accent4"/>
              </a:buClr>
              <a:buFont typeface="Wingdings" panose="05000000000000000000" pitchFamily="2" charset="2"/>
              <a:buChar char="Ø"/>
              <a:defRPr/>
            </a:pPr>
            <a:r>
              <a:rPr lang="en-CA" altLang="en-US" dirty="0">
                <a:effectLst/>
                <a:hlinkClick r:id="rId4"/>
              </a:rPr>
              <a:t>MDN: </a:t>
            </a:r>
            <a:r>
              <a:rPr lang="en-CA" dirty="0">
                <a:effectLst/>
                <a:hlinkClick r:id="rId4"/>
              </a:rPr>
              <a:t>Forms in HTML</a:t>
            </a:r>
            <a:endParaRPr lang="en-CA" dirty="0">
              <a:effectLst/>
            </a:endParaRPr>
          </a:p>
          <a:p>
            <a:pPr eaLnBrk="1" hangingPunct="1">
              <a:buClr>
                <a:schemeClr val="accent4"/>
              </a:buClr>
              <a:buFont typeface="Wingdings" panose="05000000000000000000" pitchFamily="2" charset="2"/>
              <a:buChar char="Ø"/>
              <a:defRPr/>
            </a:pPr>
            <a:r>
              <a:rPr lang="en-CA" dirty="0">
                <a:effectLst/>
                <a:hlinkClick r:id="rId5"/>
              </a:rPr>
              <a:t>How to structure an HTML form</a:t>
            </a:r>
            <a:endParaRPr lang="en-CA" dirty="0">
              <a:effectLst/>
            </a:endParaRPr>
          </a:p>
          <a:p>
            <a:pPr eaLnBrk="1" hangingPunct="1">
              <a:buClr>
                <a:schemeClr val="accent4"/>
              </a:buClr>
              <a:buFont typeface="Wingdings" panose="05000000000000000000" pitchFamily="2" charset="2"/>
              <a:buChar char="Ø"/>
              <a:defRPr/>
            </a:pPr>
            <a:r>
              <a:rPr lang="en-CA" altLang="en-US" dirty="0">
                <a:hlinkClick r:id="rId6"/>
              </a:rPr>
              <a:t>Selectors - Web developer guide | MDN</a:t>
            </a: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r>
              <a:rPr lang="en-CA" altLang="en-US" dirty="0">
                <a:solidFill>
                  <a:srgbClr val="0000CC"/>
                </a:solidFill>
                <a:effectLst>
                  <a:outerShdw blurRad="38100" dist="38100" dir="2700000" algn="tl">
                    <a:srgbClr val="000000">
                      <a:alpha val="43137"/>
                    </a:srgbClr>
                  </a:outerShdw>
                </a:effectLst>
              </a:rPr>
              <a:t>Web </a:t>
            </a:r>
            <a:r>
              <a:rPr lang="en-CA" altLang="en-US" dirty="0" err="1">
                <a:solidFill>
                  <a:srgbClr val="0000CC"/>
                </a:solidFill>
                <a:effectLst>
                  <a:outerShdw blurRad="38100" dist="38100" dir="2700000" algn="tl">
                    <a:srgbClr val="000000">
                      <a:alpha val="43137"/>
                    </a:srgbClr>
                  </a:outerShdw>
                </a:effectLst>
              </a:rPr>
              <a:t>Dep</a:t>
            </a:r>
            <a:r>
              <a:rPr lang="en-CA" altLang="en-US" dirty="0">
                <a:solidFill>
                  <a:srgbClr val="0000CC"/>
                </a:solidFill>
                <a:effectLst>
                  <a:outerShdw blurRad="38100" dist="38100" dir="2700000" algn="tl">
                    <a:srgbClr val="000000">
                      <a:alpha val="43137"/>
                    </a:srgbClr>
                  </a:outerShdw>
                </a:effectLst>
              </a:rPr>
              <a:t> Tool</a:t>
            </a:r>
            <a:r>
              <a:rPr lang="en-CA" altLang="en-US" dirty="0">
                <a:effectLst/>
              </a:rPr>
              <a:t>: </a:t>
            </a:r>
            <a:r>
              <a:rPr lang="en-CA" altLang="en-US" dirty="0">
                <a:effectLst/>
                <a:hlinkClick r:id="rId7"/>
              </a:rPr>
              <a:t>Firefox Style Editor</a:t>
            </a:r>
            <a:endParaRPr lang="en-CA" altLang="en-US" dirty="0">
              <a:effectLst/>
              <a:hlinkClick r:id="rId3"/>
            </a:endParaRP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endParaRPr lang="en-CA" altLang="en-US" dirty="0">
              <a:hlinkClick r:id="rId6"/>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The &lt;form&gt; Element</a:t>
            </a:r>
          </a:p>
        </p:txBody>
      </p:sp>
      <p:sp>
        <p:nvSpPr>
          <p:cNvPr id="3" name="Content Placeholder 2"/>
          <p:cNvSpPr>
            <a:spLocks noGrp="1"/>
          </p:cNvSpPr>
          <p:nvPr>
            <p:ph idx="1"/>
          </p:nvPr>
        </p:nvSpPr>
        <p:spPr>
          <a:xfrm>
            <a:off x="609600" y="1124744"/>
            <a:ext cx="8077200" cy="4896544"/>
          </a:xfrm>
        </p:spPr>
        <p:txBody>
          <a:bodyPr>
            <a:normAutofit lnSpcReduction="10000"/>
          </a:bodyPr>
          <a:lstStyle/>
          <a:p>
            <a:pPr>
              <a:buFont typeface="Wingdings" panose="05000000000000000000" pitchFamily="2" charset="2"/>
              <a:buChar char="Ø"/>
            </a:pPr>
            <a:r>
              <a:rPr lang="en-CA" sz="3000" dirty="0"/>
              <a:t>The &lt;form&gt; element defines an HTML form:</a:t>
            </a:r>
          </a:p>
          <a:p>
            <a:pPr marL="400050" lvl="1" indent="0">
              <a:lnSpc>
                <a:spcPct val="110000"/>
              </a:lnSpc>
              <a:spcBef>
                <a:spcPts val="0"/>
              </a:spcBef>
              <a:buNone/>
            </a:pPr>
            <a:endParaRPr lang="en-CA" sz="1700" dirty="0"/>
          </a:p>
          <a:p>
            <a:pPr marL="800100" lvl="2" indent="0">
              <a:lnSpc>
                <a:spcPct val="110000"/>
              </a:lnSpc>
              <a:spcBef>
                <a:spcPts val="0"/>
              </a:spcBef>
              <a:buNone/>
            </a:pPr>
            <a:r>
              <a:rPr lang="en-CA" dirty="0"/>
              <a:t>&lt;form  id="</a:t>
            </a:r>
            <a:r>
              <a:rPr lang="en-CA" dirty="0" err="1"/>
              <a:t>formId</a:t>
            </a:r>
            <a:r>
              <a:rPr lang="en-CA" dirty="0"/>
              <a:t>"  </a:t>
            </a:r>
            <a:r>
              <a:rPr lang="en-CA" dirty="0">
                <a:solidFill>
                  <a:srgbClr val="0000CC"/>
                </a:solidFill>
                <a:effectLst>
                  <a:outerShdw blurRad="38100" dist="38100" dir="2700000" algn="tl">
                    <a:srgbClr val="000000">
                      <a:alpha val="43137"/>
                    </a:srgbClr>
                  </a:outerShdw>
                </a:effectLst>
              </a:rPr>
              <a:t>method</a:t>
            </a:r>
            <a:r>
              <a:rPr lang="en-CA" dirty="0"/>
              <a:t>="...."  </a:t>
            </a:r>
          </a:p>
          <a:p>
            <a:pPr marL="800100" lvl="2" indent="0">
              <a:lnSpc>
                <a:spcPct val="110000"/>
              </a:lnSpc>
              <a:spcBef>
                <a:spcPts val="0"/>
              </a:spcBef>
              <a:buNone/>
            </a:pPr>
            <a:r>
              <a:rPr lang="en-CA" dirty="0"/>
              <a:t>          </a:t>
            </a:r>
            <a:r>
              <a:rPr lang="en-CA" dirty="0">
                <a:solidFill>
                  <a:srgbClr val="0000CC"/>
                </a:solidFill>
                <a:effectLst>
                  <a:outerShdw blurRad="38100" dist="38100" dir="2700000" algn="tl">
                    <a:srgbClr val="000000">
                      <a:alpha val="43137"/>
                    </a:srgbClr>
                  </a:outerShdw>
                </a:effectLst>
              </a:rPr>
              <a:t>action</a:t>
            </a:r>
            <a:r>
              <a:rPr lang="en-CA" dirty="0"/>
              <a:t>="</a:t>
            </a:r>
            <a:r>
              <a:rPr lang="en-CA" dirty="0" err="1"/>
              <a:t>url</a:t>
            </a:r>
            <a:r>
              <a:rPr lang="en-CA" dirty="0"/>
              <a:t>" &gt;</a:t>
            </a:r>
          </a:p>
          <a:p>
            <a:pPr marL="800100" lvl="2" indent="0">
              <a:lnSpc>
                <a:spcPct val="110000"/>
              </a:lnSpc>
              <a:spcBef>
                <a:spcPts val="0"/>
              </a:spcBef>
              <a:buNone/>
            </a:pPr>
            <a:r>
              <a:rPr lang="en-CA" dirty="0"/>
              <a:t>   …. … </a:t>
            </a:r>
          </a:p>
          <a:p>
            <a:pPr marL="800100" lvl="2" indent="0">
              <a:lnSpc>
                <a:spcPct val="110000"/>
              </a:lnSpc>
              <a:spcBef>
                <a:spcPts val="0"/>
              </a:spcBef>
              <a:buNone/>
            </a:pPr>
            <a:r>
              <a:rPr lang="en-CA" dirty="0"/>
              <a:t>&lt;/form&gt;</a:t>
            </a:r>
          </a:p>
          <a:p>
            <a:pPr>
              <a:lnSpc>
                <a:spcPct val="110000"/>
              </a:lnSpc>
              <a:spcBef>
                <a:spcPts val="0"/>
              </a:spcBef>
              <a:buFont typeface="Wingdings" panose="05000000000000000000" pitchFamily="2" charset="2"/>
              <a:buChar char="Ø"/>
            </a:pPr>
            <a:endParaRPr lang="en-CA" dirty="0"/>
          </a:p>
          <a:p>
            <a:pPr>
              <a:buFont typeface="Wingdings" panose="05000000000000000000" pitchFamily="2" charset="2"/>
              <a:buChar char="Ø"/>
            </a:pPr>
            <a:r>
              <a:rPr lang="en-CA" sz="3000" dirty="0"/>
              <a:t>HTML forms contain </a:t>
            </a:r>
            <a:r>
              <a:rPr lang="en-CA" sz="3000" dirty="0">
                <a:effectLst>
                  <a:outerShdw blurRad="38100" dist="38100" dir="2700000" algn="tl">
                    <a:srgbClr val="000000">
                      <a:alpha val="43137"/>
                    </a:srgbClr>
                  </a:outerShdw>
                </a:effectLst>
              </a:rPr>
              <a:t>form elements </a:t>
            </a:r>
            <a:r>
              <a:rPr lang="en-CA" sz="3000" dirty="0">
                <a:effectLst/>
              </a:rPr>
              <a:t>(or </a:t>
            </a:r>
            <a:r>
              <a:rPr lang="en-CA" sz="3000" dirty="0">
                <a:effectLst>
                  <a:outerShdw blurRad="38100" dist="38100" dir="2700000" algn="tl">
                    <a:srgbClr val="000000">
                      <a:alpha val="43137"/>
                    </a:srgbClr>
                  </a:outerShdw>
                </a:effectLst>
              </a:rPr>
              <a:t>form controls</a:t>
            </a:r>
            <a:r>
              <a:rPr lang="en-CA" sz="3000" dirty="0">
                <a:effectLst/>
              </a:rPr>
              <a:t>).</a:t>
            </a:r>
          </a:p>
          <a:p>
            <a:pPr>
              <a:buFont typeface="Wingdings" panose="05000000000000000000" pitchFamily="2" charset="2"/>
              <a:buChar char="Ø"/>
            </a:pPr>
            <a:r>
              <a:rPr lang="en-CA" sz="3000" dirty="0"/>
              <a:t>A document may have more than one form, but </a:t>
            </a:r>
            <a:r>
              <a:rPr lang="en-CA" sz="3000" dirty="0">
                <a:solidFill>
                  <a:srgbClr val="0000CC"/>
                </a:solidFill>
                <a:effectLst>
                  <a:outerShdw blurRad="38100" dist="38100" dir="2700000" algn="tl">
                    <a:srgbClr val="000000">
                      <a:alpha val="43137"/>
                    </a:srgbClr>
                  </a:outerShdw>
                </a:effectLst>
              </a:rPr>
              <a:t>forms cannot be nested</a:t>
            </a:r>
            <a:r>
              <a:rPr lang="en-CA" sz="3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5330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a:t>
            </a:r>
          </a:p>
        </p:txBody>
      </p:sp>
      <p:sp>
        <p:nvSpPr>
          <p:cNvPr id="3" name="Content Placeholder 2"/>
          <p:cNvSpPr>
            <a:spLocks noGrp="1"/>
          </p:cNvSpPr>
          <p:nvPr>
            <p:ph idx="1"/>
          </p:nvPr>
        </p:nvSpPr>
        <p:spPr>
          <a:xfrm>
            <a:off x="457200" y="1124744"/>
            <a:ext cx="8435280" cy="5352256"/>
          </a:xfrm>
        </p:spPr>
        <p:txBody>
          <a:bodyPr>
            <a:normAutofit fontScale="92500" lnSpcReduction="20000"/>
          </a:bodyPr>
          <a:lstStyle/>
          <a:p>
            <a:pPr>
              <a:buFont typeface="Wingdings" panose="05000000000000000000" pitchFamily="2" charset="2"/>
              <a:buChar char="Ø"/>
            </a:pPr>
            <a:r>
              <a:rPr lang="en-CA" dirty="0">
                <a:effectLst/>
              </a:rPr>
              <a:t>The</a:t>
            </a:r>
            <a:r>
              <a:rPr lang="en-CA" dirty="0">
                <a:solidFill>
                  <a:srgbClr val="0000CC"/>
                </a:solidFill>
                <a:effectLst>
                  <a:outerShdw blurRad="38100" dist="38100" dir="2700000" algn="tl">
                    <a:srgbClr val="000000">
                      <a:alpha val="43137"/>
                    </a:srgbClr>
                  </a:outerShdw>
                </a:effectLst>
              </a:rPr>
              <a:t> method </a:t>
            </a:r>
            <a:r>
              <a:rPr lang="en-CA" dirty="0">
                <a:effectLst/>
              </a:rPr>
              <a:t>attribute</a:t>
            </a:r>
          </a:p>
          <a:p>
            <a:pPr lvl="1"/>
            <a:endParaRPr lang="en-CA" sz="1000" dirty="0"/>
          </a:p>
          <a:p>
            <a:pPr lvl="1"/>
            <a:r>
              <a:rPr lang="en-CA" dirty="0"/>
              <a:t>the short way of saying </a:t>
            </a:r>
            <a:r>
              <a:rPr lang="en-CA" dirty="0">
                <a:solidFill>
                  <a:srgbClr val="0000CC"/>
                </a:solidFill>
                <a:effectLst>
                  <a:outerShdw blurRad="38100" dist="38100" dir="2700000" algn="tl">
                    <a:srgbClr val="000000">
                      <a:alpha val="43137"/>
                    </a:srgbClr>
                  </a:outerShdw>
                </a:effectLst>
              </a:rPr>
              <a:t>HTTP request method</a:t>
            </a:r>
            <a:r>
              <a:rPr lang="en-CA" dirty="0"/>
              <a:t>. </a:t>
            </a:r>
          </a:p>
          <a:p>
            <a:pPr lvl="2"/>
            <a:r>
              <a:rPr lang="en-CA" dirty="0"/>
              <a:t>It tells the server the request is being made of what kind of request it is.</a:t>
            </a:r>
          </a:p>
          <a:p>
            <a:pPr lvl="1"/>
            <a:endParaRPr lang="en-CA" sz="1000" dirty="0"/>
          </a:p>
          <a:p>
            <a:pPr lvl="1"/>
            <a:r>
              <a:rPr lang="en-CA" dirty="0">
                <a:solidFill>
                  <a:srgbClr val="0000CC"/>
                </a:solidFill>
                <a:effectLst>
                  <a:outerShdw blurRad="38100" dist="38100" dir="2700000" algn="tl">
                    <a:srgbClr val="000000">
                      <a:alpha val="43137"/>
                    </a:srgbClr>
                  </a:outerShdw>
                </a:effectLst>
              </a:rPr>
              <a:t>method="get" </a:t>
            </a:r>
            <a:r>
              <a:rPr lang="en-CA" dirty="0"/>
              <a:t>: </a:t>
            </a:r>
          </a:p>
          <a:p>
            <a:pPr lvl="2"/>
            <a:r>
              <a:rPr lang="en-CA" dirty="0"/>
              <a:t>is the </a:t>
            </a:r>
            <a:r>
              <a:rPr lang="en-CA" dirty="0">
                <a:effectLst>
                  <a:outerShdw blurRad="38100" dist="38100" dir="2700000" algn="tl">
                    <a:srgbClr val="000000">
                      <a:alpha val="43137"/>
                    </a:srgbClr>
                  </a:outerShdw>
                </a:effectLst>
              </a:rPr>
              <a:t>default</a:t>
            </a:r>
            <a:r>
              <a:rPr lang="en-CA" dirty="0"/>
              <a:t>. The fill-out form contents to be appended to the URL as if they were a normal query (maximum of 256 characters). </a:t>
            </a:r>
          </a:p>
          <a:p>
            <a:pPr lvl="2"/>
            <a:r>
              <a:rPr lang="en-CA" dirty="0"/>
              <a:t>Example: </a:t>
            </a:r>
            <a:r>
              <a:rPr lang="en-CA" dirty="0">
                <a:hlinkClick r:id="rId3"/>
              </a:rPr>
              <a:t>simple-form-get.html</a:t>
            </a:r>
            <a:endParaRPr lang="en-CA" dirty="0"/>
          </a:p>
          <a:p>
            <a:pPr lvl="1"/>
            <a:endParaRPr lang="en-CA" sz="1000" dirty="0"/>
          </a:p>
          <a:p>
            <a:pPr lvl="1"/>
            <a:r>
              <a:rPr lang="en-CA" dirty="0">
                <a:solidFill>
                  <a:srgbClr val="0000CC"/>
                </a:solidFill>
                <a:effectLst>
                  <a:outerShdw blurRad="38100" dist="38100" dir="2700000" algn="tl">
                    <a:srgbClr val="000000">
                      <a:alpha val="43137"/>
                    </a:srgbClr>
                  </a:outerShdw>
                </a:effectLst>
              </a:rPr>
              <a:t>method="post" </a:t>
            </a:r>
            <a:r>
              <a:rPr lang="en-CA" dirty="0"/>
              <a:t>: </a:t>
            </a:r>
          </a:p>
          <a:p>
            <a:pPr lvl="2"/>
            <a:r>
              <a:rPr lang="en-CA" dirty="0"/>
              <a:t>the fill-out form contents to be sent to the server in a data body rather than as part of the URL</a:t>
            </a:r>
          </a:p>
          <a:p>
            <a:pPr lvl="2"/>
            <a:endParaRPr lang="en-CA" sz="600" dirty="0"/>
          </a:p>
          <a:p>
            <a:pPr lvl="2"/>
            <a:r>
              <a:rPr lang="en-CA" dirty="0"/>
              <a:t>Method </a:t>
            </a:r>
            <a:r>
              <a:rPr lang="en-CA" dirty="0">
                <a:solidFill>
                  <a:srgbClr val="0000CC"/>
                </a:solidFill>
                <a:effectLst>
                  <a:outerShdw blurRad="38100" dist="38100" dir="2700000" algn="tl">
                    <a:srgbClr val="000000">
                      <a:alpha val="43137"/>
                    </a:srgbClr>
                  </a:outerShdw>
                </a:effectLst>
              </a:rPr>
              <a:t>"</a:t>
            </a:r>
            <a:r>
              <a:rPr lang="en-CA" dirty="0"/>
              <a:t>post</a:t>
            </a:r>
            <a:r>
              <a:rPr lang="en-CA" dirty="0">
                <a:solidFill>
                  <a:srgbClr val="0000CC"/>
                </a:solidFill>
                <a:effectLst>
                  <a:outerShdw blurRad="38100" dist="38100" dir="2700000" algn="tl">
                    <a:srgbClr val="000000">
                      <a:alpha val="43137"/>
                    </a:srgbClr>
                  </a:outerShdw>
                </a:effectLst>
              </a:rPr>
              <a:t>"</a:t>
            </a:r>
            <a:r>
              <a:rPr lang="en-CA" dirty="0"/>
              <a:t> is more secure.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7029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a:t>
            </a:r>
            <a:endParaRPr lang="en-US"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rPr>
              <a:t>The</a:t>
            </a:r>
            <a:r>
              <a:rPr lang="en-CA" sz="2800" dirty="0">
                <a:solidFill>
                  <a:srgbClr val="0000CC"/>
                </a:solidFill>
                <a:effectLst>
                  <a:outerShdw blurRad="38100" dist="38100" dir="2700000" algn="tl">
                    <a:srgbClr val="000000">
                      <a:alpha val="43137"/>
                    </a:srgbClr>
                  </a:outerShdw>
                </a:effectLst>
              </a:rPr>
              <a:t> action </a:t>
            </a:r>
            <a:r>
              <a:rPr lang="en-CA" sz="2800" dirty="0">
                <a:effectLst/>
              </a:rPr>
              <a:t>attribute</a:t>
            </a:r>
          </a:p>
          <a:p>
            <a:pPr lvl="1"/>
            <a:r>
              <a:rPr lang="en-CA" sz="2400" dirty="0"/>
              <a:t>The action attribute tells browser where to post the form data when the form is submitted.</a:t>
            </a:r>
          </a:p>
          <a:p>
            <a:pPr lvl="1"/>
            <a:r>
              <a:rPr lang="en-CA" sz="2400" dirty="0">
                <a:solidFill>
                  <a:srgbClr val="0000CC"/>
                </a:solidFill>
                <a:effectLst>
                  <a:outerShdw blurRad="38100" dist="38100" dir="2700000" algn="tl">
                    <a:srgbClr val="000000">
                      <a:alpha val="43137"/>
                    </a:srgbClr>
                  </a:outerShdw>
                </a:effectLst>
              </a:rPr>
              <a:t>action="</a:t>
            </a:r>
            <a:r>
              <a:rPr lang="en-CA" sz="2400" dirty="0" err="1">
                <a:solidFill>
                  <a:srgbClr val="0000CC"/>
                </a:solidFill>
                <a:effectLst>
                  <a:outerShdw blurRad="38100" dist="38100" dir="2700000" algn="tl">
                    <a:srgbClr val="000000">
                      <a:alpha val="43137"/>
                    </a:srgbClr>
                  </a:outerShdw>
                </a:effectLst>
              </a:rPr>
              <a:t>url</a:t>
            </a:r>
            <a:r>
              <a:rPr lang="en-CA" sz="2400" dirty="0">
                <a:solidFill>
                  <a:srgbClr val="0000CC"/>
                </a:solidFill>
                <a:effectLst>
                  <a:outerShdw blurRad="38100" dist="38100" dir="2700000" algn="tl">
                    <a:srgbClr val="000000">
                      <a:alpha val="43137"/>
                    </a:srgbClr>
                  </a:outerShdw>
                </a:effectLst>
              </a:rPr>
              <a:t>" </a:t>
            </a:r>
          </a:p>
          <a:p>
            <a:pPr lvl="2">
              <a:buFont typeface="Courier New" panose="02070309020205020404" pitchFamily="49" charset="0"/>
              <a:buChar char="o"/>
            </a:pPr>
            <a:r>
              <a:rPr lang="en-CA" sz="2000" dirty="0"/>
              <a:t>Normally, the form is submitted to a web page on a web server.</a:t>
            </a:r>
          </a:p>
          <a:p>
            <a:pPr lvl="2">
              <a:buFont typeface="Courier New" panose="02070309020205020404" pitchFamily="49" charset="0"/>
              <a:buChar char="o"/>
            </a:pPr>
            <a:r>
              <a:rPr lang="en-CA" sz="2000" dirty="0"/>
              <a:t>Examples </a:t>
            </a:r>
          </a:p>
          <a:p>
            <a:pPr marL="1371600" lvl="3" indent="0">
              <a:buNone/>
            </a:pPr>
            <a:r>
              <a:rPr lang="en-CA" sz="1600" dirty="0"/>
              <a:t>&lt;form </a:t>
            </a:r>
            <a:r>
              <a:rPr lang="en-CA" sz="1600" dirty="0">
                <a:effectLst>
                  <a:outerShdw blurRad="38100" dist="38100" dir="2700000" algn="tl">
                    <a:srgbClr val="000000">
                      <a:alpha val="43137"/>
                    </a:srgbClr>
                  </a:outerShdw>
                </a:effectLst>
              </a:rPr>
              <a:t>id </a:t>
            </a:r>
            <a:r>
              <a:rPr lang="en-CA" sz="1600" dirty="0"/>
              <a:t>= "example1" </a:t>
            </a:r>
            <a:r>
              <a:rPr lang="en-CA" sz="1600" dirty="0">
                <a:effectLst>
                  <a:outerShdw blurRad="38100" dist="38100" dir="2700000" algn="tl">
                    <a:srgbClr val="000000">
                      <a:alpha val="43137"/>
                    </a:srgbClr>
                  </a:outerShdw>
                </a:effectLst>
              </a:rPr>
              <a:t>method</a:t>
            </a:r>
            <a:r>
              <a:rPr lang="en-CA" sz="1600" dirty="0"/>
              <a:t>="post"    </a:t>
            </a:r>
          </a:p>
          <a:p>
            <a:pPr marL="1371600" lvl="3" indent="0">
              <a:buNone/>
            </a:pPr>
            <a:r>
              <a:rPr lang="en-CA" sz="1600" dirty="0"/>
              <a:t>          </a:t>
            </a:r>
            <a:r>
              <a:rPr lang="en-CA" sz="1600" dirty="0">
                <a:effectLst>
                  <a:outerShdw blurRad="38100" dist="38100" dir="2700000" algn="tl">
                    <a:srgbClr val="000000">
                      <a:alpha val="43137"/>
                    </a:srgbClr>
                  </a:outerShdw>
                </a:effectLst>
              </a:rPr>
              <a:t>action="https://formpost.azurewebsites.net/home/test"</a:t>
            </a:r>
            <a:r>
              <a:rPr lang="en-CA" sz="1600" dirty="0"/>
              <a:t>&gt; … &lt;/form&gt;</a:t>
            </a:r>
          </a:p>
          <a:p>
            <a:pPr lvl="2">
              <a:buFont typeface="Courier New" panose="02070309020205020404" pitchFamily="49" charset="0"/>
              <a:buChar char="o"/>
            </a:pPr>
            <a:r>
              <a:rPr lang="en-CA" sz="2000" dirty="0"/>
              <a:t>URLs for form post testing:</a:t>
            </a:r>
          </a:p>
          <a:p>
            <a:pPr lvl="3"/>
            <a:r>
              <a:rPr lang="en-CA" sz="1800" dirty="0"/>
              <a:t>https://formpost.azurewebsites.net/home/test  (not work for ‘get’)</a:t>
            </a:r>
          </a:p>
          <a:p>
            <a:pPr lvl="3"/>
            <a:r>
              <a:rPr lang="en-CA" sz="1800" dirty="0"/>
              <a:t> </a:t>
            </a:r>
          </a:p>
          <a:p>
            <a:pPr lvl="1"/>
            <a:r>
              <a:rPr lang="en-CA" sz="2400" dirty="0"/>
              <a:t>action="#" </a:t>
            </a:r>
          </a:p>
          <a:p>
            <a:pPr lvl="2">
              <a:buFont typeface="Courier New" panose="02070309020205020404" pitchFamily="49" charset="0"/>
              <a:buChar char="o"/>
            </a:pPr>
            <a:r>
              <a:rPr lang="en-CA" sz="2000" dirty="0"/>
              <a:t>to current page, used for in-browser 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1148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Form Elements</a:t>
            </a:r>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CA" sz="3000" dirty="0"/>
              <a:t>An HTML form can contain a number of form elements/fields/controls:</a:t>
            </a:r>
          </a:p>
          <a:p>
            <a:pPr lvl="1"/>
            <a:r>
              <a:rPr lang="en-US" dirty="0"/>
              <a:t>The &lt;</a:t>
            </a:r>
            <a:r>
              <a:rPr lang="en-US" dirty="0">
                <a:solidFill>
                  <a:srgbClr val="0000CC"/>
                </a:solidFill>
                <a:effectLst>
                  <a:outerShdw blurRad="38100" dist="38100" dir="2700000" algn="tl">
                    <a:srgbClr val="000000">
                      <a:alpha val="43137"/>
                    </a:srgbClr>
                  </a:outerShdw>
                </a:effectLst>
              </a:rPr>
              <a:t>input</a:t>
            </a:r>
            <a:r>
              <a:rPr lang="en-US" dirty="0"/>
              <a:t>&gt; element is the one of the most-used form element.</a:t>
            </a:r>
          </a:p>
          <a:p>
            <a:pPr lvl="1"/>
            <a:r>
              <a:rPr lang="en-US" dirty="0"/>
              <a:t>Other form elements which are used gather or process user’s input:</a:t>
            </a:r>
          </a:p>
          <a:p>
            <a:pPr lvl="2">
              <a:buFont typeface="Courier New" panose="02070309020205020404" pitchFamily="49" charset="0"/>
              <a:buChar char="o"/>
            </a:pPr>
            <a:r>
              <a:rPr lang="en-US" dirty="0"/>
              <a:t>&lt;</a:t>
            </a:r>
            <a:r>
              <a:rPr lang="en-US" dirty="0">
                <a:solidFill>
                  <a:srgbClr val="0000CC"/>
                </a:solidFill>
                <a:effectLst>
                  <a:outerShdw blurRad="38100" dist="38100" dir="2700000" algn="tl">
                    <a:srgbClr val="000000">
                      <a:alpha val="43137"/>
                    </a:srgbClr>
                  </a:outerShdw>
                </a:effectLst>
              </a:rPr>
              <a:t>select</a:t>
            </a:r>
            <a:r>
              <a:rPr lang="en-US" dirty="0"/>
              <a:t>&gt;,  &lt;</a:t>
            </a:r>
            <a:r>
              <a:rPr lang="en-US" dirty="0" err="1">
                <a:solidFill>
                  <a:srgbClr val="0000CC"/>
                </a:solidFill>
                <a:effectLst>
                  <a:outerShdw blurRad="38100" dist="38100" dir="2700000" algn="tl">
                    <a:srgbClr val="000000">
                      <a:alpha val="43137"/>
                    </a:srgbClr>
                  </a:outerShdw>
                </a:effectLst>
              </a:rPr>
              <a:t>textarea</a:t>
            </a:r>
            <a:r>
              <a:rPr lang="en-US" dirty="0"/>
              <a:t>&gt;, &lt;</a:t>
            </a:r>
            <a:r>
              <a:rPr lang="en-US" dirty="0">
                <a:solidFill>
                  <a:srgbClr val="0000CC"/>
                </a:solidFill>
                <a:effectLst>
                  <a:outerShdw blurRad="38100" dist="38100" dir="2700000" algn="tl">
                    <a:srgbClr val="000000">
                      <a:alpha val="43137"/>
                    </a:srgbClr>
                  </a:outerShdw>
                </a:effectLst>
              </a:rPr>
              <a:t>button</a:t>
            </a:r>
            <a:r>
              <a:rPr lang="en-US" dirty="0"/>
              <a:t>&gt;.</a:t>
            </a:r>
          </a:p>
          <a:p>
            <a:pPr lvl="1"/>
            <a:r>
              <a:rPr lang="en-US" dirty="0"/>
              <a:t>Other elements that can be used in forms:</a:t>
            </a:r>
          </a:p>
          <a:p>
            <a:pPr lvl="2">
              <a:buFont typeface="Courier New" panose="02070309020205020404" pitchFamily="49" charset="0"/>
              <a:buChar char="o"/>
            </a:pPr>
            <a:r>
              <a:rPr lang="en-US" dirty="0"/>
              <a:t>&lt;</a:t>
            </a:r>
            <a:r>
              <a:rPr lang="en-US" dirty="0" err="1">
                <a:solidFill>
                  <a:srgbClr val="0000CC"/>
                </a:solidFill>
                <a:effectLst>
                  <a:outerShdw blurRad="38100" dist="38100" dir="2700000" algn="tl">
                    <a:srgbClr val="000000">
                      <a:alpha val="43137"/>
                    </a:srgbClr>
                  </a:outerShdw>
                </a:effectLst>
              </a:rPr>
              <a:t>fieldset</a:t>
            </a:r>
            <a:r>
              <a:rPr lang="en-US" dirty="0"/>
              <a:t>&gt;, &lt;</a:t>
            </a:r>
            <a:r>
              <a:rPr lang="en-US" dirty="0">
                <a:solidFill>
                  <a:srgbClr val="0000CC"/>
                </a:solidFill>
                <a:effectLst>
                  <a:outerShdw blurRad="38100" dist="38100" dir="2700000" algn="tl">
                    <a:srgbClr val="000000">
                      <a:alpha val="43137"/>
                    </a:srgbClr>
                  </a:outerShdw>
                </a:effectLst>
              </a:rPr>
              <a:t>legend</a:t>
            </a:r>
            <a:r>
              <a:rPr lang="en-US" dirty="0"/>
              <a:t>&gt;, &lt;</a:t>
            </a:r>
            <a:r>
              <a:rPr lang="en-US" dirty="0" err="1">
                <a:solidFill>
                  <a:srgbClr val="0000CC"/>
                </a:solidFill>
                <a:effectLst>
                  <a:outerShdw blurRad="38100" dist="38100" dir="2700000" algn="tl">
                    <a:srgbClr val="000000">
                      <a:alpha val="43137"/>
                    </a:srgbClr>
                  </a:outerShdw>
                </a:effectLst>
              </a:rPr>
              <a:t>lable</a:t>
            </a:r>
            <a:r>
              <a:rPr lang="en-US" dirty="0"/>
              <a:t>&gt;,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6447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effectLst>
                  <a:outerShdw blurRad="38100" dist="38100" dir="2700000" algn="tl">
                    <a:srgbClr val="000000">
                      <a:alpha val="43137"/>
                    </a:srgbClr>
                  </a:outerShdw>
                </a:effectLst>
              </a:rPr>
              <a:t>The &lt;input&gt; Elements</a:t>
            </a:r>
          </a:p>
        </p:txBody>
      </p:sp>
      <p:sp>
        <p:nvSpPr>
          <p:cNvPr id="3" name="Content Placeholder 2"/>
          <p:cNvSpPr>
            <a:spLocks noGrp="1"/>
          </p:cNvSpPr>
          <p:nvPr>
            <p:ph idx="1"/>
          </p:nvPr>
        </p:nvSpPr>
        <p:spPr>
          <a:xfrm>
            <a:off x="395536" y="1268760"/>
            <a:ext cx="8396734" cy="4859015"/>
          </a:xfrm>
        </p:spPr>
        <p:txBody>
          <a:bodyPr/>
          <a:lstStyle/>
          <a:p>
            <a:pPr>
              <a:buFont typeface="Wingdings" panose="05000000000000000000" pitchFamily="2" charset="2"/>
              <a:buChar char="Ø"/>
            </a:pPr>
            <a:r>
              <a:rPr lang="en-CA" sz="2400" dirty="0"/>
              <a:t>The </a:t>
            </a:r>
            <a:r>
              <a:rPr lang="en-CA" sz="2400" dirty="0">
                <a:solidFill>
                  <a:srgbClr val="0000CC"/>
                </a:solidFill>
                <a:effectLst>
                  <a:outerShdw blurRad="38100" dist="38100" dir="2700000" algn="tl">
                    <a:srgbClr val="000000">
                      <a:alpha val="43137"/>
                    </a:srgbClr>
                  </a:outerShdw>
                </a:effectLst>
              </a:rPr>
              <a:t>&lt;input&gt; tag </a:t>
            </a:r>
            <a:r>
              <a:rPr lang="en-CA" sz="2400" dirty="0"/>
              <a:t>is used to specify a simple input element inside a form that can receive user input. </a:t>
            </a:r>
          </a:p>
          <a:p>
            <a:pPr lvl="1"/>
            <a:r>
              <a:rPr lang="en-CA" sz="2000" dirty="0"/>
              <a:t>&lt;input&gt; tags are </a:t>
            </a:r>
            <a:r>
              <a:rPr lang="en-CA" sz="2000" dirty="0">
                <a:solidFill>
                  <a:srgbClr val="0000CC"/>
                </a:solidFill>
              </a:rPr>
              <a:t>inline</a:t>
            </a:r>
            <a:r>
              <a:rPr lang="en-CA" sz="2000" dirty="0"/>
              <a:t> </a:t>
            </a:r>
            <a:r>
              <a:rPr lang="en-CA" sz="2000" dirty="0">
                <a:solidFill>
                  <a:srgbClr val="0000CC"/>
                </a:solidFill>
              </a:rPr>
              <a:t>empty</a:t>
            </a:r>
            <a:r>
              <a:rPr lang="en-CA" sz="2000" dirty="0"/>
              <a:t> tags . It may be written as &lt;input /&gt;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type attribute</a:t>
            </a:r>
            <a:r>
              <a:rPr lang="en-CA" sz="2400" dirty="0"/>
              <a:t>.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 </a:t>
            </a:r>
            <a:r>
              <a:rPr lang="en-CA" sz="2000" dirty="0">
                <a:solidFill>
                  <a:srgbClr val="0000CC"/>
                </a:solidFill>
                <a:effectLst>
                  <a:outerShdw blurRad="38100" dist="38100" dir="2700000" algn="tl">
                    <a:srgbClr val="000000">
                      <a:alpha val="43137"/>
                    </a:srgbClr>
                  </a:outerShdw>
                </a:effectLst>
              </a:rPr>
              <a:t>type attribute</a:t>
            </a:r>
            <a:r>
              <a:rPr lang="en-CA" sz="2000" dirty="0"/>
              <a:t>. </a:t>
            </a:r>
          </a:p>
          <a:p>
            <a:pPr lvl="1"/>
            <a:r>
              <a:rPr lang="en-CA" sz="2000" dirty="0"/>
              <a:t>The </a:t>
            </a:r>
            <a:r>
              <a:rPr lang="en-CA" sz="2000" dirty="0">
                <a:solidFill>
                  <a:srgbClr val="0000CC"/>
                </a:solidFill>
                <a:effectLst>
                  <a:outerShdw blurRad="38100" dist="38100" dir="2700000" algn="tl">
                    <a:srgbClr val="000000">
                      <a:alpha val="43137"/>
                    </a:srgbClr>
                  </a:outerShdw>
                </a:effectLst>
              </a:rPr>
              <a:t>type </a:t>
            </a:r>
            <a:r>
              <a:rPr lang="en-CA" sz="2000" dirty="0">
                <a:effectLst>
                  <a:outerShdw blurRad="38100" dist="38100" dir="2700000" algn="tl">
                    <a:srgbClr val="000000">
                      <a:alpha val="43137"/>
                    </a:srgbClr>
                  </a:outerShdw>
                </a:effectLst>
              </a:rPr>
              <a:t>indicates</a:t>
            </a:r>
            <a:r>
              <a:rPr lang="en-CA" sz="2000" dirty="0">
                <a:solidFill>
                  <a:srgbClr val="0000CC"/>
                </a:solidFill>
                <a:effectLst>
                  <a:outerShdw blurRad="38100" dist="38100" dir="2700000" algn="tl">
                    <a:srgbClr val="000000">
                      <a:alpha val="43137"/>
                    </a:srgbClr>
                  </a:outerShdw>
                </a:effectLst>
              </a:rPr>
              <a:t> </a:t>
            </a:r>
            <a:r>
              <a:rPr lang="en-CA" sz="2000" dirty="0"/>
              <a:t>what sort of input field the tag represents, such as text boxes or radio buttons.</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name attribute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 </a:t>
            </a:r>
            <a:r>
              <a:rPr lang="en-CA" sz="2000" dirty="0">
                <a:solidFill>
                  <a:srgbClr val="0000CC"/>
                </a:solidFill>
                <a:effectLst>
                  <a:outerShdw blurRad="38100" dist="38100" dir="2700000" algn="tl">
                    <a:srgbClr val="000000">
                      <a:alpha val="43137"/>
                    </a:srgbClr>
                  </a:outerShdw>
                </a:effectLst>
              </a:rPr>
              <a:t>name attribute, </a:t>
            </a:r>
            <a:r>
              <a:rPr lang="en-CA" sz="2000" dirty="0"/>
              <a:t>except for the submit and reset buttons, . </a:t>
            </a:r>
          </a:p>
          <a:p>
            <a:pPr lvl="1"/>
            <a:r>
              <a:rPr lang="en-CA" sz="2000" dirty="0"/>
              <a:t>The </a:t>
            </a:r>
            <a:r>
              <a:rPr lang="en-CA" sz="2000" dirty="0">
                <a:solidFill>
                  <a:srgbClr val="0000CC"/>
                </a:solidFill>
                <a:effectLst>
                  <a:outerShdw blurRad="38100" dist="38100" dir="2700000" algn="tl">
                    <a:srgbClr val="000000">
                      <a:alpha val="43137"/>
                    </a:srgbClr>
                  </a:outerShdw>
                </a:effectLst>
              </a:rPr>
              <a:t>name </a:t>
            </a:r>
            <a:r>
              <a:rPr lang="en-CA" sz="2000" dirty="0"/>
              <a:t>attribute with value determines if the input in the field will be sent to the server</a:t>
            </a:r>
            <a:r>
              <a:rPr lang="en-CA"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5929225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4928</TotalTime>
  <Words>4449</Words>
  <Application>Microsoft Office PowerPoint</Application>
  <PresentationFormat>On-screen Show (4:3)</PresentationFormat>
  <Paragraphs>552</Paragraphs>
  <Slides>48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Consolas</vt:lpstr>
      <vt:lpstr>Courier New</vt:lpstr>
      <vt:lpstr>Tahoma</vt:lpstr>
      <vt:lpstr>Tahoma (Body)</vt:lpstr>
      <vt:lpstr>Tahoma (Headings)</vt:lpstr>
      <vt:lpstr>Times New Roman</vt:lpstr>
      <vt:lpstr>Wingdings</vt:lpstr>
      <vt:lpstr>Compass</vt:lpstr>
      <vt:lpstr>WEB222 - Web Programming Principles</vt:lpstr>
      <vt:lpstr>Agenda</vt:lpstr>
      <vt:lpstr>HTML Forms</vt:lpstr>
      <vt:lpstr>HTML Forms</vt:lpstr>
      <vt:lpstr>The &lt;form&gt; Element</vt:lpstr>
      <vt:lpstr>Attributes for &lt;form&gt;</vt:lpstr>
      <vt:lpstr>Attributes for &lt;form&gt;</vt:lpstr>
      <vt:lpstr>Form Elements</vt:lpstr>
      <vt:lpstr>The &lt;input&gt; Elements</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Text field with &lt;datalist&gt; tag</vt:lpstr>
      <vt:lpstr>Attributes for &lt;input&gt; Tag</vt:lpstr>
      <vt:lpstr>Attributes of the &lt;input&gt; Tag</vt:lpstr>
      <vt:lpstr>Additional Attributes of the &lt;input&gt; Tag</vt:lpstr>
      <vt:lpstr>Additional Attributes of the &lt;input&gt; Tag</vt:lpstr>
      <vt:lpstr>Additional Attributes of the &lt;input&gt; Tag</vt:lpstr>
      <vt:lpstr>HTML5 Form input Types &amp; Attributes</vt:lpstr>
      <vt:lpstr>HTML5 Form input Types &amp; Attributes</vt:lpstr>
      <vt:lpstr>More Form Elements</vt:lpstr>
      <vt:lpstr>&lt;select&gt; Element </vt:lpstr>
      <vt:lpstr>&lt;select&gt; Element </vt:lpstr>
      <vt:lpstr>The attributes of the &lt;select&gt; tag</vt:lpstr>
      <vt:lpstr>&lt;option&gt; Element</vt:lpstr>
      <vt:lpstr>&lt;select&gt; Element with &lt;optgroup&gt;</vt:lpstr>
      <vt:lpstr>&lt;textarea&gt; Element</vt:lpstr>
      <vt:lpstr>&lt;button&gt; Element</vt:lpstr>
      <vt:lpstr>Grouping Fields</vt:lpstr>
      <vt:lpstr>&lt;label&gt; Element</vt:lpstr>
      <vt:lpstr>&lt;label&gt; Element</vt:lpstr>
      <vt:lpstr>Styling HTML Forms Using CSS</vt:lpstr>
      <vt:lpstr>Styling HTML Forms Using CSS</vt:lpstr>
      <vt:lpstr>An example form with CSS</vt:lpstr>
      <vt:lpstr>An example form with CSS</vt:lpstr>
      <vt:lpstr>More on CSS </vt:lpstr>
      <vt:lpstr>HTML Form Summary</vt:lpstr>
      <vt:lpstr>Advanced: More on CSS Selectors</vt:lpstr>
      <vt:lpstr>Advanced: Selectors</vt:lpstr>
      <vt:lpstr>Advanced: Selectors</vt:lpstr>
      <vt:lpstr>Advanced: Selectors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9</dc:title>
  <dc:creator>Wei Song</dc:creator>
  <cp:lastModifiedBy>Wei Song</cp:lastModifiedBy>
  <cp:revision>241</cp:revision>
  <cp:lastPrinted>2001-07-23T19:37:02Z</cp:lastPrinted>
  <dcterms:created xsi:type="dcterms:W3CDTF">2001-03-26T00:24:34Z</dcterms:created>
  <dcterms:modified xsi:type="dcterms:W3CDTF">2017-08-30T05:36:55Z</dcterms:modified>
</cp:coreProperties>
</file>