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3" r:id="rId1"/>
  </p:sldMasterIdLst>
  <p:notesMasterIdLst>
    <p:notesMasterId r:id="rId67"/>
  </p:notesMasterIdLst>
  <p:handoutMasterIdLst>
    <p:handoutMasterId r:id="rId68"/>
  </p:handoutMasterIdLst>
  <p:sldIdLst>
    <p:sldId id="266" r:id="rId2"/>
    <p:sldId id="271" r:id="rId3"/>
    <p:sldId id="281" r:id="rId4"/>
    <p:sldId id="345" r:id="rId5"/>
    <p:sldId id="429" r:id="rId6"/>
    <p:sldId id="364" r:id="rId7"/>
    <p:sldId id="282" r:id="rId8"/>
    <p:sldId id="283" r:id="rId9"/>
    <p:sldId id="344" r:id="rId10"/>
    <p:sldId id="286" r:id="rId11"/>
    <p:sldId id="284" r:id="rId12"/>
    <p:sldId id="288" r:id="rId13"/>
    <p:sldId id="366" r:id="rId14"/>
    <p:sldId id="367" r:id="rId15"/>
    <p:sldId id="291" r:id="rId16"/>
    <p:sldId id="293" r:id="rId17"/>
    <p:sldId id="346" r:id="rId18"/>
    <p:sldId id="368" r:id="rId19"/>
    <p:sldId id="428" r:id="rId20"/>
    <p:sldId id="363" r:id="rId21"/>
    <p:sldId id="295" r:id="rId22"/>
    <p:sldId id="297" r:id="rId23"/>
    <p:sldId id="300" r:id="rId24"/>
    <p:sldId id="303" r:id="rId25"/>
    <p:sldId id="307" r:id="rId26"/>
    <p:sldId id="310" r:id="rId27"/>
    <p:sldId id="312" r:id="rId28"/>
    <p:sldId id="314" r:id="rId29"/>
    <p:sldId id="348" r:id="rId30"/>
    <p:sldId id="353" r:id="rId31"/>
    <p:sldId id="354" r:id="rId32"/>
    <p:sldId id="362" r:id="rId33"/>
    <p:sldId id="349" r:id="rId34"/>
    <p:sldId id="359" r:id="rId35"/>
    <p:sldId id="360" r:id="rId36"/>
    <p:sldId id="355" r:id="rId37"/>
    <p:sldId id="357" r:id="rId38"/>
    <p:sldId id="416" r:id="rId39"/>
    <p:sldId id="420" r:id="rId40"/>
    <p:sldId id="421" r:id="rId41"/>
    <p:sldId id="423" r:id="rId42"/>
    <p:sldId id="376" r:id="rId43"/>
    <p:sldId id="377" r:id="rId44"/>
    <p:sldId id="379" r:id="rId45"/>
    <p:sldId id="380" r:id="rId46"/>
    <p:sldId id="381" r:id="rId47"/>
    <p:sldId id="378" r:id="rId48"/>
    <p:sldId id="424" r:id="rId49"/>
    <p:sldId id="382" r:id="rId50"/>
    <p:sldId id="383" r:id="rId51"/>
    <p:sldId id="384" r:id="rId52"/>
    <p:sldId id="385" r:id="rId53"/>
    <p:sldId id="386" r:id="rId54"/>
    <p:sldId id="387" r:id="rId55"/>
    <p:sldId id="388" r:id="rId56"/>
    <p:sldId id="389" r:id="rId57"/>
    <p:sldId id="390" r:id="rId58"/>
    <p:sldId id="391" r:id="rId59"/>
    <p:sldId id="398" r:id="rId60"/>
    <p:sldId id="400" r:id="rId61"/>
    <p:sldId id="402" r:id="rId62"/>
    <p:sldId id="405" r:id="rId63"/>
    <p:sldId id="406" r:id="rId64"/>
    <p:sldId id="426" r:id="rId65"/>
    <p:sldId id="277" r:id="rId66"/>
  </p:sldIdLst>
  <p:sldSz cx="9144000" cy="6858000" type="screen4x3"/>
  <p:notesSz cx="6858000" cy="9117013"/>
  <p:defaultTextStyle>
    <a:defPPr>
      <a:defRPr lang="en-US"/>
    </a:defPPr>
    <a:lvl1pPr algn="l" rtl="0" fontAlgn="base">
      <a:spcBef>
        <a:spcPct val="0"/>
      </a:spcBef>
      <a:spcAft>
        <a:spcPct val="0"/>
      </a:spcAft>
      <a:defRPr kern="1200">
        <a:solidFill>
          <a:schemeClr val="tx1"/>
        </a:solidFill>
        <a:latin typeface="Tahoma" pitchFamily="34" charset="0"/>
        <a:ea typeface="+mn-ea"/>
        <a:cs typeface="+mn-cs"/>
      </a:defRPr>
    </a:lvl1pPr>
    <a:lvl2pPr marL="457200" algn="l" rtl="0" fontAlgn="base">
      <a:spcBef>
        <a:spcPct val="0"/>
      </a:spcBef>
      <a:spcAft>
        <a:spcPct val="0"/>
      </a:spcAft>
      <a:defRPr kern="1200">
        <a:solidFill>
          <a:schemeClr val="tx1"/>
        </a:solidFill>
        <a:latin typeface="Tahoma" pitchFamily="34" charset="0"/>
        <a:ea typeface="+mn-ea"/>
        <a:cs typeface="+mn-cs"/>
      </a:defRPr>
    </a:lvl2pPr>
    <a:lvl3pPr marL="914400" algn="l" rtl="0" fontAlgn="base">
      <a:spcBef>
        <a:spcPct val="0"/>
      </a:spcBef>
      <a:spcAft>
        <a:spcPct val="0"/>
      </a:spcAft>
      <a:defRPr kern="1200">
        <a:solidFill>
          <a:schemeClr val="tx1"/>
        </a:solidFill>
        <a:latin typeface="Tahoma" pitchFamily="34" charset="0"/>
        <a:ea typeface="+mn-ea"/>
        <a:cs typeface="+mn-cs"/>
      </a:defRPr>
    </a:lvl3pPr>
    <a:lvl4pPr marL="1371600" algn="l" rtl="0" fontAlgn="base">
      <a:spcBef>
        <a:spcPct val="0"/>
      </a:spcBef>
      <a:spcAft>
        <a:spcPct val="0"/>
      </a:spcAft>
      <a:defRPr kern="1200">
        <a:solidFill>
          <a:schemeClr val="tx1"/>
        </a:solidFill>
        <a:latin typeface="Tahoma" pitchFamily="34" charset="0"/>
        <a:ea typeface="+mn-ea"/>
        <a:cs typeface="+mn-cs"/>
      </a:defRPr>
    </a:lvl4pPr>
    <a:lvl5pPr marL="1828800" algn="l" rtl="0" fontAlgn="base">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0000CC"/>
    <a:srgbClr val="990033"/>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791" autoAdjust="0"/>
    <p:restoredTop sz="98765" autoAdjust="0"/>
  </p:normalViewPr>
  <p:slideViewPr>
    <p:cSldViewPr>
      <p:cViewPr varScale="1">
        <p:scale>
          <a:sx n="87" d="100"/>
          <a:sy n="87" d="100"/>
        </p:scale>
        <p:origin x="307" y="7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4339" name="Rectangle 3"/>
          <p:cNvSpPr>
            <a:spLocks noGrp="1" noChangeArrowheads="1"/>
          </p:cNvSpPr>
          <p:nvPr>
            <p:ph type="dt" sz="quarter" idx="1"/>
          </p:nvPr>
        </p:nvSpPr>
        <p:spPr bwMode="auto">
          <a:xfrm>
            <a:off x="388620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pPr>
              <a:defRPr/>
            </a:pPr>
            <a:endParaRPr lang="en-US" altLang="en-US"/>
          </a:p>
        </p:txBody>
      </p:sp>
      <p:sp>
        <p:nvSpPr>
          <p:cNvPr id="14340" name="Rectangle 4"/>
          <p:cNvSpPr>
            <a:spLocks noGrp="1" noChangeArrowheads="1"/>
          </p:cNvSpPr>
          <p:nvPr>
            <p:ph type="ftr" sz="quarter" idx="2"/>
          </p:nvPr>
        </p:nvSpPr>
        <p:spPr bwMode="auto">
          <a:xfrm>
            <a:off x="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4341" name="Rectangle 5"/>
          <p:cNvSpPr>
            <a:spLocks noGrp="1" noChangeArrowheads="1"/>
          </p:cNvSpPr>
          <p:nvPr>
            <p:ph type="sldNum" sz="quarter" idx="3"/>
          </p:nvPr>
        </p:nvSpPr>
        <p:spPr bwMode="auto">
          <a:xfrm>
            <a:off x="388620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defRPr>
            </a:lvl1pPr>
          </a:lstStyle>
          <a:p>
            <a:pPr>
              <a:defRPr/>
            </a:pPr>
            <a:fld id="{CEB40101-381F-46A7-B251-D09AEBBFFAB4}" type="slidenum">
              <a:rPr lang="en-US" altLang="en-US"/>
              <a:pPr>
                <a:defRPr/>
              </a:pPr>
              <a:t>‹#›</a:t>
            </a:fld>
            <a:endParaRPr lang="en-US" altLang="en-US"/>
          </a:p>
        </p:txBody>
      </p:sp>
    </p:spTree>
    <p:extLst>
      <p:ext uri="{BB962C8B-B14F-4D97-AF65-F5344CB8AC3E}">
        <p14:creationId xmlns:p14="http://schemas.microsoft.com/office/powerpoint/2010/main" val="36496818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6387" name="Rectangle 3"/>
          <p:cNvSpPr>
            <a:spLocks noGrp="1" noChangeArrowheads="1"/>
          </p:cNvSpPr>
          <p:nvPr>
            <p:ph type="dt" idx="1"/>
          </p:nvPr>
        </p:nvSpPr>
        <p:spPr bwMode="auto">
          <a:xfrm>
            <a:off x="388620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pPr>
              <a:defRPr/>
            </a:pPr>
            <a:endParaRPr lang="en-US" altLang="en-US"/>
          </a:p>
        </p:txBody>
      </p:sp>
      <p:sp>
        <p:nvSpPr>
          <p:cNvPr id="8196" name="Rectangle 4"/>
          <p:cNvSpPr>
            <a:spLocks noGrp="1" noRot="1" noChangeAspect="1" noChangeArrowheads="1" noTextEdit="1"/>
          </p:cNvSpPr>
          <p:nvPr>
            <p:ph type="sldImg" idx="2"/>
          </p:nvPr>
        </p:nvSpPr>
        <p:spPr bwMode="auto">
          <a:xfrm>
            <a:off x="1171575" y="692150"/>
            <a:ext cx="4514850" cy="338613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389" name="Rectangle 5"/>
          <p:cNvSpPr>
            <a:spLocks noGrp="1" noChangeArrowheads="1"/>
          </p:cNvSpPr>
          <p:nvPr>
            <p:ph type="body" sz="quarter" idx="3"/>
          </p:nvPr>
        </p:nvSpPr>
        <p:spPr bwMode="auto">
          <a:xfrm>
            <a:off x="914400" y="4308475"/>
            <a:ext cx="5029200" cy="415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16390" name="Rectangle 6"/>
          <p:cNvSpPr>
            <a:spLocks noGrp="1" noChangeArrowheads="1"/>
          </p:cNvSpPr>
          <p:nvPr>
            <p:ph type="ftr" sz="quarter" idx="4"/>
          </p:nvPr>
        </p:nvSpPr>
        <p:spPr bwMode="auto">
          <a:xfrm>
            <a:off x="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6391" name="Rectangle 7"/>
          <p:cNvSpPr>
            <a:spLocks noGrp="1" noChangeArrowheads="1"/>
          </p:cNvSpPr>
          <p:nvPr>
            <p:ph type="sldNum" sz="quarter" idx="5"/>
          </p:nvPr>
        </p:nvSpPr>
        <p:spPr bwMode="auto">
          <a:xfrm>
            <a:off x="388620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defRPr>
            </a:lvl1pPr>
          </a:lstStyle>
          <a:p>
            <a:pPr>
              <a:defRPr/>
            </a:pPr>
            <a:fld id="{FA35EC28-ED7F-48F1-A09D-C33DAA584CDE}" type="slidenum">
              <a:rPr lang="en-US" altLang="en-US"/>
              <a:pPr>
                <a:defRPr/>
              </a:pPr>
              <a:t>‹#›</a:t>
            </a:fld>
            <a:endParaRPr lang="en-US" altLang="en-US"/>
          </a:p>
        </p:txBody>
      </p:sp>
    </p:spTree>
    <p:extLst>
      <p:ext uri="{BB962C8B-B14F-4D97-AF65-F5344CB8AC3E}">
        <p14:creationId xmlns:p14="http://schemas.microsoft.com/office/powerpoint/2010/main" val="30850784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8" Type="http://schemas.openxmlformats.org/officeDocument/2006/relationships/hyperlink" Target="http://www.webopedia.com/TERM/C/C_plus_plus.html" TargetMode="External"/><Relationship Id="rId13" Type="http://schemas.openxmlformats.org/officeDocument/2006/relationships/hyperlink" Target="http://www.webopedia.com/TERM/S/server.html" TargetMode="External"/><Relationship Id="rId18" Type="http://schemas.openxmlformats.org/officeDocument/2006/relationships/hyperlink" Target="http://www.webopedia.com/TERM/P/PHP.html" TargetMode="External"/><Relationship Id="rId3" Type="http://schemas.openxmlformats.org/officeDocument/2006/relationships/hyperlink" Target="http://www.webopedia.com/TERM/H/high_level_language.html" TargetMode="External"/><Relationship Id="rId21" Type="http://schemas.openxmlformats.org/officeDocument/2006/relationships/hyperlink" Target="http://www.webopedia.com/TERM/P/Python.html" TargetMode="External"/><Relationship Id="rId7" Type="http://schemas.openxmlformats.org/officeDocument/2006/relationships/hyperlink" Target="http://www.webopedia.com/TERM/C/C.html" TargetMode="External"/><Relationship Id="rId12" Type="http://schemas.openxmlformats.org/officeDocument/2006/relationships/hyperlink" Target="http://www.webopedia.com/TERM/B/browser.html" TargetMode="External"/><Relationship Id="rId17" Type="http://schemas.openxmlformats.org/officeDocument/2006/relationships/hyperlink" Target="http://www.webopedia.com/TERM/J/JSP.html" TargetMode="External"/><Relationship Id="rId2" Type="http://schemas.openxmlformats.org/officeDocument/2006/relationships/slide" Target="../slides/slide38.xml"/><Relationship Id="rId16" Type="http://schemas.openxmlformats.org/officeDocument/2006/relationships/hyperlink" Target="http://www.webopedia.com/TERM/A/active_server_pages.html" TargetMode="External"/><Relationship Id="rId20" Type="http://schemas.openxmlformats.org/officeDocument/2006/relationships/hyperlink" Target="http://www.webopedia.com/TERM/T/TCL.html" TargetMode="External"/><Relationship Id="rId1" Type="http://schemas.openxmlformats.org/officeDocument/2006/relationships/notesMaster" Target="../notesMasters/notesMaster1.xml"/><Relationship Id="rId6" Type="http://schemas.openxmlformats.org/officeDocument/2006/relationships/hyperlink" Target="http://www.webopedia.com/TERM/C/compiler.html" TargetMode="External"/><Relationship Id="rId11" Type="http://schemas.openxmlformats.org/officeDocument/2006/relationships/hyperlink" Target="http://www.webopedia.com/TERM/C/client.html" TargetMode="External"/><Relationship Id="rId5" Type="http://schemas.openxmlformats.org/officeDocument/2006/relationships/hyperlink" Target="http://www.webopedia.com/TERM/R/runtime.html" TargetMode="External"/><Relationship Id="rId15" Type="http://schemas.openxmlformats.org/officeDocument/2006/relationships/hyperlink" Target="http://www.webopedia.com/TERM/J/JavaScript.html" TargetMode="External"/><Relationship Id="rId10" Type="http://schemas.openxmlformats.org/officeDocument/2006/relationships/hyperlink" Target="http://www.webopedia.com/TERM/D/dynamic.html" TargetMode="External"/><Relationship Id="rId19" Type="http://schemas.openxmlformats.org/officeDocument/2006/relationships/hyperlink" Target="http://www.webopedia.com/TERM/P/Perl.html" TargetMode="External"/><Relationship Id="rId4" Type="http://schemas.openxmlformats.org/officeDocument/2006/relationships/hyperlink" Target="http://www.webopedia.com/TERM/I/interpreter.html" TargetMode="External"/><Relationship Id="rId9" Type="http://schemas.openxmlformats.org/officeDocument/2006/relationships/hyperlink" Target="http://www.webopedia.com/TERM/H/HTML.html" TargetMode="External"/><Relationship Id="rId14" Type="http://schemas.openxmlformats.org/officeDocument/2006/relationships/hyperlink" Target="http://www.webopedia.com/TERM/D/database.html" TargetMode="External"/></Relationships>
</file>

<file path=ppt/notesSlides/_rels/notesSlide12.xml.rels><?xml version="1.0" encoding="UTF-8" standalone="yes"?>
<Relationships xmlns="http://schemas.openxmlformats.org/package/2006/relationships"><Relationship Id="rId8" Type="http://schemas.openxmlformats.org/officeDocument/2006/relationships/hyperlink" Target="http://www.webopedia.com/TERM/C/C_plus_plus.html" TargetMode="External"/><Relationship Id="rId13" Type="http://schemas.openxmlformats.org/officeDocument/2006/relationships/hyperlink" Target="http://www.webopedia.com/TERM/S/server.html" TargetMode="External"/><Relationship Id="rId18" Type="http://schemas.openxmlformats.org/officeDocument/2006/relationships/hyperlink" Target="http://www.webopedia.com/TERM/P/PHP.html" TargetMode="External"/><Relationship Id="rId3" Type="http://schemas.openxmlformats.org/officeDocument/2006/relationships/hyperlink" Target="http://www.webopedia.com/TERM/H/high_level_language.html" TargetMode="External"/><Relationship Id="rId21" Type="http://schemas.openxmlformats.org/officeDocument/2006/relationships/hyperlink" Target="http://www.webopedia.com/TERM/P/Python.html" TargetMode="External"/><Relationship Id="rId7" Type="http://schemas.openxmlformats.org/officeDocument/2006/relationships/hyperlink" Target="http://www.webopedia.com/TERM/C/C.html" TargetMode="External"/><Relationship Id="rId12" Type="http://schemas.openxmlformats.org/officeDocument/2006/relationships/hyperlink" Target="http://www.webopedia.com/TERM/B/browser.html" TargetMode="External"/><Relationship Id="rId17" Type="http://schemas.openxmlformats.org/officeDocument/2006/relationships/hyperlink" Target="http://www.webopedia.com/TERM/J/JSP.html" TargetMode="External"/><Relationship Id="rId2" Type="http://schemas.openxmlformats.org/officeDocument/2006/relationships/slide" Target="../slides/slide39.xml"/><Relationship Id="rId16" Type="http://schemas.openxmlformats.org/officeDocument/2006/relationships/hyperlink" Target="http://www.webopedia.com/TERM/A/active_server_pages.html" TargetMode="External"/><Relationship Id="rId20" Type="http://schemas.openxmlformats.org/officeDocument/2006/relationships/hyperlink" Target="http://www.webopedia.com/TERM/T/TCL.html" TargetMode="External"/><Relationship Id="rId1" Type="http://schemas.openxmlformats.org/officeDocument/2006/relationships/notesMaster" Target="../notesMasters/notesMaster1.xml"/><Relationship Id="rId6" Type="http://schemas.openxmlformats.org/officeDocument/2006/relationships/hyperlink" Target="http://www.webopedia.com/TERM/C/compiler.html" TargetMode="External"/><Relationship Id="rId11" Type="http://schemas.openxmlformats.org/officeDocument/2006/relationships/hyperlink" Target="http://www.webopedia.com/TERM/C/client.html" TargetMode="External"/><Relationship Id="rId5" Type="http://schemas.openxmlformats.org/officeDocument/2006/relationships/hyperlink" Target="http://www.webopedia.com/TERM/R/runtime.html" TargetMode="External"/><Relationship Id="rId15" Type="http://schemas.openxmlformats.org/officeDocument/2006/relationships/hyperlink" Target="http://www.webopedia.com/TERM/J/JavaScript.html" TargetMode="External"/><Relationship Id="rId10" Type="http://schemas.openxmlformats.org/officeDocument/2006/relationships/hyperlink" Target="http://www.webopedia.com/TERM/D/dynamic.html" TargetMode="External"/><Relationship Id="rId19" Type="http://schemas.openxmlformats.org/officeDocument/2006/relationships/hyperlink" Target="http://www.webopedia.com/TERM/P/Perl.html" TargetMode="External"/><Relationship Id="rId4" Type="http://schemas.openxmlformats.org/officeDocument/2006/relationships/hyperlink" Target="http://www.webopedia.com/TERM/I/interpreter.html" TargetMode="External"/><Relationship Id="rId9" Type="http://schemas.openxmlformats.org/officeDocument/2006/relationships/hyperlink" Target="http://www.webopedia.com/TERM/H/HTML.html" TargetMode="External"/><Relationship Id="rId14" Type="http://schemas.openxmlformats.org/officeDocument/2006/relationships/hyperlink" Target="http://www.webopedia.com/TERM/D/database.html"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tech.faadooindians.com/internet/internet-architecture/"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slideshare.net/waqarbutt74/services-provided-by-the-internet-13135007"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6CF3DBB-8FCE-431D-B8A6-0151B8E52038}" type="slidenum">
              <a:rPr lang="en-US" smtClean="0"/>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Firefox:</a:t>
            </a:r>
            <a:r>
              <a:rPr lang="en-US" baseline="0" dirty="0"/>
              <a:t> </a:t>
            </a:r>
          </a:p>
          <a:p>
            <a:r>
              <a:rPr lang="en-US" baseline="0" dirty="0"/>
              <a:t>Web console contains browser console</a:t>
            </a:r>
          </a:p>
          <a:p>
            <a:endParaRPr lang="en-US" baseline="0" dirty="0"/>
          </a:p>
          <a:p>
            <a:r>
              <a:rPr lang="en-US" dirty="0"/>
              <a:t>The console is also where the browser writes error messages. It writes them there so that the muggles won't see them and worry about them, but the wizards and witches of the web (such as yourselves) can easily see them. As of this writing, here's how you can find them: </a:t>
            </a:r>
          </a:p>
          <a:p>
            <a:r>
              <a:rPr lang="en-US" dirty="0"/>
              <a:t>Firefox: Tools &gt; Web Developer &gt; Error Console. Or, much easier, use the keyboard shortcut: command-shift-J on a Mac. </a:t>
            </a:r>
          </a:p>
          <a:p>
            <a:r>
              <a:rPr lang="en-US" dirty="0"/>
              <a:t>Safari: Develop &gt; Show Error Console. Or, use the keyboard shortcut: option-command-C </a:t>
            </a:r>
          </a:p>
          <a:p>
            <a:r>
              <a:rPr lang="en-US" dirty="0"/>
              <a:t>Chrome: View &gt; Developer &gt; JavaScript Console. Or, use the keyboard shortcut: option-command-j </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76CF3DBB-8FCE-431D-B8A6-0151B8E52038}" type="slidenum">
              <a:rPr lang="en-US" smtClean="0"/>
              <a:pPr/>
              <a:t>37</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 </a:t>
            </a:r>
            <a:r>
              <a:rPr lang="en-US" dirty="0">
                <a:hlinkClick r:id="rId3"/>
              </a:rPr>
              <a:t>high-level programming language</a:t>
            </a:r>
            <a:r>
              <a:rPr lang="en-US" dirty="0"/>
              <a:t> that is </a:t>
            </a:r>
            <a:r>
              <a:rPr lang="en-US" dirty="0">
                <a:hlinkClick r:id="rId4"/>
              </a:rPr>
              <a:t>interpreted</a:t>
            </a:r>
            <a:r>
              <a:rPr lang="en-US" dirty="0"/>
              <a:t> by another program at </a:t>
            </a:r>
            <a:r>
              <a:rPr lang="en-US" dirty="0">
                <a:hlinkClick r:id="rId5"/>
              </a:rPr>
              <a:t>runtime</a:t>
            </a:r>
            <a:r>
              <a:rPr lang="en-US" dirty="0"/>
              <a:t> rather than </a:t>
            </a:r>
            <a:r>
              <a:rPr lang="en-US" dirty="0">
                <a:hlinkClick r:id="rId6"/>
              </a:rPr>
              <a:t>compiled</a:t>
            </a:r>
            <a:r>
              <a:rPr lang="en-US" dirty="0"/>
              <a:t> by the computer's processor as other programming languages (such as </a:t>
            </a:r>
            <a:r>
              <a:rPr lang="en-US" dirty="0">
                <a:hlinkClick r:id="rId7"/>
              </a:rPr>
              <a:t>C</a:t>
            </a:r>
            <a:r>
              <a:rPr lang="en-US" dirty="0"/>
              <a:t> and </a:t>
            </a:r>
            <a:r>
              <a:rPr lang="en-US" dirty="0">
                <a:hlinkClick r:id="rId8"/>
              </a:rPr>
              <a:t>C++</a:t>
            </a:r>
            <a:r>
              <a:rPr lang="en-US" dirty="0"/>
              <a:t>) are. </a:t>
            </a:r>
          </a:p>
          <a:p>
            <a:r>
              <a:rPr lang="en-US" dirty="0"/>
              <a:t>Scripting languages, which can be embedded within </a:t>
            </a:r>
            <a:r>
              <a:rPr lang="en-US" dirty="0">
                <a:hlinkClick r:id="rId9"/>
              </a:rPr>
              <a:t>HTML</a:t>
            </a:r>
            <a:r>
              <a:rPr lang="en-US" dirty="0"/>
              <a:t>, commonly are used to add functionality to a Web page, such as different menu styles or graphic displays or to serve </a:t>
            </a:r>
            <a:r>
              <a:rPr lang="en-US" dirty="0">
                <a:hlinkClick r:id="rId10"/>
              </a:rPr>
              <a:t>dynamic</a:t>
            </a:r>
            <a:r>
              <a:rPr lang="en-US" dirty="0"/>
              <a:t> advertisements. These types of languages are </a:t>
            </a:r>
            <a:r>
              <a:rPr lang="en-US" dirty="0">
                <a:hlinkClick r:id="rId11"/>
              </a:rPr>
              <a:t>client</a:t>
            </a:r>
            <a:r>
              <a:rPr lang="en-US" dirty="0"/>
              <a:t>-side scripting languages, affecting the data that the end user sees in a </a:t>
            </a:r>
            <a:r>
              <a:rPr lang="en-US" dirty="0">
                <a:hlinkClick r:id="rId12"/>
              </a:rPr>
              <a:t>browser</a:t>
            </a:r>
            <a:r>
              <a:rPr lang="en-US" dirty="0"/>
              <a:t> window. Other scripting languages are </a:t>
            </a:r>
            <a:r>
              <a:rPr lang="en-US" dirty="0">
                <a:hlinkClick r:id="rId13"/>
              </a:rPr>
              <a:t>server</a:t>
            </a:r>
            <a:r>
              <a:rPr lang="en-US" dirty="0"/>
              <a:t>-side scripting languages that manipulate the data, usually in a </a:t>
            </a:r>
            <a:r>
              <a:rPr lang="en-US" dirty="0">
                <a:hlinkClick r:id="rId14"/>
              </a:rPr>
              <a:t>database</a:t>
            </a:r>
            <a:r>
              <a:rPr lang="en-US" dirty="0"/>
              <a:t>, on the server.</a:t>
            </a:r>
          </a:p>
          <a:p>
            <a:r>
              <a:rPr lang="en-US" dirty="0"/>
              <a:t>Scripting languages came about largely because of the development of the Internet as a communications tool. </a:t>
            </a:r>
            <a:r>
              <a:rPr lang="en-US" dirty="0">
                <a:hlinkClick r:id="rId15"/>
              </a:rPr>
              <a:t>JavaScript</a:t>
            </a:r>
            <a:r>
              <a:rPr lang="en-US" dirty="0"/>
              <a:t>, </a:t>
            </a:r>
            <a:r>
              <a:rPr lang="en-US" dirty="0">
                <a:hlinkClick r:id="rId16"/>
              </a:rPr>
              <a:t>ASP</a:t>
            </a:r>
            <a:r>
              <a:rPr lang="en-US" dirty="0"/>
              <a:t>, </a:t>
            </a:r>
            <a:r>
              <a:rPr lang="en-US" dirty="0">
                <a:hlinkClick r:id="rId17"/>
              </a:rPr>
              <a:t>JSP</a:t>
            </a:r>
            <a:r>
              <a:rPr lang="en-US" dirty="0"/>
              <a:t>, </a:t>
            </a:r>
            <a:r>
              <a:rPr lang="en-US" dirty="0">
                <a:hlinkClick r:id="rId18"/>
              </a:rPr>
              <a:t>PHP</a:t>
            </a:r>
            <a:r>
              <a:rPr lang="en-US" dirty="0"/>
              <a:t>, </a:t>
            </a:r>
            <a:r>
              <a:rPr lang="en-US" dirty="0">
                <a:hlinkClick r:id="rId19"/>
              </a:rPr>
              <a:t>Perl</a:t>
            </a:r>
            <a:r>
              <a:rPr lang="en-US" dirty="0"/>
              <a:t>, </a:t>
            </a:r>
            <a:r>
              <a:rPr lang="en-US" dirty="0" err="1">
                <a:hlinkClick r:id="rId20"/>
              </a:rPr>
              <a:t>Tcl</a:t>
            </a:r>
            <a:r>
              <a:rPr lang="en-US" dirty="0"/>
              <a:t> and </a:t>
            </a:r>
            <a:r>
              <a:rPr lang="en-US" dirty="0">
                <a:hlinkClick r:id="rId21"/>
              </a:rPr>
              <a:t>Python</a:t>
            </a:r>
            <a:r>
              <a:rPr lang="en-US" dirty="0"/>
              <a:t> are examples of scripting languages.</a:t>
            </a:r>
          </a:p>
          <a:p>
            <a:endParaRPr lang="en-US" dirty="0"/>
          </a:p>
        </p:txBody>
      </p:sp>
      <p:sp>
        <p:nvSpPr>
          <p:cNvPr id="4" name="Slide Number Placeholder 3"/>
          <p:cNvSpPr>
            <a:spLocks noGrp="1"/>
          </p:cNvSpPr>
          <p:nvPr>
            <p:ph type="sldNum" sz="quarter" idx="10"/>
          </p:nvPr>
        </p:nvSpPr>
        <p:spPr/>
        <p:txBody>
          <a:bodyPr/>
          <a:lstStyle/>
          <a:p>
            <a:fld id="{76CF3DBB-8FCE-431D-B8A6-0151B8E52038}" type="slidenum">
              <a:rPr lang="en-US" smtClean="0"/>
              <a:pPr/>
              <a:t>38</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 </a:t>
            </a:r>
            <a:r>
              <a:rPr lang="en-US" dirty="0">
                <a:hlinkClick r:id="rId3"/>
              </a:rPr>
              <a:t>high-level programming language</a:t>
            </a:r>
            <a:r>
              <a:rPr lang="en-US" dirty="0"/>
              <a:t> that is </a:t>
            </a:r>
            <a:r>
              <a:rPr lang="en-US" dirty="0">
                <a:hlinkClick r:id="rId4"/>
              </a:rPr>
              <a:t>interpreted</a:t>
            </a:r>
            <a:r>
              <a:rPr lang="en-US" dirty="0"/>
              <a:t> by another program at </a:t>
            </a:r>
            <a:r>
              <a:rPr lang="en-US" dirty="0">
                <a:hlinkClick r:id="rId5"/>
              </a:rPr>
              <a:t>runtime</a:t>
            </a:r>
            <a:r>
              <a:rPr lang="en-US" dirty="0"/>
              <a:t> rather than </a:t>
            </a:r>
            <a:r>
              <a:rPr lang="en-US" dirty="0">
                <a:hlinkClick r:id="rId6"/>
              </a:rPr>
              <a:t>compiled</a:t>
            </a:r>
            <a:r>
              <a:rPr lang="en-US" dirty="0"/>
              <a:t> by the computer's processor as other programming languages (such as </a:t>
            </a:r>
            <a:r>
              <a:rPr lang="en-US" dirty="0">
                <a:hlinkClick r:id="rId7"/>
              </a:rPr>
              <a:t>C</a:t>
            </a:r>
            <a:r>
              <a:rPr lang="en-US" dirty="0"/>
              <a:t> and </a:t>
            </a:r>
            <a:r>
              <a:rPr lang="en-US" dirty="0">
                <a:hlinkClick r:id="rId8"/>
              </a:rPr>
              <a:t>C++</a:t>
            </a:r>
            <a:r>
              <a:rPr lang="en-US" dirty="0"/>
              <a:t>) are. </a:t>
            </a:r>
          </a:p>
          <a:p>
            <a:r>
              <a:rPr lang="en-US" dirty="0"/>
              <a:t>Scripting languages, which can be embedded within </a:t>
            </a:r>
            <a:r>
              <a:rPr lang="en-US" dirty="0">
                <a:hlinkClick r:id="rId9"/>
              </a:rPr>
              <a:t>HTML</a:t>
            </a:r>
            <a:r>
              <a:rPr lang="en-US" dirty="0"/>
              <a:t>, commonly are used to add functionality to a Web page, such as different menu styles or graphic displays or to serve </a:t>
            </a:r>
            <a:r>
              <a:rPr lang="en-US" dirty="0">
                <a:hlinkClick r:id="rId10"/>
              </a:rPr>
              <a:t>dynamic</a:t>
            </a:r>
            <a:r>
              <a:rPr lang="en-US" dirty="0"/>
              <a:t> advertisements. These types of languages are </a:t>
            </a:r>
            <a:r>
              <a:rPr lang="en-US" dirty="0">
                <a:hlinkClick r:id="rId11"/>
              </a:rPr>
              <a:t>client</a:t>
            </a:r>
            <a:r>
              <a:rPr lang="en-US" dirty="0"/>
              <a:t>-side scripting languages, affecting the data that the end user sees in a </a:t>
            </a:r>
            <a:r>
              <a:rPr lang="en-US" dirty="0">
                <a:hlinkClick r:id="rId12"/>
              </a:rPr>
              <a:t>browser</a:t>
            </a:r>
            <a:r>
              <a:rPr lang="en-US" dirty="0"/>
              <a:t> window. Other scripting languages are </a:t>
            </a:r>
            <a:r>
              <a:rPr lang="en-US" dirty="0">
                <a:hlinkClick r:id="rId13"/>
              </a:rPr>
              <a:t>server</a:t>
            </a:r>
            <a:r>
              <a:rPr lang="en-US" dirty="0"/>
              <a:t>-side scripting languages that manipulate the data, usually in a </a:t>
            </a:r>
            <a:r>
              <a:rPr lang="en-US" dirty="0">
                <a:hlinkClick r:id="rId14"/>
              </a:rPr>
              <a:t>database</a:t>
            </a:r>
            <a:r>
              <a:rPr lang="en-US" dirty="0"/>
              <a:t>, on the server.</a:t>
            </a:r>
          </a:p>
          <a:p>
            <a:r>
              <a:rPr lang="en-US" dirty="0"/>
              <a:t>Scripting languages came about largely because of the development of the Internet as a communications tool. </a:t>
            </a:r>
            <a:r>
              <a:rPr lang="en-US" dirty="0">
                <a:hlinkClick r:id="rId15"/>
              </a:rPr>
              <a:t>JavaScript</a:t>
            </a:r>
            <a:r>
              <a:rPr lang="en-US" dirty="0"/>
              <a:t>, </a:t>
            </a:r>
            <a:r>
              <a:rPr lang="en-US" dirty="0">
                <a:hlinkClick r:id="rId16"/>
              </a:rPr>
              <a:t>ASP</a:t>
            </a:r>
            <a:r>
              <a:rPr lang="en-US" dirty="0"/>
              <a:t>, </a:t>
            </a:r>
            <a:r>
              <a:rPr lang="en-US" dirty="0">
                <a:hlinkClick r:id="rId17"/>
              </a:rPr>
              <a:t>JSP</a:t>
            </a:r>
            <a:r>
              <a:rPr lang="en-US" dirty="0"/>
              <a:t>, </a:t>
            </a:r>
            <a:r>
              <a:rPr lang="en-US" dirty="0">
                <a:hlinkClick r:id="rId18"/>
              </a:rPr>
              <a:t>PHP</a:t>
            </a:r>
            <a:r>
              <a:rPr lang="en-US" dirty="0"/>
              <a:t>, </a:t>
            </a:r>
            <a:r>
              <a:rPr lang="en-US" dirty="0">
                <a:hlinkClick r:id="rId19"/>
              </a:rPr>
              <a:t>Perl</a:t>
            </a:r>
            <a:r>
              <a:rPr lang="en-US" dirty="0"/>
              <a:t>, </a:t>
            </a:r>
            <a:r>
              <a:rPr lang="en-US" dirty="0" err="1">
                <a:hlinkClick r:id="rId20"/>
              </a:rPr>
              <a:t>Tcl</a:t>
            </a:r>
            <a:r>
              <a:rPr lang="en-US" dirty="0"/>
              <a:t> and </a:t>
            </a:r>
            <a:r>
              <a:rPr lang="en-US" dirty="0">
                <a:hlinkClick r:id="rId21"/>
              </a:rPr>
              <a:t>Python</a:t>
            </a:r>
            <a:r>
              <a:rPr lang="en-US" dirty="0"/>
              <a:t> are examples of scripting languages.</a:t>
            </a:r>
          </a:p>
          <a:p>
            <a:endParaRPr lang="en-US" dirty="0"/>
          </a:p>
        </p:txBody>
      </p:sp>
      <p:sp>
        <p:nvSpPr>
          <p:cNvPr id="4" name="Slide Number Placeholder 3"/>
          <p:cNvSpPr>
            <a:spLocks noGrp="1"/>
          </p:cNvSpPr>
          <p:nvPr>
            <p:ph type="sldNum" sz="quarter" idx="10"/>
          </p:nvPr>
        </p:nvSpPr>
        <p:spPr/>
        <p:txBody>
          <a:bodyPr/>
          <a:lstStyle/>
          <a:p>
            <a:fld id="{76CF3DBB-8FCE-431D-B8A6-0151B8E52038}" type="slidenum">
              <a:rPr lang="en-US" smtClean="0"/>
              <a:pPr/>
              <a:t>39</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Primitive Data Types: string, number, </a:t>
            </a:r>
            <a:r>
              <a:rPr lang="en-US" dirty="0" err="1"/>
              <a:t>boolean</a:t>
            </a:r>
            <a:r>
              <a:rPr lang="en-US" dirty="0"/>
              <a:t>, undefined,</a:t>
            </a:r>
            <a:r>
              <a:rPr lang="en-US" baseline="0" dirty="0"/>
              <a:t> null</a:t>
            </a:r>
            <a:endParaRPr lang="en-US" dirty="0"/>
          </a:p>
          <a:p>
            <a:endParaRPr lang="en-US" dirty="0"/>
          </a:p>
          <a:p>
            <a:r>
              <a:rPr lang="en-US" dirty="0"/>
              <a:t>Object</a:t>
            </a:r>
            <a:r>
              <a:rPr lang="en-US" baseline="0" dirty="0"/>
              <a:t> include </a:t>
            </a:r>
            <a:r>
              <a:rPr lang="en-US" dirty="0"/>
              <a:t>function and array, but </a:t>
            </a:r>
          </a:p>
          <a:p>
            <a:endParaRPr lang="en-US" dirty="0"/>
          </a:p>
          <a:p>
            <a:r>
              <a:rPr lang="en-US" baseline="0" dirty="0" err="1"/>
              <a:t>typeof</a:t>
            </a:r>
            <a:r>
              <a:rPr lang="en-US" baseline="0" dirty="0"/>
              <a:t>(function(){}) // results: function</a:t>
            </a:r>
          </a:p>
          <a:p>
            <a:r>
              <a:rPr lang="en-US" baseline="0" dirty="0" err="1"/>
              <a:t>typeof</a:t>
            </a:r>
            <a:r>
              <a:rPr lang="en-US" baseline="0" dirty="0"/>
              <a:t>([]) // </a:t>
            </a:r>
            <a:r>
              <a:rPr lang="en-US" baseline="0" dirty="0" err="1"/>
              <a:t>relsuts</a:t>
            </a:r>
            <a:r>
              <a:rPr lang="en-US" baseline="0" dirty="0"/>
              <a:t>: object </a:t>
            </a:r>
            <a:endParaRPr lang="en-US" dirty="0"/>
          </a:p>
        </p:txBody>
      </p:sp>
      <p:sp>
        <p:nvSpPr>
          <p:cNvPr id="4" name="Slide Number Placeholder 3"/>
          <p:cNvSpPr>
            <a:spLocks noGrp="1"/>
          </p:cNvSpPr>
          <p:nvPr>
            <p:ph type="sldNum" sz="quarter" idx="10"/>
          </p:nvPr>
        </p:nvSpPr>
        <p:spPr/>
        <p:txBody>
          <a:bodyPr/>
          <a:lstStyle/>
          <a:p>
            <a:fld id="{76CF3DBB-8FCE-431D-B8A6-0151B8E52038}" type="slidenum">
              <a:rPr lang="en-US" smtClean="0"/>
              <a:pPr/>
              <a:t>42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6CF3DBB-8FCE-431D-B8A6-0151B8E52038}" type="slidenum">
              <a:rPr lang="en-US" smtClean="0"/>
              <a:pPr/>
              <a:t>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eaLnBrk="1" hangingPunct="1"/>
            <a:r>
              <a:rPr lang="en-CA" dirty="0"/>
              <a:t>Teaching and learning are two-way communication.</a:t>
            </a:r>
          </a:p>
          <a:p>
            <a:pPr lvl="1" eaLnBrk="1" hangingPunct="1"/>
            <a:r>
              <a:rPr lang="en-CA" dirty="0"/>
              <a:t>Your attention, cooperation, and feedback help my teaching and your learning.</a:t>
            </a:r>
          </a:p>
          <a:p>
            <a:endParaRPr lang="en-US" dirty="0"/>
          </a:p>
        </p:txBody>
      </p:sp>
      <p:sp>
        <p:nvSpPr>
          <p:cNvPr id="4" name="Slide Number Placeholder 3"/>
          <p:cNvSpPr>
            <a:spLocks noGrp="1"/>
          </p:cNvSpPr>
          <p:nvPr>
            <p:ph type="sldNum" sz="quarter" idx="10"/>
          </p:nvPr>
        </p:nvSpPr>
        <p:spPr/>
        <p:txBody>
          <a:bodyPr/>
          <a:lstStyle/>
          <a:p>
            <a:fld id="{76CF3DBB-8FCE-431D-B8A6-0151B8E52038}" type="slidenum">
              <a:rPr lang="en-US" smtClean="0"/>
              <a:pPr/>
              <a:t>10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hlinkClick r:id="rId3"/>
              </a:rPr>
              <a:t>http://tech.faadooindians.com/internet/internet-architecture/</a:t>
            </a:r>
            <a:endParaRPr lang="en-US" dirty="0"/>
          </a:p>
          <a:p>
            <a:endParaRPr lang="en-US" dirty="0"/>
          </a:p>
          <a:p>
            <a:r>
              <a:rPr lang="en-US" dirty="0"/>
              <a:t>the </a:t>
            </a:r>
            <a:r>
              <a:rPr lang="en-US" i="1" dirty="0"/>
              <a:t>Internet</a:t>
            </a:r>
            <a:r>
              <a:rPr lang="en-US" dirty="0"/>
              <a:t> architecture is by definition a meta-network, a constantly changing collection of thousands of individual networks intercommunicating with a common protocol.</a:t>
            </a:r>
          </a:p>
        </p:txBody>
      </p:sp>
      <p:sp>
        <p:nvSpPr>
          <p:cNvPr id="4" name="Slide Number Placeholder 3"/>
          <p:cNvSpPr>
            <a:spLocks noGrp="1"/>
          </p:cNvSpPr>
          <p:nvPr>
            <p:ph type="sldNum" sz="quarter" idx="10"/>
          </p:nvPr>
        </p:nvSpPr>
        <p:spPr/>
        <p:txBody>
          <a:bodyPr/>
          <a:lstStyle/>
          <a:p>
            <a:fld id="{76CF3DBB-8FCE-431D-B8A6-0151B8E52038}" type="slidenum">
              <a:rPr lang="en-US" smtClean="0"/>
              <a:pPr/>
              <a:t>12</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hlinkClick r:id="rId3"/>
              </a:rPr>
              <a:t>http://www.slideshare.net/waqarbutt74/services-provided-by-the-internet-13135007</a:t>
            </a:r>
            <a:endParaRPr lang="en-US" dirty="0"/>
          </a:p>
        </p:txBody>
      </p:sp>
      <p:sp>
        <p:nvSpPr>
          <p:cNvPr id="4" name="Slide Number Placeholder 3"/>
          <p:cNvSpPr>
            <a:spLocks noGrp="1"/>
          </p:cNvSpPr>
          <p:nvPr>
            <p:ph type="sldNum" sz="quarter" idx="10"/>
          </p:nvPr>
        </p:nvSpPr>
        <p:spPr/>
        <p:txBody>
          <a:bodyPr/>
          <a:lstStyle/>
          <a:p>
            <a:fld id="{76CF3DBB-8FCE-431D-B8A6-0151B8E52038}" type="slidenum">
              <a:rPr lang="en-US" smtClean="0"/>
              <a:pPr/>
              <a:t>16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latin typeface="+mn-lt"/>
                <a:ea typeface="+mn-ea"/>
                <a:cs typeface="+mn-cs"/>
              </a:rPr>
              <a:t>The </a:t>
            </a:r>
            <a:r>
              <a:rPr lang="en-US" sz="1200" b="1" i="0" kern="1200" baseline="0" dirty="0">
                <a:solidFill>
                  <a:schemeClr val="tx1"/>
                </a:solidFill>
                <a:latin typeface="+mn-lt"/>
                <a:ea typeface="+mn-ea"/>
                <a:cs typeface="+mn-cs"/>
              </a:rPr>
              <a:t>Hypertext Transfer Protocol</a:t>
            </a:r>
            <a:r>
              <a:rPr lang="en-US" sz="1200" b="0" i="0" kern="1200" dirty="0">
                <a:solidFill>
                  <a:schemeClr val="tx1"/>
                </a:solidFill>
                <a:latin typeface="+mn-lt"/>
                <a:ea typeface="+mn-ea"/>
                <a:cs typeface="+mn-cs"/>
              </a:rPr>
              <a:t> (HTTP) is an application protocol for distributed, collaborative, hypermedia information systems.[1] HTTP is the foundation of data communication for the World Wide Web.</a:t>
            </a:r>
          </a:p>
          <a:p>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The Hypertext Transfer Protocol (HTTP) is an application protocol for distributed, collaborative, hypermedia information systems.[1] HTTP is the foundation of data communication for the World Wide Web.</a:t>
            </a:r>
          </a:p>
          <a:p>
            <a:r>
              <a:rPr lang="en-US" sz="1200" b="0" i="0" kern="1200" dirty="0">
                <a:solidFill>
                  <a:schemeClr val="tx1"/>
                </a:solidFill>
                <a:latin typeface="+mn-lt"/>
                <a:ea typeface="+mn-ea"/>
                <a:cs typeface="+mn-cs"/>
              </a:rPr>
              <a:t>Hypertext is structured text that uses logical links (hyperlinks) between nodes containing text. HTTP is the protocol to exchange or transfer hypertext.</a:t>
            </a:r>
          </a:p>
          <a:p>
            <a:r>
              <a:rPr lang="en-US" sz="1200" b="0" i="0" kern="1200" dirty="0">
                <a:solidFill>
                  <a:schemeClr val="tx1"/>
                </a:solidFill>
                <a:latin typeface="+mn-lt"/>
                <a:ea typeface="+mn-ea"/>
                <a:cs typeface="+mn-cs"/>
              </a:rPr>
              <a:t>The standards development of HTTP was coordinated by the Internet Engineering Task Force (IETF) and the World Wide Web Consortium (W3C), culminating in the publication of a series of Requests for Comments (RFCs), most notably RFC 2616 (June 1999), which defines HTTP/1.1, the version of HTTP in common use.</a:t>
            </a:r>
          </a:p>
          <a:p>
            <a:endParaRPr lang="en-US" sz="1200" b="0" i="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6CF3DBB-8FCE-431D-B8A6-0151B8E52038}" type="slidenum">
              <a:rPr lang="en-US" smtClean="0"/>
              <a:pPr/>
              <a:t>21</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server-side usually consists of three parts: a server, an application, and a database</a:t>
            </a:r>
          </a:p>
        </p:txBody>
      </p:sp>
      <p:sp>
        <p:nvSpPr>
          <p:cNvPr id="4" name="Slide Number Placeholder 3"/>
          <p:cNvSpPr>
            <a:spLocks noGrp="1"/>
          </p:cNvSpPr>
          <p:nvPr>
            <p:ph type="sldNum" sz="quarter" idx="10"/>
          </p:nvPr>
        </p:nvSpPr>
        <p:spPr/>
        <p:txBody>
          <a:bodyPr/>
          <a:lstStyle/>
          <a:p>
            <a:fld id="{76CF3DBB-8FCE-431D-B8A6-0151B8E52038}" type="slidenum">
              <a:rPr lang="en-US" smtClean="0"/>
              <a:pPr/>
              <a:t>27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FPS –</a:t>
            </a:r>
            <a:r>
              <a:rPr lang="en-CA" baseline="0" dirty="0"/>
              <a:t> first person</a:t>
            </a:r>
            <a:endParaRPr lang="en-CA" dirty="0"/>
          </a:p>
        </p:txBody>
      </p:sp>
      <p:sp>
        <p:nvSpPr>
          <p:cNvPr id="4" name="Slide Number Placeholder 3"/>
          <p:cNvSpPr>
            <a:spLocks noGrp="1"/>
          </p:cNvSpPr>
          <p:nvPr>
            <p:ph type="sldNum" sz="quarter" idx="10"/>
          </p:nvPr>
        </p:nvSpPr>
        <p:spPr/>
        <p:txBody>
          <a:bodyPr/>
          <a:lstStyle/>
          <a:p>
            <a:pPr>
              <a:defRPr/>
            </a:pPr>
            <a:fld id="{FA35EC28-ED7F-48F1-A09D-C33DAA584CDE}" type="slidenum">
              <a:rPr lang="en-US" altLang="en-US" smtClean="0"/>
              <a:pPr>
                <a:defRPr/>
              </a:pPr>
              <a:t>29</a:t>
            </a:fld>
            <a:endParaRPr lang="en-US" altLang="en-US"/>
          </a:p>
        </p:txBody>
      </p:sp>
    </p:spTree>
    <p:extLst>
      <p:ext uri="{BB962C8B-B14F-4D97-AF65-F5344CB8AC3E}">
        <p14:creationId xmlns:p14="http://schemas.microsoft.com/office/powerpoint/2010/main" val="37147065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A Word about Scopes</a:t>
            </a:r>
          </a:p>
          <a:p>
            <a:r>
              <a:rPr lang="en-US" dirty="0"/>
              <a:t>When you run code in Scratchpad, it runs in a sandbox that has access to everything on your page, but keeps you from accidentally leaking variables onto your page. This is very similar to how the Web Console works. If you </a:t>
            </a:r>
            <a:r>
              <a:rPr lang="en-US" i="1" dirty="0"/>
              <a:t>want</a:t>
            </a:r>
            <a:r>
              <a:rPr lang="en-US" dirty="0"/>
              <a:t> to put a variable onto your page, just set it on window. window.foo=1 will give your page a variable </a:t>
            </a:r>
            <a:r>
              <a:rPr lang="en-US" dirty="0" err="1"/>
              <a:t>foo</a:t>
            </a:r>
            <a:r>
              <a:rPr lang="en-US" dirty="0"/>
              <a:t> that is accessible to scripts on the page.</a:t>
            </a:r>
          </a:p>
          <a:p>
            <a:r>
              <a:rPr lang="en-US" dirty="0"/>
              <a:t>Scratchpad, unlike Web Console, follows you around as you switch tabs. </a:t>
            </a:r>
            <a:r>
              <a:rPr lang="en-US" b="1" dirty="0">
                <a:solidFill>
                  <a:srgbClr val="0000CC"/>
                </a:solidFill>
              </a:rPr>
              <a:t>When you execute code, it runs against the current tab in your browser</a:t>
            </a:r>
            <a:r>
              <a:rPr lang="en-US" dirty="0"/>
              <a:t>. This makes it easy to try the same code against your development and staging servers, for example.</a:t>
            </a:r>
          </a:p>
          <a:p>
            <a:endParaRPr lang="en-US" dirty="0"/>
          </a:p>
          <a:p>
            <a:r>
              <a:rPr lang="en-US" b="1" dirty="0"/>
              <a:t>Trying New Code with Scratchpad</a:t>
            </a:r>
          </a:p>
          <a:p>
            <a:r>
              <a:rPr lang="en-US" dirty="0"/>
              <a:t>Scratchpad is a great way to try out code in </a:t>
            </a:r>
            <a:r>
              <a:rPr lang="en-US" b="1" dirty="0"/>
              <a:t>a live browser environment</a:t>
            </a:r>
            <a:r>
              <a:rPr lang="en-US" dirty="0"/>
              <a:t>. For example, imagine you have a function called </a:t>
            </a:r>
            <a:r>
              <a:rPr lang="en-US" dirty="0" err="1"/>
              <a:t>calculatePosition</a:t>
            </a:r>
            <a:r>
              <a:rPr lang="en-US" dirty="0"/>
              <a:t>, and it's just not working quite right. </a:t>
            </a:r>
            <a:r>
              <a:rPr lang="en-US" i="0" u="sng" dirty="0"/>
              <a:t>Load up your page</a:t>
            </a:r>
            <a:r>
              <a:rPr lang="en-US" dirty="0"/>
              <a:t>, copy the function into Scratchpad and type out a couple lines of code that </a:t>
            </a:r>
            <a:r>
              <a:rPr lang="en-US" u="sng" dirty="0"/>
              <a:t>make use of </a:t>
            </a:r>
            <a:r>
              <a:rPr lang="en-US" u="sng" dirty="0" err="1"/>
              <a:t>calculatePosition</a:t>
            </a:r>
            <a:r>
              <a:rPr lang="en-US" dirty="0"/>
              <a:t>. You very quickly get into a flow of tweaking the function and re-running the code.</a:t>
            </a:r>
          </a:p>
          <a:p>
            <a:r>
              <a:rPr lang="en-US" dirty="0"/>
              <a:t>Once you have the result you want, just copy the code back into your main file. This whole time, you didn't have to reload the page even once.</a:t>
            </a:r>
          </a:p>
          <a:p>
            <a:endParaRPr lang="en-US" dirty="0"/>
          </a:p>
        </p:txBody>
      </p:sp>
      <p:sp>
        <p:nvSpPr>
          <p:cNvPr id="4" name="Slide Number Placeholder 3"/>
          <p:cNvSpPr>
            <a:spLocks noGrp="1"/>
          </p:cNvSpPr>
          <p:nvPr>
            <p:ph type="sldNum" sz="quarter" idx="10"/>
          </p:nvPr>
        </p:nvSpPr>
        <p:spPr/>
        <p:txBody>
          <a:bodyPr/>
          <a:lstStyle/>
          <a:p>
            <a:fld id="{76CF3DBB-8FCE-431D-B8A6-0151B8E52038}" type="slidenum">
              <a:rPr lang="en-US" smtClean="0"/>
              <a:pPr/>
              <a:t>31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1422400"/>
            <a:ext cx="9147175" cy="5435600"/>
            <a:chOff x="0" y="896"/>
            <a:chExt cx="5762" cy="3424"/>
          </a:xfrm>
        </p:grpSpPr>
        <p:grpSp>
          <p:nvGrpSpPr>
            <p:cNvPr id="5" name="Group 3"/>
            <p:cNvGrpSpPr>
              <a:grpSpLocks/>
            </p:cNvGrpSpPr>
            <p:nvPr userDrawn="1"/>
          </p:nvGrpSpPr>
          <p:grpSpPr bwMode="auto">
            <a:xfrm>
              <a:off x="20" y="896"/>
              <a:ext cx="5742" cy="3424"/>
              <a:chOff x="20" y="896"/>
              <a:chExt cx="5742" cy="3424"/>
            </a:xfrm>
          </p:grpSpPr>
          <p:sp>
            <p:nvSpPr>
              <p:cNvPr id="142" name="Freeform 4"/>
              <p:cNvSpPr>
                <a:spLocks/>
              </p:cNvSpPr>
              <p:nvPr userDrawn="1"/>
            </p:nvSpPr>
            <p:spPr bwMode="hidden">
              <a:xfrm>
                <a:off x="1399" y="1116"/>
                <a:ext cx="2815" cy="2110"/>
              </a:xfrm>
              <a:custGeom>
                <a:avLst/>
                <a:gdLst>
                  <a:gd name="T0" fmla="*/ 950 w 2815"/>
                  <a:gd name="T1" fmla="*/ 85 h 2110"/>
                  <a:gd name="T2" fmla="*/ 628 w 2815"/>
                  <a:gd name="T3" fmla="*/ 438 h 2110"/>
                  <a:gd name="T4" fmla="*/ 66 w 2815"/>
                  <a:gd name="T5" fmla="*/ 471 h 2110"/>
                  <a:gd name="T6" fmla="*/ 0 w 2815"/>
                  <a:gd name="T7" fmla="*/ 627 h 2110"/>
                  <a:gd name="T8" fmla="*/ 372 w 2815"/>
                  <a:gd name="T9" fmla="*/ 1026 h 2110"/>
                  <a:gd name="T10" fmla="*/ 611 w 2815"/>
                  <a:gd name="T11" fmla="*/ 902 h 2110"/>
                  <a:gd name="T12" fmla="*/ 992 w 2815"/>
                  <a:gd name="T13" fmla="*/ 1085 h 2110"/>
                  <a:gd name="T14" fmla="*/ 1116 w 2815"/>
                  <a:gd name="T15" fmla="*/ 1339 h 2110"/>
                  <a:gd name="T16" fmla="*/ 1083 w 2815"/>
                  <a:gd name="T17" fmla="*/ 1450 h 2110"/>
                  <a:gd name="T18" fmla="*/ 1124 w 2815"/>
                  <a:gd name="T19" fmla="*/ 1659 h 2110"/>
                  <a:gd name="T20" fmla="*/ 1149 w 2815"/>
                  <a:gd name="T21" fmla="*/ 1999 h 2110"/>
                  <a:gd name="T22" fmla="*/ 1463 w 2815"/>
                  <a:gd name="T23" fmla="*/ 2110 h 2110"/>
                  <a:gd name="T24" fmla="*/ 1686 w 2815"/>
                  <a:gd name="T25" fmla="*/ 2025 h 2110"/>
                  <a:gd name="T26" fmla="*/ 1603 w 2815"/>
                  <a:gd name="T27" fmla="*/ 1777 h 2110"/>
                  <a:gd name="T28" fmla="*/ 1991 w 2815"/>
                  <a:gd name="T29" fmla="*/ 1555 h 2110"/>
                  <a:gd name="T30" fmla="*/ 2281 w 2815"/>
                  <a:gd name="T31" fmla="*/ 1542 h 2110"/>
                  <a:gd name="T32" fmla="*/ 2446 w 2815"/>
                  <a:gd name="T33" fmla="*/ 1359 h 2110"/>
                  <a:gd name="T34" fmla="*/ 2361 w 2815"/>
                  <a:gd name="T35" fmla="*/ 1001 h 2110"/>
                  <a:gd name="T36" fmla="*/ 2606 w 2815"/>
                  <a:gd name="T37" fmla="*/ 893 h 2110"/>
                  <a:gd name="T38" fmla="*/ 2815 w 2815"/>
                  <a:gd name="T39" fmla="*/ 454 h 2110"/>
                  <a:gd name="T40" fmla="*/ 2518 w 2815"/>
                  <a:gd name="T41" fmla="*/ 0 h 21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815" h="2110">
                    <a:moveTo>
                      <a:pt x="950" y="85"/>
                    </a:moveTo>
                    <a:lnTo>
                      <a:pt x="628" y="438"/>
                    </a:lnTo>
                    <a:lnTo>
                      <a:pt x="66" y="471"/>
                    </a:lnTo>
                    <a:lnTo>
                      <a:pt x="0" y="627"/>
                    </a:lnTo>
                    <a:lnTo>
                      <a:pt x="372" y="1026"/>
                    </a:lnTo>
                    <a:lnTo>
                      <a:pt x="611" y="902"/>
                    </a:lnTo>
                    <a:lnTo>
                      <a:pt x="992" y="1085"/>
                    </a:lnTo>
                    <a:lnTo>
                      <a:pt x="1116" y="1339"/>
                    </a:lnTo>
                    <a:lnTo>
                      <a:pt x="1083" y="1450"/>
                    </a:lnTo>
                    <a:lnTo>
                      <a:pt x="1124" y="1659"/>
                    </a:lnTo>
                    <a:lnTo>
                      <a:pt x="1149" y="1999"/>
                    </a:lnTo>
                    <a:lnTo>
                      <a:pt x="1463" y="2110"/>
                    </a:lnTo>
                    <a:lnTo>
                      <a:pt x="1686" y="2025"/>
                    </a:lnTo>
                    <a:lnTo>
                      <a:pt x="1603" y="1777"/>
                    </a:lnTo>
                    <a:lnTo>
                      <a:pt x="1991" y="1555"/>
                    </a:lnTo>
                    <a:lnTo>
                      <a:pt x="2281" y="1542"/>
                    </a:lnTo>
                    <a:lnTo>
                      <a:pt x="2446" y="1359"/>
                    </a:lnTo>
                    <a:lnTo>
                      <a:pt x="2361" y="1001"/>
                    </a:lnTo>
                    <a:lnTo>
                      <a:pt x="2606" y="893"/>
                    </a:lnTo>
                    <a:lnTo>
                      <a:pt x="2815" y="454"/>
                    </a:lnTo>
                    <a:lnTo>
                      <a:pt x="2518" y="0"/>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3" name="Freeform 5"/>
              <p:cNvSpPr>
                <a:spLocks/>
              </p:cNvSpPr>
              <p:nvPr userDrawn="1"/>
            </p:nvSpPr>
            <p:spPr bwMode="hidden">
              <a:xfrm>
                <a:off x="672" y="1116"/>
                <a:ext cx="3966" cy="2366"/>
              </a:xfrm>
              <a:custGeom>
                <a:avLst/>
                <a:gdLst>
                  <a:gd name="T0" fmla="*/ 1423 w 3966"/>
                  <a:gd name="T1" fmla="*/ 65 h 2366"/>
                  <a:gd name="T2" fmla="*/ 1148 w 3966"/>
                  <a:gd name="T3" fmla="*/ 262 h 2366"/>
                  <a:gd name="T4" fmla="*/ 934 w 3966"/>
                  <a:gd name="T5" fmla="*/ 216 h 2366"/>
                  <a:gd name="T6" fmla="*/ 529 w 3966"/>
                  <a:gd name="T7" fmla="*/ 314 h 2366"/>
                  <a:gd name="T8" fmla="*/ 174 w 3966"/>
                  <a:gd name="T9" fmla="*/ 327 h 2366"/>
                  <a:gd name="T10" fmla="*/ 0 w 3966"/>
                  <a:gd name="T11" fmla="*/ 628 h 2366"/>
                  <a:gd name="T12" fmla="*/ 91 w 3966"/>
                  <a:gd name="T13" fmla="*/ 726 h 2366"/>
                  <a:gd name="T14" fmla="*/ 231 w 3966"/>
                  <a:gd name="T15" fmla="*/ 654 h 2366"/>
                  <a:gd name="T16" fmla="*/ 430 w 3966"/>
                  <a:gd name="T17" fmla="*/ 687 h 2366"/>
                  <a:gd name="T18" fmla="*/ 504 w 3966"/>
                  <a:gd name="T19" fmla="*/ 850 h 2366"/>
                  <a:gd name="T20" fmla="*/ 347 w 3966"/>
                  <a:gd name="T21" fmla="*/ 1020 h 2366"/>
                  <a:gd name="T22" fmla="*/ 529 w 3966"/>
                  <a:gd name="T23" fmla="*/ 1144 h 2366"/>
                  <a:gd name="T24" fmla="*/ 727 w 3966"/>
                  <a:gd name="T25" fmla="*/ 1105 h 2366"/>
                  <a:gd name="T26" fmla="*/ 901 w 3966"/>
                  <a:gd name="T27" fmla="*/ 1216 h 2366"/>
                  <a:gd name="T28" fmla="*/ 1256 w 3966"/>
                  <a:gd name="T29" fmla="*/ 1229 h 2366"/>
                  <a:gd name="T30" fmla="*/ 1611 w 3966"/>
                  <a:gd name="T31" fmla="*/ 1425 h 2366"/>
                  <a:gd name="T32" fmla="*/ 1694 w 3966"/>
                  <a:gd name="T33" fmla="*/ 1673 h 2366"/>
                  <a:gd name="T34" fmla="*/ 1619 w 3966"/>
                  <a:gd name="T35" fmla="*/ 2118 h 2366"/>
                  <a:gd name="T36" fmla="*/ 1694 w 3966"/>
                  <a:gd name="T37" fmla="*/ 2268 h 2366"/>
                  <a:gd name="T38" fmla="*/ 2132 w 3966"/>
                  <a:gd name="T39" fmla="*/ 2242 h 2366"/>
                  <a:gd name="T40" fmla="*/ 2289 w 3966"/>
                  <a:gd name="T41" fmla="*/ 2366 h 2366"/>
                  <a:gd name="T42" fmla="*/ 2594 w 3966"/>
                  <a:gd name="T43" fmla="*/ 2046 h 2366"/>
                  <a:gd name="T44" fmla="*/ 2537 w 3966"/>
                  <a:gd name="T45" fmla="*/ 1817 h 2366"/>
                  <a:gd name="T46" fmla="*/ 2818 w 3966"/>
                  <a:gd name="T47" fmla="*/ 1673 h 2366"/>
                  <a:gd name="T48" fmla="*/ 3016 w 3966"/>
                  <a:gd name="T49" fmla="*/ 1719 h 2366"/>
                  <a:gd name="T50" fmla="*/ 3280 w 3966"/>
                  <a:gd name="T51" fmla="*/ 1615 h 2366"/>
                  <a:gd name="T52" fmla="*/ 3405 w 3966"/>
                  <a:gd name="T53" fmla="*/ 1174 h 2366"/>
                  <a:gd name="T54" fmla="*/ 3643 w 3966"/>
                  <a:gd name="T55" fmla="*/ 922 h 2366"/>
                  <a:gd name="T56" fmla="*/ 3966 w 3966"/>
                  <a:gd name="T57" fmla="*/ 896 h 2366"/>
                  <a:gd name="T58" fmla="*/ 3908 w 3966"/>
                  <a:gd name="T59" fmla="*/ 733 h 2366"/>
                  <a:gd name="T60" fmla="*/ 3669 w 3966"/>
                  <a:gd name="T61" fmla="*/ 563 h 2366"/>
                  <a:gd name="T62" fmla="*/ 3817 w 3966"/>
                  <a:gd name="T63" fmla="*/ 210 h 2366"/>
                  <a:gd name="T64" fmla="*/ 3590 w 3966"/>
                  <a:gd name="T65" fmla="*/ 0 h 23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66" h="2366">
                    <a:moveTo>
                      <a:pt x="1423" y="65"/>
                    </a:moveTo>
                    <a:lnTo>
                      <a:pt x="1148" y="262"/>
                    </a:lnTo>
                    <a:lnTo>
                      <a:pt x="934" y="216"/>
                    </a:lnTo>
                    <a:lnTo>
                      <a:pt x="529" y="314"/>
                    </a:lnTo>
                    <a:lnTo>
                      <a:pt x="174" y="327"/>
                    </a:lnTo>
                    <a:lnTo>
                      <a:pt x="0" y="628"/>
                    </a:lnTo>
                    <a:lnTo>
                      <a:pt x="91" y="726"/>
                    </a:lnTo>
                    <a:lnTo>
                      <a:pt x="231" y="654"/>
                    </a:lnTo>
                    <a:lnTo>
                      <a:pt x="430" y="687"/>
                    </a:lnTo>
                    <a:lnTo>
                      <a:pt x="504" y="850"/>
                    </a:lnTo>
                    <a:lnTo>
                      <a:pt x="347" y="1020"/>
                    </a:lnTo>
                    <a:lnTo>
                      <a:pt x="529" y="1144"/>
                    </a:lnTo>
                    <a:lnTo>
                      <a:pt x="727" y="1105"/>
                    </a:lnTo>
                    <a:lnTo>
                      <a:pt x="901" y="1216"/>
                    </a:lnTo>
                    <a:lnTo>
                      <a:pt x="1256" y="1229"/>
                    </a:lnTo>
                    <a:lnTo>
                      <a:pt x="1611" y="1425"/>
                    </a:lnTo>
                    <a:lnTo>
                      <a:pt x="1694" y="1673"/>
                    </a:lnTo>
                    <a:lnTo>
                      <a:pt x="1619" y="2118"/>
                    </a:lnTo>
                    <a:lnTo>
                      <a:pt x="1694" y="2268"/>
                    </a:lnTo>
                    <a:lnTo>
                      <a:pt x="2132" y="2242"/>
                    </a:lnTo>
                    <a:lnTo>
                      <a:pt x="2289" y="2366"/>
                    </a:lnTo>
                    <a:lnTo>
                      <a:pt x="2594" y="2046"/>
                    </a:lnTo>
                    <a:lnTo>
                      <a:pt x="2537" y="1817"/>
                    </a:lnTo>
                    <a:lnTo>
                      <a:pt x="2818" y="1673"/>
                    </a:lnTo>
                    <a:lnTo>
                      <a:pt x="3016" y="1719"/>
                    </a:lnTo>
                    <a:lnTo>
                      <a:pt x="3280" y="1615"/>
                    </a:lnTo>
                    <a:lnTo>
                      <a:pt x="3405" y="1174"/>
                    </a:lnTo>
                    <a:lnTo>
                      <a:pt x="3643" y="922"/>
                    </a:lnTo>
                    <a:lnTo>
                      <a:pt x="3966" y="896"/>
                    </a:lnTo>
                    <a:lnTo>
                      <a:pt x="3908" y="733"/>
                    </a:lnTo>
                    <a:lnTo>
                      <a:pt x="3669" y="563"/>
                    </a:lnTo>
                    <a:lnTo>
                      <a:pt x="3817" y="210"/>
                    </a:lnTo>
                    <a:lnTo>
                      <a:pt x="3590" y="0"/>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4" name="Freeform 6"/>
              <p:cNvSpPr>
                <a:spLocks/>
              </p:cNvSpPr>
              <p:nvPr userDrawn="1"/>
            </p:nvSpPr>
            <p:spPr bwMode="hidden">
              <a:xfrm>
                <a:off x="20" y="1069"/>
                <a:ext cx="5732" cy="3107"/>
              </a:xfrm>
              <a:custGeom>
                <a:avLst/>
                <a:gdLst>
                  <a:gd name="T0" fmla="*/ 81 w 5732"/>
                  <a:gd name="T1" fmla="*/ 0 h 3107"/>
                  <a:gd name="T2" fmla="*/ 133 w 5732"/>
                  <a:gd name="T3" fmla="*/ 328 h 3107"/>
                  <a:gd name="T4" fmla="*/ 0 w 5732"/>
                  <a:gd name="T5" fmla="*/ 666 h 3107"/>
                  <a:gd name="T6" fmla="*/ 83 w 5732"/>
                  <a:gd name="T7" fmla="*/ 1221 h 3107"/>
                  <a:gd name="T8" fmla="*/ 413 w 5732"/>
                  <a:gd name="T9" fmla="*/ 1515 h 3107"/>
                  <a:gd name="T10" fmla="*/ 881 w 5732"/>
                  <a:gd name="T11" fmla="*/ 1700 h 3107"/>
                  <a:gd name="T12" fmla="*/ 1440 w 5732"/>
                  <a:gd name="T13" fmla="*/ 1651 h 3107"/>
                  <a:gd name="T14" fmla="*/ 1755 w 5732"/>
                  <a:gd name="T15" fmla="*/ 1940 h 3107"/>
                  <a:gd name="T16" fmla="*/ 1653 w 5732"/>
                  <a:gd name="T17" fmla="*/ 2126 h 3107"/>
                  <a:gd name="T18" fmla="*/ 1136 w 5732"/>
                  <a:gd name="T19" fmla="*/ 2142 h 3107"/>
                  <a:gd name="T20" fmla="*/ 911 w 5732"/>
                  <a:gd name="T21" fmla="*/ 2021 h 3107"/>
                  <a:gd name="T22" fmla="*/ 739 w 5732"/>
                  <a:gd name="T23" fmla="*/ 2142 h 3107"/>
                  <a:gd name="T24" fmla="*/ 954 w 5732"/>
                  <a:gd name="T25" fmla="*/ 2524 h 3107"/>
                  <a:gd name="T26" fmla="*/ 973 w 5732"/>
                  <a:gd name="T27" fmla="*/ 2905 h 3107"/>
                  <a:gd name="T28" fmla="*/ 1511 w 5732"/>
                  <a:gd name="T29" fmla="*/ 3107 h 3107"/>
                  <a:gd name="T30" fmla="*/ 1644 w 5732"/>
                  <a:gd name="T31" fmla="*/ 2922 h 3107"/>
                  <a:gd name="T32" fmla="*/ 2077 w 5732"/>
                  <a:gd name="T33" fmla="*/ 2797 h 3107"/>
                  <a:gd name="T34" fmla="*/ 2610 w 5732"/>
                  <a:gd name="T35" fmla="*/ 2962 h 3107"/>
                  <a:gd name="T36" fmla="*/ 3222 w 5732"/>
                  <a:gd name="T37" fmla="*/ 2812 h 3107"/>
                  <a:gd name="T38" fmla="*/ 3443 w 5732"/>
                  <a:gd name="T39" fmla="*/ 2922 h 3107"/>
                  <a:gd name="T40" fmla="*/ 3861 w 5732"/>
                  <a:gd name="T41" fmla="*/ 2648 h 3107"/>
                  <a:gd name="T42" fmla="*/ 4125 w 5732"/>
                  <a:gd name="T43" fmla="*/ 2311 h 3107"/>
                  <a:gd name="T44" fmla="*/ 4369 w 5732"/>
                  <a:gd name="T45" fmla="*/ 2318 h 3107"/>
                  <a:gd name="T46" fmla="*/ 4554 w 5732"/>
                  <a:gd name="T47" fmla="*/ 2445 h 3107"/>
                  <a:gd name="T48" fmla="*/ 5015 w 5732"/>
                  <a:gd name="T49" fmla="*/ 2142 h 3107"/>
                  <a:gd name="T50" fmla="*/ 5404 w 5732"/>
                  <a:gd name="T51" fmla="*/ 2185 h 3107"/>
                  <a:gd name="T52" fmla="*/ 5732 w 5732"/>
                  <a:gd name="T53" fmla="*/ 2069 h 310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732" h="3107">
                    <a:moveTo>
                      <a:pt x="81" y="0"/>
                    </a:moveTo>
                    <a:lnTo>
                      <a:pt x="133" y="328"/>
                    </a:lnTo>
                    <a:lnTo>
                      <a:pt x="0" y="666"/>
                    </a:lnTo>
                    <a:lnTo>
                      <a:pt x="83" y="1221"/>
                    </a:lnTo>
                    <a:lnTo>
                      <a:pt x="413" y="1515"/>
                    </a:lnTo>
                    <a:lnTo>
                      <a:pt x="881" y="1700"/>
                    </a:lnTo>
                    <a:lnTo>
                      <a:pt x="1440" y="1651"/>
                    </a:lnTo>
                    <a:lnTo>
                      <a:pt x="1755" y="1940"/>
                    </a:lnTo>
                    <a:lnTo>
                      <a:pt x="1653" y="2126"/>
                    </a:lnTo>
                    <a:lnTo>
                      <a:pt x="1136" y="2142"/>
                    </a:lnTo>
                    <a:lnTo>
                      <a:pt x="911" y="2021"/>
                    </a:lnTo>
                    <a:lnTo>
                      <a:pt x="739" y="2142"/>
                    </a:lnTo>
                    <a:lnTo>
                      <a:pt x="954" y="2524"/>
                    </a:lnTo>
                    <a:lnTo>
                      <a:pt x="973" y="2905"/>
                    </a:lnTo>
                    <a:lnTo>
                      <a:pt x="1511" y="3107"/>
                    </a:lnTo>
                    <a:lnTo>
                      <a:pt x="1644" y="2922"/>
                    </a:lnTo>
                    <a:lnTo>
                      <a:pt x="2077" y="2797"/>
                    </a:lnTo>
                    <a:lnTo>
                      <a:pt x="2610" y="2962"/>
                    </a:lnTo>
                    <a:lnTo>
                      <a:pt x="3222" y="2812"/>
                    </a:lnTo>
                    <a:lnTo>
                      <a:pt x="3443" y="2922"/>
                    </a:lnTo>
                    <a:lnTo>
                      <a:pt x="3861" y="2648"/>
                    </a:lnTo>
                    <a:lnTo>
                      <a:pt x="4125" y="2311"/>
                    </a:lnTo>
                    <a:lnTo>
                      <a:pt x="4369" y="2318"/>
                    </a:lnTo>
                    <a:lnTo>
                      <a:pt x="4554" y="2445"/>
                    </a:lnTo>
                    <a:lnTo>
                      <a:pt x="5015" y="2142"/>
                    </a:lnTo>
                    <a:lnTo>
                      <a:pt x="5404" y="2185"/>
                    </a:lnTo>
                    <a:lnTo>
                      <a:pt x="5732" y="206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5" name="Freeform 7"/>
              <p:cNvSpPr>
                <a:spLocks/>
              </p:cNvSpPr>
              <p:nvPr userDrawn="1"/>
            </p:nvSpPr>
            <p:spPr bwMode="hidden">
              <a:xfrm>
                <a:off x="242" y="1145"/>
                <a:ext cx="5512" cy="2760"/>
              </a:xfrm>
              <a:custGeom>
                <a:avLst/>
                <a:gdLst>
                  <a:gd name="T0" fmla="*/ 240 w 5512"/>
                  <a:gd name="T1" fmla="*/ 0 h 2760"/>
                  <a:gd name="T2" fmla="*/ 0 w 5512"/>
                  <a:gd name="T3" fmla="*/ 336 h 2760"/>
                  <a:gd name="T4" fmla="*/ 82 w 5512"/>
                  <a:gd name="T5" fmla="*/ 821 h 2760"/>
                  <a:gd name="T6" fmla="*/ 243 w 5512"/>
                  <a:gd name="T7" fmla="*/ 873 h 2760"/>
                  <a:gd name="T8" fmla="*/ 473 w 5512"/>
                  <a:gd name="T9" fmla="*/ 1087 h 2760"/>
                  <a:gd name="T10" fmla="*/ 557 w 5512"/>
                  <a:gd name="T11" fmla="*/ 1441 h 2760"/>
                  <a:gd name="T12" fmla="*/ 839 w 5512"/>
                  <a:gd name="T13" fmla="*/ 1499 h 2760"/>
                  <a:gd name="T14" fmla="*/ 1258 w 5512"/>
                  <a:gd name="T15" fmla="*/ 1349 h 2760"/>
                  <a:gd name="T16" fmla="*/ 1307 w 5512"/>
                  <a:gd name="T17" fmla="*/ 1493 h 2760"/>
                  <a:gd name="T18" fmla="*/ 1621 w 5512"/>
                  <a:gd name="T19" fmla="*/ 1513 h 2760"/>
                  <a:gd name="T20" fmla="*/ 1862 w 5512"/>
                  <a:gd name="T21" fmla="*/ 1865 h 2760"/>
                  <a:gd name="T22" fmla="*/ 1668 w 5512"/>
                  <a:gd name="T23" fmla="*/ 2166 h 2760"/>
                  <a:gd name="T24" fmla="*/ 1308 w 5512"/>
                  <a:gd name="T25" fmla="*/ 2217 h 2760"/>
                  <a:gd name="T26" fmla="*/ 992 w 5512"/>
                  <a:gd name="T27" fmla="*/ 2172 h 2760"/>
                  <a:gd name="T28" fmla="*/ 903 w 5512"/>
                  <a:gd name="T29" fmla="*/ 2244 h 2760"/>
                  <a:gd name="T30" fmla="*/ 1008 w 5512"/>
                  <a:gd name="T31" fmla="*/ 2415 h 2760"/>
                  <a:gd name="T32" fmla="*/ 992 w 5512"/>
                  <a:gd name="T33" fmla="*/ 2538 h 2760"/>
                  <a:gd name="T34" fmla="*/ 1137 w 5512"/>
                  <a:gd name="T35" fmla="*/ 2760 h 2760"/>
                  <a:gd name="T36" fmla="*/ 1661 w 5512"/>
                  <a:gd name="T37" fmla="*/ 2623 h 2760"/>
                  <a:gd name="T38" fmla="*/ 1725 w 5512"/>
                  <a:gd name="T39" fmla="*/ 2492 h 2760"/>
                  <a:gd name="T40" fmla="*/ 1895 w 5512"/>
                  <a:gd name="T41" fmla="*/ 2551 h 2760"/>
                  <a:gd name="T42" fmla="*/ 2338 w 5512"/>
                  <a:gd name="T43" fmla="*/ 2448 h 2760"/>
                  <a:gd name="T44" fmla="*/ 2443 w 5512"/>
                  <a:gd name="T45" fmla="*/ 2714 h 2760"/>
                  <a:gd name="T46" fmla="*/ 2870 w 5512"/>
                  <a:gd name="T47" fmla="*/ 2541 h 2760"/>
                  <a:gd name="T48" fmla="*/ 3264 w 5512"/>
                  <a:gd name="T49" fmla="*/ 2591 h 2760"/>
                  <a:gd name="T50" fmla="*/ 3522 w 5512"/>
                  <a:gd name="T51" fmla="*/ 2427 h 2760"/>
                  <a:gd name="T52" fmla="*/ 3594 w 5512"/>
                  <a:gd name="T53" fmla="*/ 2081 h 2760"/>
                  <a:gd name="T54" fmla="*/ 4013 w 5512"/>
                  <a:gd name="T55" fmla="*/ 2087 h 2760"/>
                  <a:gd name="T56" fmla="*/ 4070 w 5512"/>
                  <a:gd name="T57" fmla="*/ 1924 h 2760"/>
                  <a:gd name="T58" fmla="*/ 4239 w 5512"/>
                  <a:gd name="T59" fmla="*/ 1931 h 2760"/>
                  <a:gd name="T60" fmla="*/ 4465 w 5512"/>
                  <a:gd name="T61" fmla="*/ 2094 h 2760"/>
                  <a:gd name="T62" fmla="*/ 4836 w 5512"/>
                  <a:gd name="T63" fmla="*/ 1814 h 2760"/>
                  <a:gd name="T64" fmla="*/ 5225 w 5512"/>
                  <a:gd name="T65" fmla="*/ 1785 h 2760"/>
                  <a:gd name="T66" fmla="*/ 5367 w 5512"/>
                  <a:gd name="T67" fmla="*/ 1571 h 2760"/>
                  <a:gd name="T68" fmla="*/ 5512 w 5512"/>
                  <a:gd name="T69" fmla="*/ 1585 h 27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512" h="2760">
                    <a:moveTo>
                      <a:pt x="240" y="0"/>
                    </a:moveTo>
                    <a:lnTo>
                      <a:pt x="0" y="336"/>
                    </a:lnTo>
                    <a:lnTo>
                      <a:pt x="82" y="821"/>
                    </a:lnTo>
                    <a:lnTo>
                      <a:pt x="243" y="873"/>
                    </a:lnTo>
                    <a:lnTo>
                      <a:pt x="473" y="1087"/>
                    </a:lnTo>
                    <a:lnTo>
                      <a:pt x="557" y="1441"/>
                    </a:lnTo>
                    <a:lnTo>
                      <a:pt x="839" y="1499"/>
                    </a:lnTo>
                    <a:lnTo>
                      <a:pt x="1258" y="1349"/>
                    </a:lnTo>
                    <a:lnTo>
                      <a:pt x="1307" y="1493"/>
                    </a:lnTo>
                    <a:lnTo>
                      <a:pt x="1621" y="1513"/>
                    </a:lnTo>
                    <a:lnTo>
                      <a:pt x="1862" y="1865"/>
                    </a:lnTo>
                    <a:lnTo>
                      <a:pt x="1668" y="2166"/>
                    </a:lnTo>
                    <a:lnTo>
                      <a:pt x="1308" y="2217"/>
                    </a:lnTo>
                    <a:lnTo>
                      <a:pt x="992" y="2172"/>
                    </a:lnTo>
                    <a:lnTo>
                      <a:pt x="903" y="2244"/>
                    </a:lnTo>
                    <a:lnTo>
                      <a:pt x="1008" y="2415"/>
                    </a:lnTo>
                    <a:lnTo>
                      <a:pt x="992" y="2538"/>
                    </a:lnTo>
                    <a:lnTo>
                      <a:pt x="1137" y="2760"/>
                    </a:lnTo>
                    <a:lnTo>
                      <a:pt x="1661" y="2623"/>
                    </a:lnTo>
                    <a:lnTo>
                      <a:pt x="1725" y="2492"/>
                    </a:lnTo>
                    <a:lnTo>
                      <a:pt x="1895" y="2551"/>
                    </a:lnTo>
                    <a:lnTo>
                      <a:pt x="2338" y="2448"/>
                    </a:lnTo>
                    <a:lnTo>
                      <a:pt x="2443" y="2714"/>
                    </a:lnTo>
                    <a:lnTo>
                      <a:pt x="2870" y="2541"/>
                    </a:lnTo>
                    <a:lnTo>
                      <a:pt x="3264" y="2591"/>
                    </a:lnTo>
                    <a:lnTo>
                      <a:pt x="3522" y="2427"/>
                    </a:lnTo>
                    <a:lnTo>
                      <a:pt x="3594" y="2081"/>
                    </a:lnTo>
                    <a:lnTo>
                      <a:pt x="4013" y="2087"/>
                    </a:lnTo>
                    <a:lnTo>
                      <a:pt x="4070" y="1924"/>
                    </a:lnTo>
                    <a:lnTo>
                      <a:pt x="4239" y="1931"/>
                    </a:lnTo>
                    <a:lnTo>
                      <a:pt x="4465" y="2094"/>
                    </a:lnTo>
                    <a:lnTo>
                      <a:pt x="4836" y="1814"/>
                    </a:lnTo>
                    <a:lnTo>
                      <a:pt x="5225" y="1785"/>
                    </a:lnTo>
                    <a:lnTo>
                      <a:pt x="5367" y="1571"/>
                    </a:lnTo>
                    <a:lnTo>
                      <a:pt x="5512" y="1585"/>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6" name="Freeform 8"/>
              <p:cNvSpPr>
                <a:spLocks/>
              </p:cNvSpPr>
              <p:nvPr userDrawn="1"/>
            </p:nvSpPr>
            <p:spPr bwMode="hidden">
              <a:xfrm>
                <a:off x="4840" y="984"/>
                <a:ext cx="790" cy="1189"/>
              </a:xfrm>
              <a:custGeom>
                <a:avLst/>
                <a:gdLst>
                  <a:gd name="T0" fmla="*/ 139 w 790"/>
                  <a:gd name="T1" fmla="*/ 0 h 1189"/>
                  <a:gd name="T2" fmla="*/ 210 w 790"/>
                  <a:gd name="T3" fmla="*/ 233 h 1189"/>
                  <a:gd name="T4" fmla="*/ 159 w 790"/>
                  <a:gd name="T5" fmla="*/ 643 h 1189"/>
                  <a:gd name="T6" fmla="*/ 454 w 790"/>
                  <a:gd name="T7" fmla="*/ 771 h 1189"/>
                  <a:gd name="T8" fmla="*/ 605 w 790"/>
                  <a:gd name="T9" fmla="*/ 1046 h 1189"/>
                  <a:gd name="T10" fmla="*/ 790 w 790"/>
                  <a:gd name="T11" fmla="*/ 1189 h 1189"/>
                  <a:gd name="T12" fmla="*/ 540 w 790"/>
                  <a:gd name="T13" fmla="*/ 1111 h 1189"/>
                  <a:gd name="T14" fmla="*/ 363 w 790"/>
                  <a:gd name="T15" fmla="*/ 883 h 1189"/>
                  <a:gd name="T16" fmla="*/ 139 w 790"/>
                  <a:gd name="T17" fmla="*/ 852 h 1189"/>
                  <a:gd name="T18" fmla="*/ 0 w 790"/>
                  <a:gd name="T19" fmla="*/ 499 h 1189"/>
                  <a:gd name="T20" fmla="*/ 48 w 790"/>
                  <a:gd name="T21" fmla="*/ 209 h 11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90" h="1189">
                    <a:moveTo>
                      <a:pt x="139" y="0"/>
                    </a:moveTo>
                    <a:lnTo>
                      <a:pt x="210" y="233"/>
                    </a:lnTo>
                    <a:lnTo>
                      <a:pt x="159" y="643"/>
                    </a:lnTo>
                    <a:lnTo>
                      <a:pt x="454" y="771"/>
                    </a:lnTo>
                    <a:lnTo>
                      <a:pt x="605" y="1046"/>
                    </a:lnTo>
                    <a:lnTo>
                      <a:pt x="790" y="1189"/>
                    </a:lnTo>
                    <a:lnTo>
                      <a:pt x="540" y="1111"/>
                    </a:lnTo>
                    <a:lnTo>
                      <a:pt x="363" y="883"/>
                    </a:lnTo>
                    <a:lnTo>
                      <a:pt x="139" y="852"/>
                    </a:lnTo>
                    <a:lnTo>
                      <a:pt x="0" y="499"/>
                    </a:lnTo>
                    <a:lnTo>
                      <a:pt x="48" y="209"/>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7" name="Freeform 9"/>
              <p:cNvSpPr>
                <a:spLocks/>
              </p:cNvSpPr>
              <p:nvPr userDrawn="1"/>
            </p:nvSpPr>
            <p:spPr bwMode="hidden">
              <a:xfrm>
                <a:off x="5173" y="896"/>
                <a:ext cx="579" cy="1117"/>
              </a:xfrm>
              <a:custGeom>
                <a:avLst/>
                <a:gdLst>
                  <a:gd name="T0" fmla="*/ 0 w 579"/>
                  <a:gd name="T1" fmla="*/ 0 h 1117"/>
                  <a:gd name="T2" fmla="*/ 128 w 579"/>
                  <a:gd name="T3" fmla="*/ 328 h 1117"/>
                  <a:gd name="T4" fmla="*/ 9 w 579"/>
                  <a:gd name="T5" fmla="*/ 659 h 1117"/>
                  <a:gd name="T6" fmla="*/ 40 w 579"/>
                  <a:gd name="T7" fmla="*/ 763 h 1117"/>
                  <a:gd name="T8" fmla="*/ 234 w 579"/>
                  <a:gd name="T9" fmla="*/ 739 h 1117"/>
                  <a:gd name="T10" fmla="*/ 344 w 579"/>
                  <a:gd name="T11" fmla="*/ 1055 h 1117"/>
                  <a:gd name="T12" fmla="*/ 579 w 579"/>
                  <a:gd name="T13" fmla="*/ 1117 h 11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9" h="1117">
                    <a:moveTo>
                      <a:pt x="0" y="0"/>
                    </a:moveTo>
                    <a:lnTo>
                      <a:pt x="128" y="328"/>
                    </a:lnTo>
                    <a:lnTo>
                      <a:pt x="9" y="659"/>
                    </a:lnTo>
                    <a:lnTo>
                      <a:pt x="40" y="763"/>
                    </a:lnTo>
                    <a:lnTo>
                      <a:pt x="234" y="739"/>
                    </a:lnTo>
                    <a:lnTo>
                      <a:pt x="344" y="1055"/>
                    </a:lnTo>
                    <a:lnTo>
                      <a:pt x="579" y="1117"/>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8" name="Freeform 10"/>
              <p:cNvSpPr>
                <a:spLocks/>
              </p:cNvSpPr>
              <p:nvPr userDrawn="1"/>
            </p:nvSpPr>
            <p:spPr bwMode="hidden">
              <a:xfrm>
                <a:off x="3291" y="968"/>
                <a:ext cx="2471" cy="2396"/>
              </a:xfrm>
              <a:custGeom>
                <a:avLst/>
                <a:gdLst>
                  <a:gd name="T0" fmla="*/ 1118 w 2471"/>
                  <a:gd name="T1" fmla="*/ 0 h 2396"/>
                  <a:gd name="T2" fmla="*/ 1179 w 2471"/>
                  <a:gd name="T3" fmla="*/ 225 h 2396"/>
                  <a:gd name="T4" fmla="*/ 1393 w 2471"/>
                  <a:gd name="T5" fmla="*/ 339 h 2396"/>
                  <a:gd name="T6" fmla="*/ 1404 w 2471"/>
                  <a:gd name="T7" fmla="*/ 548 h 2396"/>
                  <a:gd name="T8" fmla="*/ 1342 w 2471"/>
                  <a:gd name="T9" fmla="*/ 732 h 2396"/>
                  <a:gd name="T10" fmla="*/ 1434 w 2471"/>
                  <a:gd name="T11" fmla="*/ 925 h 2396"/>
                  <a:gd name="T12" fmla="*/ 1455 w 2471"/>
                  <a:gd name="T13" fmla="*/ 1109 h 2396"/>
                  <a:gd name="T14" fmla="*/ 1311 w 2471"/>
                  <a:gd name="T15" fmla="*/ 1142 h 2396"/>
                  <a:gd name="T16" fmla="*/ 926 w 2471"/>
                  <a:gd name="T17" fmla="*/ 1384 h 2396"/>
                  <a:gd name="T18" fmla="*/ 975 w 2471"/>
                  <a:gd name="T19" fmla="*/ 1456 h 2396"/>
                  <a:gd name="T20" fmla="*/ 956 w 2471"/>
                  <a:gd name="T21" fmla="*/ 1624 h 2396"/>
                  <a:gd name="T22" fmla="*/ 782 w 2471"/>
                  <a:gd name="T23" fmla="*/ 1817 h 2396"/>
                  <a:gd name="T24" fmla="*/ 539 w 2471"/>
                  <a:gd name="T25" fmla="*/ 1978 h 2396"/>
                  <a:gd name="T26" fmla="*/ 152 w 2471"/>
                  <a:gd name="T27" fmla="*/ 2026 h 2396"/>
                  <a:gd name="T28" fmla="*/ 19 w 2471"/>
                  <a:gd name="T29" fmla="*/ 2251 h 2396"/>
                  <a:gd name="T30" fmla="*/ 0 w 2471"/>
                  <a:gd name="T31" fmla="*/ 2396 h 2396"/>
                  <a:gd name="T32" fmla="*/ 213 w 2471"/>
                  <a:gd name="T33" fmla="*/ 2179 h 2396"/>
                  <a:gd name="T34" fmla="*/ 629 w 2471"/>
                  <a:gd name="T35" fmla="*/ 2090 h 2396"/>
                  <a:gd name="T36" fmla="*/ 894 w 2471"/>
                  <a:gd name="T37" fmla="*/ 1906 h 2396"/>
                  <a:gd name="T38" fmla="*/ 1230 w 2471"/>
                  <a:gd name="T39" fmla="*/ 1986 h 2396"/>
                  <a:gd name="T40" fmla="*/ 1668 w 2471"/>
                  <a:gd name="T41" fmla="*/ 1906 h 2396"/>
                  <a:gd name="T42" fmla="*/ 1983 w 2471"/>
                  <a:gd name="T43" fmla="*/ 1745 h 2396"/>
                  <a:gd name="T44" fmla="*/ 2014 w 2471"/>
                  <a:gd name="T45" fmla="*/ 1600 h 2396"/>
                  <a:gd name="T46" fmla="*/ 2237 w 2471"/>
                  <a:gd name="T47" fmla="*/ 1496 h 2396"/>
                  <a:gd name="T48" fmla="*/ 2359 w 2471"/>
                  <a:gd name="T49" fmla="*/ 1552 h 2396"/>
                  <a:gd name="T50" fmla="*/ 2471 w 2471"/>
                  <a:gd name="T51" fmla="*/ 1479 h 239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71" h="2396">
                    <a:moveTo>
                      <a:pt x="1118" y="0"/>
                    </a:moveTo>
                    <a:lnTo>
                      <a:pt x="1179" y="225"/>
                    </a:lnTo>
                    <a:lnTo>
                      <a:pt x="1393" y="339"/>
                    </a:lnTo>
                    <a:lnTo>
                      <a:pt x="1404" y="548"/>
                    </a:lnTo>
                    <a:lnTo>
                      <a:pt x="1342" y="732"/>
                    </a:lnTo>
                    <a:lnTo>
                      <a:pt x="1434" y="925"/>
                    </a:lnTo>
                    <a:lnTo>
                      <a:pt x="1455" y="1109"/>
                    </a:lnTo>
                    <a:lnTo>
                      <a:pt x="1311" y="1142"/>
                    </a:lnTo>
                    <a:lnTo>
                      <a:pt x="926" y="1384"/>
                    </a:lnTo>
                    <a:lnTo>
                      <a:pt x="975" y="1456"/>
                    </a:lnTo>
                    <a:lnTo>
                      <a:pt x="956" y="1624"/>
                    </a:lnTo>
                    <a:lnTo>
                      <a:pt x="782" y="1817"/>
                    </a:lnTo>
                    <a:lnTo>
                      <a:pt x="539" y="1978"/>
                    </a:lnTo>
                    <a:lnTo>
                      <a:pt x="152" y="2026"/>
                    </a:lnTo>
                    <a:lnTo>
                      <a:pt x="19" y="2251"/>
                    </a:lnTo>
                    <a:lnTo>
                      <a:pt x="0" y="2396"/>
                    </a:lnTo>
                    <a:lnTo>
                      <a:pt x="213" y="2179"/>
                    </a:lnTo>
                    <a:lnTo>
                      <a:pt x="629" y="2090"/>
                    </a:lnTo>
                    <a:lnTo>
                      <a:pt x="894" y="1906"/>
                    </a:lnTo>
                    <a:lnTo>
                      <a:pt x="1230" y="1986"/>
                    </a:lnTo>
                    <a:lnTo>
                      <a:pt x="1668" y="1906"/>
                    </a:lnTo>
                    <a:lnTo>
                      <a:pt x="1983" y="1745"/>
                    </a:lnTo>
                    <a:lnTo>
                      <a:pt x="2014" y="1600"/>
                    </a:lnTo>
                    <a:lnTo>
                      <a:pt x="2237" y="1496"/>
                    </a:lnTo>
                    <a:lnTo>
                      <a:pt x="2359" y="1552"/>
                    </a:lnTo>
                    <a:lnTo>
                      <a:pt x="2471" y="147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9" name="Freeform 11"/>
              <p:cNvSpPr>
                <a:spLocks/>
              </p:cNvSpPr>
              <p:nvPr userDrawn="1"/>
            </p:nvSpPr>
            <p:spPr bwMode="hidden">
              <a:xfrm>
                <a:off x="2366" y="1067"/>
                <a:ext cx="1399" cy="1349"/>
              </a:xfrm>
              <a:custGeom>
                <a:avLst/>
                <a:gdLst>
                  <a:gd name="T0" fmla="*/ 620 w 1399"/>
                  <a:gd name="T1" fmla="*/ 155 h 1349"/>
                  <a:gd name="T2" fmla="*/ 421 w 1399"/>
                  <a:gd name="T3" fmla="*/ 155 h 1349"/>
                  <a:gd name="T4" fmla="*/ 205 w 1399"/>
                  <a:gd name="T5" fmla="*/ 507 h 1349"/>
                  <a:gd name="T6" fmla="*/ 0 w 1399"/>
                  <a:gd name="T7" fmla="*/ 673 h 1349"/>
                  <a:gd name="T8" fmla="*/ 487 w 1399"/>
                  <a:gd name="T9" fmla="*/ 783 h 1349"/>
                  <a:gd name="T10" fmla="*/ 425 w 1399"/>
                  <a:gd name="T11" fmla="*/ 1009 h 1349"/>
                  <a:gd name="T12" fmla="*/ 617 w 1399"/>
                  <a:gd name="T13" fmla="*/ 1086 h 1349"/>
                  <a:gd name="T14" fmla="*/ 498 w 1399"/>
                  <a:gd name="T15" fmla="*/ 1349 h 1349"/>
                  <a:gd name="T16" fmla="*/ 961 w 1399"/>
                  <a:gd name="T17" fmla="*/ 1035 h 1349"/>
                  <a:gd name="T18" fmla="*/ 926 w 1399"/>
                  <a:gd name="T19" fmla="*/ 776 h 1349"/>
                  <a:gd name="T20" fmla="*/ 1181 w 1399"/>
                  <a:gd name="T21" fmla="*/ 749 h 1349"/>
                  <a:gd name="T22" fmla="*/ 1399 w 1399"/>
                  <a:gd name="T23" fmla="*/ 601 h 1349"/>
                  <a:gd name="T24" fmla="*/ 1315 w 1399"/>
                  <a:gd name="T25" fmla="*/ 416 h 1349"/>
                  <a:gd name="T26" fmla="*/ 1341 w 1399"/>
                  <a:gd name="T27" fmla="*/ 196 h 1349"/>
                  <a:gd name="T28" fmla="*/ 1171 w 1399"/>
                  <a:gd name="T29" fmla="*/ 164 h 1349"/>
                  <a:gd name="T30" fmla="*/ 928 w 1399"/>
                  <a:gd name="T31" fmla="*/ 0 h 1349"/>
                  <a:gd name="T32" fmla="*/ 620 w 1399"/>
                  <a:gd name="T33" fmla="*/ 155 h 134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399" h="1349">
                    <a:moveTo>
                      <a:pt x="620" y="155"/>
                    </a:moveTo>
                    <a:lnTo>
                      <a:pt x="421" y="155"/>
                    </a:lnTo>
                    <a:lnTo>
                      <a:pt x="205" y="507"/>
                    </a:lnTo>
                    <a:lnTo>
                      <a:pt x="0" y="673"/>
                    </a:lnTo>
                    <a:lnTo>
                      <a:pt x="487" y="783"/>
                    </a:lnTo>
                    <a:lnTo>
                      <a:pt x="425" y="1009"/>
                    </a:lnTo>
                    <a:lnTo>
                      <a:pt x="617" y="1086"/>
                    </a:lnTo>
                    <a:lnTo>
                      <a:pt x="498" y="1349"/>
                    </a:lnTo>
                    <a:lnTo>
                      <a:pt x="961" y="1035"/>
                    </a:lnTo>
                    <a:lnTo>
                      <a:pt x="926" y="776"/>
                    </a:lnTo>
                    <a:lnTo>
                      <a:pt x="1181" y="749"/>
                    </a:lnTo>
                    <a:lnTo>
                      <a:pt x="1399" y="601"/>
                    </a:lnTo>
                    <a:lnTo>
                      <a:pt x="1315" y="416"/>
                    </a:lnTo>
                    <a:lnTo>
                      <a:pt x="1341" y="196"/>
                    </a:lnTo>
                    <a:lnTo>
                      <a:pt x="1171" y="164"/>
                    </a:lnTo>
                    <a:lnTo>
                      <a:pt x="928" y="0"/>
                    </a:lnTo>
                    <a:lnTo>
                      <a:pt x="620" y="155"/>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0" name="Freeform 12"/>
              <p:cNvSpPr>
                <a:spLocks/>
              </p:cNvSpPr>
              <p:nvPr userDrawn="1"/>
            </p:nvSpPr>
            <p:spPr bwMode="hidden">
              <a:xfrm>
                <a:off x="4275" y="2031"/>
                <a:ext cx="1256" cy="810"/>
              </a:xfrm>
              <a:custGeom>
                <a:avLst/>
                <a:gdLst>
                  <a:gd name="T0" fmla="*/ 719 w 1256"/>
                  <a:gd name="T1" fmla="*/ 183 h 810"/>
                  <a:gd name="T2" fmla="*/ 760 w 1256"/>
                  <a:gd name="T3" fmla="*/ 33 h 810"/>
                  <a:gd name="T4" fmla="*/ 884 w 1256"/>
                  <a:gd name="T5" fmla="*/ 0 h 810"/>
                  <a:gd name="T6" fmla="*/ 983 w 1256"/>
                  <a:gd name="T7" fmla="*/ 78 h 810"/>
                  <a:gd name="T8" fmla="*/ 1082 w 1256"/>
                  <a:gd name="T9" fmla="*/ 248 h 810"/>
                  <a:gd name="T10" fmla="*/ 1256 w 1256"/>
                  <a:gd name="T11" fmla="*/ 229 h 810"/>
                  <a:gd name="T12" fmla="*/ 1248 w 1256"/>
                  <a:gd name="T13" fmla="*/ 359 h 810"/>
                  <a:gd name="T14" fmla="*/ 1016 w 1256"/>
                  <a:gd name="T15" fmla="*/ 431 h 810"/>
                  <a:gd name="T16" fmla="*/ 879 w 1256"/>
                  <a:gd name="T17" fmla="*/ 417 h 810"/>
                  <a:gd name="T18" fmla="*/ 719 w 1256"/>
                  <a:gd name="T19" fmla="*/ 481 h 810"/>
                  <a:gd name="T20" fmla="*/ 591 w 1256"/>
                  <a:gd name="T21" fmla="*/ 633 h 810"/>
                  <a:gd name="T22" fmla="*/ 423 w 1256"/>
                  <a:gd name="T23" fmla="*/ 537 h 810"/>
                  <a:gd name="T24" fmla="*/ 256 w 1256"/>
                  <a:gd name="T25" fmla="*/ 810 h 810"/>
                  <a:gd name="T26" fmla="*/ 66 w 1256"/>
                  <a:gd name="T27" fmla="*/ 764 h 810"/>
                  <a:gd name="T28" fmla="*/ 0 w 1256"/>
                  <a:gd name="T29" fmla="*/ 601 h 810"/>
                  <a:gd name="T30" fmla="*/ 157 w 1256"/>
                  <a:gd name="T31" fmla="*/ 483 h 810"/>
                  <a:gd name="T32" fmla="*/ 248 w 1256"/>
                  <a:gd name="T33" fmla="*/ 281 h 810"/>
                  <a:gd name="T34" fmla="*/ 438 w 1256"/>
                  <a:gd name="T35" fmla="*/ 150 h 810"/>
                  <a:gd name="T36" fmla="*/ 719 w 1256"/>
                  <a:gd name="T37" fmla="*/ 189 h 81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56" h="810">
                    <a:moveTo>
                      <a:pt x="719" y="183"/>
                    </a:moveTo>
                    <a:lnTo>
                      <a:pt x="760" y="33"/>
                    </a:lnTo>
                    <a:lnTo>
                      <a:pt x="884" y="0"/>
                    </a:lnTo>
                    <a:lnTo>
                      <a:pt x="983" y="78"/>
                    </a:lnTo>
                    <a:lnTo>
                      <a:pt x="1082" y="248"/>
                    </a:lnTo>
                    <a:lnTo>
                      <a:pt x="1256" y="229"/>
                    </a:lnTo>
                    <a:lnTo>
                      <a:pt x="1248" y="359"/>
                    </a:lnTo>
                    <a:lnTo>
                      <a:pt x="1016" y="431"/>
                    </a:lnTo>
                    <a:lnTo>
                      <a:pt x="879" y="417"/>
                    </a:lnTo>
                    <a:lnTo>
                      <a:pt x="719" y="481"/>
                    </a:lnTo>
                    <a:lnTo>
                      <a:pt x="591" y="633"/>
                    </a:lnTo>
                    <a:lnTo>
                      <a:pt x="423" y="537"/>
                    </a:lnTo>
                    <a:lnTo>
                      <a:pt x="256" y="810"/>
                    </a:lnTo>
                    <a:lnTo>
                      <a:pt x="66" y="764"/>
                    </a:lnTo>
                    <a:lnTo>
                      <a:pt x="0" y="601"/>
                    </a:lnTo>
                    <a:lnTo>
                      <a:pt x="157" y="483"/>
                    </a:lnTo>
                    <a:lnTo>
                      <a:pt x="248" y="281"/>
                    </a:lnTo>
                    <a:lnTo>
                      <a:pt x="438" y="150"/>
                    </a:lnTo>
                    <a:lnTo>
                      <a:pt x="719" y="189"/>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1" name="Freeform 13"/>
              <p:cNvSpPr>
                <a:spLocks/>
              </p:cNvSpPr>
              <p:nvPr userDrawn="1"/>
            </p:nvSpPr>
            <p:spPr bwMode="hidden">
              <a:xfrm>
                <a:off x="2914" y="3476"/>
                <a:ext cx="2848" cy="788"/>
              </a:xfrm>
              <a:custGeom>
                <a:avLst/>
                <a:gdLst>
                  <a:gd name="T0" fmla="*/ 2838 w 2848"/>
                  <a:gd name="T1" fmla="*/ 16 h 788"/>
                  <a:gd name="T2" fmla="*/ 2493 w 2848"/>
                  <a:gd name="T3" fmla="*/ 0 h 788"/>
                  <a:gd name="T4" fmla="*/ 2278 w 2848"/>
                  <a:gd name="T5" fmla="*/ 81 h 788"/>
                  <a:gd name="T6" fmla="*/ 1936 w 2848"/>
                  <a:gd name="T7" fmla="*/ 44 h 788"/>
                  <a:gd name="T8" fmla="*/ 1739 w 2848"/>
                  <a:gd name="T9" fmla="*/ 354 h 788"/>
                  <a:gd name="T10" fmla="*/ 1600 w 2848"/>
                  <a:gd name="T11" fmla="*/ 212 h 788"/>
                  <a:gd name="T12" fmla="*/ 1352 w 2848"/>
                  <a:gd name="T13" fmla="*/ 308 h 788"/>
                  <a:gd name="T14" fmla="*/ 1445 w 2848"/>
                  <a:gd name="T15" fmla="*/ 515 h 788"/>
                  <a:gd name="T16" fmla="*/ 1072 w 2848"/>
                  <a:gd name="T17" fmla="*/ 412 h 788"/>
                  <a:gd name="T18" fmla="*/ 888 w 2848"/>
                  <a:gd name="T19" fmla="*/ 540 h 788"/>
                  <a:gd name="T20" fmla="*/ 0 w 2848"/>
                  <a:gd name="T21" fmla="*/ 660 h 788"/>
                  <a:gd name="T22" fmla="*/ 288 w 2848"/>
                  <a:gd name="T23" fmla="*/ 788 h 788"/>
                  <a:gd name="T24" fmla="*/ 1040 w 2848"/>
                  <a:gd name="T25" fmla="*/ 676 h 788"/>
                  <a:gd name="T26" fmla="*/ 1272 w 2848"/>
                  <a:gd name="T27" fmla="*/ 748 h 788"/>
                  <a:gd name="T28" fmla="*/ 2096 w 2848"/>
                  <a:gd name="T29" fmla="*/ 691 h 788"/>
                  <a:gd name="T30" fmla="*/ 2320 w 2848"/>
                  <a:gd name="T31" fmla="*/ 748 h 788"/>
                  <a:gd name="T32" fmla="*/ 2456 w 2848"/>
                  <a:gd name="T33" fmla="*/ 596 h 788"/>
                  <a:gd name="T34" fmla="*/ 2712 w 2848"/>
                  <a:gd name="T35" fmla="*/ 716 h 788"/>
                  <a:gd name="T36" fmla="*/ 2716 w 2848"/>
                  <a:gd name="T37" fmla="*/ 339 h 788"/>
                  <a:gd name="T38" fmla="*/ 2848 w 2848"/>
                  <a:gd name="T39" fmla="*/ 258 h 78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848" h="788">
                    <a:moveTo>
                      <a:pt x="2838" y="16"/>
                    </a:moveTo>
                    <a:lnTo>
                      <a:pt x="2493" y="0"/>
                    </a:lnTo>
                    <a:lnTo>
                      <a:pt x="2278" y="81"/>
                    </a:lnTo>
                    <a:lnTo>
                      <a:pt x="1936" y="44"/>
                    </a:lnTo>
                    <a:lnTo>
                      <a:pt x="1739" y="354"/>
                    </a:lnTo>
                    <a:lnTo>
                      <a:pt x="1600" y="212"/>
                    </a:lnTo>
                    <a:lnTo>
                      <a:pt x="1352" y="308"/>
                    </a:lnTo>
                    <a:lnTo>
                      <a:pt x="1445" y="515"/>
                    </a:lnTo>
                    <a:lnTo>
                      <a:pt x="1072" y="412"/>
                    </a:lnTo>
                    <a:lnTo>
                      <a:pt x="888" y="540"/>
                    </a:lnTo>
                    <a:lnTo>
                      <a:pt x="0" y="660"/>
                    </a:lnTo>
                    <a:lnTo>
                      <a:pt x="288" y="788"/>
                    </a:lnTo>
                    <a:lnTo>
                      <a:pt x="1040" y="676"/>
                    </a:lnTo>
                    <a:lnTo>
                      <a:pt x="1272" y="748"/>
                    </a:lnTo>
                    <a:lnTo>
                      <a:pt x="2096" y="691"/>
                    </a:lnTo>
                    <a:lnTo>
                      <a:pt x="2320" y="748"/>
                    </a:lnTo>
                    <a:lnTo>
                      <a:pt x="2456" y="596"/>
                    </a:lnTo>
                    <a:lnTo>
                      <a:pt x="2712" y="716"/>
                    </a:lnTo>
                    <a:lnTo>
                      <a:pt x="2716" y="339"/>
                    </a:lnTo>
                    <a:lnTo>
                      <a:pt x="2848" y="258"/>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2" name="Freeform 14"/>
              <p:cNvSpPr>
                <a:spLocks/>
              </p:cNvSpPr>
              <p:nvPr userDrawn="1"/>
            </p:nvSpPr>
            <p:spPr bwMode="hidden">
              <a:xfrm>
                <a:off x="5443" y="922"/>
                <a:ext cx="319" cy="854"/>
              </a:xfrm>
              <a:custGeom>
                <a:avLst/>
                <a:gdLst>
                  <a:gd name="T0" fmla="*/ 0 w 319"/>
                  <a:gd name="T1" fmla="*/ 0 h 854"/>
                  <a:gd name="T2" fmla="*/ 106 w 319"/>
                  <a:gd name="T3" fmla="*/ 313 h 854"/>
                  <a:gd name="T4" fmla="*/ 106 w 319"/>
                  <a:gd name="T5" fmla="*/ 634 h 854"/>
                  <a:gd name="T6" fmla="*/ 268 w 319"/>
                  <a:gd name="T7" fmla="*/ 854 h 854"/>
                  <a:gd name="T8" fmla="*/ 278 w 319"/>
                  <a:gd name="T9" fmla="*/ 577 h 854"/>
                  <a:gd name="T10" fmla="*/ 238 w 319"/>
                  <a:gd name="T11" fmla="*/ 400 h 854"/>
                  <a:gd name="T12" fmla="*/ 319 w 319"/>
                  <a:gd name="T13" fmla="*/ 240 h 8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9" h="854">
                    <a:moveTo>
                      <a:pt x="0" y="0"/>
                    </a:moveTo>
                    <a:lnTo>
                      <a:pt x="106" y="313"/>
                    </a:lnTo>
                    <a:lnTo>
                      <a:pt x="106" y="634"/>
                    </a:lnTo>
                    <a:lnTo>
                      <a:pt x="268" y="854"/>
                    </a:lnTo>
                    <a:lnTo>
                      <a:pt x="278" y="577"/>
                    </a:lnTo>
                    <a:lnTo>
                      <a:pt x="238" y="400"/>
                    </a:lnTo>
                    <a:lnTo>
                      <a:pt x="319" y="240"/>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3" name="Freeform 15"/>
              <p:cNvSpPr>
                <a:spLocks/>
              </p:cNvSpPr>
              <p:nvPr userDrawn="1"/>
            </p:nvSpPr>
            <p:spPr bwMode="hidden">
              <a:xfrm>
                <a:off x="4954" y="3568"/>
                <a:ext cx="646" cy="392"/>
              </a:xfrm>
              <a:custGeom>
                <a:avLst/>
                <a:gdLst>
                  <a:gd name="T0" fmla="*/ 504 w 646"/>
                  <a:gd name="T1" fmla="*/ 0 h 392"/>
                  <a:gd name="T2" fmla="*/ 320 w 646"/>
                  <a:gd name="T3" fmla="*/ 61 h 392"/>
                  <a:gd name="T4" fmla="*/ 238 w 646"/>
                  <a:gd name="T5" fmla="*/ 109 h 392"/>
                  <a:gd name="T6" fmla="*/ 144 w 646"/>
                  <a:gd name="T7" fmla="*/ 216 h 392"/>
                  <a:gd name="T8" fmla="*/ 0 w 646"/>
                  <a:gd name="T9" fmla="*/ 392 h 392"/>
                  <a:gd name="T10" fmla="*/ 360 w 646"/>
                  <a:gd name="T11" fmla="*/ 263 h 392"/>
                  <a:gd name="T12" fmla="*/ 432 w 646"/>
                  <a:gd name="T13" fmla="*/ 182 h 392"/>
                  <a:gd name="T14" fmla="*/ 646 w 646"/>
                  <a:gd name="T15" fmla="*/ 142 h 392"/>
                  <a:gd name="T16" fmla="*/ 504 w 646"/>
                  <a:gd name="T17" fmla="*/ 0 h 3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6" h="392">
                    <a:moveTo>
                      <a:pt x="504" y="0"/>
                    </a:moveTo>
                    <a:lnTo>
                      <a:pt x="320" y="61"/>
                    </a:lnTo>
                    <a:lnTo>
                      <a:pt x="238" y="109"/>
                    </a:lnTo>
                    <a:lnTo>
                      <a:pt x="144" y="216"/>
                    </a:lnTo>
                    <a:lnTo>
                      <a:pt x="0" y="392"/>
                    </a:lnTo>
                    <a:lnTo>
                      <a:pt x="360" y="263"/>
                    </a:lnTo>
                    <a:lnTo>
                      <a:pt x="432" y="182"/>
                    </a:lnTo>
                    <a:lnTo>
                      <a:pt x="646" y="142"/>
                    </a:lnTo>
                    <a:lnTo>
                      <a:pt x="504" y="0"/>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4" name="Freeform 16"/>
              <p:cNvSpPr>
                <a:spLocks/>
              </p:cNvSpPr>
              <p:nvPr userDrawn="1"/>
            </p:nvSpPr>
            <p:spPr bwMode="hidden">
              <a:xfrm>
                <a:off x="50" y="2400"/>
                <a:ext cx="2736" cy="1920"/>
              </a:xfrm>
              <a:custGeom>
                <a:avLst/>
                <a:gdLst>
                  <a:gd name="T0" fmla="*/ 0 w 2736"/>
                  <a:gd name="T1" fmla="*/ 0 h 1920"/>
                  <a:gd name="T2" fmla="*/ 96 w 2736"/>
                  <a:gd name="T3" fmla="*/ 336 h 1920"/>
                  <a:gd name="T4" fmla="*/ 384 w 2736"/>
                  <a:gd name="T5" fmla="*/ 384 h 1920"/>
                  <a:gd name="T6" fmla="*/ 576 w 2736"/>
                  <a:gd name="T7" fmla="*/ 720 h 1920"/>
                  <a:gd name="T8" fmla="*/ 528 w 2736"/>
                  <a:gd name="T9" fmla="*/ 960 h 1920"/>
                  <a:gd name="T10" fmla="*/ 672 w 2736"/>
                  <a:gd name="T11" fmla="*/ 1104 h 1920"/>
                  <a:gd name="T12" fmla="*/ 576 w 2736"/>
                  <a:gd name="T13" fmla="*/ 1392 h 1920"/>
                  <a:gd name="T14" fmla="*/ 624 w 2736"/>
                  <a:gd name="T15" fmla="*/ 1632 h 1920"/>
                  <a:gd name="T16" fmla="*/ 1488 w 2736"/>
                  <a:gd name="T17" fmla="*/ 1872 h 1920"/>
                  <a:gd name="T18" fmla="*/ 1680 w 2736"/>
                  <a:gd name="T19" fmla="*/ 1728 h 1920"/>
                  <a:gd name="T20" fmla="*/ 2208 w 2736"/>
                  <a:gd name="T21" fmla="*/ 1728 h 1920"/>
                  <a:gd name="T22" fmla="*/ 2304 w 2736"/>
                  <a:gd name="T23" fmla="*/ 1632 h 1920"/>
                  <a:gd name="T24" fmla="*/ 2736 w 2736"/>
                  <a:gd name="T25" fmla="*/ 1872 h 1920"/>
                  <a:gd name="T26" fmla="*/ 2640 w 2736"/>
                  <a:gd name="T27" fmla="*/ 1920 h 1920"/>
                  <a:gd name="T28" fmla="*/ 2304 w 2736"/>
                  <a:gd name="T29" fmla="*/ 1824 h 1920"/>
                  <a:gd name="T30" fmla="*/ 2160 w 2736"/>
                  <a:gd name="T31" fmla="*/ 1872 h 1920"/>
                  <a:gd name="T32" fmla="*/ 1632 w 2736"/>
                  <a:gd name="T33" fmla="*/ 1920 h 1920"/>
                  <a:gd name="T34" fmla="*/ 1440 w 2736"/>
                  <a:gd name="T35" fmla="*/ 1920 h 1920"/>
                  <a:gd name="T36" fmla="*/ 480 w 2736"/>
                  <a:gd name="T37" fmla="*/ 1824 h 1920"/>
                  <a:gd name="T38" fmla="*/ 192 w 2736"/>
                  <a:gd name="T39" fmla="*/ 1872 h 1920"/>
                  <a:gd name="T40" fmla="*/ 96 w 2736"/>
                  <a:gd name="T41" fmla="*/ 1680 h 1920"/>
                  <a:gd name="T42" fmla="*/ 288 w 2736"/>
                  <a:gd name="T43" fmla="*/ 1440 h 1920"/>
                  <a:gd name="T44" fmla="*/ 336 w 2736"/>
                  <a:gd name="T45" fmla="*/ 1104 h 1920"/>
                  <a:gd name="T46" fmla="*/ 144 w 2736"/>
                  <a:gd name="T47" fmla="*/ 864 h 1920"/>
                  <a:gd name="T48" fmla="*/ 240 w 2736"/>
                  <a:gd name="T49" fmla="*/ 624 h 1920"/>
                  <a:gd name="T50" fmla="*/ 48 w 2736"/>
                  <a:gd name="T51" fmla="*/ 528 h 1920"/>
                  <a:gd name="T52" fmla="*/ 0 w 2736"/>
                  <a:gd name="T53" fmla="*/ 0 h 192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736" h="1920">
                    <a:moveTo>
                      <a:pt x="0" y="0"/>
                    </a:moveTo>
                    <a:lnTo>
                      <a:pt x="96" y="336"/>
                    </a:lnTo>
                    <a:lnTo>
                      <a:pt x="384" y="384"/>
                    </a:lnTo>
                    <a:lnTo>
                      <a:pt x="576" y="720"/>
                    </a:lnTo>
                    <a:lnTo>
                      <a:pt x="528" y="960"/>
                    </a:lnTo>
                    <a:lnTo>
                      <a:pt x="672" y="1104"/>
                    </a:lnTo>
                    <a:lnTo>
                      <a:pt x="576" y="1392"/>
                    </a:lnTo>
                    <a:lnTo>
                      <a:pt x="624" y="1632"/>
                    </a:lnTo>
                    <a:lnTo>
                      <a:pt x="1488" y="1872"/>
                    </a:lnTo>
                    <a:lnTo>
                      <a:pt x="1680" y="1728"/>
                    </a:lnTo>
                    <a:lnTo>
                      <a:pt x="2208" y="1728"/>
                    </a:lnTo>
                    <a:lnTo>
                      <a:pt x="2304" y="1632"/>
                    </a:lnTo>
                    <a:lnTo>
                      <a:pt x="2736" y="1872"/>
                    </a:lnTo>
                    <a:lnTo>
                      <a:pt x="2640" y="1920"/>
                    </a:lnTo>
                    <a:lnTo>
                      <a:pt x="2304" y="1824"/>
                    </a:lnTo>
                    <a:lnTo>
                      <a:pt x="2160" y="1872"/>
                    </a:lnTo>
                    <a:lnTo>
                      <a:pt x="1632" y="1920"/>
                    </a:lnTo>
                    <a:lnTo>
                      <a:pt x="1440" y="1920"/>
                    </a:lnTo>
                    <a:lnTo>
                      <a:pt x="480" y="1824"/>
                    </a:lnTo>
                    <a:lnTo>
                      <a:pt x="192" y="1872"/>
                    </a:lnTo>
                    <a:lnTo>
                      <a:pt x="96" y="1680"/>
                    </a:lnTo>
                    <a:lnTo>
                      <a:pt x="288" y="1440"/>
                    </a:lnTo>
                    <a:lnTo>
                      <a:pt x="336" y="1104"/>
                    </a:lnTo>
                    <a:lnTo>
                      <a:pt x="144" y="864"/>
                    </a:lnTo>
                    <a:lnTo>
                      <a:pt x="240" y="624"/>
                    </a:lnTo>
                    <a:lnTo>
                      <a:pt x="48" y="528"/>
                    </a:lnTo>
                    <a:lnTo>
                      <a:pt x="0" y="0"/>
                    </a:lnTo>
                    <a:close/>
                  </a:path>
                </a:pathLst>
              </a:custGeom>
              <a:noFill/>
              <a:ln w="9525" cap="flat" cmpd="sng">
                <a:solidFill>
                  <a:schemeClr val="bg2"/>
                </a:solidFill>
                <a:prstDash val="solid"/>
                <a:round/>
                <a:headEnd type="none" w="med" len="med"/>
                <a:tailEnd type="none" w="med" len="med"/>
              </a:ln>
              <a:effectLst/>
              <a:extLst>
                <a:ext uri="{909E8E84-426E-40DD-AFC4-6F175D3DCCD1}">
                  <a14:hiddenFill xmlns:a14="http://schemas.microsoft.com/office/drawing/2010/main">
                    <a:gradFill rotWithShape="0">
                      <a:gsLst>
                        <a:gs pos="0">
                          <a:schemeClr val="bg2"/>
                        </a:gs>
                        <a:gs pos="100000">
                          <a:schemeClr val="bg1"/>
                        </a:gs>
                      </a:gsLst>
                      <a:lin ang="18900000" scaled="1"/>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grpSp>
        <p:grpSp>
          <p:nvGrpSpPr>
            <p:cNvPr id="6" name="Group 17"/>
            <p:cNvGrpSpPr>
              <a:grpSpLocks/>
            </p:cNvGrpSpPr>
            <p:nvPr userDrawn="1"/>
          </p:nvGrpSpPr>
          <p:grpSpPr bwMode="auto">
            <a:xfrm>
              <a:off x="0" y="2291"/>
              <a:ext cx="1385" cy="1702"/>
              <a:chOff x="0" y="2291"/>
              <a:chExt cx="1385" cy="1702"/>
            </a:xfrm>
          </p:grpSpPr>
          <p:sp>
            <p:nvSpPr>
              <p:cNvPr id="7" name="Rectangle 18"/>
              <p:cNvSpPr>
                <a:spLocks noChangeArrowheads="1"/>
              </p:cNvSpPr>
              <p:nvPr userDrawn="1"/>
            </p:nvSpPr>
            <p:spPr bwMode="ltGray">
              <a:xfrm rot="6798887">
                <a:off x="63" y="388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 name="Rectangle 19"/>
              <p:cNvSpPr>
                <a:spLocks noChangeArrowheads="1"/>
              </p:cNvSpPr>
              <p:nvPr userDrawn="1"/>
            </p:nvSpPr>
            <p:spPr bwMode="ltGray">
              <a:xfrm rot="6798887">
                <a:off x="33" y="388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 name="Rectangle 20"/>
              <p:cNvSpPr>
                <a:spLocks noChangeArrowheads="1"/>
              </p:cNvSpPr>
              <p:nvPr userDrawn="1"/>
            </p:nvSpPr>
            <p:spPr bwMode="ltGray">
              <a:xfrm rot="6798887">
                <a:off x="7" y="387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 name="Rectangle 21"/>
              <p:cNvSpPr>
                <a:spLocks noChangeArrowheads="1"/>
              </p:cNvSpPr>
              <p:nvPr userDrawn="1"/>
            </p:nvSpPr>
            <p:spPr bwMode="ltGray">
              <a:xfrm rot="5999912">
                <a:off x="209" y="388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 name="Rectangle 22"/>
              <p:cNvSpPr>
                <a:spLocks noChangeArrowheads="1"/>
              </p:cNvSpPr>
              <p:nvPr userDrawn="1"/>
            </p:nvSpPr>
            <p:spPr bwMode="ltGray">
              <a:xfrm rot="5999912">
                <a:off x="18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 name="Rectangle 23"/>
              <p:cNvSpPr>
                <a:spLocks noChangeArrowheads="1"/>
              </p:cNvSpPr>
              <p:nvPr userDrawn="1"/>
            </p:nvSpPr>
            <p:spPr bwMode="ltGray">
              <a:xfrm rot="6250138">
                <a:off x="15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3" name="Rectangle 24"/>
              <p:cNvSpPr>
                <a:spLocks noChangeArrowheads="1"/>
              </p:cNvSpPr>
              <p:nvPr userDrawn="1"/>
            </p:nvSpPr>
            <p:spPr bwMode="ltGray">
              <a:xfrm rot="6238076">
                <a:off x="123" y="388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4" name="Rectangle 25"/>
              <p:cNvSpPr>
                <a:spLocks noChangeArrowheads="1"/>
              </p:cNvSpPr>
              <p:nvPr userDrawn="1"/>
            </p:nvSpPr>
            <p:spPr bwMode="ltGray">
              <a:xfrm rot="5380717">
                <a:off x="363" y="386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5" name="Rectangle 26"/>
              <p:cNvSpPr>
                <a:spLocks noChangeArrowheads="1"/>
              </p:cNvSpPr>
              <p:nvPr userDrawn="1"/>
            </p:nvSpPr>
            <p:spPr bwMode="ltGray">
              <a:xfrm rot="5380717">
                <a:off x="333" y="387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6" name="Rectangle 27"/>
              <p:cNvSpPr>
                <a:spLocks noChangeArrowheads="1"/>
              </p:cNvSpPr>
              <p:nvPr userDrawn="1"/>
            </p:nvSpPr>
            <p:spPr bwMode="ltGray">
              <a:xfrm rot="5583200">
                <a:off x="303" y="387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7" name="Rectangle 28"/>
              <p:cNvSpPr>
                <a:spLocks noChangeArrowheads="1"/>
              </p:cNvSpPr>
              <p:nvPr userDrawn="1"/>
            </p:nvSpPr>
            <p:spPr bwMode="ltGray">
              <a:xfrm rot="5737625">
                <a:off x="271" y="388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8" name="Rectangle 29"/>
              <p:cNvSpPr>
                <a:spLocks noChangeArrowheads="1"/>
              </p:cNvSpPr>
              <p:nvPr userDrawn="1"/>
            </p:nvSpPr>
            <p:spPr bwMode="ltGray">
              <a:xfrm rot="4715477">
                <a:off x="517" y="382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9" name="Rectangle 30"/>
              <p:cNvSpPr>
                <a:spLocks noChangeArrowheads="1"/>
              </p:cNvSpPr>
              <p:nvPr userDrawn="1"/>
            </p:nvSpPr>
            <p:spPr bwMode="ltGray">
              <a:xfrm rot="4924949">
                <a:off x="486" y="38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0" name="Rectangle 31"/>
              <p:cNvSpPr>
                <a:spLocks noChangeArrowheads="1"/>
              </p:cNvSpPr>
              <p:nvPr userDrawn="1"/>
            </p:nvSpPr>
            <p:spPr bwMode="ltGray">
              <a:xfrm rot="4924949">
                <a:off x="456" y="38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1" name="Rectangle 32"/>
              <p:cNvSpPr>
                <a:spLocks noChangeArrowheads="1"/>
              </p:cNvSpPr>
              <p:nvPr userDrawn="1"/>
            </p:nvSpPr>
            <p:spPr bwMode="ltGray">
              <a:xfrm rot="5041352">
                <a:off x="427" y="385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2" name="Rectangle 33"/>
              <p:cNvSpPr>
                <a:spLocks noChangeArrowheads="1"/>
              </p:cNvSpPr>
              <p:nvPr userDrawn="1"/>
            </p:nvSpPr>
            <p:spPr bwMode="ltGray">
              <a:xfrm rot="3816889">
                <a:off x="664" y="376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3" name="Rectangle 34"/>
              <p:cNvSpPr>
                <a:spLocks noChangeArrowheads="1"/>
              </p:cNvSpPr>
              <p:nvPr userDrawn="1"/>
            </p:nvSpPr>
            <p:spPr bwMode="ltGray">
              <a:xfrm rot="3816889">
                <a:off x="634" y="378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4" name="Rectangle 35"/>
              <p:cNvSpPr>
                <a:spLocks noChangeArrowheads="1"/>
              </p:cNvSpPr>
              <p:nvPr userDrawn="1"/>
            </p:nvSpPr>
            <p:spPr bwMode="ltGray">
              <a:xfrm rot="4104184">
                <a:off x="606" y="379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5" name="Rectangle 36"/>
              <p:cNvSpPr>
                <a:spLocks noChangeArrowheads="1"/>
              </p:cNvSpPr>
              <p:nvPr userDrawn="1"/>
            </p:nvSpPr>
            <p:spPr bwMode="ltGray">
              <a:xfrm rot="4325343">
                <a:off x="575" y="380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6" name="Rectangle 37"/>
              <p:cNvSpPr>
                <a:spLocks noChangeArrowheads="1"/>
              </p:cNvSpPr>
              <p:nvPr userDrawn="1"/>
            </p:nvSpPr>
            <p:spPr bwMode="ltGray">
              <a:xfrm rot="3368036">
                <a:off x="800" y="368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7" name="Rectangle 38"/>
              <p:cNvSpPr>
                <a:spLocks noChangeArrowheads="1"/>
              </p:cNvSpPr>
              <p:nvPr userDrawn="1"/>
            </p:nvSpPr>
            <p:spPr bwMode="ltGray">
              <a:xfrm rot="3368036">
                <a:off x="772" y="369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8" name="Rectangle 39"/>
              <p:cNvSpPr>
                <a:spLocks noChangeArrowheads="1"/>
              </p:cNvSpPr>
              <p:nvPr userDrawn="1"/>
            </p:nvSpPr>
            <p:spPr bwMode="ltGray">
              <a:xfrm rot="3368036">
                <a:off x="746" y="37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9" name="Rectangle 40"/>
              <p:cNvSpPr>
                <a:spLocks noChangeArrowheads="1"/>
              </p:cNvSpPr>
              <p:nvPr userDrawn="1"/>
            </p:nvSpPr>
            <p:spPr bwMode="ltGray">
              <a:xfrm rot="3816889">
                <a:off x="717" y="37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0" name="Rectangle 41"/>
              <p:cNvSpPr>
                <a:spLocks noChangeArrowheads="1"/>
              </p:cNvSpPr>
              <p:nvPr userDrawn="1"/>
            </p:nvSpPr>
            <p:spPr bwMode="ltGray">
              <a:xfrm rot="2302266">
                <a:off x="923" y="358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1" name="Rectangle 42"/>
              <p:cNvSpPr>
                <a:spLocks noChangeArrowheads="1"/>
              </p:cNvSpPr>
              <p:nvPr userDrawn="1"/>
            </p:nvSpPr>
            <p:spPr bwMode="ltGray">
              <a:xfrm rot="2302266">
                <a:off x="899" y="360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2" name="Rectangle 43"/>
              <p:cNvSpPr>
                <a:spLocks noChangeArrowheads="1"/>
              </p:cNvSpPr>
              <p:nvPr userDrawn="1"/>
            </p:nvSpPr>
            <p:spPr bwMode="ltGray">
              <a:xfrm rot="2707562">
                <a:off x="876" y="36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3" name="Rectangle 44"/>
              <p:cNvSpPr>
                <a:spLocks noChangeArrowheads="1"/>
              </p:cNvSpPr>
              <p:nvPr userDrawn="1"/>
            </p:nvSpPr>
            <p:spPr bwMode="ltGray">
              <a:xfrm rot="2707562">
                <a:off x="850" y="364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4" name="Rectangle 45"/>
              <p:cNvSpPr>
                <a:spLocks noChangeArrowheads="1"/>
              </p:cNvSpPr>
              <p:nvPr userDrawn="1"/>
            </p:nvSpPr>
            <p:spPr bwMode="ltGray">
              <a:xfrm rot="1525830">
                <a:off x="1027" y="3473"/>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5" name="Rectangle 46"/>
              <p:cNvSpPr>
                <a:spLocks noChangeArrowheads="1"/>
              </p:cNvSpPr>
              <p:nvPr userDrawn="1"/>
            </p:nvSpPr>
            <p:spPr bwMode="ltGray">
              <a:xfrm rot="1525830">
                <a:off x="1009" y="349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6" name="Rectangle 47"/>
              <p:cNvSpPr>
                <a:spLocks noChangeArrowheads="1"/>
              </p:cNvSpPr>
              <p:nvPr userDrawn="1"/>
            </p:nvSpPr>
            <p:spPr bwMode="ltGray">
              <a:xfrm rot="1788117">
                <a:off x="990" y="3519"/>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7" name="Rectangle 48"/>
              <p:cNvSpPr>
                <a:spLocks noChangeArrowheads="1"/>
              </p:cNvSpPr>
              <p:nvPr userDrawn="1"/>
            </p:nvSpPr>
            <p:spPr bwMode="ltGray">
              <a:xfrm rot="1788117">
                <a:off x="969" y="354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8" name="Rectangle 49"/>
              <p:cNvSpPr>
                <a:spLocks noChangeArrowheads="1"/>
              </p:cNvSpPr>
              <p:nvPr userDrawn="1"/>
            </p:nvSpPr>
            <p:spPr bwMode="ltGray">
              <a:xfrm rot="841630">
                <a:off x="1113" y="3355"/>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9" name="Rectangle 50"/>
              <p:cNvSpPr>
                <a:spLocks noChangeArrowheads="1"/>
              </p:cNvSpPr>
              <p:nvPr userDrawn="1"/>
            </p:nvSpPr>
            <p:spPr bwMode="ltGray">
              <a:xfrm rot="841630">
                <a:off x="1100" y="337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0" name="Rectangle 51"/>
              <p:cNvSpPr>
                <a:spLocks noChangeArrowheads="1"/>
              </p:cNvSpPr>
              <p:nvPr userDrawn="1"/>
            </p:nvSpPr>
            <p:spPr bwMode="ltGray">
              <a:xfrm rot="1308689">
                <a:off x="1086" y="3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1" name="Rectangle 52"/>
              <p:cNvSpPr>
                <a:spLocks noChangeArrowheads="1"/>
              </p:cNvSpPr>
              <p:nvPr userDrawn="1"/>
            </p:nvSpPr>
            <p:spPr bwMode="ltGray">
              <a:xfrm rot="1308689">
                <a:off x="1064" y="3425"/>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2" name="Rectangle 53"/>
              <p:cNvSpPr>
                <a:spLocks noChangeArrowheads="1"/>
              </p:cNvSpPr>
              <p:nvPr userDrawn="1"/>
            </p:nvSpPr>
            <p:spPr bwMode="ltGray">
              <a:xfrm rot="469913">
                <a:off x="1172" y="3225"/>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3" name="Rectangle 54"/>
              <p:cNvSpPr>
                <a:spLocks noChangeArrowheads="1"/>
              </p:cNvSpPr>
              <p:nvPr userDrawn="1"/>
            </p:nvSpPr>
            <p:spPr bwMode="ltGray">
              <a:xfrm rot="559869">
                <a:off x="1162" y="325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4" name="Rectangle 55"/>
              <p:cNvSpPr>
                <a:spLocks noChangeArrowheads="1"/>
              </p:cNvSpPr>
              <p:nvPr userDrawn="1"/>
            </p:nvSpPr>
            <p:spPr bwMode="ltGray">
              <a:xfrm rot="734079">
                <a:off x="1154" y="327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5" name="Rectangle 56"/>
              <p:cNvSpPr>
                <a:spLocks noChangeArrowheads="1"/>
              </p:cNvSpPr>
              <p:nvPr userDrawn="1"/>
            </p:nvSpPr>
            <p:spPr bwMode="ltGray">
              <a:xfrm rot="734079">
                <a:off x="1141" y="330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6" name="Rectangle 57"/>
              <p:cNvSpPr>
                <a:spLocks noChangeArrowheads="1"/>
              </p:cNvSpPr>
              <p:nvPr userDrawn="1"/>
            </p:nvSpPr>
            <p:spPr bwMode="ltGray">
              <a:xfrm rot="-293905">
                <a:off x="1211" y="309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7" name="Rectangle 58"/>
              <p:cNvSpPr>
                <a:spLocks noChangeArrowheads="1"/>
              </p:cNvSpPr>
              <p:nvPr userDrawn="1"/>
            </p:nvSpPr>
            <p:spPr bwMode="ltGray">
              <a:xfrm rot="-8">
                <a:off x="1201" y="312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8" name="Rectangle 59"/>
              <p:cNvSpPr>
                <a:spLocks noChangeArrowheads="1"/>
              </p:cNvSpPr>
              <p:nvPr userDrawn="1"/>
            </p:nvSpPr>
            <p:spPr bwMode="ltGray">
              <a:xfrm rot="-8">
                <a:off x="1200" y="3147"/>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9" name="Rectangle 60"/>
              <p:cNvSpPr>
                <a:spLocks noChangeArrowheads="1"/>
              </p:cNvSpPr>
              <p:nvPr userDrawn="1"/>
            </p:nvSpPr>
            <p:spPr bwMode="ltGray">
              <a:xfrm rot="214188">
                <a:off x="1189" y="3173"/>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0" name="Rectangle 61"/>
              <p:cNvSpPr>
                <a:spLocks noChangeArrowheads="1"/>
              </p:cNvSpPr>
              <p:nvPr userDrawn="1"/>
            </p:nvSpPr>
            <p:spPr bwMode="ltGray">
              <a:xfrm rot="-682388">
                <a:off x="1219" y="296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1" name="Rectangle 62"/>
              <p:cNvSpPr>
                <a:spLocks noChangeArrowheads="1"/>
              </p:cNvSpPr>
              <p:nvPr userDrawn="1"/>
            </p:nvSpPr>
            <p:spPr bwMode="ltGray">
              <a:xfrm rot="-480400">
                <a:off x="1220" y="2991"/>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2" name="Rectangle 63"/>
              <p:cNvSpPr>
                <a:spLocks noChangeArrowheads="1"/>
              </p:cNvSpPr>
              <p:nvPr userDrawn="1"/>
            </p:nvSpPr>
            <p:spPr bwMode="ltGray">
              <a:xfrm rot="-480400">
                <a:off x="1220" y="30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3" name="Rectangle 64"/>
              <p:cNvSpPr>
                <a:spLocks noChangeArrowheads="1"/>
              </p:cNvSpPr>
              <p:nvPr userDrawn="1"/>
            </p:nvSpPr>
            <p:spPr bwMode="ltGray">
              <a:xfrm rot="-270546">
                <a:off x="1219" y="3041"/>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4" name="Rectangle 65"/>
              <p:cNvSpPr>
                <a:spLocks noChangeArrowheads="1"/>
              </p:cNvSpPr>
              <p:nvPr userDrawn="1"/>
            </p:nvSpPr>
            <p:spPr bwMode="ltGray">
              <a:xfrm rot="-1132286">
                <a:off x="1207" y="2843"/>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5" name="Rectangle 66"/>
              <p:cNvSpPr>
                <a:spLocks noChangeArrowheads="1"/>
              </p:cNvSpPr>
              <p:nvPr userDrawn="1"/>
            </p:nvSpPr>
            <p:spPr bwMode="ltGray">
              <a:xfrm rot="-969272">
                <a:off x="1213" y="286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6" name="Rectangle 67"/>
              <p:cNvSpPr>
                <a:spLocks noChangeArrowheads="1"/>
              </p:cNvSpPr>
              <p:nvPr userDrawn="1"/>
            </p:nvSpPr>
            <p:spPr bwMode="ltGray">
              <a:xfrm rot="-969272">
                <a:off x="1216" y="288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7" name="Rectangle 68"/>
              <p:cNvSpPr>
                <a:spLocks noChangeArrowheads="1"/>
              </p:cNvSpPr>
              <p:nvPr userDrawn="1"/>
            </p:nvSpPr>
            <p:spPr bwMode="ltGray">
              <a:xfrm rot="-806259">
                <a:off x="1219" y="29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8" name="Rectangle 69"/>
              <p:cNvSpPr>
                <a:spLocks noChangeArrowheads="1"/>
              </p:cNvSpPr>
              <p:nvPr userDrawn="1"/>
            </p:nvSpPr>
            <p:spPr bwMode="ltGray">
              <a:xfrm rot="-1543941">
                <a:off x="1165" y="272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9" name="Rectangle 70"/>
              <p:cNvSpPr>
                <a:spLocks noChangeArrowheads="1"/>
              </p:cNvSpPr>
              <p:nvPr userDrawn="1"/>
            </p:nvSpPr>
            <p:spPr bwMode="ltGray">
              <a:xfrm rot="-1341953">
                <a:off x="1176" y="2752"/>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0" name="Rectangle 71"/>
              <p:cNvSpPr>
                <a:spLocks noChangeArrowheads="1"/>
              </p:cNvSpPr>
              <p:nvPr userDrawn="1"/>
            </p:nvSpPr>
            <p:spPr bwMode="ltGray">
              <a:xfrm rot="-1341953">
                <a:off x="1184" y="277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1" name="Rectangle 72"/>
              <p:cNvSpPr>
                <a:spLocks noChangeArrowheads="1"/>
              </p:cNvSpPr>
              <p:nvPr userDrawn="1"/>
            </p:nvSpPr>
            <p:spPr bwMode="ltGray">
              <a:xfrm rot="-1341953">
                <a:off x="1194" y="279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2" name="Rectangle 73"/>
              <p:cNvSpPr>
                <a:spLocks noChangeArrowheads="1"/>
              </p:cNvSpPr>
              <p:nvPr userDrawn="1"/>
            </p:nvSpPr>
            <p:spPr bwMode="ltGray">
              <a:xfrm rot="-1928746">
                <a:off x="1101" y="262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3" name="Rectangle 74"/>
              <p:cNvSpPr>
                <a:spLocks noChangeArrowheads="1"/>
              </p:cNvSpPr>
              <p:nvPr userDrawn="1"/>
            </p:nvSpPr>
            <p:spPr bwMode="ltGray">
              <a:xfrm rot="-1844175">
                <a:off x="1114" y="264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4" name="Rectangle 75"/>
              <p:cNvSpPr>
                <a:spLocks noChangeArrowheads="1"/>
              </p:cNvSpPr>
              <p:nvPr userDrawn="1"/>
            </p:nvSpPr>
            <p:spPr bwMode="ltGray">
              <a:xfrm rot="-1752383">
                <a:off x="1129" y="266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5" name="Rectangle 76"/>
              <p:cNvSpPr>
                <a:spLocks noChangeArrowheads="1"/>
              </p:cNvSpPr>
              <p:nvPr userDrawn="1"/>
            </p:nvSpPr>
            <p:spPr bwMode="ltGray">
              <a:xfrm rot="-1752383">
                <a:off x="1142" y="268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6" name="Rectangle 77"/>
              <p:cNvSpPr>
                <a:spLocks noChangeArrowheads="1"/>
              </p:cNvSpPr>
              <p:nvPr userDrawn="1"/>
            </p:nvSpPr>
            <p:spPr bwMode="ltGray">
              <a:xfrm rot="-2466736">
                <a:off x="1014" y="253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7" name="Rectangle 78"/>
              <p:cNvSpPr>
                <a:spLocks noChangeArrowheads="1"/>
              </p:cNvSpPr>
              <p:nvPr userDrawn="1"/>
            </p:nvSpPr>
            <p:spPr bwMode="ltGray">
              <a:xfrm rot="-2466736">
                <a:off x="1035" y="255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8" name="Rectangle 79"/>
              <p:cNvSpPr>
                <a:spLocks noChangeArrowheads="1"/>
              </p:cNvSpPr>
              <p:nvPr userDrawn="1"/>
            </p:nvSpPr>
            <p:spPr bwMode="ltGray">
              <a:xfrm rot="-2466736">
                <a:off x="1050" y="257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9" name="Rectangle 80"/>
              <p:cNvSpPr>
                <a:spLocks noChangeArrowheads="1"/>
              </p:cNvSpPr>
              <p:nvPr userDrawn="1"/>
            </p:nvSpPr>
            <p:spPr bwMode="ltGray">
              <a:xfrm rot="-2342866">
                <a:off x="1068" y="2590"/>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0" name="Freeform 81"/>
              <p:cNvSpPr>
                <a:spLocks/>
              </p:cNvSpPr>
              <p:nvPr userDrawn="1"/>
            </p:nvSpPr>
            <p:spPr bwMode="ltGray">
              <a:xfrm>
                <a:off x="486" y="2563"/>
                <a:ext cx="180" cy="151"/>
              </a:xfrm>
              <a:custGeom>
                <a:avLst/>
                <a:gdLst>
                  <a:gd name="T0" fmla="*/ 0 w 180"/>
                  <a:gd name="T1" fmla="*/ 144 h 151"/>
                  <a:gd name="T2" fmla="*/ 28 w 180"/>
                  <a:gd name="T3" fmla="*/ 147 h 151"/>
                  <a:gd name="T4" fmla="*/ 64 w 180"/>
                  <a:gd name="T5" fmla="*/ 46 h 151"/>
                  <a:gd name="T6" fmla="*/ 94 w 180"/>
                  <a:gd name="T7" fmla="*/ 151 h 151"/>
                  <a:gd name="T8" fmla="*/ 129 w 180"/>
                  <a:gd name="T9" fmla="*/ 151 h 151"/>
                  <a:gd name="T10" fmla="*/ 180 w 180"/>
                  <a:gd name="T11" fmla="*/ 9 h 151"/>
                  <a:gd name="T12" fmla="*/ 148 w 180"/>
                  <a:gd name="T13" fmla="*/ 10 h 151"/>
                  <a:gd name="T14" fmla="*/ 112 w 180"/>
                  <a:gd name="T15" fmla="*/ 112 h 151"/>
                  <a:gd name="T16" fmla="*/ 79 w 180"/>
                  <a:gd name="T17" fmla="*/ 0 h 151"/>
                  <a:gd name="T18" fmla="*/ 48 w 180"/>
                  <a:gd name="T19" fmla="*/ 0 h 151"/>
                  <a:gd name="T20" fmla="*/ 0 w 180"/>
                  <a:gd name="T21" fmla="*/ 144 h 1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0" h="151">
                    <a:moveTo>
                      <a:pt x="0" y="144"/>
                    </a:moveTo>
                    <a:lnTo>
                      <a:pt x="28" y="147"/>
                    </a:lnTo>
                    <a:lnTo>
                      <a:pt x="64" y="46"/>
                    </a:lnTo>
                    <a:lnTo>
                      <a:pt x="94" y="151"/>
                    </a:lnTo>
                    <a:lnTo>
                      <a:pt x="129" y="151"/>
                    </a:lnTo>
                    <a:lnTo>
                      <a:pt x="180" y="9"/>
                    </a:lnTo>
                    <a:lnTo>
                      <a:pt x="148" y="10"/>
                    </a:lnTo>
                    <a:lnTo>
                      <a:pt x="112" y="112"/>
                    </a:lnTo>
                    <a:lnTo>
                      <a:pt x="79" y="0"/>
                    </a:lnTo>
                    <a:lnTo>
                      <a:pt x="48" y="0"/>
                    </a:lnTo>
                    <a:lnTo>
                      <a:pt x="0" y="144"/>
                    </a:ln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71" name="Rectangle 82"/>
              <p:cNvSpPr>
                <a:spLocks noChangeArrowheads="1"/>
              </p:cNvSpPr>
              <p:nvPr userDrawn="1"/>
            </p:nvSpPr>
            <p:spPr bwMode="ltGray">
              <a:xfrm rot="6575641">
                <a:off x="-217" y="3138"/>
                <a:ext cx="122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2" name="Rectangle 83"/>
              <p:cNvSpPr>
                <a:spLocks noChangeArrowheads="1"/>
              </p:cNvSpPr>
              <p:nvPr userDrawn="1"/>
            </p:nvSpPr>
            <p:spPr bwMode="ltGray">
              <a:xfrm rot="238799">
                <a:off x="4" y="3146"/>
                <a:ext cx="103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3" name="Rectangle 84"/>
              <p:cNvSpPr>
                <a:spLocks noChangeArrowheads="1"/>
              </p:cNvSpPr>
              <p:nvPr userDrawn="1"/>
            </p:nvSpPr>
            <p:spPr bwMode="ltGray">
              <a:xfrm rot="-2957028">
                <a:off x="907" y="247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4" name="Rectangle 85"/>
              <p:cNvSpPr>
                <a:spLocks noChangeArrowheads="1"/>
              </p:cNvSpPr>
              <p:nvPr userDrawn="1"/>
            </p:nvSpPr>
            <p:spPr bwMode="ltGray">
              <a:xfrm rot="-2957028">
                <a:off x="930" y="248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5" name="Rectangle 86"/>
              <p:cNvSpPr>
                <a:spLocks noChangeArrowheads="1"/>
              </p:cNvSpPr>
              <p:nvPr userDrawn="1"/>
            </p:nvSpPr>
            <p:spPr bwMode="ltGray">
              <a:xfrm rot="-2957028">
                <a:off x="954" y="249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6" name="Rectangle 87"/>
              <p:cNvSpPr>
                <a:spLocks noChangeArrowheads="1"/>
              </p:cNvSpPr>
              <p:nvPr userDrawn="1"/>
            </p:nvSpPr>
            <p:spPr bwMode="ltGray">
              <a:xfrm rot="-2661033">
                <a:off x="974" y="2509"/>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7" name="Rectangle 88"/>
              <p:cNvSpPr>
                <a:spLocks noChangeArrowheads="1"/>
              </p:cNvSpPr>
              <p:nvPr userDrawn="1"/>
            </p:nvSpPr>
            <p:spPr bwMode="ltGray">
              <a:xfrm rot="-3638503">
                <a:off x="788" y="242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8" name="Rectangle 89"/>
              <p:cNvSpPr>
                <a:spLocks noChangeArrowheads="1"/>
              </p:cNvSpPr>
              <p:nvPr userDrawn="1"/>
            </p:nvSpPr>
            <p:spPr bwMode="ltGray">
              <a:xfrm rot="-3638503">
                <a:off x="815" y="243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9" name="Rectangle 90"/>
              <p:cNvSpPr>
                <a:spLocks noChangeArrowheads="1"/>
              </p:cNvSpPr>
              <p:nvPr userDrawn="1"/>
            </p:nvSpPr>
            <p:spPr bwMode="ltGray">
              <a:xfrm rot="-3514633">
                <a:off x="837" y="244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0" name="Rectangle 91"/>
              <p:cNvSpPr>
                <a:spLocks noChangeArrowheads="1"/>
              </p:cNvSpPr>
              <p:nvPr userDrawn="1"/>
            </p:nvSpPr>
            <p:spPr bwMode="ltGray">
              <a:xfrm rot="-3220799">
                <a:off x="862" y="245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1" name="Rectangle 92"/>
              <p:cNvSpPr>
                <a:spLocks noChangeArrowheads="1"/>
              </p:cNvSpPr>
              <p:nvPr userDrawn="1"/>
            </p:nvSpPr>
            <p:spPr bwMode="ltGray">
              <a:xfrm rot="-4338250">
                <a:off x="649" y="239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2" name="Rectangle 93"/>
              <p:cNvSpPr>
                <a:spLocks noChangeArrowheads="1"/>
              </p:cNvSpPr>
              <p:nvPr userDrawn="1"/>
            </p:nvSpPr>
            <p:spPr bwMode="ltGray">
              <a:xfrm rot="-4250359">
                <a:off x="677" y="240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3" name="Rectangle 94"/>
              <p:cNvSpPr>
                <a:spLocks noChangeArrowheads="1"/>
              </p:cNvSpPr>
              <p:nvPr userDrawn="1"/>
            </p:nvSpPr>
            <p:spPr bwMode="ltGray">
              <a:xfrm rot="-4250359">
                <a:off x="708" y="240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4" name="Rectangle 95"/>
              <p:cNvSpPr>
                <a:spLocks noChangeArrowheads="1"/>
              </p:cNvSpPr>
              <p:nvPr userDrawn="1"/>
            </p:nvSpPr>
            <p:spPr bwMode="ltGray">
              <a:xfrm rot="-3989246">
                <a:off x="738" y="241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5" name="Rectangle 96"/>
              <p:cNvSpPr>
                <a:spLocks noChangeArrowheads="1"/>
              </p:cNvSpPr>
              <p:nvPr userDrawn="1"/>
            </p:nvSpPr>
            <p:spPr bwMode="ltGray">
              <a:xfrm rot="-4862215">
                <a:off x="503" y="239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6" name="Rectangle 97"/>
              <p:cNvSpPr>
                <a:spLocks noChangeArrowheads="1"/>
              </p:cNvSpPr>
              <p:nvPr userDrawn="1"/>
            </p:nvSpPr>
            <p:spPr bwMode="ltGray">
              <a:xfrm rot="-4673370">
                <a:off x="534" y="239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7" name="Rectangle 98"/>
              <p:cNvSpPr>
                <a:spLocks noChangeArrowheads="1"/>
              </p:cNvSpPr>
              <p:nvPr userDrawn="1"/>
            </p:nvSpPr>
            <p:spPr bwMode="ltGray">
              <a:xfrm rot="-4646721">
                <a:off x="563"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8" name="Rectangle 99"/>
              <p:cNvSpPr>
                <a:spLocks noChangeArrowheads="1"/>
              </p:cNvSpPr>
              <p:nvPr userDrawn="1"/>
            </p:nvSpPr>
            <p:spPr bwMode="ltGray">
              <a:xfrm rot="-4580623">
                <a:off x="595"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9" name="Rectangle 100"/>
              <p:cNvSpPr>
                <a:spLocks noChangeArrowheads="1"/>
              </p:cNvSpPr>
              <p:nvPr userDrawn="1"/>
            </p:nvSpPr>
            <p:spPr bwMode="ltGray">
              <a:xfrm rot="-5195129">
                <a:off x="355" y="241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0" name="Rectangle 101"/>
              <p:cNvSpPr>
                <a:spLocks noChangeArrowheads="1"/>
              </p:cNvSpPr>
              <p:nvPr userDrawn="1"/>
            </p:nvSpPr>
            <p:spPr bwMode="ltGray">
              <a:xfrm rot="-5360484">
                <a:off x="385" y="240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1" name="Rectangle 102"/>
              <p:cNvSpPr>
                <a:spLocks noChangeArrowheads="1"/>
              </p:cNvSpPr>
              <p:nvPr userDrawn="1"/>
            </p:nvSpPr>
            <p:spPr bwMode="ltGray">
              <a:xfrm rot="-5288939">
                <a:off x="419" y="2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2" name="Rectangle 103"/>
              <p:cNvSpPr>
                <a:spLocks noChangeArrowheads="1"/>
              </p:cNvSpPr>
              <p:nvPr userDrawn="1"/>
            </p:nvSpPr>
            <p:spPr bwMode="ltGray">
              <a:xfrm rot="-5164854">
                <a:off x="449" y="2400"/>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3" name="Rectangle 104"/>
              <p:cNvSpPr>
                <a:spLocks noChangeArrowheads="1"/>
              </p:cNvSpPr>
              <p:nvPr userDrawn="1"/>
            </p:nvSpPr>
            <p:spPr bwMode="ltGray">
              <a:xfrm rot="-6132163">
                <a:off x="206" y="245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4" name="Rectangle 105"/>
              <p:cNvSpPr>
                <a:spLocks noChangeArrowheads="1"/>
              </p:cNvSpPr>
              <p:nvPr userDrawn="1"/>
            </p:nvSpPr>
            <p:spPr bwMode="ltGray">
              <a:xfrm rot="-6220433">
                <a:off x="237" y="24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5" name="Rectangle 106"/>
              <p:cNvSpPr>
                <a:spLocks noChangeArrowheads="1"/>
              </p:cNvSpPr>
              <p:nvPr userDrawn="1"/>
            </p:nvSpPr>
            <p:spPr bwMode="ltGray">
              <a:xfrm rot="-6110943">
                <a:off x="266" y="243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6" name="Rectangle 107"/>
              <p:cNvSpPr>
                <a:spLocks noChangeArrowheads="1"/>
              </p:cNvSpPr>
              <p:nvPr userDrawn="1"/>
            </p:nvSpPr>
            <p:spPr bwMode="ltGray">
              <a:xfrm rot="-5919570">
                <a:off x="293" y="24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7" name="Rectangle 108"/>
              <p:cNvSpPr>
                <a:spLocks noChangeArrowheads="1"/>
              </p:cNvSpPr>
              <p:nvPr userDrawn="1"/>
            </p:nvSpPr>
            <p:spPr bwMode="ltGray">
              <a:xfrm rot="-7376291">
                <a:off x="6" y="25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8" name="Rectangle 109"/>
              <p:cNvSpPr>
                <a:spLocks noChangeArrowheads="1"/>
              </p:cNvSpPr>
              <p:nvPr userDrawn="1"/>
            </p:nvSpPr>
            <p:spPr bwMode="ltGray">
              <a:xfrm rot="-7168347">
                <a:off x="65" y="25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9" name="Rectangle 110"/>
              <p:cNvSpPr>
                <a:spLocks noChangeArrowheads="1"/>
              </p:cNvSpPr>
              <p:nvPr userDrawn="1"/>
            </p:nvSpPr>
            <p:spPr bwMode="ltGray">
              <a:xfrm rot="-6802416">
                <a:off x="92" y="250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0" name="Rectangle 111"/>
              <p:cNvSpPr>
                <a:spLocks noChangeArrowheads="1"/>
              </p:cNvSpPr>
              <p:nvPr userDrawn="1"/>
            </p:nvSpPr>
            <p:spPr bwMode="ltGray">
              <a:xfrm rot="-6802416">
                <a:off x="119" y="249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1" name="Rectangle 112"/>
              <p:cNvSpPr>
                <a:spLocks noChangeArrowheads="1"/>
              </p:cNvSpPr>
              <p:nvPr userDrawn="1"/>
            </p:nvSpPr>
            <p:spPr bwMode="ltGray">
              <a:xfrm rot="-6457704">
                <a:off x="150" y="247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2" name="Rectangle 113"/>
              <p:cNvSpPr>
                <a:spLocks noChangeArrowheads="1"/>
              </p:cNvSpPr>
              <p:nvPr userDrawn="1"/>
            </p:nvSpPr>
            <p:spPr bwMode="ltGray">
              <a:xfrm rot="-1876771">
                <a:off x="0" y="3363"/>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 name="Rectangle 114"/>
              <p:cNvSpPr>
                <a:spLocks noChangeArrowheads="1"/>
              </p:cNvSpPr>
              <p:nvPr userDrawn="1"/>
            </p:nvSpPr>
            <p:spPr bwMode="ltGray">
              <a:xfrm rot="3283992">
                <a:off x="511" y="347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 name="Rectangle 115"/>
              <p:cNvSpPr>
                <a:spLocks noChangeArrowheads="1"/>
              </p:cNvSpPr>
              <p:nvPr userDrawn="1"/>
            </p:nvSpPr>
            <p:spPr bwMode="ltGray">
              <a:xfrm rot="3283992">
                <a:off x="35" y="279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 name="Rectangle 116"/>
              <p:cNvSpPr>
                <a:spLocks noChangeArrowheads="1"/>
              </p:cNvSpPr>
              <p:nvPr userDrawn="1"/>
            </p:nvSpPr>
            <p:spPr bwMode="ltGray">
              <a:xfrm rot="-1876771">
                <a:off x="700" y="2851"/>
                <a:ext cx="31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 name="Rectangle 117"/>
              <p:cNvSpPr>
                <a:spLocks noChangeArrowheads="1"/>
              </p:cNvSpPr>
              <p:nvPr userDrawn="1"/>
            </p:nvSpPr>
            <p:spPr bwMode="ltGray">
              <a:xfrm rot="5908516">
                <a:off x="200" y="3915"/>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 name="Rectangle 118"/>
              <p:cNvSpPr>
                <a:spLocks noChangeArrowheads="1"/>
              </p:cNvSpPr>
              <p:nvPr userDrawn="1"/>
            </p:nvSpPr>
            <p:spPr bwMode="ltGray">
              <a:xfrm rot="6683973">
                <a:off x="45" y="3915"/>
                <a:ext cx="144"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 name="Rectangle 119"/>
              <p:cNvSpPr>
                <a:spLocks noChangeArrowheads="1"/>
              </p:cNvSpPr>
              <p:nvPr userDrawn="1"/>
            </p:nvSpPr>
            <p:spPr bwMode="ltGray">
              <a:xfrm rot="5245609">
                <a:off x="361" y="389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 name="Rectangle 120"/>
              <p:cNvSpPr>
                <a:spLocks noChangeArrowheads="1"/>
              </p:cNvSpPr>
              <p:nvPr userDrawn="1"/>
            </p:nvSpPr>
            <p:spPr bwMode="ltGray">
              <a:xfrm rot="4500520">
                <a:off x="522" y="3847"/>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 name="Rectangle 121"/>
              <p:cNvSpPr>
                <a:spLocks noChangeArrowheads="1"/>
              </p:cNvSpPr>
              <p:nvPr userDrawn="1"/>
            </p:nvSpPr>
            <p:spPr bwMode="ltGray">
              <a:xfrm rot="3805227">
                <a:off x="670" y="377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 name="Rectangle 122"/>
              <p:cNvSpPr>
                <a:spLocks noChangeArrowheads="1"/>
              </p:cNvSpPr>
              <p:nvPr userDrawn="1"/>
            </p:nvSpPr>
            <p:spPr bwMode="ltGray">
              <a:xfrm rot="3060138">
                <a:off x="813" y="368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 name="Rectangle 123"/>
              <p:cNvSpPr>
                <a:spLocks noChangeArrowheads="1"/>
              </p:cNvSpPr>
              <p:nvPr userDrawn="1"/>
            </p:nvSpPr>
            <p:spPr bwMode="ltGray">
              <a:xfrm rot="2090281">
                <a:off x="938" y="3582"/>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 name="Rectangle 124"/>
              <p:cNvSpPr>
                <a:spLocks noChangeArrowheads="1"/>
              </p:cNvSpPr>
              <p:nvPr userDrawn="1"/>
            </p:nvSpPr>
            <p:spPr bwMode="ltGray">
              <a:xfrm rot="-7168347">
                <a:off x="-18" y="2506"/>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 name="Rectangle 125"/>
              <p:cNvSpPr>
                <a:spLocks noChangeArrowheads="1"/>
              </p:cNvSpPr>
              <p:nvPr userDrawn="1"/>
            </p:nvSpPr>
            <p:spPr bwMode="ltGray">
              <a:xfrm rot="-6406501">
                <a:off x="136" y="243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 name="Rectangle 126"/>
              <p:cNvSpPr>
                <a:spLocks noChangeArrowheads="1"/>
              </p:cNvSpPr>
              <p:nvPr userDrawn="1"/>
            </p:nvSpPr>
            <p:spPr bwMode="ltGray">
              <a:xfrm rot="-4970620">
                <a:off x="447" y="2364"/>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6" name="Rectangle 127"/>
              <p:cNvSpPr>
                <a:spLocks noChangeArrowheads="1"/>
              </p:cNvSpPr>
              <p:nvPr userDrawn="1"/>
            </p:nvSpPr>
            <p:spPr bwMode="ltGray">
              <a:xfrm rot="-4298502">
                <a:off x="597" y="2360"/>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7" name="Rectangle 128"/>
              <p:cNvSpPr>
                <a:spLocks noChangeArrowheads="1"/>
              </p:cNvSpPr>
              <p:nvPr userDrawn="1"/>
            </p:nvSpPr>
            <p:spPr bwMode="ltGray">
              <a:xfrm rot="-3676305">
                <a:off x="739" y="2386"/>
                <a:ext cx="15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8" name="Rectangle 129"/>
              <p:cNvSpPr>
                <a:spLocks noChangeArrowheads="1"/>
              </p:cNvSpPr>
              <p:nvPr userDrawn="1"/>
            </p:nvSpPr>
            <p:spPr bwMode="ltGray">
              <a:xfrm rot="-3188616">
                <a:off x="869" y="24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9" name="Rectangle 130"/>
              <p:cNvSpPr>
                <a:spLocks noChangeArrowheads="1"/>
              </p:cNvSpPr>
              <p:nvPr userDrawn="1"/>
            </p:nvSpPr>
            <p:spPr bwMode="ltGray">
              <a:xfrm rot="-2610246">
                <a:off x="984" y="2497"/>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0" name="Rectangle 131"/>
              <p:cNvSpPr>
                <a:spLocks noChangeArrowheads="1"/>
              </p:cNvSpPr>
              <p:nvPr userDrawn="1"/>
            </p:nvSpPr>
            <p:spPr bwMode="ltGray">
              <a:xfrm rot="-2190008">
                <a:off x="1075" y="2585"/>
                <a:ext cx="17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1" name="Rectangle 132"/>
              <p:cNvSpPr>
                <a:spLocks noChangeArrowheads="1"/>
              </p:cNvSpPr>
              <p:nvPr userDrawn="1"/>
            </p:nvSpPr>
            <p:spPr bwMode="ltGray">
              <a:xfrm rot="-1728558">
                <a:off x="1147" y="2688"/>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2" name="Rectangle 133"/>
              <p:cNvSpPr>
                <a:spLocks noChangeArrowheads="1"/>
              </p:cNvSpPr>
              <p:nvPr userDrawn="1"/>
            </p:nvSpPr>
            <p:spPr bwMode="ltGray">
              <a:xfrm rot="-1172118">
                <a:off x="1198" y="2805"/>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3" name="Rectangle 134"/>
              <p:cNvSpPr>
                <a:spLocks noChangeArrowheads="1"/>
              </p:cNvSpPr>
              <p:nvPr userDrawn="1"/>
            </p:nvSpPr>
            <p:spPr bwMode="ltGray">
              <a:xfrm rot="-753845">
                <a:off x="1218" y="29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4" name="Rectangle 135"/>
              <p:cNvSpPr>
                <a:spLocks noChangeArrowheads="1"/>
              </p:cNvSpPr>
              <p:nvPr userDrawn="1"/>
            </p:nvSpPr>
            <p:spPr bwMode="ltGray">
              <a:xfrm rot="-287823">
                <a:off x="1213" y="3066"/>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5" name="Rectangle 136"/>
              <p:cNvSpPr>
                <a:spLocks noChangeArrowheads="1"/>
              </p:cNvSpPr>
              <p:nvPr userDrawn="1"/>
            </p:nvSpPr>
            <p:spPr bwMode="ltGray">
              <a:xfrm rot="696741">
                <a:off x="1126" y="3337"/>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6" name="Rectangle 137"/>
              <p:cNvSpPr>
                <a:spLocks noChangeArrowheads="1"/>
              </p:cNvSpPr>
              <p:nvPr userDrawn="1"/>
            </p:nvSpPr>
            <p:spPr bwMode="ltGray">
              <a:xfrm rot="1529990">
                <a:off x="1041" y="3465"/>
                <a:ext cx="14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7" name="Freeform 138"/>
              <p:cNvSpPr>
                <a:spLocks/>
              </p:cNvSpPr>
              <p:nvPr userDrawn="1"/>
            </p:nvSpPr>
            <p:spPr bwMode="ltGray">
              <a:xfrm>
                <a:off x="850" y="3136"/>
                <a:ext cx="204" cy="120"/>
              </a:xfrm>
              <a:custGeom>
                <a:avLst/>
                <a:gdLst>
                  <a:gd name="T0" fmla="*/ 168 w 204"/>
                  <a:gd name="T1" fmla="*/ 120 h 120"/>
                  <a:gd name="T2" fmla="*/ 204 w 204"/>
                  <a:gd name="T3" fmla="*/ 12 h 120"/>
                  <a:gd name="T4" fmla="*/ 42 w 204"/>
                  <a:gd name="T5" fmla="*/ 0 h 120"/>
                  <a:gd name="T6" fmla="*/ 0 w 204"/>
                  <a:gd name="T7" fmla="*/ 108 h 120"/>
                  <a:gd name="T8" fmla="*/ 30 w 204"/>
                  <a:gd name="T9" fmla="*/ 114 h 120"/>
                  <a:gd name="T10" fmla="*/ 60 w 204"/>
                  <a:gd name="T11" fmla="*/ 30 h 120"/>
                  <a:gd name="T12" fmla="*/ 102 w 204"/>
                  <a:gd name="T13" fmla="*/ 36 h 120"/>
                  <a:gd name="T14" fmla="*/ 78 w 204"/>
                  <a:gd name="T15" fmla="*/ 108 h 120"/>
                  <a:gd name="T16" fmla="*/ 102 w 204"/>
                  <a:gd name="T17" fmla="*/ 108 h 120"/>
                  <a:gd name="T18" fmla="*/ 132 w 204"/>
                  <a:gd name="T19" fmla="*/ 36 h 120"/>
                  <a:gd name="T20" fmla="*/ 162 w 204"/>
                  <a:gd name="T21" fmla="*/ 36 h 120"/>
                  <a:gd name="T22" fmla="*/ 138 w 204"/>
                  <a:gd name="T23" fmla="*/ 114 h 120"/>
                  <a:gd name="T24" fmla="*/ 168 w 204"/>
                  <a:gd name="T25" fmla="*/ 120 h 1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04" h="120">
                    <a:moveTo>
                      <a:pt x="168" y="120"/>
                    </a:moveTo>
                    <a:lnTo>
                      <a:pt x="204" y="12"/>
                    </a:lnTo>
                    <a:lnTo>
                      <a:pt x="42" y="0"/>
                    </a:lnTo>
                    <a:lnTo>
                      <a:pt x="0" y="108"/>
                    </a:lnTo>
                    <a:lnTo>
                      <a:pt x="30" y="114"/>
                    </a:lnTo>
                    <a:lnTo>
                      <a:pt x="60" y="30"/>
                    </a:lnTo>
                    <a:lnTo>
                      <a:pt x="102" y="36"/>
                    </a:lnTo>
                    <a:lnTo>
                      <a:pt x="78" y="108"/>
                    </a:lnTo>
                    <a:lnTo>
                      <a:pt x="102" y="108"/>
                    </a:lnTo>
                    <a:lnTo>
                      <a:pt x="132" y="36"/>
                    </a:lnTo>
                    <a:lnTo>
                      <a:pt x="162" y="36"/>
                    </a:lnTo>
                    <a:lnTo>
                      <a:pt x="138" y="114"/>
                    </a:lnTo>
                    <a:lnTo>
                      <a:pt x="168" y="12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28" name="Freeform 139"/>
              <p:cNvSpPr>
                <a:spLocks/>
              </p:cNvSpPr>
              <p:nvPr userDrawn="1"/>
            </p:nvSpPr>
            <p:spPr bwMode="ltGray">
              <a:xfrm>
                <a:off x="19" y="2722"/>
                <a:ext cx="90" cy="78"/>
              </a:xfrm>
              <a:custGeom>
                <a:avLst/>
                <a:gdLst>
                  <a:gd name="T0" fmla="*/ 66 w 90"/>
                  <a:gd name="T1" fmla="*/ 36 h 78"/>
                  <a:gd name="T2" fmla="*/ 66 w 90"/>
                  <a:gd name="T3" fmla="*/ 36 h 78"/>
                  <a:gd name="T4" fmla="*/ 18 w 90"/>
                  <a:gd name="T5" fmla="*/ 24 h 78"/>
                  <a:gd name="T6" fmla="*/ 0 w 90"/>
                  <a:gd name="T7" fmla="*/ 30 h 78"/>
                  <a:gd name="T8" fmla="*/ 36 w 90"/>
                  <a:gd name="T9" fmla="*/ 78 h 78"/>
                  <a:gd name="T10" fmla="*/ 48 w 90"/>
                  <a:gd name="T11" fmla="*/ 72 h 78"/>
                  <a:gd name="T12" fmla="*/ 24 w 90"/>
                  <a:gd name="T13" fmla="*/ 36 h 78"/>
                  <a:gd name="T14" fmla="*/ 24 w 90"/>
                  <a:gd name="T15" fmla="*/ 36 h 78"/>
                  <a:gd name="T16" fmla="*/ 72 w 90"/>
                  <a:gd name="T17" fmla="*/ 54 h 78"/>
                  <a:gd name="T18" fmla="*/ 90 w 90"/>
                  <a:gd name="T19" fmla="*/ 42 h 78"/>
                  <a:gd name="T20" fmla="*/ 54 w 90"/>
                  <a:gd name="T21" fmla="*/ 0 h 78"/>
                  <a:gd name="T22" fmla="*/ 42 w 90"/>
                  <a:gd name="T23" fmla="*/ 6 h 78"/>
                  <a:gd name="T24" fmla="*/ 66 w 90"/>
                  <a:gd name="T25" fmla="*/ 36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8">
                    <a:moveTo>
                      <a:pt x="66" y="36"/>
                    </a:moveTo>
                    <a:lnTo>
                      <a:pt x="66" y="36"/>
                    </a:lnTo>
                    <a:lnTo>
                      <a:pt x="18" y="24"/>
                    </a:lnTo>
                    <a:lnTo>
                      <a:pt x="0" y="30"/>
                    </a:lnTo>
                    <a:lnTo>
                      <a:pt x="36" y="78"/>
                    </a:lnTo>
                    <a:lnTo>
                      <a:pt x="48" y="72"/>
                    </a:lnTo>
                    <a:lnTo>
                      <a:pt x="24" y="36"/>
                    </a:lnTo>
                    <a:lnTo>
                      <a:pt x="72" y="54"/>
                    </a:lnTo>
                    <a:lnTo>
                      <a:pt x="90" y="42"/>
                    </a:lnTo>
                    <a:lnTo>
                      <a:pt x="54" y="0"/>
                    </a:lnTo>
                    <a:lnTo>
                      <a:pt x="42" y="6"/>
                    </a:lnTo>
                    <a:lnTo>
                      <a:pt x="66" y="3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29" name="Freeform 140"/>
              <p:cNvSpPr>
                <a:spLocks/>
              </p:cNvSpPr>
              <p:nvPr userDrawn="1"/>
            </p:nvSpPr>
            <p:spPr bwMode="ltGray">
              <a:xfrm>
                <a:off x="97" y="2651"/>
                <a:ext cx="101" cy="89"/>
              </a:xfrm>
              <a:custGeom>
                <a:avLst/>
                <a:gdLst>
                  <a:gd name="T0" fmla="*/ 54 w 101"/>
                  <a:gd name="T1" fmla="*/ 89 h 89"/>
                  <a:gd name="T2" fmla="*/ 65 w 101"/>
                  <a:gd name="T3" fmla="*/ 83 h 89"/>
                  <a:gd name="T4" fmla="*/ 48 w 101"/>
                  <a:gd name="T5" fmla="*/ 35 h 89"/>
                  <a:gd name="T6" fmla="*/ 89 w 101"/>
                  <a:gd name="T7" fmla="*/ 65 h 89"/>
                  <a:gd name="T8" fmla="*/ 101 w 101"/>
                  <a:gd name="T9" fmla="*/ 59 h 89"/>
                  <a:gd name="T10" fmla="*/ 83 w 101"/>
                  <a:gd name="T11" fmla="*/ 0 h 89"/>
                  <a:gd name="T12" fmla="*/ 71 w 101"/>
                  <a:gd name="T13" fmla="*/ 12 h 89"/>
                  <a:gd name="T14" fmla="*/ 83 w 101"/>
                  <a:gd name="T15" fmla="*/ 41 h 89"/>
                  <a:gd name="T16" fmla="*/ 48 w 101"/>
                  <a:gd name="T17" fmla="*/ 23 h 89"/>
                  <a:gd name="T18" fmla="*/ 36 w 101"/>
                  <a:gd name="T19" fmla="*/ 29 h 89"/>
                  <a:gd name="T20" fmla="*/ 45 w 101"/>
                  <a:gd name="T21" fmla="*/ 68 h 89"/>
                  <a:gd name="T22" fmla="*/ 18 w 101"/>
                  <a:gd name="T23" fmla="*/ 41 h 89"/>
                  <a:gd name="T24" fmla="*/ 0 w 101"/>
                  <a:gd name="T25" fmla="*/ 53 h 89"/>
                  <a:gd name="T26" fmla="*/ 54 w 101"/>
                  <a:gd name="T27" fmla="*/ 89 h 8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01" h="89">
                    <a:moveTo>
                      <a:pt x="54" y="89"/>
                    </a:moveTo>
                    <a:lnTo>
                      <a:pt x="65" y="83"/>
                    </a:lnTo>
                    <a:lnTo>
                      <a:pt x="48" y="35"/>
                    </a:lnTo>
                    <a:lnTo>
                      <a:pt x="89" y="65"/>
                    </a:lnTo>
                    <a:lnTo>
                      <a:pt x="101" y="59"/>
                    </a:lnTo>
                    <a:lnTo>
                      <a:pt x="83" y="0"/>
                    </a:lnTo>
                    <a:lnTo>
                      <a:pt x="71" y="12"/>
                    </a:lnTo>
                    <a:lnTo>
                      <a:pt x="83" y="41"/>
                    </a:lnTo>
                    <a:lnTo>
                      <a:pt x="48" y="23"/>
                    </a:lnTo>
                    <a:lnTo>
                      <a:pt x="36" y="29"/>
                    </a:lnTo>
                    <a:lnTo>
                      <a:pt x="45" y="68"/>
                    </a:lnTo>
                    <a:lnTo>
                      <a:pt x="18" y="41"/>
                    </a:lnTo>
                    <a:lnTo>
                      <a:pt x="0" y="53"/>
                    </a:lnTo>
                    <a:lnTo>
                      <a:pt x="54" y="89"/>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0" name="Freeform 141"/>
              <p:cNvSpPr>
                <a:spLocks/>
              </p:cNvSpPr>
              <p:nvPr userDrawn="1"/>
            </p:nvSpPr>
            <p:spPr bwMode="ltGray">
              <a:xfrm>
                <a:off x="677" y="3502"/>
                <a:ext cx="83" cy="78"/>
              </a:xfrm>
              <a:custGeom>
                <a:avLst/>
                <a:gdLst>
                  <a:gd name="T0" fmla="*/ 36 w 83"/>
                  <a:gd name="T1" fmla="*/ 78 h 78"/>
                  <a:gd name="T2" fmla="*/ 83 w 83"/>
                  <a:gd name="T3" fmla="*/ 48 h 78"/>
                  <a:gd name="T4" fmla="*/ 54 w 83"/>
                  <a:gd name="T5" fmla="*/ 0 h 78"/>
                  <a:gd name="T6" fmla="*/ 0 w 83"/>
                  <a:gd name="T7" fmla="*/ 30 h 78"/>
                  <a:gd name="T8" fmla="*/ 6 w 83"/>
                  <a:gd name="T9" fmla="*/ 36 h 78"/>
                  <a:gd name="T10" fmla="*/ 42 w 83"/>
                  <a:gd name="T11" fmla="*/ 18 h 78"/>
                  <a:gd name="T12" fmla="*/ 54 w 83"/>
                  <a:gd name="T13" fmla="*/ 30 h 78"/>
                  <a:gd name="T14" fmla="*/ 24 w 83"/>
                  <a:gd name="T15" fmla="*/ 48 h 78"/>
                  <a:gd name="T16" fmla="*/ 30 w 83"/>
                  <a:gd name="T17" fmla="*/ 54 h 78"/>
                  <a:gd name="T18" fmla="*/ 60 w 83"/>
                  <a:gd name="T19" fmla="*/ 36 h 78"/>
                  <a:gd name="T20" fmla="*/ 66 w 83"/>
                  <a:gd name="T21" fmla="*/ 48 h 78"/>
                  <a:gd name="T22" fmla="*/ 30 w 83"/>
                  <a:gd name="T23" fmla="*/ 66 h 78"/>
                  <a:gd name="T24" fmla="*/ 36 w 83"/>
                  <a:gd name="T25" fmla="*/ 78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3" h="78">
                    <a:moveTo>
                      <a:pt x="36" y="78"/>
                    </a:moveTo>
                    <a:lnTo>
                      <a:pt x="83" y="48"/>
                    </a:lnTo>
                    <a:lnTo>
                      <a:pt x="54" y="0"/>
                    </a:lnTo>
                    <a:lnTo>
                      <a:pt x="0" y="30"/>
                    </a:lnTo>
                    <a:lnTo>
                      <a:pt x="6" y="36"/>
                    </a:lnTo>
                    <a:lnTo>
                      <a:pt x="42" y="18"/>
                    </a:lnTo>
                    <a:lnTo>
                      <a:pt x="54" y="30"/>
                    </a:lnTo>
                    <a:lnTo>
                      <a:pt x="24" y="48"/>
                    </a:lnTo>
                    <a:lnTo>
                      <a:pt x="30" y="54"/>
                    </a:lnTo>
                    <a:lnTo>
                      <a:pt x="60" y="36"/>
                    </a:lnTo>
                    <a:lnTo>
                      <a:pt x="66" y="48"/>
                    </a:lnTo>
                    <a:lnTo>
                      <a:pt x="30" y="66"/>
                    </a:lnTo>
                    <a:lnTo>
                      <a:pt x="36" y="7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1" name="Freeform 142"/>
              <p:cNvSpPr>
                <a:spLocks/>
              </p:cNvSpPr>
              <p:nvPr userDrawn="1"/>
            </p:nvSpPr>
            <p:spPr bwMode="ltGray">
              <a:xfrm>
                <a:off x="940" y="2782"/>
                <a:ext cx="90" cy="72"/>
              </a:xfrm>
              <a:custGeom>
                <a:avLst/>
                <a:gdLst>
                  <a:gd name="T0" fmla="*/ 90 w 90"/>
                  <a:gd name="T1" fmla="*/ 30 h 72"/>
                  <a:gd name="T2" fmla="*/ 66 w 90"/>
                  <a:gd name="T3" fmla="*/ 0 h 72"/>
                  <a:gd name="T4" fmla="*/ 0 w 90"/>
                  <a:gd name="T5" fmla="*/ 36 h 72"/>
                  <a:gd name="T6" fmla="*/ 24 w 90"/>
                  <a:gd name="T7" fmla="*/ 72 h 72"/>
                  <a:gd name="T8" fmla="*/ 36 w 90"/>
                  <a:gd name="T9" fmla="*/ 66 h 72"/>
                  <a:gd name="T10" fmla="*/ 18 w 90"/>
                  <a:gd name="T11" fmla="*/ 42 h 72"/>
                  <a:gd name="T12" fmla="*/ 36 w 90"/>
                  <a:gd name="T13" fmla="*/ 30 h 72"/>
                  <a:gd name="T14" fmla="*/ 54 w 90"/>
                  <a:gd name="T15" fmla="*/ 54 h 72"/>
                  <a:gd name="T16" fmla="*/ 60 w 90"/>
                  <a:gd name="T17" fmla="*/ 48 h 72"/>
                  <a:gd name="T18" fmla="*/ 48 w 90"/>
                  <a:gd name="T19" fmla="*/ 24 h 72"/>
                  <a:gd name="T20" fmla="*/ 60 w 90"/>
                  <a:gd name="T21" fmla="*/ 12 h 72"/>
                  <a:gd name="T22" fmla="*/ 78 w 90"/>
                  <a:gd name="T23" fmla="*/ 42 h 72"/>
                  <a:gd name="T24" fmla="*/ 90 w 90"/>
                  <a:gd name="T25" fmla="*/ 30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2">
                    <a:moveTo>
                      <a:pt x="90" y="30"/>
                    </a:moveTo>
                    <a:lnTo>
                      <a:pt x="66" y="0"/>
                    </a:lnTo>
                    <a:lnTo>
                      <a:pt x="0" y="36"/>
                    </a:lnTo>
                    <a:lnTo>
                      <a:pt x="24" y="72"/>
                    </a:lnTo>
                    <a:lnTo>
                      <a:pt x="36" y="66"/>
                    </a:lnTo>
                    <a:lnTo>
                      <a:pt x="18" y="42"/>
                    </a:lnTo>
                    <a:lnTo>
                      <a:pt x="36" y="30"/>
                    </a:lnTo>
                    <a:lnTo>
                      <a:pt x="54" y="54"/>
                    </a:lnTo>
                    <a:lnTo>
                      <a:pt x="60" y="48"/>
                    </a:lnTo>
                    <a:lnTo>
                      <a:pt x="48" y="24"/>
                    </a:lnTo>
                    <a:lnTo>
                      <a:pt x="60" y="12"/>
                    </a:lnTo>
                    <a:lnTo>
                      <a:pt x="78" y="42"/>
                    </a:lnTo>
                    <a:lnTo>
                      <a:pt x="90" y="3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2" name="Freeform 143"/>
              <p:cNvSpPr>
                <a:spLocks/>
              </p:cNvSpPr>
              <p:nvPr userDrawn="1"/>
            </p:nvSpPr>
            <p:spPr bwMode="ltGray">
              <a:xfrm>
                <a:off x="898" y="2716"/>
                <a:ext cx="90" cy="84"/>
              </a:xfrm>
              <a:custGeom>
                <a:avLst/>
                <a:gdLst>
                  <a:gd name="T0" fmla="*/ 42 w 90"/>
                  <a:gd name="T1" fmla="*/ 60 h 84"/>
                  <a:gd name="T2" fmla="*/ 42 w 90"/>
                  <a:gd name="T3" fmla="*/ 60 h 84"/>
                  <a:gd name="T4" fmla="*/ 72 w 90"/>
                  <a:gd name="T5" fmla="*/ 12 h 84"/>
                  <a:gd name="T6" fmla="*/ 66 w 90"/>
                  <a:gd name="T7" fmla="*/ 0 h 84"/>
                  <a:gd name="T8" fmla="*/ 0 w 90"/>
                  <a:gd name="T9" fmla="*/ 42 h 84"/>
                  <a:gd name="T10" fmla="*/ 6 w 90"/>
                  <a:gd name="T11" fmla="*/ 54 h 84"/>
                  <a:gd name="T12" fmla="*/ 54 w 90"/>
                  <a:gd name="T13" fmla="*/ 24 h 84"/>
                  <a:gd name="T14" fmla="*/ 54 w 90"/>
                  <a:gd name="T15" fmla="*/ 24 h 84"/>
                  <a:gd name="T16" fmla="*/ 18 w 90"/>
                  <a:gd name="T17" fmla="*/ 72 h 84"/>
                  <a:gd name="T18" fmla="*/ 24 w 90"/>
                  <a:gd name="T19" fmla="*/ 84 h 84"/>
                  <a:gd name="T20" fmla="*/ 90 w 90"/>
                  <a:gd name="T21" fmla="*/ 42 h 84"/>
                  <a:gd name="T22" fmla="*/ 84 w 90"/>
                  <a:gd name="T23" fmla="*/ 30 h 84"/>
                  <a:gd name="T24" fmla="*/ 42 w 90"/>
                  <a:gd name="T25" fmla="*/ 60 h 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84">
                    <a:moveTo>
                      <a:pt x="42" y="60"/>
                    </a:moveTo>
                    <a:lnTo>
                      <a:pt x="42" y="60"/>
                    </a:lnTo>
                    <a:lnTo>
                      <a:pt x="72" y="12"/>
                    </a:lnTo>
                    <a:lnTo>
                      <a:pt x="66" y="0"/>
                    </a:lnTo>
                    <a:lnTo>
                      <a:pt x="0" y="42"/>
                    </a:lnTo>
                    <a:lnTo>
                      <a:pt x="6" y="54"/>
                    </a:lnTo>
                    <a:lnTo>
                      <a:pt x="54" y="24"/>
                    </a:lnTo>
                    <a:lnTo>
                      <a:pt x="18" y="72"/>
                    </a:lnTo>
                    <a:lnTo>
                      <a:pt x="24" y="84"/>
                    </a:lnTo>
                    <a:lnTo>
                      <a:pt x="90" y="42"/>
                    </a:lnTo>
                    <a:lnTo>
                      <a:pt x="84" y="30"/>
                    </a:lnTo>
                    <a:lnTo>
                      <a:pt x="42" y="6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3" name="Freeform 144"/>
              <p:cNvSpPr>
                <a:spLocks/>
              </p:cNvSpPr>
              <p:nvPr userDrawn="1"/>
            </p:nvSpPr>
            <p:spPr bwMode="ltGray">
              <a:xfrm>
                <a:off x="7" y="3837"/>
                <a:ext cx="6" cy="12"/>
              </a:xfrm>
              <a:custGeom>
                <a:avLst/>
                <a:gdLst>
                  <a:gd name="T0" fmla="*/ 6 w 6"/>
                  <a:gd name="T1" fmla="*/ 0 h 12"/>
                  <a:gd name="T2" fmla="*/ 6 w 6"/>
                  <a:gd name="T3" fmla="*/ 0 h 12"/>
                  <a:gd name="T4" fmla="*/ 0 w 6"/>
                  <a:gd name="T5" fmla="*/ 0 h 12"/>
                  <a:gd name="T6" fmla="*/ 0 w 6"/>
                  <a:gd name="T7" fmla="*/ 0 h 12"/>
                  <a:gd name="T8" fmla="*/ 0 w 6"/>
                  <a:gd name="T9" fmla="*/ 12 h 12"/>
                  <a:gd name="T10" fmla="*/ 6 w 6"/>
                  <a:gd name="T11" fmla="*/ 0 h 12"/>
                  <a:gd name="T12" fmla="*/ 6 w 6"/>
                  <a:gd name="T13" fmla="*/ 0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12">
                    <a:moveTo>
                      <a:pt x="6" y="0"/>
                    </a:moveTo>
                    <a:lnTo>
                      <a:pt x="6" y="0"/>
                    </a:lnTo>
                    <a:lnTo>
                      <a:pt x="0" y="0"/>
                    </a:lnTo>
                    <a:lnTo>
                      <a:pt x="0" y="12"/>
                    </a:lnTo>
                    <a:lnTo>
                      <a:pt x="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4" name="Freeform 145"/>
              <p:cNvSpPr>
                <a:spLocks/>
              </p:cNvSpPr>
              <p:nvPr userDrawn="1"/>
            </p:nvSpPr>
            <p:spPr bwMode="ltGray">
              <a:xfrm>
                <a:off x="7" y="2555"/>
                <a:ext cx="30" cy="48"/>
              </a:xfrm>
              <a:custGeom>
                <a:avLst/>
                <a:gdLst>
                  <a:gd name="T0" fmla="*/ 18 w 30"/>
                  <a:gd name="T1" fmla="*/ 48 h 48"/>
                  <a:gd name="T2" fmla="*/ 18 w 30"/>
                  <a:gd name="T3" fmla="*/ 48 h 48"/>
                  <a:gd name="T4" fmla="*/ 30 w 30"/>
                  <a:gd name="T5" fmla="*/ 42 h 48"/>
                  <a:gd name="T6" fmla="*/ 0 w 30"/>
                  <a:gd name="T7" fmla="*/ 0 h 48"/>
                  <a:gd name="T8" fmla="*/ 0 w 30"/>
                  <a:gd name="T9" fmla="*/ 24 h 48"/>
                  <a:gd name="T10" fmla="*/ 18 w 30"/>
                  <a:gd name="T11" fmla="*/ 48 h 48"/>
                  <a:gd name="T12" fmla="*/ 18 w 30"/>
                  <a:gd name="T13" fmla="*/ 48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8">
                    <a:moveTo>
                      <a:pt x="18" y="48"/>
                    </a:moveTo>
                    <a:lnTo>
                      <a:pt x="18" y="48"/>
                    </a:lnTo>
                    <a:lnTo>
                      <a:pt x="30" y="42"/>
                    </a:lnTo>
                    <a:lnTo>
                      <a:pt x="0" y="0"/>
                    </a:lnTo>
                    <a:lnTo>
                      <a:pt x="0" y="24"/>
                    </a:lnTo>
                    <a:lnTo>
                      <a:pt x="18" y="4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5" name="Freeform 146"/>
              <p:cNvSpPr>
                <a:spLocks/>
              </p:cNvSpPr>
              <p:nvPr userDrawn="1"/>
            </p:nvSpPr>
            <p:spPr bwMode="ltGray">
              <a:xfrm>
                <a:off x="7" y="3843"/>
                <a:ext cx="36" cy="66"/>
              </a:xfrm>
              <a:custGeom>
                <a:avLst/>
                <a:gdLst>
                  <a:gd name="T0" fmla="*/ 36 w 36"/>
                  <a:gd name="T1" fmla="*/ 0 h 66"/>
                  <a:gd name="T2" fmla="*/ 24 w 36"/>
                  <a:gd name="T3" fmla="*/ 0 h 66"/>
                  <a:gd name="T4" fmla="*/ 24 w 36"/>
                  <a:gd name="T5" fmla="*/ 0 h 66"/>
                  <a:gd name="T6" fmla="*/ 0 w 36"/>
                  <a:gd name="T7" fmla="*/ 36 h 66"/>
                  <a:gd name="T8" fmla="*/ 0 w 36"/>
                  <a:gd name="T9" fmla="*/ 66 h 66"/>
                  <a:gd name="T10" fmla="*/ 36 w 36"/>
                  <a:gd name="T11" fmla="*/ 0 h 66"/>
                  <a:gd name="T12" fmla="*/ 36 w 36"/>
                  <a:gd name="T13" fmla="*/ 0 h 6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6" h="66">
                    <a:moveTo>
                      <a:pt x="36" y="0"/>
                    </a:moveTo>
                    <a:lnTo>
                      <a:pt x="24" y="0"/>
                    </a:lnTo>
                    <a:lnTo>
                      <a:pt x="0" y="36"/>
                    </a:lnTo>
                    <a:lnTo>
                      <a:pt x="0" y="66"/>
                    </a:lnTo>
                    <a:lnTo>
                      <a:pt x="3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6" name="Rectangle 147"/>
              <p:cNvSpPr>
                <a:spLocks noChangeArrowheads="1"/>
              </p:cNvSpPr>
              <p:nvPr userDrawn="1"/>
            </p:nvSpPr>
            <p:spPr bwMode="ltGray">
              <a:xfrm rot="244926">
                <a:off x="1177" y="3201"/>
                <a:ext cx="16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37" name="Rectangle 148"/>
              <p:cNvSpPr>
                <a:spLocks noChangeArrowheads="1"/>
              </p:cNvSpPr>
              <p:nvPr userDrawn="1"/>
            </p:nvSpPr>
            <p:spPr bwMode="ltGray">
              <a:xfrm rot="-5598588">
                <a:off x="290" y="2386"/>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38" name="Freeform 149"/>
              <p:cNvSpPr>
                <a:spLocks/>
              </p:cNvSpPr>
              <p:nvPr userDrawn="1"/>
            </p:nvSpPr>
            <p:spPr bwMode="ltGray">
              <a:xfrm>
                <a:off x="139" y="3573"/>
                <a:ext cx="144" cy="154"/>
              </a:xfrm>
              <a:custGeom>
                <a:avLst/>
                <a:gdLst>
                  <a:gd name="T0" fmla="*/ 0 w 144"/>
                  <a:gd name="T1" fmla="*/ 102 h 154"/>
                  <a:gd name="T2" fmla="*/ 59 w 144"/>
                  <a:gd name="T3" fmla="*/ 154 h 154"/>
                  <a:gd name="T4" fmla="*/ 117 w 144"/>
                  <a:gd name="T5" fmla="*/ 120 h 154"/>
                  <a:gd name="T6" fmla="*/ 62 w 144"/>
                  <a:gd name="T7" fmla="*/ 55 h 154"/>
                  <a:gd name="T8" fmla="*/ 104 w 144"/>
                  <a:gd name="T9" fmla="*/ 34 h 154"/>
                  <a:gd name="T10" fmla="*/ 117 w 144"/>
                  <a:gd name="T11" fmla="*/ 53 h 154"/>
                  <a:gd name="T12" fmla="*/ 141 w 144"/>
                  <a:gd name="T13" fmla="*/ 47 h 154"/>
                  <a:gd name="T14" fmla="*/ 97 w 144"/>
                  <a:gd name="T15" fmla="*/ 2 h 154"/>
                  <a:gd name="T16" fmla="*/ 36 w 144"/>
                  <a:gd name="T17" fmla="*/ 33 h 154"/>
                  <a:gd name="T18" fmla="*/ 90 w 144"/>
                  <a:gd name="T19" fmla="*/ 107 h 154"/>
                  <a:gd name="T20" fmla="*/ 28 w 144"/>
                  <a:gd name="T21" fmla="*/ 101 h 154"/>
                  <a:gd name="T22" fmla="*/ 0 w 144"/>
                  <a:gd name="T23" fmla="*/ 102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9" y="61"/>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39" name="Freeform 150"/>
              <p:cNvSpPr>
                <a:spLocks/>
              </p:cNvSpPr>
              <p:nvPr userDrawn="1"/>
            </p:nvSpPr>
            <p:spPr bwMode="ltGray">
              <a:xfrm rot="-2857037">
                <a:off x="619" y="3550"/>
                <a:ext cx="68" cy="69"/>
              </a:xfrm>
              <a:custGeom>
                <a:avLst/>
                <a:gdLst>
                  <a:gd name="T0" fmla="*/ 0 w 144"/>
                  <a:gd name="T1" fmla="*/ 21 h 154"/>
                  <a:gd name="T2" fmla="*/ 13 w 144"/>
                  <a:gd name="T3" fmla="*/ 31 h 154"/>
                  <a:gd name="T4" fmla="*/ 26 w 144"/>
                  <a:gd name="T5" fmla="*/ 24 h 154"/>
                  <a:gd name="T6" fmla="*/ 14 w 144"/>
                  <a:gd name="T7" fmla="*/ 11 h 154"/>
                  <a:gd name="T8" fmla="*/ 23 w 144"/>
                  <a:gd name="T9" fmla="*/ 7 h 154"/>
                  <a:gd name="T10" fmla="*/ 26 w 144"/>
                  <a:gd name="T11" fmla="*/ 11 h 154"/>
                  <a:gd name="T12" fmla="*/ 32 w 144"/>
                  <a:gd name="T13" fmla="*/ 9 h 154"/>
                  <a:gd name="T14" fmla="*/ 22 w 144"/>
                  <a:gd name="T15" fmla="*/ 0 h 154"/>
                  <a:gd name="T16" fmla="*/ 8 w 144"/>
                  <a:gd name="T17" fmla="*/ 7 h 154"/>
                  <a:gd name="T18" fmla="*/ 20 w 144"/>
                  <a:gd name="T19" fmla="*/ 22 h 154"/>
                  <a:gd name="T20" fmla="*/ 6 w 144"/>
                  <a:gd name="T21" fmla="*/ 20 h 154"/>
                  <a:gd name="T22" fmla="*/ 0 w 144"/>
                  <a:gd name="T23" fmla="*/ 21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3" y="47"/>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40" name="Freeform 151"/>
              <p:cNvSpPr>
                <a:spLocks/>
              </p:cNvSpPr>
              <p:nvPr userDrawn="1"/>
            </p:nvSpPr>
            <p:spPr bwMode="ltGray">
              <a:xfrm>
                <a:off x="235" y="2503"/>
                <a:ext cx="348" cy="1272"/>
              </a:xfrm>
              <a:custGeom>
                <a:avLst/>
                <a:gdLst>
                  <a:gd name="T0" fmla="*/ 0 w 348"/>
                  <a:gd name="T1" fmla="*/ 0 h 1272"/>
                  <a:gd name="T2" fmla="*/ 287 w 348"/>
                  <a:gd name="T3" fmla="*/ 582 h 1272"/>
                  <a:gd name="T4" fmla="*/ 348 w 348"/>
                  <a:gd name="T5" fmla="*/ 1272 h 1272"/>
                  <a:gd name="T6" fmla="*/ 54 w 348"/>
                  <a:gd name="T7" fmla="*/ 676 h 1272"/>
                  <a:gd name="T8" fmla="*/ 0 w 348"/>
                  <a:gd name="T9" fmla="*/ 0 h 1272"/>
                </a:gdLst>
                <a:ahLst/>
                <a:cxnLst>
                  <a:cxn ang="0">
                    <a:pos x="T0" y="T1"/>
                  </a:cxn>
                  <a:cxn ang="0">
                    <a:pos x="T2" y="T3"/>
                  </a:cxn>
                  <a:cxn ang="0">
                    <a:pos x="T4" y="T5"/>
                  </a:cxn>
                  <a:cxn ang="0">
                    <a:pos x="T6" y="T7"/>
                  </a:cxn>
                  <a:cxn ang="0">
                    <a:pos x="T8" y="T9"/>
                  </a:cxn>
                </a:cxnLst>
                <a:rect l="0" t="0" r="r" b="b"/>
                <a:pathLst>
                  <a:path w="348" h="1272">
                    <a:moveTo>
                      <a:pt x="0" y="0"/>
                    </a:moveTo>
                    <a:lnTo>
                      <a:pt x="287" y="582"/>
                    </a:lnTo>
                    <a:lnTo>
                      <a:pt x="348" y="1272"/>
                    </a:lnTo>
                    <a:lnTo>
                      <a:pt x="54" y="676"/>
                    </a:lnTo>
                    <a:lnTo>
                      <a:pt x="0" y="0"/>
                    </a:lnTo>
                    <a:close/>
                  </a:path>
                </a:pathLst>
              </a:custGeom>
              <a:gradFill rotWithShape="0">
                <a:gsLst>
                  <a:gs pos="0">
                    <a:schemeClr val="bg2"/>
                  </a:gs>
                  <a:gs pos="100000">
                    <a:schemeClr val="bg2">
                      <a:gamma/>
                      <a:shade val="96863"/>
                      <a:invGamma/>
                    </a:schemeClr>
                  </a:gs>
                </a:gsLst>
                <a:lin ang="189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sp>
            <p:nvSpPr>
              <p:cNvPr id="141" name="Oval 152"/>
              <p:cNvSpPr>
                <a:spLocks noChangeArrowheads="1"/>
              </p:cNvSpPr>
              <p:nvPr userDrawn="1"/>
            </p:nvSpPr>
            <p:spPr bwMode="ltGray">
              <a:xfrm rot="-1684349">
                <a:off x="296" y="3047"/>
                <a:ext cx="221" cy="174"/>
              </a:xfrm>
              <a:prstGeom prst="ellipse">
                <a:avLst/>
              </a:prstGeom>
              <a:gradFill rotWithShape="0">
                <a:gsLst>
                  <a:gs pos="0">
                    <a:schemeClr val="bg2">
                      <a:gamma/>
                      <a:shade val="90980"/>
                      <a:invGamma/>
                    </a:schemeClr>
                  </a:gs>
                  <a:gs pos="50000">
                    <a:schemeClr val="bg2"/>
                  </a:gs>
                  <a:gs pos="100000">
                    <a:schemeClr val="bg2">
                      <a:gamma/>
                      <a:shade val="90980"/>
                      <a:invGamma/>
                    </a:schemeClr>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grpSp>
      </p:grpSp>
      <p:sp>
        <p:nvSpPr>
          <p:cNvPr id="51353" name="Rectangle 153"/>
          <p:cNvSpPr>
            <a:spLocks noGrp="1" noChangeArrowheads="1"/>
          </p:cNvSpPr>
          <p:nvPr>
            <p:ph type="ctrTitle" sz="quarter"/>
          </p:nvPr>
        </p:nvSpPr>
        <p:spPr>
          <a:xfrm>
            <a:off x="685800" y="1768475"/>
            <a:ext cx="7772400" cy="1736725"/>
          </a:xfrm>
        </p:spPr>
        <p:txBody>
          <a:bodyPr anchor="b" anchorCtr="1"/>
          <a:lstStyle>
            <a:lvl1pPr>
              <a:defRPr sz="5400"/>
            </a:lvl1pPr>
          </a:lstStyle>
          <a:p>
            <a:pPr lvl="0"/>
            <a:r>
              <a:rPr lang="en-CA" altLang="en-US" noProof="0"/>
              <a:t>Click to edit Master title style</a:t>
            </a:r>
          </a:p>
        </p:txBody>
      </p:sp>
      <p:sp>
        <p:nvSpPr>
          <p:cNvPr id="51354" name="Rectangle 154"/>
          <p:cNvSpPr>
            <a:spLocks noGrp="1" noChangeArrowheads="1"/>
          </p:cNvSpPr>
          <p:nvPr>
            <p:ph type="subTitle" sz="quarter" idx="1"/>
          </p:nvPr>
        </p:nvSpPr>
        <p:spPr>
          <a:xfrm>
            <a:off x="1371600" y="3886200"/>
            <a:ext cx="6400800" cy="1752600"/>
          </a:xfrm>
        </p:spPr>
        <p:txBody>
          <a:bodyPr/>
          <a:lstStyle>
            <a:lvl1pPr marL="0" indent="0" algn="ctr">
              <a:buFont typeface="Arial" charset="0"/>
              <a:buNone/>
              <a:defRPr/>
            </a:lvl1pPr>
          </a:lstStyle>
          <a:p>
            <a:pPr lvl="0"/>
            <a:r>
              <a:rPr lang="en-CA" altLang="en-US" noProof="0"/>
              <a:t>Click to edit Master subtitle style</a:t>
            </a:r>
          </a:p>
        </p:txBody>
      </p:sp>
      <p:sp>
        <p:nvSpPr>
          <p:cNvPr id="155" name="Rectangle 155"/>
          <p:cNvSpPr>
            <a:spLocks noGrp="1" noChangeArrowheads="1"/>
          </p:cNvSpPr>
          <p:nvPr>
            <p:ph type="dt" sz="quarter" idx="10"/>
          </p:nvPr>
        </p:nvSpPr>
        <p:spPr>
          <a:xfrm>
            <a:off x="304800" y="6248400"/>
            <a:ext cx="2286000" cy="457200"/>
          </a:xfrm>
        </p:spPr>
        <p:txBody>
          <a:bodyPr/>
          <a:lstStyle>
            <a:lvl1pPr>
              <a:defRPr>
                <a:effectLst>
                  <a:outerShdw blurRad="38100" dist="38100" dir="2700000" algn="tl">
                    <a:srgbClr val="FFFFFF"/>
                  </a:outerShdw>
                </a:effectLst>
                <a:latin typeface="+mn-lt"/>
              </a:defRPr>
            </a:lvl1pPr>
          </a:lstStyle>
          <a:p>
            <a:pPr>
              <a:defRPr/>
            </a:pPr>
            <a:endParaRPr lang="en-CA" altLang="en-US"/>
          </a:p>
        </p:txBody>
      </p:sp>
      <p:sp>
        <p:nvSpPr>
          <p:cNvPr id="156" name="Rectangle 156"/>
          <p:cNvSpPr>
            <a:spLocks noGrp="1" noChangeArrowheads="1"/>
          </p:cNvSpPr>
          <p:nvPr>
            <p:ph type="ftr" sz="quarter" idx="11"/>
          </p:nvPr>
        </p:nvSpPr>
        <p:spPr>
          <a:xfrm>
            <a:off x="3124200" y="6248400"/>
            <a:ext cx="2895600" cy="457200"/>
          </a:xfrm>
        </p:spPr>
        <p:txBody>
          <a:bodyPr/>
          <a:lstStyle>
            <a:lvl1pPr>
              <a:defRPr>
                <a:effectLst>
                  <a:outerShdw blurRad="38100" dist="38100" dir="2700000" algn="tl">
                    <a:srgbClr val="FFFFFF"/>
                  </a:outerShdw>
                </a:effectLst>
                <a:latin typeface="+mn-lt"/>
              </a:defRPr>
            </a:lvl1pPr>
          </a:lstStyle>
          <a:p>
            <a:pPr>
              <a:defRPr/>
            </a:pPr>
            <a:endParaRPr lang="en-CA" altLang="en-US"/>
          </a:p>
        </p:txBody>
      </p:sp>
      <p:sp>
        <p:nvSpPr>
          <p:cNvPr id="157" name="Rectangle 157"/>
          <p:cNvSpPr>
            <a:spLocks noGrp="1" noChangeArrowheads="1"/>
          </p:cNvSpPr>
          <p:nvPr>
            <p:ph type="sldNum" sz="quarter" idx="12"/>
          </p:nvPr>
        </p:nvSpPr>
        <p:spPr>
          <a:xfrm>
            <a:off x="6553200" y="6248400"/>
            <a:ext cx="2286000" cy="457200"/>
          </a:xfrm>
        </p:spPr>
        <p:txBody>
          <a:bodyPr/>
          <a:lstStyle>
            <a:lvl1pPr>
              <a:defRPr>
                <a:effectLst>
                  <a:outerShdw blurRad="38100" dist="38100" dir="2700000" algn="tl">
                    <a:srgbClr val="FFFFFF"/>
                  </a:outerShdw>
                </a:effectLst>
                <a:latin typeface="+mn-lt"/>
              </a:defRPr>
            </a:lvl1pPr>
          </a:lstStyle>
          <a:p>
            <a:pPr>
              <a:defRPr/>
            </a:pPr>
            <a:fld id="{B78550FE-3B2F-4BB7-90E2-96BF2246C762}" type="slidenum">
              <a:rPr lang="en-CA" altLang="en-US"/>
              <a:pPr>
                <a:defRPr/>
              </a:pPr>
              <a:t>‹#›</a:t>
            </a:fld>
            <a:endParaRPr lang="en-CA" altLang="en-US"/>
          </a:p>
        </p:txBody>
      </p:sp>
    </p:spTree>
    <p:extLst>
      <p:ext uri="{BB962C8B-B14F-4D97-AF65-F5344CB8AC3E}">
        <p14:creationId xmlns:p14="http://schemas.microsoft.com/office/powerpoint/2010/main" val="1351722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B9D16F38-F964-43E8-9DF4-CA49AC83DFBC}" type="slidenum">
              <a:rPr lang="en-CA" altLang="en-US"/>
              <a:pPr>
                <a:defRPr/>
              </a:pPr>
              <a:t>‹#›</a:t>
            </a:fld>
            <a:endParaRPr lang="en-CA" altLang="en-US"/>
          </a:p>
        </p:txBody>
      </p:sp>
    </p:spTree>
    <p:extLst>
      <p:ext uri="{BB962C8B-B14F-4D97-AF65-F5344CB8AC3E}">
        <p14:creationId xmlns:p14="http://schemas.microsoft.com/office/powerpoint/2010/main" val="3796056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7188" y="228600"/>
            <a:ext cx="2135187" cy="5870575"/>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301625" y="228600"/>
            <a:ext cx="6253163" cy="58705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E50065C6-3981-4D50-8919-4D40FE9B491B}" type="slidenum">
              <a:rPr lang="en-CA" altLang="en-US"/>
              <a:pPr>
                <a:defRPr/>
              </a:pPr>
              <a:t>‹#›</a:t>
            </a:fld>
            <a:endParaRPr lang="en-CA" altLang="en-US"/>
          </a:p>
        </p:txBody>
      </p:sp>
    </p:spTree>
    <p:extLst>
      <p:ext uri="{BB962C8B-B14F-4D97-AF65-F5344CB8AC3E}">
        <p14:creationId xmlns:p14="http://schemas.microsoft.com/office/powerpoint/2010/main" val="1663285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F25ECEE5-C433-4A70-8537-4B10DA0D0402}" type="slidenum">
              <a:rPr lang="en-CA" altLang="en-US"/>
              <a:pPr>
                <a:defRPr/>
              </a:pPr>
              <a:t>‹#›</a:t>
            </a:fld>
            <a:endParaRPr lang="en-CA" altLang="en-US"/>
          </a:p>
        </p:txBody>
      </p:sp>
    </p:spTree>
    <p:extLst>
      <p:ext uri="{BB962C8B-B14F-4D97-AF65-F5344CB8AC3E}">
        <p14:creationId xmlns:p14="http://schemas.microsoft.com/office/powerpoint/2010/main" val="2792619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7162E6F7-17FB-428F-972D-C0C9967E15D8}" type="slidenum">
              <a:rPr lang="en-CA" altLang="en-US"/>
              <a:pPr>
                <a:defRPr/>
              </a:pPr>
              <a:t>‹#›</a:t>
            </a:fld>
            <a:endParaRPr lang="en-CA" altLang="en-US"/>
          </a:p>
        </p:txBody>
      </p:sp>
    </p:spTree>
    <p:extLst>
      <p:ext uri="{BB962C8B-B14F-4D97-AF65-F5344CB8AC3E}">
        <p14:creationId xmlns:p14="http://schemas.microsoft.com/office/powerpoint/2010/main" val="1465112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301625"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8200"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6"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7" name="Rectangle 156"/>
          <p:cNvSpPr>
            <a:spLocks noGrp="1" noChangeArrowheads="1"/>
          </p:cNvSpPr>
          <p:nvPr>
            <p:ph type="sldNum" sz="quarter" idx="12"/>
          </p:nvPr>
        </p:nvSpPr>
        <p:spPr>
          <a:ln/>
        </p:spPr>
        <p:txBody>
          <a:bodyPr/>
          <a:lstStyle>
            <a:lvl1pPr>
              <a:defRPr/>
            </a:lvl1pPr>
          </a:lstStyle>
          <a:p>
            <a:pPr>
              <a:defRPr/>
            </a:pPr>
            <a:fld id="{451BD2BE-4278-4F6B-8B4F-D20FDBBBE094}" type="slidenum">
              <a:rPr lang="en-CA" altLang="en-US"/>
              <a:pPr>
                <a:defRPr/>
              </a:pPr>
              <a:t>‹#›</a:t>
            </a:fld>
            <a:endParaRPr lang="en-CA" altLang="en-US"/>
          </a:p>
        </p:txBody>
      </p:sp>
    </p:spTree>
    <p:extLst>
      <p:ext uri="{BB962C8B-B14F-4D97-AF65-F5344CB8AC3E}">
        <p14:creationId xmlns:p14="http://schemas.microsoft.com/office/powerpoint/2010/main" val="1401814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8"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9" name="Rectangle 156"/>
          <p:cNvSpPr>
            <a:spLocks noGrp="1" noChangeArrowheads="1"/>
          </p:cNvSpPr>
          <p:nvPr>
            <p:ph type="sldNum" sz="quarter" idx="12"/>
          </p:nvPr>
        </p:nvSpPr>
        <p:spPr>
          <a:ln/>
        </p:spPr>
        <p:txBody>
          <a:bodyPr/>
          <a:lstStyle>
            <a:lvl1pPr>
              <a:defRPr/>
            </a:lvl1pPr>
          </a:lstStyle>
          <a:p>
            <a:pPr>
              <a:defRPr/>
            </a:pPr>
            <a:fld id="{E40B5CB7-B7E9-40C0-9ABA-B9FDDA42712F}" type="slidenum">
              <a:rPr lang="en-CA" altLang="en-US"/>
              <a:pPr>
                <a:defRPr/>
              </a:pPr>
              <a:t>‹#›</a:t>
            </a:fld>
            <a:endParaRPr lang="en-CA" altLang="en-US"/>
          </a:p>
        </p:txBody>
      </p:sp>
    </p:spTree>
    <p:extLst>
      <p:ext uri="{BB962C8B-B14F-4D97-AF65-F5344CB8AC3E}">
        <p14:creationId xmlns:p14="http://schemas.microsoft.com/office/powerpoint/2010/main" val="3223394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4"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5" name="Rectangle 156"/>
          <p:cNvSpPr>
            <a:spLocks noGrp="1" noChangeArrowheads="1"/>
          </p:cNvSpPr>
          <p:nvPr>
            <p:ph type="sldNum" sz="quarter" idx="12"/>
          </p:nvPr>
        </p:nvSpPr>
        <p:spPr>
          <a:ln/>
        </p:spPr>
        <p:txBody>
          <a:bodyPr/>
          <a:lstStyle>
            <a:lvl1pPr>
              <a:defRPr/>
            </a:lvl1pPr>
          </a:lstStyle>
          <a:p>
            <a:pPr>
              <a:defRPr/>
            </a:pPr>
            <a:fld id="{ED3475FB-2F87-4944-88B8-EF7746F1756B}" type="slidenum">
              <a:rPr lang="en-CA" altLang="en-US"/>
              <a:pPr>
                <a:defRPr/>
              </a:pPr>
              <a:t>‹#›</a:t>
            </a:fld>
            <a:endParaRPr lang="en-CA" altLang="en-US"/>
          </a:p>
        </p:txBody>
      </p:sp>
    </p:spTree>
    <p:extLst>
      <p:ext uri="{BB962C8B-B14F-4D97-AF65-F5344CB8AC3E}">
        <p14:creationId xmlns:p14="http://schemas.microsoft.com/office/powerpoint/2010/main" val="2575711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3"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4" name="Rectangle 156"/>
          <p:cNvSpPr>
            <a:spLocks noGrp="1" noChangeArrowheads="1"/>
          </p:cNvSpPr>
          <p:nvPr>
            <p:ph type="sldNum" sz="quarter" idx="12"/>
          </p:nvPr>
        </p:nvSpPr>
        <p:spPr>
          <a:ln/>
        </p:spPr>
        <p:txBody>
          <a:bodyPr/>
          <a:lstStyle>
            <a:lvl1pPr>
              <a:defRPr/>
            </a:lvl1pPr>
          </a:lstStyle>
          <a:p>
            <a:pPr>
              <a:defRPr/>
            </a:pPr>
            <a:fld id="{1D34A4EE-FC31-4210-860E-9E7ABA079868}" type="slidenum">
              <a:rPr lang="en-CA" altLang="en-US"/>
              <a:pPr>
                <a:defRPr/>
              </a:pPr>
              <a:t>‹#›</a:t>
            </a:fld>
            <a:endParaRPr lang="en-CA" altLang="en-US"/>
          </a:p>
        </p:txBody>
      </p:sp>
    </p:spTree>
    <p:extLst>
      <p:ext uri="{BB962C8B-B14F-4D97-AF65-F5344CB8AC3E}">
        <p14:creationId xmlns:p14="http://schemas.microsoft.com/office/powerpoint/2010/main" val="2150005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6"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7" name="Rectangle 156"/>
          <p:cNvSpPr>
            <a:spLocks noGrp="1" noChangeArrowheads="1"/>
          </p:cNvSpPr>
          <p:nvPr>
            <p:ph type="sldNum" sz="quarter" idx="12"/>
          </p:nvPr>
        </p:nvSpPr>
        <p:spPr>
          <a:ln/>
        </p:spPr>
        <p:txBody>
          <a:bodyPr/>
          <a:lstStyle>
            <a:lvl1pPr>
              <a:defRPr/>
            </a:lvl1pPr>
          </a:lstStyle>
          <a:p>
            <a:pPr>
              <a:defRPr/>
            </a:pPr>
            <a:fld id="{3181053C-4F87-4269-9416-8BEA0F1453E2}" type="slidenum">
              <a:rPr lang="en-CA" altLang="en-US"/>
              <a:pPr>
                <a:defRPr/>
              </a:pPr>
              <a:t>‹#›</a:t>
            </a:fld>
            <a:endParaRPr lang="en-CA" altLang="en-US"/>
          </a:p>
        </p:txBody>
      </p:sp>
    </p:spTree>
    <p:extLst>
      <p:ext uri="{BB962C8B-B14F-4D97-AF65-F5344CB8AC3E}">
        <p14:creationId xmlns:p14="http://schemas.microsoft.com/office/powerpoint/2010/main" val="961133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6"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7" name="Rectangle 156"/>
          <p:cNvSpPr>
            <a:spLocks noGrp="1" noChangeArrowheads="1"/>
          </p:cNvSpPr>
          <p:nvPr>
            <p:ph type="sldNum" sz="quarter" idx="12"/>
          </p:nvPr>
        </p:nvSpPr>
        <p:spPr>
          <a:ln/>
        </p:spPr>
        <p:txBody>
          <a:bodyPr/>
          <a:lstStyle>
            <a:lvl1pPr>
              <a:defRPr/>
            </a:lvl1pPr>
          </a:lstStyle>
          <a:p>
            <a:pPr>
              <a:defRPr/>
            </a:pPr>
            <a:fld id="{1066AA3A-C4FC-436D-99A5-96F5A0164079}" type="slidenum">
              <a:rPr lang="en-CA" altLang="en-US"/>
              <a:pPr>
                <a:defRPr/>
              </a:pPr>
              <a:t>‹#›</a:t>
            </a:fld>
            <a:endParaRPr lang="en-CA" altLang="en-US"/>
          </a:p>
        </p:txBody>
      </p:sp>
    </p:spTree>
    <p:extLst>
      <p:ext uri="{BB962C8B-B14F-4D97-AF65-F5344CB8AC3E}">
        <p14:creationId xmlns:p14="http://schemas.microsoft.com/office/powerpoint/2010/main" val="3432988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shade val="90980"/>
                <a:invGamma/>
              </a:schemeClr>
            </a:gs>
          </a:gsLst>
          <a:lin ang="540000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1422400"/>
            <a:ext cx="9147175" cy="5435600"/>
            <a:chOff x="0" y="896"/>
            <a:chExt cx="5762" cy="3424"/>
          </a:xfrm>
        </p:grpSpPr>
        <p:grpSp>
          <p:nvGrpSpPr>
            <p:cNvPr id="1032" name="Group 3"/>
            <p:cNvGrpSpPr>
              <a:grpSpLocks/>
            </p:cNvGrpSpPr>
            <p:nvPr userDrawn="1"/>
          </p:nvGrpSpPr>
          <p:grpSpPr bwMode="auto">
            <a:xfrm>
              <a:off x="20" y="896"/>
              <a:ext cx="5742" cy="3424"/>
              <a:chOff x="20" y="896"/>
              <a:chExt cx="5742" cy="3424"/>
            </a:xfrm>
          </p:grpSpPr>
          <p:sp>
            <p:nvSpPr>
              <p:cNvPr id="1169" name="Freeform 4"/>
              <p:cNvSpPr>
                <a:spLocks/>
              </p:cNvSpPr>
              <p:nvPr userDrawn="1"/>
            </p:nvSpPr>
            <p:spPr bwMode="hidden">
              <a:xfrm>
                <a:off x="1399" y="1116"/>
                <a:ext cx="2815" cy="2110"/>
              </a:xfrm>
              <a:custGeom>
                <a:avLst/>
                <a:gdLst>
                  <a:gd name="T0" fmla="*/ 950 w 2815"/>
                  <a:gd name="T1" fmla="*/ 85 h 2110"/>
                  <a:gd name="T2" fmla="*/ 628 w 2815"/>
                  <a:gd name="T3" fmla="*/ 438 h 2110"/>
                  <a:gd name="T4" fmla="*/ 66 w 2815"/>
                  <a:gd name="T5" fmla="*/ 471 h 2110"/>
                  <a:gd name="T6" fmla="*/ 0 w 2815"/>
                  <a:gd name="T7" fmla="*/ 627 h 2110"/>
                  <a:gd name="T8" fmla="*/ 372 w 2815"/>
                  <a:gd name="T9" fmla="*/ 1026 h 2110"/>
                  <a:gd name="T10" fmla="*/ 611 w 2815"/>
                  <a:gd name="T11" fmla="*/ 902 h 2110"/>
                  <a:gd name="T12" fmla="*/ 992 w 2815"/>
                  <a:gd name="T13" fmla="*/ 1085 h 2110"/>
                  <a:gd name="T14" fmla="*/ 1116 w 2815"/>
                  <a:gd name="T15" fmla="*/ 1339 h 2110"/>
                  <a:gd name="T16" fmla="*/ 1083 w 2815"/>
                  <a:gd name="T17" fmla="*/ 1450 h 2110"/>
                  <a:gd name="T18" fmla="*/ 1124 w 2815"/>
                  <a:gd name="T19" fmla="*/ 1659 h 2110"/>
                  <a:gd name="T20" fmla="*/ 1149 w 2815"/>
                  <a:gd name="T21" fmla="*/ 1999 h 2110"/>
                  <a:gd name="T22" fmla="*/ 1463 w 2815"/>
                  <a:gd name="T23" fmla="*/ 2110 h 2110"/>
                  <a:gd name="T24" fmla="*/ 1686 w 2815"/>
                  <a:gd name="T25" fmla="*/ 2025 h 2110"/>
                  <a:gd name="T26" fmla="*/ 1603 w 2815"/>
                  <a:gd name="T27" fmla="*/ 1777 h 2110"/>
                  <a:gd name="T28" fmla="*/ 1991 w 2815"/>
                  <a:gd name="T29" fmla="*/ 1555 h 2110"/>
                  <a:gd name="T30" fmla="*/ 2281 w 2815"/>
                  <a:gd name="T31" fmla="*/ 1542 h 2110"/>
                  <a:gd name="T32" fmla="*/ 2446 w 2815"/>
                  <a:gd name="T33" fmla="*/ 1359 h 2110"/>
                  <a:gd name="T34" fmla="*/ 2361 w 2815"/>
                  <a:gd name="T35" fmla="*/ 1001 h 2110"/>
                  <a:gd name="T36" fmla="*/ 2606 w 2815"/>
                  <a:gd name="T37" fmla="*/ 893 h 2110"/>
                  <a:gd name="T38" fmla="*/ 2815 w 2815"/>
                  <a:gd name="T39" fmla="*/ 454 h 2110"/>
                  <a:gd name="T40" fmla="*/ 2518 w 2815"/>
                  <a:gd name="T41" fmla="*/ 0 h 21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815" h="2110">
                    <a:moveTo>
                      <a:pt x="950" y="85"/>
                    </a:moveTo>
                    <a:lnTo>
                      <a:pt x="628" y="438"/>
                    </a:lnTo>
                    <a:lnTo>
                      <a:pt x="66" y="471"/>
                    </a:lnTo>
                    <a:lnTo>
                      <a:pt x="0" y="627"/>
                    </a:lnTo>
                    <a:lnTo>
                      <a:pt x="372" y="1026"/>
                    </a:lnTo>
                    <a:lnTo>
                      <a:pt x="611" y="902"/>
                    </a:lnTo>
                    <a:lnTo>
                      <a:pt x="992" y="1085"/>
                    </a:lnTo>
                    <a:lnTo>
                      <a:pt x="1116" y="1339"/>
                    </a:lnTo>
                    <a:lnTo>
                      <a:pt x="1083" y="1450"/>
                    </a:lnTo>
                    <a:lnTo>
                      <a:pt x="1124" y="1659"/>
                    </a:lnTo>
                    <a:lnTo>
                      <a:pt x="1149" y="1999"/>
                    </a:lnTo>
                    <a:lnTo>
                      <a:pt x="1463" y="2110"/>
                    </a:lnTo>
                    <a:lnTo>
                      <a:pt x="1686" y="2025"/>
                    </a:lnTo>
                    <a:lnTo>
                      <a:pt x="1603" y="1777"/>
                    </a:lnTo>
                    <a:lnTo>
                      <a:pt x="1991" y="1555"/>
                    </a:lnTo>
                    <a:lnTo>
                      <a:pt x="2281" y="1542"/>
                    </a:lnTo>
                    <a:lnTo>
                      <a:pt x="2446" y="1359"/>
                    </a:lnTo>
                    <a:lnTo>
                      <a:pt x="2361" y="1001"/>
                    </a:lnTo>
                    <a:lnTo>
                      <a:pt x="2606" y="893"/>
                    </a:lnTo>
                    <a:lnTo>
                      <a:pt x="2815" y="454"/>
                    </a:lnTo>
                    <a:lnTo>
                      <a:pt x="2518" y="0"/>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0" name="Freeform 5"/>
              <p:cNvSpPr>
                <a:spLocks/>
              </p:cNvSpPr>
              <p:nvPr userDrawn="1"/>
            </p:nvSpPr>
            <p:spPr bwMode="hidden">
              <a:xfrm>
                <a:off x="672" y="1116"/>
                <a:ext cx="3966" cy="2366"/>
              </a:xfrm>
              <a:custGeom>
                <a:avLst/>
                <a:gdLst>
                  <a:gd name="T0" fmla="*/ 1423 w 3966"/>
                  <a:gd name="T1" fmla="*/ 65 h 2366"/>
                  <a:gd name="T2" fmla="*/ 1148 w 3966"/>
                  <a:gd name="T3" fmla="*/ 262 h 2366"/>
                  <a:gd name="T4" fmla="*/ 934 w 3966"/>
                  <a:gd name="T5" fmla="*/ 216 h 2366"/>
                  <a:gd name="T6" fmla="*/ 529 w 3966"/>
                  <a:gd name="T7" fmla="*/ 314 h 2366"/>
                  <a:gd name="T8" fmla="*/ 174 w 3966"/>
                  <a:gd name="T9" fmla="*/ 327 h 2366"/>
                  <a:gd name="T10" fmla="*/ 0 w 3966"/>
                  <a:gd name="T11" fmla="*/ 628 h 2366"/>
                  <a:gd name="T12" fmla="*/ 91 w 3966"/>
                  <a:gd name="T13" fmla="*/ 726 h 2366"/>
                  <a:gd name="T14" fmla="*/ 231 w 3966"/>
                  <a:gd name="T15" fmla="*/ 654 h 2366"/>
                  <a:gd name="T16" fmla="*/ 430 w 3966"/>
                  <a:gd name="T17" fmla="*/ 687 h 2366"/>
                  <a:gd name="T18" fmla="*/ 504 w 3966"/>
                  <a:gd name="T19" fmla="*/ 850 h 2366"/>
                  <a:gd name="T20" fmla="*/ 347 w 3966"/>
                  <a:gd name="T21" fmla="*/ 1020 h 2366"/>
                  <a:gd name="T22" fmla="*/ 529 w 3966"/>
                  <a:gd name="T23" fmla="*/ 1144 h 2366"/>
                  <a:gd name="T24" fmla="*/ 727 w 3966"/>
                  <a:gd name="T25" fmla="*/ 1105 h 2366"/>
                  <a:gd name="T26" fmla="*/ 901 w 3966"/>
                  <a:gd name="T27" fmla="*/ 1216 h 2366"/>
                  <a:gd name="T28" fmla="*/ 1256 w 3966"/>
                  <a:gd name="T29" fmla="*/ 1229 h 2366"/>
                  <a:gd name="T30" fmla="*/ 1611 w 3966"/>
                  <a:gd name="T31" fmla="*/ 1425 h 2366"/>
                  <a:gd name="T32" fmla="*/ 1694 w 3966"/>
                  <a:gd name="T33" fmla="*/ 1673 h 2366"/>
                  <a:gd name="T34" fmla="*/ 1619 w 3966"/>
                  <a:gd name="T35" fmla="*/ 2118 h 2366"/>
                  <a:gd name="T36" fmla="*/ 1694 w 3966"/>
                  <a:gd name="T37" fmla="*/ 2268 h 2366"/>
                  <a:gd name="T38" fmla="*/ 2132 w 3966"/>
                  <a:gd name="T39" fmla="*/ 2242 h 2366"/>
                  <a:gd name="T40" fmla="*/ 2289 w 3966"/>
                  <a:gd name="T41" fmla="*/ 2366 h 2366"/>
                  <a:gd name="T42" fmla="*/ 2594 w 3966"/>
                  <a:gd name="T43" fmla="*/ 2046 h 2366"/>
                  <a:gd name="T44" fmla="*/ 2537 w 3966"/>
                  <a:gd name="T45" fmla="*/ 1817 h 2366"/>
                  <a:gd name="T46" fmla="*/ 2818 w 3966"/>
                  <a:gd name="T47" fmla="*/ 1673 h 2366"/>
                  <a:gd name="T48" fmla="*/ 3016 w 3966"/>
                  <a:gd name="T49" fmla="*/ 1719 h 2366"/>
                  <a:gd name="T50" fmla="*/ 3280 w 3966"/>
                  <a:gd name="T51" fmla="*/ 1615 h 2366"/>
                  <a:gd name="T52" fmla="*/ 3405 w 3966"/>
                  <a:gd name="T53" fmla="*/ 1174 h 2366"/>
                  <a:gd name="T54" fmla="*/ 3643 w 3966"/>
                  <a:gd name="T55" fmla="*/ 922 h 2366"/>
                  <a:gd name="T56" fmla="*/ 3966 w 3966"/>
                  <a:gd name="T57" fmla="*/ 896 h 2366"/>
                  <a:gd name="T58" fmla="*/ 3908 w 3966"/>
                  <a:gd name="T59" fmla="*/ 733 h 2366"/>
                  <a:gd name="T60" fmla="*/ 3669 w 3966"/>
                  <a:gd name="T61" fmla="*/ 563 h 2366"/>
                  <a:gd name="T62" fmla="*/ 3817 w 3966"/>
                  <a:gd name="T63" fmla="*/ 210 h 2366"/>
                  <a:gd name="T64" fmla="*/ 3590 w 3966"/>
                  <a:gd name="T65" fmla="*/ 0 h 23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66" h="2366">
                    <a:moveTo>
                      <a:pt x="1423" y="65"/>
                    </a:moveTo>
                    <a:lnTo>
                      <a:pt x="1148" y="262"/>
                    </a:lnTo>
                    <a:lnTo>
                      <a:pt x="934" y="216"/>
                    </a:lnTo>
                    <a:lnTo>
                      <a:pt x="529" y="314"/>
                    </a:lnTo>
                    <a:lnTo>
                      <a:pt x="174" y="327"/>
                    </a:lnTo>
                    <a:lnTo>
                      <a:pt x="0" y="628"/>
                    </a:lnTo>
                    <a:lnTo>
                      <a:pt x="91" y="726"/>
                    </a:lnTo>
                    <a:lnTo>
                      <a:pt x="231" y="654"/>
                    </a:lnTo>
                    <a:lnTo>
                      <a:pt x="430" y="687"/>
                    </a:lnTo>
                    <a:lnTo>
                      <a:pt x="504" y="850"/>
                    </a:lnTo>
                    <a:lnTo>
                      <a:pt x="347" y="1020"/>
                    </a:lnTo>
                    <a:lnTo>
                      <a:pt x="529" y="1144"/>
                    </a:lnTo>
                    <a:lnTo>
                      <a:pt x="727" y="1105"/>
                    </a:lnTo>
                    <a:lnTo>
                      <a:pt x="901" y="1216"/>
                    </a:lnTo>
                    <a:lnTo>
                      <a:pt x="1256" y="1229"/>
                    </a:lnTo>
                    <a:lnTo>
                      <a:pt x="1611" y="1425"/>
                    </a:lnTo>
                    <a:lnTo>
                      <a:pt x="1694" y="1673"/>
                    </a:lnTo>
                    <a:lnTo>
                      <a:pt x="1619" y="2118"/>
                    </a:lnTo>
                    <a:lnTo>
                      <a:pt x="1694" y="2268"/>
                    </a:lnTo>
                    <a:lnTo>
                      <a:pt x="2132" y="2242"/>
                    </a:lnTo>
                    <a:lnTo>
                      <a:pt x="2289" y="2366"/>
                    </a:lnTo>
                    <a:lnTo>
                      <a:pt x="2594" y="2046"/>
                    </a:lnTo>
                    <a:lnTo>
                      <a:pt x="2537" y="1817"/>
                    </a:lnTo>
                    <a:lnTo>
                      <a:pt x="2818" y="1673"/>
                    </a:lnTo>
                    <a:lnTo>
                      <a:pt x="3016" y="1719"/>
                    </a:lnTo>
                    <a:lnTo>
                      <a:pt x="3280" y="1615"/>
                    </a:lnTo>
                    <a:lnTo>
                      <a:pt x="3405" y="1174"/>
                    </a:lnTo>
                    <a:lnTo>
                      <a:pt x="3643" y="922"/>
                    </a:lnTo>
                    <a:lnTo>
                      <a:pt x="3966" y="896"/>
                    </a:lnTo>
                    <a:lnTo>
                      <a:pt x="3908" y="733"/>
                    </a:lnTo>
                    <a:lnTo>
                      <a:pt x="3669" y="563"/>
                    </a:lnTo>
                    <a:lnTo>
                      <a:pt x="3817" y="210"/>
                    </a:lnTo>
                    <a:lnTo>
                      <a:pt x="3590" y="0"/>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1" name="Freeform 6"/>
              <p:cNvSpPr>
                <a:spLocks/>
              </p:cNvSpPr>
              <p:nvPr userDrawn="1"/>
            </p:nvSpPr>
            <p:spPr bwMode="hidden">
              <a:xfrm>
                <a:off x="20" y="1069"/>
                <a:ext cx="5732" cy="3107"/>
              </a:xfrm>
              <a:custGeom>
                <a:avLst/>
                <a:gdLst>
                  <a:gd name="T0" fmla="*/ 81 w 5732"/>
                  <a:gd name="T1" fmla="*/ 0 h 3107"/>
                  <a:gd name="T2" fmla="*/ 133 w 5732"/>
                  <a:gd name="T3" fmla="*/ 328 h 3107"/>
                  <a:gd name="T4" fmla="*/ 0 w 5732"/>
                  <a:gd name="T5" fmla="*/ 666 h 3107"/>
                  <a:gd name="T6" fmla="*/ 83 w 5732"/>
                  <a:gd name="T7" fmla="*/ 1221 h 3107"/>
                  <a:gd name="T8" fmla="*/ 413 w 5732"/>
                  <a:gd name="T9" fmla="*/ 1515 h 3107"/>
                  <a:gd name="T10" fmla="*/ 881 w 5732"/>
                  <a:gd name="T11" fmla="*/ 1700 h 3107"/>
                  <a:gd name="T12" fmla="*/ 1440 w 5732"/>
                  <a:gd name="T13" fmla="*/ 1651 h 3107"/>
                  <a:gd name="T14" fmla="*/ 1755 w 5732"/>
                  <a:gd name="T15" fmla="*/ 1940 h 3107"/>
                  <a:gd name="T16" fmla="*/ 1653 w 5732"/>
                  <a:gd name="T17" fmla="*/ 2126 h 3107"/>
                  <a:gd name="T18" fmla="*/ 1136 w 5732"/>
                  <a:gd name="T19" fmla="*/ 2142 h 3107"/>
                  <a:gd name="T20" fmla="*/ 911 w 5732"/>
                  <a:gd name="T21" fmla="*/ 2021 h 3107"/>
                  <a:gd name="T22" fmla="*/ 739 w 5732"/>
                  <a:gd name="T23" fmla="*/ 2142 h 3107"/>
                  <a:gd name="T24" fmla="*/ 954 w 5732"/>
                  <a:gd name="T25" fmla="*/ 2524 h 3107"/>
                  <a:gd name="T26" fmla="*/ 973 w 5732"/>
                  <a:gd name="T27" fmla="*/ 2905 h 3107"/>
                  <a:gd name="T28" fmla="*/ 1511 w 5732"/>
                  <a:gd name="T29" fmla="*/ 3107 h 3107"/>
                  <a:gd name="T30" fmla="*/ 1644 w 5732"/>
                  <a:gd name="T31" fmla="*/ 2922 h 3107"/>
                  <a:gd name="T32" fmla="*/ 2077 w 5732"/>
                  <a:gd name="T33" fmla="*/ 2797 h 3107"/>
                  <a:gd name="T34" fmla="*/ 2610 w 5732"/>
                  <a:gd name="T35" fmla="*/ 2962 h 3107"/>
                  <a:gd name="T36" fmla="*/ 3222 w 5732"/>
                  <a:gd name="T37" fmla="*/ 2812 h 3107"/>
                  <a:gd name="T38" fmla="*/ 3443 w 5732"/>
                  <a:gd name="T39" fmla="*/ 2922 h 3107"/>
                  <a:gd name="T40" fmla="*/ 3861 w 5732"/>
                  <a:gd name="T41" fmla="*/ 2648 h 3107"/>
                  <a:gd name="T42" fmla="*/ 4125 w 5732"/>
                  <a:gd name="T43" fmla="*/ 2311 h 3107"/>
                  <a:gd name="T44" fmla="*/ 4369 w 5732"/>
                  <a:gd name="T45" fmla="*/ 2318 h 3107"/>
                  <a:gd name="T46" fmla="*/ 4554 w 5732"/>
                  <a:gd name="T47" fmla="*/ 2445 h 3107"/>
                  <a:gd name="T48" fmla="*/ 5015 w 5732"/>
                  <a:gd name="T49" fmla="*/ 2142 h 3107"/>
                  <a:gd name="T50" fmla="*/ 5404 w 5732"/>
                  <a:gd name="T51" fmla="*/ 2185 h 3107"/>
                  <a:gd name="T52" fmla="*/ 5732 w 5732"/>
                  <a:gd name="T53" fmla="*/ 2069 h 310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732" h="3107">
                    <a:moveTo>
                      <a:pt x="81" y="0"/>
                    </a:moveTo>
                    <a:lnTo>
                      <a:pt x="133" y="328"/>
                    </a:lnTo>
                    <a:lnTo>
                      <a:pt x="0" y="666"/>
                    </a:lnTo>
                    <a:lnTo>
                      <a:pt x="83" y="1221"/>
                    </a:lnTo>
                    <a:lnTo>
                      <a:pt x="413" y="1515"/>
                    </a:lnTo>
                    <a:lnTo>
                      <a:pt x="881" y="1700"/>
                    </a:lnTo>
                    <a:lnTo>
                      <a:pt x="1440" y="1651"/>
                    </a:lnTo>
                    <a:lnTo>
                      <a:pt x="1755" y="1940"/>
                    </a:lnTo>
                    <a:lnTo>
                      <a:pt x="1653" y="2126"/>
                    </a:lnTo>
                    <a:lnTo>
                      <a:pt x="1136" y="2142"/>
                    </a:lnTo>
                    <a:lnTo>
                      <a:pt x="911" y="2021"/>
                    </a:lnTo>
                    <a:lnTo>
                      <a:pt x="739" y="2142"/>
                    </a:lnTo>
                    <a:lnTo>
                      <a:pt x="954" y="2524"/>
                    </a:lnTo>
                    <a:lnTo>
                      <a:pt x="973" y="2905"/>
                    </a:lnTo>
                    <a:lnTo>
                      <a:pt x="1511" y="3107"/>
                    </a:lnTo>
                    <a:lnTo>
                      <a:pt x="1644" y="2922"/>
                    </a:lnTo>
                    <a:lnTo>
                      <a:pt x="2077" y="2797"/>
                    </a:lnTo>
                    <a:lnTo>
                      <a:pt x="2610" y="2962"/>
                    </a:lnTo>
                    <a:lnTo>
                      <a:pt x="3222" y="2812"/>
                    </a:lnTo>
                    <a:lnTo>
                      <a:pt x="3443" y="2922"/>
                    </a:lnTo>
                    <a:lnTo>
                      <a:pt x="3861" y="2648"/>
                    </a:lnTo>
                    <a:lnTo>
                      <a:pt x="4125" y="2311"/>
                    </a:lnTo>
                    <a:lnTo>
                      <a:pt x="4369" y="2318"/>
                    </a:lnTo>
                    <a:lnTo>
                      <a:pt x="4554" y="2445"/>
                    </a:lnTo>
                    <a:lnTo>
                      <a:pt x="5015" y="2142"/>
                    </a:lnTo>
                    <a:lnTo>
                      <a:pt x="5404" y="2185"/>
                    </a:lnTo>
                    <a:lnTo>
                      <a:pt x="5732" y="206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2" name="Freeform 7"/>
              <p:cNvSpPr>
                <a:spLocks/>
              </p:cNvSpPr>
              <p:nvPr userDrawn="1"/>
            </p:nvSpPr>
            <p:spPr bwMode="hidden">
              <a:xfrm>
                <a:off x="242" y="1145"/>
                <a:ext cx="5512" cy="2760"/>
              </a:xfrm>
              <a:custGeom>
                <a:avLst/>
                <a:gdLst>
                  <a:gd name="T0" fmla="*/ 240 w 5512"/>
                  <a:gd name="T1" fmla="*/ 0 h 2760"/>
                  <a:gd name="T2" fmla="*/ 0 w 5512"/>
                  <a:gd name="T3" fmla="*/ 336 h 2760"/>
                  <a:gd name="T4" fmla="*/ 82 w 5512"/>
                  <a:gd name="T5" fmla="*/ 821 h 2760"/>
                  <a:gd name="T6" fmla="*/ 243 w 5512"/>
                  <a:gd name="T7" fmla="*/ 873 h 2760"/>
                  <a:gd name="T8" fmla="*/ 473 w 5512"/>
                  <a:gd name="T9" fmla="*/ 1087 h 2760"/>
                  <a:gd name="T10" fmla="*/ 557 w 5512"/>
                  <a:gd name="T11" fmla="*/ 1441 h 2760"/>
                  <a:gd name="T12" fmla="*/ 839 w 5512"/>
                  <a:gd name="T13" fmla="*/ 1499 h 2760"/>
                  <a:gd name="T14" fmla="*/ 1258 w 5512"/>
                  <a:gd name="T15" fmla="*/ 1349 h 2760"/>
                  <a:gd name="T16" fmla="*/ 1307 w 5512"/>
                  <a:gd name="T17" fmla="*/ 1493 h 2760"/>
                  <a:gd name="T18" fmla="*/ 1621 w 5512"/>
                  <a:gd name="T19" fmla="*/ 1513 h 2760"/>
                  <a:gd name="T20" fmla="*/ 1862 w 5512"/>
                  <a:gd name="T21" fmla="*/ 1865 h 2760"/>
                  <a:gd name="T22" fmla="*/ 1668 w 5512"/>
                  <a:gd name="T23" fmla="*/ 2166 h 2760"/>
                  <a:gd name="T24" fmla="*/ 1308 w 5512"/>
                  <a:gd name="T25" fmla="*/ 2217 h 2760"/>
                  <a:gd name="T26" fmla="*/ 992 w 5512"/>
                  <a:gd name="T27" fmla="*/ 2172 h 2760"/>
                  <a:gd name="T28" fmla="*/ 903 w 5512"/>
                  <a:gd name="T29" fmla="*/ 2244 h 2760"/>
                  <a:gd name="T30" fmla="*/ 1008 w 5512"/>
                  <a:gd name="T31" fmla="*/ 2415 h 2760"/>
                  <a:gd name="T32" fmla="*/ 992 w 5512"/>
                  <a:gd name="T33" fmla="*/ 2538 h 2760"/>
                  <a:gd name="T34" fmla="*/ 1137 w 5512"/>
                  <a:gd name="T35" fmla="*/ 2760 h 2760"/>
                  <a:gd name="T36" fmla="*/ 1661 w 5512"/>
                  <a:gd name="T37" fmla="*/ 2623 h 2760"/>
                  <a:gd name="T38" fmla="*/ 1725 w 5512"/>
                  <a:gd name="T39" fmla="*/ 2492 h 2760"/>
                  <a:gd name="T40" fmla="*/ 1895 w 5512"/>
                  <a:gd name="T41" fmla="*/ 2551 h 2760"/>
                  <a:gd name="T42" fmla="*/ 2338 w 5512"/>
                  <a:gd name="T43" fmla="*/ 2448 h 2760"/>
                  <a:gd name="T44" fmla="*/ 2443 w 5512"/>
                  <a:gd name="T45" fmla="*/ 2714 h 2760"/>
                  <a:gd name="T46" fmla="*/ 2870 w 5512"/>
                  <a:gd name="T47" fmla="*/ 2541 h 2760"/>
                  <a:gd name="T48" fmla="*/ 3264 w 5512"/>
                  <a:gd name="T49" fmla="*/ 2591 h 2760"/>
                  <a:gd name="T50" fmla="*/ 3522 w 5512"/>
                  <a:gd name="T51" fmla="*/ 2427 h 2760"/>
                  <a:gd name="T52" fmla="*/ 3594 w 5512"/>
                  <a:gd name="T53" fmla="*/ 2081 h 2760"/>
                  <a:gd name="T54" fmla="*/ 4013 w 5512"/>
                  <a:gd name="T55" fmla="*/ 2087 h 2760"/>
                  <a:gd name="T56" fmla="*/ 4070 w 5512"/>
                  <a:gd name="T57" fmla="*/ 1924 h 2760"/>
                  <a:gd name="T58" fmla="*/ 4239 w 5512"/>
                  <a:gd name="T59" fmla="*/ 1931 h 2760"/>
                  <a:gd name="T60" fmla="*/ 4465 w 5512"/>
                  <a:gd name="T61" fmla="*/ 2094 h 2760"/>
                  <a:gd name="T62" fmla="*/ 4836 w 5512"/>
                  <a:gd name="T63" fmla="*/ 1814 h 2760"/>
                  <a:gd name="T64" fmla="*/ 5225 w 5512"/>
                  <a:gd name="T65" fmla="*/ 1785 h 2760"/>
                  <a:gd name="T66" fmla="*/ 5367 w 5512"/>
                  <a:gd name="T67" fmla="*/ 1571 h 2760"/>
                  <a:gd name="T68" fmla="*/ 5512 w 5512"/>
                  <a:gd name="T69" fmla="*/ 1585 h 27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512" h="2760">
                    <a:moveTo>
                      <a:pt x="240" y="0"/>
                    </a:moveTo>
                    <a:lnTo>
                      <a:pt x="0" y="336"/>
                    </a:lnTo>
                    <a:lnTo>
                      <a:pt x="82" y="821"/>
                    </a:lnTo>
                    <a:lnTo>
                      <a:pt x="243" y="873"/>
                    </a:lnTo>
                    <a:lnTo>
                      <a:pt x="473" y="1087"/>
                    </a:lnTo>
                    <a:lnTo>
                      <a:pt x="557" y="1441"/>
                    </a:lnTo>
                    <a:lnTo>
                      <a:pt x="839" y="1499"/>
                    </a:lnTo>
                    <a:lnTo>
                      <a:pt x="1258" y="1349"/>
                    </a:lnTo>
                    <a:lnTo>
                      <a:pt x="1307" y="1493"/>
                    </a:lnTo>
                    <a:lnTo>
                      <a:pt x="1621" y="1513"/>
                    </a:lnTo>
                    <a:lnTo>
                      <a:pt x="1862" y="1865"/>
                    </a:lnTo>
                    <a:lnTo>
                      <a:pt x="1668" y="2166"/>
                    </a:lnTo>
                    <a:lnTo>
                      <a:pt x="1308" y="2217"/>
                    </a:lnTo>
                    <a:lnTo>
                      <a:pt x="992" y="2172"/>
                    </a:lnTo>
                    <a:lnTo>
                      <a:pt x="903" y="2244"/>
                    </a:lnTo>
                    <a:lnTo>
                      <a:pt x="1008" y="2415"/>
                    </a:lnTo>
                    <a:lnTo>
                      <a:pt x="992" y="2538"/>
                    </a:lnTo>
                    <a:lnTo>
                      <a:pt x="1137" y="2760"/>
                    </a:lnTo>
                    <a:lnTo>
                      <a:pt x="1661" y="2623"/>
                    </a:lnTo>
                    <a:lnTo>
                      <a:pt x="1725" y="2492"/>
                    </a:lnTo>
                    <a:lnTo>
                      <a:pt x="1895" y="2551"/>
                    </a:lnTo>
                    <a:lnTo>
                      <a:pt x="2338" y="2448"/>
                    </a:lnTo>
                    <a:lnTo>
                      <a:pt x="2443" y="2714"/>
                    </a:lnTo>
                    <a:lnTo>
                      <a:pt x="2870" y="2541"/>
                    </a:lnTo>
                    <a:lnTo>
                      <a:pt x="3264" y="2591"/>
                    </a:lnTo>
                    <a:lnTo>
                      <a:pt x="3522" y="2427"/>
                    </a:lnTo>
                    <a:lnTo>
                      <a:pt x="3594" y="2081"/>
                    </a:lnTo>
                    <a:lnTo>
                      <a:pt x="4013" y="2087"/>
                    </a:lnTo>
                    <a:lnTo>
                      <a:pt x="4070" y="1924"/>
                    </a:lnTo>
                    <a:lnTo>
                      <a:pt x="4239" y="1931"/>
                    </a:lnTo>
                    <a:lnTo>
                      <a:pt x="4465" y="2094"/>
                    </a:lnTo>
                    <a:lnTo>
                      <a:pt x="4836" y="1814"/>
                    </a:lnTo>
                    <a:lnTo>
                      <a:pt x="5225" y="1785"/>
                    </a:lnTo>
                    <a:lnTo>
                      <a:pt x="5367" y="1571"/>
                    </a:lnTo>
                    <a:lnTo>
                      <a:pt x="5512" y="1585"/>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3" name="Freeform 8"/>
              <p:cNvSpPr>
                <a:spLocks/>
              </p:cNvSpPr>
              <p:nvPr userDrawn="1"/>
            </p:nvSpPr>
            <p:spPr bwMode="hidden">
              <a:xfrm>
                <a:off x="4840" y="984"/>
                <a:ext cx="790" cy="1189"/>
              </a:xfrm>
              <a:custGeom>
                <a:avLst/>
                <a:gdLst>
                  <a:gd name="T0" fmla="*/ 139 w 790"/>
                  <a:gd name="T1" fmla="*/ 0 h 1189"/>
                  <a:gd name="T2" fmla="*/ 210 w 790"/>
                  <a:gd name="T3" fmla="*/ 233 h 1189"/>
                  <a:gd name="T4" fmla="*/ 159 w 790"/>
                  <a:gd name="T5" fmla="*/ 643 h 1189"/>
                  <a:gd name="T6" fmla="*/ 454 w 790"/>
                  <a:gd name="T7" fmla="*/ 771 h 1189"/>
                  <a:gd name="T8" fmla="*/ 605 w 790"/>
                  <a:gd name="T9" fmla="*/ 1046 h 1189"/>
                  <a:gd name="T10" fmla="*/ 790 w 790"/>
                  <a:gd name="T11" fmla="*/ 1189 h 1189"/>
                  <a:gd name="T12" fmla="*/ 540 w 790"/>
                  <a:gd name="T13" fmla="*/ 1111 h 1189"/>
                  <a:gd name="T14" fmla="*/ 363 w 790"/>
                  <a:gd name="T15" fmla="*/ 883 h 1189"/>
                  <a:gd name="T16" fmla="*/ 139 w 790"/>
                  <a:gd name="T17" fmla="*/ 852 h 1189"/>
                  <a:gd name="T18" fmla="*/ 0 w 790"/>
                  <a:gd name="T19" fmla="*/ 499 h 1189"/>
                  <a:gd name="T20" fmla="*/ 48 w 790"/>
                  <a:gd name="T21" fmla="*/ 209 h 11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90" h="1189">
                    <a:moveTo>
                      <a:pt x="139" y="0"/>
                    </a:moveTo>
                    <a:lnTo>
                      <a:pt x="210" y="233"/>
                    </a:lnTo>
                    <a:lnTo>
                      <a:pt x="159" y="643"/>
                    </a:lnTo>
                    <a:lnTo>
                      <a:pt x="454" y="771"/>
                    </a:lnTo>
                    <a:lnTo>
                      <a:pt x="605" y="1046"/>
                    </a:lnTo>
                    <a:lnTo>
                      <a:pt x="790" y="1189"/>
                    </a:lnTo>
                    <a:lnTo>
                      <a:pt x="540" y="1111"/>
                    </a:lnTo>
                    <a:lnTo>
                      <a:pt x="363" y="883"/>
                    </a:lnTo>
                    <a:lnTo>
                      <a:pt x="139" y="852"/>
                    </a:lnTo>
                    <a:lnTo>
                      <a:pt x="0" y="499"/>
                    </a:lnTo>
                    <a:lnTo>
                      <a:pt x="48" y="209"/>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4" name="Freeform 9"/>
              <p:cNvSpPr>
                <a:spLocks/>
              </p:cNvSpPr>
              <p:nvPr userDrawn="1"/>
            </p:nvSpPr>
            <p:spPr bwMode="hidden">
              <a:xfrm>
                <a:off x="5173" y="896"/>
                <a:ext cx="579" cy="1117"/>
              </a:xfrm>
              <a:custGeom>
                <a:avLst/>
                <a:gdLst>
                  <a:gd name="T0" fmla="*/ 0 w 579"/>
                  <a:gd name="T1" fmla="*/ 0 h 1117"/>
                  <a:gd name="T2" fmla="*/ 128 w 579"/>
                  <a:gd name="T3" fmla="*/ 328 h 1117"/>
                  <a:gd name="T4" fmla="*/ 9 w 579"/>
                  <a:gd name="T5" fmla="*/ 659 h 1117"/>
                  <a:gd name="T6" fmla="*/ 40 w 579"/>
                  <a:gd name="T7" fmla="*/ 763 h 1117"/>
                  <a:gd name="T8" fmla="*/ 234 w 579"/>
                  <a:gd name="T9" fmla="*/ 739 h 1117"/>
                  <a:gd name="T10" fmla="*/ 344 w 579"/>
                  <a:gd name="T11" fmla="*/ 1055 h 1117"/>
                  <a:gd name="T12" fmla="*/ 579 w 579"/>
                  <a:gd name="T13" fmla="*/ 1117 h 11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9" h="1117">
                    <a:moveTo>
                      <a:pt x="0" y="0"/>
                    </a:moveTo>
                    <a:lnTo>
                      <a:pt x="128" y="328"/>
                    </a:lnTo>
                    <a:lnTo>
                      <a:pt x="9" y="659"/>
                    </a:lnTo>
                    <a:lnTo>
                      <a:pt x="40" y="763"/>
                    </a:lnTo>
                    <a:lnTo>
                      <a:pt x="234" y="739"/>
                    </a:lnTo>
                    <a:lnTo>
                      <a:pt x="344" y="1055"/>
                    </a:lnTo>
                    <a:lnTo>
                      <a:pt x="579" y="1117"/>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5" name="Freeform 10"/>
              <p:cNvSpPr>
                <a:spLocks/>
              </p:cNvSpPr>
              <p:nvPr userDrawn="1"/>
            </p:nvSpPr>
            <p:spPr bwMode="hidden">
              <a:xfrm>
                <a:off x="3291" y="968"/>
                <a:ext cx="2471" cy="2396"/>
              </a:xfrm>
              <a:custGeom>
                <a:avLst/>
                <a:gdLst>
                  <a:gd name="T0" fmla="*/ 1118 w 2471"/>
                  <a:gd name="T1" fmla="*/ 0 h 2396"/>
                  <a:gd name="T2" fmla="*/ 1179 w 2471"/>
                  <a:gd name="T3" fmla="*/ 225 h 2396"/>
                  <a:gd name="T4" fmla="*/ 1393 w 2471"/>
                  <a:gd name="T5" fmla="*/ 339 h 2396"/>
                  <a:gd name="T6" fmla="*/ 1404 w 2471"/>
                  <a:gd name="T7" fmla="*/ 548 h 2396"/>
                  <a:gd name="T8" fmla="*/ 1342 w 2471"/>
                  <a:gd name="T9" fmla="*/ 732 h 2396"/>
                  <a:gd name="T10" fmla="*/ 1434 w 2471"/>
                  <a:gd name="T11" fmla="*/ 925 h 2396"/>
                  <a:gd name="T12" fmla="*/ 1455 w 2471"/>
                  <a:gd name="T13" fmla="*/ 1109 h 2396"/>
                  <a:gd name="T14" fmla="*/ 1311 w 2471"/>
                  <a:gd name="T15" fmla="*/ 1142 h 2396"/>
                  <a:gd name="T16" fmla="*/ 926 w 2471"/>
                  <a:gd name="T17" fmla="*/ 1384 h 2396"/>
                  <a:gd name="T18" fmla="*/ 975 w 2471"/>
                  <a:gd name="T19" fmla="*/ 1456 h 2396"/>
                  <a:gd name="T20" fmla="*/ 956 w 2471"/>
                  <a:gd name="T21" fmla="*/ 1624 h 2396"/>
                  <a:gd name="T22" fmla="*/ 782 w 2471"/>
                  <a:gd name="T23" fmla="*/ 1817 h 2396"/>
                  <a:gd name="T24" fmla="*/ 539 w 2471"/>
                  <a:gd name="T25" fmla="*/ 1978 h 2396"/>
                  <a:gd name="T26" fmla="*/ 152 w 2471"/>
                  <a:gd name="T27" fmla="*/ 2026 h 2396"/>
                  <a:gd name="T28" fmla="*/ 19 w 2471"/>
                  <a:gd name="T29" fmla="*/ 2251 h 2396"/>
                  <a:gd name="T30" fmla="*/ 0 w 2471"/>
                  <a:gd name="T31" fmla="*/ 2396 h 2396"/>
                  <a:gd name="T32" fmla="*/ 213 w 2471"/>
                  <a:gd name="T33" fmla="*/ 2179 h 2396"/>
                  <a:gd name="T34" fmla="*/ 629 w 2471"/>
                  <a:gd name="T35" fmla="*/ 2090 h 2396"/>
                  <a:gd name="T36" fmla="*/ 894 w 2471"/>
                  <a:gd name="T37" fmla="*/ 1906 h 2396"/>
                  <a:gd name="T38" fmla="*/ 1230 w 2471"/>
                  <a:gd name="T39" fmla="*/ 1986 h 2396"/>
                  <a:gd name="T40" fmla="*/ 1668 w 2471"/>
                  <a:gd name="T41" fmla="*/ 1906 h 2396"/>
                  <a:gd name="T42" fmla="*/ 1983 w 2471"/>
                  <a:gd name="T43" fmla="*/ 1745 h 2396"/>
                  <a:gd name="T44" fmla="*/ 2014 w 2471"/>
                  <a:gd name="T45" fmla="*/ 1600 h 2396"/>
                  <a:gd name="T46" fmla="*/ 2237 w 2471"/>
                  <a:gd name="T47" fmla="*/ 1496 h 2396"/>
                  <a:gd name="T48" fmla="*/ 2359 w 2471"/>
                  <a:gd name="T49" fmla="*/ 1552 h 2396"/>
                  <a:gd name="T50" fmla="*/ 2471 w 2471"/>
                  <a:gd name="T51" fmla="*/ 1479 h 239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71" h="2396">
                    <a:moveTo>
                      <a:pt x="1118" y="0"/>
                    </a:moveTo>
                    <a:lnTo>
                      <a:pt x="1179" y="225"/>
                    </a:lnTo>
                    <a:lnTo>
                      <a:pt x="1393" y="339"/>
                    </a:lnTo>
                    <a:lnTo>
                      <a:pt x="1404" y="548"/>
                    </a:lnTo>
                    <a:lnTo>
                      <a:pt x="1342" y="732"/>
                    </a:lnTo>
                    <a:lnTo>
                      <a:pt x="1434" y="925"/>
                    </a:lnTo>
                    <a:lnTo>
                      <a:pt x="1455" y="1109"/>
                    </a:lnTo>
                    <a:lnTo>
                      <a:pt x="1311" y="1142"/>
                    </a:lnTo>
                    <a:lnTo>
                      <a:pt x="926" y="1384"/>
                    </a:lnTo>
                    <a:lnTo>
                      <a:pt x="975" y="1456"/>
                    </a:lnTo>
                    <a:lnTo>
                      <a:pt x="956" y="1624"/>
                    </a:lnTo>
                    <a:lnTo>
                      <a:pt x="782" y="1817"/>
                    </a:lnTo>
                    <a:lnTo>
                      <a:pt x="539" y="1978"/>
                    </a:lnTo>
                    <a:lnTo>
                      <a:pt x="152" y="2026"/>
                    </a:lnTo>
                    <a:lnTo>
                      <a:pt x="19" y="2251"/>
                    </a:lnTo>
                    <a:lnTo>
                      <a:pt x="0" y="2396"/>
                    </a:lnTo>
                    <a:lnTo>
                      <a:pt x="213" y="2179"/>
                    </a:lnTo>
                    <a:lnTo>
                      <a:pt x="629" y="2090"/>
                    </a:lnTo>
                    <a:lnTo>
                      <a:pt x="894" y="1906"/>
                    </a:lnTo>
                    <a:lnTo>
                      <a:pt x="1230" y="1986"/>
                    </a:lnTo>
                    <a:lnTo>
                      <a:pt x="1668" y="1906"/>
                    </a:lnTo>
                    <a:lnTo>
                      <a:pt x="1983" y="1745"/>
                    </a:lnTo>
                    <a:lnTo>
                      <a:pt x="2014" y="1600"/>
                    </a:lnTo>
                    <a:lnTo>
                      <a:pt x="2237" y="1496"/>
                    </a:lnTo>
                    <a:lnTo>
                      <a:pt x="2359" y="1552"/>
                    </a:lnTo>
                    <a:lnTo>
                      <a:pt x="2471" y="147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6" name="Freeform 11"/>
              <p:cNvSpPr>
                <a:spLocks/>
              </p:cNvSpPr>
              <p:nvPr userDrawn="1"/>
            </p:nvSpPr>
            <p:spPr bwMode="hidden">
              <a:xfrm>
                <a:off x="2366" y="1067"/>
                <a:ext cx="1399" cy="1349"/>
              </a:xfrm>
              <a:custGeom>
                <a:avLst/>
                <a:gdLst>
                  <a:gd name="T0" fmla="*/ 620 w 1399"/>
                  <a:gd name="T1" fmla="*/ 155 h 1349"/>
                  <a:gd name="T2" fmla="*/ 421 w 1399"/>
                  <a:gd name="T3" fmla="*/ 155 h 1349"/>
                  <a:gd name="T4" fmla="*/ 205 w 1399"/>
                  <a:gd name="T5" fmla="*/ 507 h 1349"/>
                  <a:gd name="T6" fmla="*/ 0 w 1399"/>
                  <a:gd name="T7" fmla="*/ 673 h 1349"/>
                  <a:gd name="T8" fmla="*/ 487 w 1399"/>
                  <a:gd name="T9" fmla="*/ 783 h 1349"/>
                  <a:gd name="T10" fmla="*/ 425 w 1399"/>
                  <a:gd name="T11" fmla="*/ 1009 h 1349"/>
                  <a:gd name="T12" fmla="*/ 617 w 1399"/>
                  <a:gd name="T13" fmla="*/ 1086 h 1349"/>
                  <a:gd name="T14" fmla="*/ 498 w 1399"/>
                  <a:gd name="T15" fmla="*/ 1349 h 1349"/>
                  <a:gd name="T16" fmla="*/ 961 w 1399"/>
                  <a:gd name="T17" fmla="*/ 1035 h 1349"/>
                  <a:gd name="T18" fmla="*/ 926 w 1399"/>
                  <a:gd name="T19" fmla="*/ 776 h 1349"/>
                  <a:gd name="T20" fmla="*/ 1181 w 1399"/>
                  <a:gd name="T21" fmla="*/ 749 h 1349"/>
                  <a:gd name="T22" fmla="*/ 1399 w 1399"/>
                  <a:gd name="T23" fmla="*/ 601 h 1349"/>
                  <a:gd name="T24" fmla="*/ 1315 w 1399"/>
                  <a:gd name="T25" fmla="*/ 416 h 1349"/>
                  <a:gd name="T26" fmla="*/ 1341 w 1399"/>
                  <a:gd name="T27" fmla="*/ 196 h 1349"/>
                  <a:gd name="T28" fmla="*/ 1171 w 1399"/>
                  <a:gd name="T29" fmla="*/ 164 h 1349"/>
                  <a:gd name="T30" fmla="*/ 928 w 1399"/>
                  <a:gd name="T31" fmla="*/ 0 h 1349"/>
                  <a:gd name="T32" fmla="*/ 620 w 1399"/>
                  <a:gd name="T33" fmla="*/ 155 h 134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399" h="1349">
                    <a:moveTo>
                      <a:pt x="620" y="155"/>
                    </a:moveTo>
                    <a:lnTo>
                      <a:pt x="421" y="155"/>
                    </a:lnTo>
                    <a:lnTo>
                      <a:pt x="205" y="507"/>
                    </a:lnTo>
                    <a:lnTo>
                      <a:pt x="0" y="673"/>
                    </a:lnTo>
                    <a:lnTo>
                      <a:pt x="487" y="783"/>
                    </a:lnTo>
                    <a:lnTo>
                      <a:pt x="425" y="1009"/>
                    </a:lnTo>
                    <a:lnTo>
                      <a:pt x="617" y="1086"/>
                    </a:lnTo>
                    <a:lnTo>
                      <a:pt x="498" y="1349"/>
                    </a:lnTo>
                    <a:lnTo>
                      <a:pt x="961" y="1035"/>
                    </a:lnTo>
                    <a:lnTo>
                      <a:pt x="926" y="776"/>
                    </a:lnTo>
                    <a:lnTo>
                      <a:pt x="1181" y="749"/>
                    </a:lnTo>
                    <a:lnTo>
                      <a:pt x="1399" y="601"/>
                    </a:lnTo>
                    <a:lnTo>
                      <a:pt x="1315" y="416"/>
                    </a:lnTo>
                    <a:lnTo>
                      <a:pt x="1341" y="196"/>
                    </a:lnTo>
                    <a:lnTo>
                      <a:pt x="1171" y="164"/>
                    </a:lnTo>
                    <a:lnTo>
                      <a:pt x="928" y="0"/>
                    </a:lnTo>
                    <a:lnTo>
                      <a:pt x="620" y="155"/>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7" name="Freeform 12"/>
              <p:cNvSpPr>
                <a:spLocks/>
              </p:cNvSpPr>
              <p:nvPr userDrawn="1"/>
            </p:nvSpPr>
            <p:spPr bwMode="hidden">
              <a:xfrm>
                <a:off x="4275" y="2031"/>
                <a:ext cx="1256" cy="810"/>
              </a:xfrm>
              <a:custGeom>
                <a:avLst/>
                <a:gdLst>
                  <a:gd name="T0" fmla="*/ 719 w 1256"/>
                  <a:gd name="T1" fmla="*/ 183 h 810"/>
                  <a:gd name="T2" fmla="*/ 760 w 1256"/>
                  <a:gd name="T3" fmla="*/ 33 h 810"/>
                  <a:gd name="T4" fmla="*/ 884 w 1256"/>
                  <a:gd name="T5" fmla="*/ 0 h 810"/>
                  <a:gd name="T6" fmla="*/ 983 w 1256"/>
                  <a:gd name="T7" fmla="*/ 78 h 810"/>
                  <a:gd name="T8" fmla="*/ 1082 w 1256"/>
                  <a:gd name="T9" fmla="*/ 248 h 810"/>
                  <a:gd name="T10" fmla="*/ 1256 w 1256"/>
                  <a:gd name="T11" fmla="*/ 229 h 810"/>
                  <a:gd name="T12" fmla="*/ 1248 w 1256"/>
                  <a:gd name="T13" fmla="*/ 359 h 810"/>
                  <a:gd name="T14" fmla="*/ 1016 w 1256"/>
                  <a:gd name="T15" fmla="*/ 431 h 810"/>
                  <a:gd name="T16" fmla="*/ 879 w 1256"/>
                  <a:gd name="T17" fmla="*/ 417 h 810"/>
                  <a:gd name="T18" fmla="*/ 719 w 1256"/>
                  <a:gd name="T19" fmla="*/ 481 h 810"/>
                  <a:gd name="T20" fmla="*/ 591 w 1256"/>
                  <a:gd name="T21" fmla="*/ 633 h 810"/>
                  <a:gd name="T22" fmla="*/ 423 w 1256"/>
                  <a:gd name="T23" fmla="*/ 537 h 810"/>
                  <a:gd name="T24" fmla="*/ 256 w 1256"/>
                  <a:gd name="T25" fmla="*/ 810 h 810"/>
                  <a:gd name="T26" fmla="*/ 66 w 1256"/>
                  <a:gd name="T27" fmla="*/ 764 h 810"/>
                  <a:gd name="T28" fmla="*/ 0 w 1256"/>
                  <a:gd name="T29" fmla="*/ 601 h 810"/>
                  <a:gd name="T30" fmla="*/ 157 w 1256"/>
                  <a:gd name="T31" fmla="*/ 483 h 810"/>
                  <a:gd name="T32" fmla="*/ 248 w 1256"/>
                  <a:gd name="T33" fmla="*/ 281 h 810"/>
                  <a:gd name="T34" fmla="*/ 438 w 1256"/>
                  <a:gd name="T35" fmla="*/ 150 h 810"/>
                  <a:gd name="T36" fmla="*/ 719 w 1256"/>
                  <a:gd name="T37" fmla="*/ 189 h 81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56" h="810">
                    <a:moveTo>
                      <a:pt x="719" y="183"/>
                    </a:moveTo>
                    <a:lnTo>
                      <a:pt x="760" y="33"/>
                    </a:lnTo>
                    <a:lnTo>
                      <a:pt x="884" y="0"/>
                    </a:lnTo>
                    <a:lnTo>
                      <a:pt x="983" y="78"/>
                    </a:lnTo>
                    <a:lnTo>
                      <a:pt x="1082" y="248"/>
                    </a:lnTo>
                    <a:lnTo>
                      <a:pt x="1256" y="229"/>
                    </a:lnTo>
                    <a:lnTo>
                      <a:pt x="1248" y="359"/>
                    </a:lnTo>
                    <a:lnTo>
                      <a:pt x="1016" y="431"/>
                    </a:lnTo>
                    <a:lnTo>
                      <a:pt x="879" y="417"/>
                    </a:lnTo>
                    <a:lnTo>
                      <a:pt x="719" y="481"/>
                    </a:lnTo>
                    <a:lnTo>
                      <a:pt x="591" y="633"/>
                    </a:lnTo>
                    <a:lnTo>
                      <a:pt x="423" y="537"/>
                    </a:lnTo>
                    <a:lnTo>
                      <a:pt x="256" y="810"/>
                    </a:lnTo>
                    <a:lnTo>
                      <a:pt x="66" y="764"/>
                    </a:lnTo>
                    <a:lnTo>
                      <a:pt x="0" y="601"/>
                    </a:lnTo>
                    <a:lnTo>
                      <a:pt x="157" y="483"/>
                    </a:lnTo>
                    <a:lnTo>
                      <a:pt x="248" y="281"/>
                    </a:lnTo>
                    <a:lnTo>
                      <a:pt x="438" y="150"/>
                    </a:lnTo>
                    <a:lnTo>
                      <a:pt x="719" y="189"/>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8" name="Freeform 13"/>
              <p:cNvSpPr>
                <a:spLocks/>
              </p:cNvSpPr>
              <p:nvPr userDrawn="1"/>
            </p:nvSpPr>
            <p:spPr bwMode="hidden">
              <a:xfrm>
                <a:off x="2914" y="3476"/>
                <a:ext cx="2848" cy="788"/>
              </a:xfrm>
              <a:custGeom>
                <a:avLst/>
                <a:gdLst>
                  <a:gd name="T0" fmla="*/ 2838 w 2848"/>
                  <a:gd name="T1" fmla="*/ 16 h 788"/>
                  <a:gd name="T2" fmla="*/ 2493 w 2848"/>
                  <a:gd name="T3" fmla="*/ 0 h 788"/>
                  <a:gd name="T4" fmla="*/ 2278 w 2848"/>
                  <a:gd name="T5" fmla="*/ 81 h 788"/>
                  <a:gd name="T6" fmla="*/ 1936 w 2848"/>
                  <a:gd name="T7" fmla="*/ 44 h 788"/>
                  <a:gd name="T8" fmla="*/ 1739 w 2848"/>
                  <a:gd name="T9" fmla="*/ 354 h 788"/>
                  <a:gd name="T10" fmla="*/ 1600 w 2848"/>
                  <a:gd name="T11" fmla="*/ 212 h 788"/>
                  <a:gd name="T12" fmla="*/ 1352 w 2848"/>
                  <a:gd name="T13" fmla="*/ 308 h 788"/>
                  <a:gd name="T14" fmla="*/ 1445 w 2848"/>
                  <a:gd name="T15" fmla="*/ 515 h 788"/>
                  <a:gd name="T16" fmla="*/ 1072 w 2848"/>
                  <a:gd name="T17" fmla="*/ 412 h 788"/>
                  <a:gd name="T18" fmla="*/ 888 w 2848"/>
                  <a:gd name="T19" fmla="*/ 540 h 788"/>
                  <a:gd name="T20" fmla="*/ 0 w 2848"/>
                  <a:gd name="T21" fmla="*/ 660 h 788"/>
                  <a:gd name="T22" fmla="*/ 288 w 2848"/>
                  <a:gd name="T23" fmla="*/ 788 h 788"/>
                  <a:gd name="T24" fmla="*/ 1040 w 2848"/>
                  <a:gd name="T25" fmla="*/ 676 h 788"/>
                  <a:gd name="T26" fmla="*/ 1272 w 2848"/>
                  <a:gd name="T27" fmla="*/ 748 h 788"/>
                  <a:gd name="T28" fmla="*/ 2096 w 2848"/>
                  <a:gd name="T29" fmla="*/ 691 h 788"/>
                  <a:gd name="T30" fmla="*/ 2320 w 2848"/>
                  <a:gd name="T31" fmla="*/ 748 h 788"/>
                  <a:gd name="T32" fmla="*/ 2456 w 2848"/>
                  <a:gd name="T33" fmla="*/ 596 h 788"/>
                  <a:gd name="T34" fmla="*/ 2712 w 2848"/>
                  <a:gd name="T35" fmla="*/ 716 h 788"/>
                  <a:gd name="T36" fmla="*/ 2716 w 2848"/>
                  <a:gd name="T37" fmla="*/ 339 h 788"/>
                  <a:gd name="T38" fmla="*/ 2848 w 2848"/>
                  <a:gd name="T39" fmla="*/ 258 h 78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848" h="788">
                    <a:moveTo>
                      <a:pt x="2838" y="16"/>
                    </a:moveTo>
                    <a:lnTo>
                      <a:pt x="2493" y="0"/>
                    </a:lnTo>
                    <a:lnTo>
                      <a:pt x="2278" y="81"/>
                    </a:lnTo>
                    <a:lnTo>
                      <a:pt x="1936" y="44"/>
                    </a:lnTo>
                    <a:lnTo>
                      <a:pt x="1739" y="354"/>
                    </a:lnTo>
                    <a:lnTo>
                      <a:pt x="1600" y="212"/>
                    </a:lnTo>
                    <a:lnTo>
                      <a:pt x="1352" y="308"/>
                    </a:lnTo>
                    <a:lnTo>
                      <a:pt x="1445" y="515"/>
                    </a:lnTo>
                    <a:lnTo>
                      <a:pt x="1072" y="412"/>
                    </a:lnTo>
                    <a:lnTo>
                      <a:pt x="888" y="540"/>
                    </a:lnTo>
                    <a:lnTo>
                      <a:pt x="0" y="660"/>
                    </a:lnTo>
                    <a:lnTo>
                      <a:pt x="288" y="788"/>
                    </a:lnTo>
                    <a:lnTo>
                      <a:pt x="1040" y="676"/>
                    </a:lnTo>
                    <a:lnTo>
                      <a:pt x="1272" y="748"/>
                    </a:lnTo>
                    <a:lnTo>
                      <a:pt x="2096" y="691"/>
                    </a:lnTo>
                    <a:lnTo>
                      <a:pt x="2320" y="748"/>
                    </a:lnTo>
                    <a:lnTo>
                      <a:pt x="2456" y="596"/>
                    </a:lnTo>
                    <a:lnTo>
                      <a:pt x="2712" y="716"/>
                    </a:lnTo>
                    <a:lnTo>
                      <a:pt x="2716" y="339"/>
                    </a:lnTo>
                    <a:lnTo>
                      <a:pt x="2848" y="258"/>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9" name="Freeform 14"/>
              <p:cNvSpPr>
                <a:spLocks/>
              </p:cNvSpPr>
              <p:nvPr userDrawn="1"/>
            </p:nvSpPr>
            <p:spPr bwMode="hidden">
              <a:xfrm>
                <a:off x="5443" y="922"/>
                <a:ext cx="319" cy="854"/>
              </a:xfrm>
              <a:custGeom>
                <a:avLst/>
                <a:gdLst>
                  <a:gd name="T0" fmla="*/ 0 w 319"/>
                  <a:gd name="T1" fmla="*/ 0 h 854"/>
                  <a:gd name="T2" fmla="*/ 106 w 319"/>
                  <a:gd name="T3" fmla="*/ 313 h 854"/>
                  <a:gd name="T4" fmla="*/ 106 w 319"/>
                  <a:gd name="T5" fmla="*/ 634 h 854"/>
                  <a:gd name="T6" fmla="*/ 268 w 319"/>
                  <a:gd name="T7" fmla="*/ 854 h 854"/>
                  <a:gd name="T8" fmla="*/ 278 w 319"/>
                  <a:gd name="T9" fmla="*/ 577 h 854"/>
                  <a:gd name="T10" fmla="*/ 238 w 319"/>
                  <a:gd name="T11" fmla="*/ 400 h 854"/>
                  <a:gd name="T12" fmla="*/ 319 w 319"/>
                  <a:gd name="T13" fmla="*/ 240 h 8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9" h="854">
                    <a:moveTo>
                      <a:pt x="0" y="0"/>
                    </a:moveTo>
                    <a:lnTo>
                      <a:pt x="106" y="313"/>
                    </a:lnTo>
                    <a:lnTo>
                      <a:pt x="106" y="634"/>
                    </a:lnTo>
                    <a:lnTo>
                      <a:pt x="268" y="854"/>
                    </a:lnTo>
                    <a:lnTo>
                      <a:pt x="278" y="577"/>
                    </a:lnTo>
                    <a:lnTo>
                      <a:pt x="238" y="400"/>
                    </a:lnTo>
                    <a:lnTo>
                      <a:pt x="319" y="240"/>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80" name="Freeform 15"/>
              <p:cNvSpPr>
                <a:spLocks/>
              </p:cNvSpPr>
              <p:nvPr userDrawn="1"/>
            </p:nvSpPr>
            <p:spPr bwMode="hidden">
              <a:xfrm>
                <a:off x="4954" y="3568"/>
                <a:ext cx="646" cy="392"/>
              </a:xfrm>
              <a:custGeom>
                <a:avLst/>
                <a:gdLst>
                  <a:gd name="T0" fmla="*/ 504 w 646"/>
                  <a:gd name="T1" fmla="*/ 0 h 392"/>
                  <a:gd name="T2" fmla="*/ 320 w 646"/>
                  <a:gd name="T3" fmla="*/ 61 h 392"/>
                  <a:gd name="T4" fmla="*/ 238 w 646"/>
                  <a:gd name="T5" fmla="*/ 109 h 392"/>
                  <a:gd name="T6" fmla="*/ 144 w 646"/>
                  <a:gd name="T7" fmla="*/ 216 h 392"/>
                  <a:gd name="T8" fmla="*/ 0 w 646"/>
                  <a:gd name="T9" fmla="*/ 392 h 392"/>
                  <a:gd name="T10" fmla="*/ 360 w 646"/>
                  <a:gd name="T11" fmla="*/ 263 h 392"/>
                  <a:gd name="T12" fmla="*/ 432 w 646"/>
                  <a:gd name="T13" fmla="*/ 182 h 392"/>
                  <a:gd name="T14" fmla="*/ 646 w 646"/>
                  <a:gd name="T15" fmla="*/ 142 h 392"/>
                  <a:gd name="T16" fmla="*/ 504 w 646"/>
                  <a:gd name="T17" fmla="*/ 0 h 3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6" h="392">
                    <a:moveTo>
                      <a:pt x="504" y="0"/>
                    </a:moveTo>
                    <a:lnTo>
                      <a:pt x="320" y="61"/>
                    </a:lnTo>
                    <a:lnTo>
                      <a:pt x="238" y="109"/>
                    </a:lnTo>
                    <a:lnTo>
                      <a:pt x="144" y="216"/>
                    </a:lnTo>
                    <a:lnTo>
                      <a:pt x="0" y="392"/>
                    </a:lnTo>
                    <a:lnTo>
                      <a:pt x="360" y="263"/>
                    </a:lnTo>
                    <a:lnTo>
                      <a:pt x="432" y="182"/>
                    </a:lnTo>
                    <a:lnTo>
                      <a:pt x="646" y="142"/>
                    </a:lnTo>
                    <a:lnTo>
                      <a:pt x="504" y="0"/>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81" name="Freeform 16"/>
              <p:cNvSpPr>
                <a:spLocks/>
              </p:cNvSpPr>
              <p:nvPr userDrawn="1"/>
            </p:nvSpPr>
            <p:spPr bwMode="hidden">
              <a:xfrm>
                <a:off x="50" y="2400"/>
                <a:ext cx="2736" cy="1920"/>
              </a:xfrm>
              <a:custGeom>
                <a:avLst/>
                <a:gdLst>
                  <a:gd name="T0" fmla="*/ 0 w 2736"/>
                  <a:gd name="T1" fmla="*/ 0 h 1920"/>
                  <a:gd name="T2" fmla="*/ 96 w 2736"/>
                  <a:gd name="T3" fmla="*/ 336 h 1920"/>
                  <a:gd name="T4" fmla="*/ 384 w 2736"/>
                  <a:gd name="T5" fmla="*/ 384 h 1920"/>
                  <a:gd name="T6" fmla="*/ 576 w 2736"/>
                  <a:gd name="T7" fmla="*/ 720 h 1920"/>
                  <a:gd name="T8" fmla="*/ 528 w 2736"/>
                  <a:gd name="T9" fmla="*/ 960 h 1920"/>
                  <a:gd name="T10" fmla="*/ 672 w 2736"/>
                  <a:gd name="T11" fmla="*/ 1104 h 1920"/>
                  <a:gd name="T12" fmla="*/ 576 w 2736"/>
                  <a:gd name="T13" fmla="*/ 1392 h 1920"/>
                  <a:gd name="T14" fmla="*/ 624 w 2736"/>
                  <a:gd name="T15" fmla="*/ 1632 h 1920"/>
                  <a:gd name="T16" fmla="*/ 1488 w 2736"/>
                  <a:gd name="T17" fmla="*/ 1872 h 1920"/>
                  <a:gd name="T18" fmla="*/ 1680 w 2736"/>
                  <a:gd name="T19" fmla="*/ 1728 h 1920"/>
                  <a:gd name="T20" fmla="*/ 2208 w 2736"/>
                  <a:gd name="T21" fmla="*/ 1728 h 1920"/>
                  <a:gd name="T22" fmla="*/ 2304 w 2736"/>
                  <a:gd name="T23" fmla="*/ 1632 h 1920"/>
                  <a:gd name="T24" fmla="*/ 2736 w 2736"/>
                  <a:gd name="T25" fmla="*/ 1872 h 1920"/>
                  <a:gd name="T26" fmla="*/ 2640 w 2736"/>
                  <a:gd name="T27" fmla="*/ 1920 h 1920"/>
                  <a:gd name="T28" fmla="*/ 2304 w 2736"/>
                  <a:gd name="T29" fmla="*/ 1824 h 1920"/>
                  <a:gd name="T30" fmla="*/ 2160 w 2736"/>
                  <a:gd name="T31" fmla="*/ 1872 h 1920"/>
                  <a:gd name="T32" fmla="*/ 1632 w 2736"/>
                  <a:gd name="T33" fmla="*/ 1920 h 1920"/>
                  <a:gd name="T34" fmla="*/ 1440 w 2736"/>
                  <a:gd name="T35" fmla="*/ 1920 h 1920"/>
                  <a:gd name="T36" fmla="*/ 480 w 2736"/>
                  <a:gd name="T37" fmla="*/ 1824 h 1920"/>
                  <a:gd name="T38" fmla="*/ 192 w 2736"/>
                  <a:gd name="T39" fmla="*/ 1872 h 1920"/>
                  <a:gd name="T40" fmla="*/ 96 w 2736"/>
                  <a:gd name="T41" fmla="*/ 1680 h 1920"/>
                  <a:gd name="T42" fmla="*/ 288 w 2736"/>
                  <a:gd name="T43" fmla="*/ 1440 h 1920"/>
                  <a:gd name="T44" fmla="*/ 336 w 2736"/>
                  <a:gd name="T45" fmla="*/ 1104 h 1920"/>
                  <a:gd name="T46" fmla="*/ 144 w 2736"/>
                  <a:gd name="T47" fmla="*/ 864 h 1920"/>
                  <a:gd name="T48" fmla="*/ 240 w 2736"/>
                  <a:gd name="T49" fmla="*/ 624 h 1920"/>
                  <a:gd name="T50" fmla="*/ 48 w 2736"/>
                  <a:gd name="T51" fmla="*/ 528 h 1920"/>
                  <a:gd name="T52" fmla="*/ 0 w 2736"/>
                  <a:gd name="T53" fmla="*/ 0 h 192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736" h="1920">
                    <a:moveTo>
                      <a:pt x="0" y="0"/>
                    </a:moveTo>
                    <a:lnTo>
                      <a:pt x="96" y="336"/>
                    </a:lnTo>
                    <a:lnTo>
                      <a:pt x="384" y="384"/>
                    </a:lnTo>
                    <a:lnTo>
                      <a:pt x="576" y="720"/>
                    </a:lnTo>
                    <a:lnTo>
                      <a:pt x="528" y="960"/>
                    </a:lnTo>
                    <a:lnTo>
                      <a:pt x="672" y="1104"/>
                    </a:lnTo>
                    <a:lnTo>
                      <a:pt x="576" y="1392"/>
                    </a:lnTo>
                    <a:lnTo>
                      <a:pt x="624" y="1632"/>
                    </a:lnTo>
                    <a:lnTo>
                      <a:pt x="1488" y="1872"/>
                    </a:lnTo>
                    <a:lnTo>
                      <a:pt x="1680" y="1728"/>
                    </a:lnTo>
                    <a:lnTo>
                      <a:pt x="2208" y="1728"/>
                    </a:lnTo>
                    <a:lnTo>
                      <a:pt x="2304" y="1632"/>
                    </a:lnTo>
                    <a:lnTo>
                      <a:pt x="2736" y="1872"/>
                    </a:lnTo>
                    <a:lnTo>
                      <a:pt x="2640" y="1920"/>
                    </a:lnTo>
                    <a:lnTo>
                      <a:pt x="2304" y="1824"/>
                    </a:lnTo>
                    <a:lnTo>
                      <a:pt x="2160" y="1872"/>
                    </a:lnTo>
                    <a:lnTo>
                      <a:pt x="1632" y="1920"/>
                    </a:lnTo>
                    <a:lnTo>
                      <a:pt x="1440" y="1920"/>
                    </a:lnTo>
                    <a:lnTo>
                      <a:pt x="480" y="1824"/>
                    </a:lnTo>
                    <a:lnTo>
                      <a:pt x="192" y="1872"/>
                    </a:lnTo>
                    <a:lnTo>
                      <a:pt x="96" y="1680"/>
                    </a:lnTo>
                    <a:lnTo>
                      <a:pt x="288" y="1440"/>
                    </a:lnTo>
                    <a:lnTo>
                      <a:pt x="336" y="1104"/>
                    </a:lnTo>
                    <a:lnTo>
                      <a:pt x="144" y="864"/>
                    </a:lnTo>
                    <a:lnTo>
                      <a:pt x="240" y="624"/>
                    </a:lnTo>
                    <a:lnTo>
                      <a:pt x="48" y="528"/>
                    </a:lnTo>
                    <a:lnTo>
                      <a:pt x="0" y="0"/>
                    </a:lnTo>
                    <a:close/>
                  </a:path>
                </a:pathLst>
              </a:custGeom>
              <a:noFill/>
              <a:ln w="9525" cap="flat" cmpd="sng">
                <a:solidFill>
                  <a:schemeClr val="bg2"/>
                </a:solidFill>
                <a:prstDash val="solid"/>
                <a:round/>
                <a:headEnd type="none" w="med" len="med"/>
                <a:tailEnd type="none" w="med" len="med"/>
              </a:ln>
              <a:effectLst/>
              <a:extLst>
                <a:ext uri="{909E8E84-426E-40DD-AFC4-6F175D3DCCD1}">
                  <a14:hiddenFill xmlns:a14="http://schemas.microsoft.com/office/drawing/2010/main">
                    <a:gradFill rotWithShape="0">
                      <a:gsLst>
                        <a:gs pos="0">
                          <a:schemeClr val="bg2"/>
                        </a:gs>
                        <a:gs pos="100000">
                          <a:schemeClr val="bg1"/>
                        </a:gs>
                      </a:gsLst>
                      <a:lin ang="18900000" scaled="1"/>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grpSp>
        <p:grpSp>
          <p:nvGrpSpPr>
            <p:cNvPr id="1033" name="Group 17"/>
            <p:cNvGrpSpPr>
              <a:grpSpLocks/>
            </p:cNvGrpSpPr>
            <p:nvPr userDrawn="1"/>
          </p:nvGrpSpPr>
          <p:grpSpPr bwMode="auto">
            <a:xfrm>
              <a:off x="0" y="2291"/>
              <a:ext cx="1385" cy="1702"/>
              <a:chOff x="0" y="2291"/>
              <a:chExt cx="1385" cy="1702"/>
            </a:xfrm>
          </p:grpSpPr>
          <p:sp>
            <p:nvSpPr>
              <p:cNvPr id="1034" name="Rectangle 18"/>
              <p:cNvSpPr>
                <a:spLocks noChangeArrowheads="1"/>
              </p:cNvSpPr>
              <p:nvPr userDrawn="1"/>
            </p:nvSpPr>
            <p:spPr bwMode="ltGray">
              <a:xfrm rot="6798887">
                <a:off x="63" y="388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5" name="Rectangle 19"/>
              <p:cNvSpPr>
                <a:spLocks noChangeArrowheads="1"/>
              </p:cNvSpPr>
              <p:nvPr userDrawn="1"/>
            </p:nvSpPr>
            <p:spPr bwMode="ltGray">
              <a:xfrm rot="6798887">
                <a:off x="33" y="388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6" name="Rectangle 20"/>
              <p:cNvSpPr>
                <a:spLocks noChangeArrowheads="1"/>
              </p:cNvSpPr>
              <p:nvPr userDrawn="1"/>
            </p:nvSpPr>
            <p:spPr bwMode="ltGray">
              <a:xfrm rot="6798887">
                <a:off x="7" y="387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7" name="Rectangle 21"/>
              <p:cNvSpPr>
                <a:spLocks noChangeArrowheads="1"/>
              </p:cNvSpPr>
              <p:nvPr userDrawn="1"/>
            </p:nvSpPr>
            <p:spPr bwMode="ltGray">
              <a:xfrm rot="5999912">
                <a:off x="209" y="388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8" name="Rectangle 22"/>
              <p:cNvSpPr>
                <a:spLocks noChangeArrowheads="1"/>
              </p:cNvSpPr>
              <p:nvPr userDrawn="1"/>
            </p:nvSpPr>
            <p:spPr bwMode="ltGray">
              <a:xfrm rot="5999912">
                <a:off x="18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9" name="Rectangle 23"/>
              <p:cNvSpPr>
                <a:spLocks noChangeArrowheads="1"/>
              </p:cNvSpPr>
              <p:nvPr userDrawn="1"/>
            </p:nvSpPr>
            <p:spPr bwMode="ltGray">
              <a:xfrm rot="6250138">
                <a:off x="15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0" name="Rectangle 24"/>
              <p:cNvSpPr>
                <a:spLocks noChangeArrowheads="1"/>
              </p:cNvSpPr>
              <p:nvPr userDrawn="1"/>
            </p:nvSpPr>
            <p:spPr bwMode="ltGray">
              <a:xfrm rot="6238076">
                <a:off x="123" y="388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1" name="Rectangle 25"/>
              <p:cNvSpPr>
                <a:spLocks noChangeArrowheads="1"/>
              </p:cNvSpPr>
              <p:nvPr userDrawn="1"/>
            </p:nvSpPr>
            <p:spPr bwMode="ltGray">
              <a:xfrm rot="5380717">
                <a:off x="363" y="386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2" name="Rectangle 26"/>
              <p:cNvSpPr>
                <a:spLocks noChangeArrowheads="1"/>
              </p:cNvSpPr>
              <p:nvPr userDrawn="1"/>
            </p:nvSpPr>
            <p:spPr bwMode="ltGray">
              <a:xfrm rot="5380717">
                <a:off x="333" y="387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3" name="Rectangle 27"/>
              <p:cNvSpPr>
                <a:spLocks noChangeArrowheads="1"/>
              </p:cNvSpPr>
              <p:nvPr userDrawn="1"/>
            </p:nvSpPr>
            <p:spPr bwMode="ltGray">
              <a:xfrm rot="5583200">
                <a:off x="303" y="387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4" name="Rectangle 28"/>
              <p:cNvSpPr>
                <a:spLocks noChangeArrowheads="1"/>
              </p:cNvSpPr>
              <p:nvPr userDrawn="1"/>
            </p:nvSpPr>
            <p:spPr bwMode="ltGray">
              <a:xfrm rot="5737625">
                <a:off x="271" y="388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5" name="Rectangle 29"/>
              <p:cNvSpPr>
                <a:spLocks noChangeArrowheads="1"/>
              </p:cNvSpPr>
              <p:nvPr userDrawn="1"/>
            </p:nvSpPr>
            <p:spPr bwMode="ltGray">
              <a:xfrm rot="4715477">
                <a:off x="517" y="382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6" name="Rectangle 30"/>
              <p:cNvSpPr>
                <a:spLocks noChangeArrowheads="1"/>
              </p:cNvSpPr>
              <p:nvPr userDrawn="1"/>
            </p:nvSpPr>
            <p:spPr bwMode="ltGray">
              <a:xfrm rot="4924949">
                <a:off x="486" y="38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7" name="Rectangle 31"/>
              <p:cNvSpPr>
                <a:spLocks noChangeArrowheads="1"/>
              </p:cNvSpPr>
              <p:nvPr userDrawn="1"/>
            </p:nvSpPr>
            <p:spPr bwMode="ltGray">
              <a:xfrm rot="4924949">
                <a:off x="456" y="38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8" name="Rectangle 32"/>
              <p:cNvSpPr>
                <a:spLocks noChangeArrowheads="1"/>
              </p:cNvSpPr>
              <p:nvPr userDrawn="1"/>
            </p:nvSpPr>
            <p:spPr bwMode="ltGray">
              <a:xfrm rot="5041352">
                <a:off x="427" y="385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9" name="Rectangle 33"/>
              <p:cNvSpPr>
                <a:spLocks noChangeArrowheads="1"/>
              </p:cNvSpPr>
              <p:nvPr userDrawn="1"/>
            </p:nvSpPr>
            <p:spPr bwMode="ltGray">
              <a:xfrm rot="3816889">
                <a:off x="664" y="376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0" name="Rectangle 34"/>
              <p:cNvSpPr>
                <a:spLocks noChangeArrowheads="1"/>
              </p:cNvSpPr>
              <p:nvPr userDrawn="1"/>
            </p:nvSpPr>
            <p:spPr bwMode="ltGray">
              <a:xfrm rot="3816889">
                <a:off x="634" y="378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1" name="Rectangle 35"/>
              <p:cNvSpPr>
                <a:spLocks noChangeArrowheads="1"/>
              </p:cNvSpPr>
              <p:nvPr userDrawn="1"/>
            </p:nvSpPr>
            <p:spPr bwMode="ltGray">
              <a:xfrm rot="4104184">
                <a:off x="606" y="379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2" name="Rectangle 36"/>
              <p:cNvSpPr>
                <a:spLocks noChangeArrowheads="1"/>
              </p:cNvSpPr>
              <p:nvPr userDrawn="1"/>
            </p:nvSpPr>
            <p:spPr bwMode="ltGray">
              <a:xfrm rot="4325343">
                <a:off x="575" y="380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3" name="Rectangle 37"/>
              <p:cNvSpPr>
                <a:spLocks noChangeArrowheads="1"/>
              </p:cNvSpPr>
              <p:nvPr userDrawn="1"/>
            </p:nvSpPr>
            <p:spPr bwMode="ltGray">
              <a:xfrm rot="3368036">
                <a:off x="800" y="368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4" name="Rectangle 38"/>
              <p:cNvSpPr>
                <a:spLocks noChangeArrowheads="1"/>
              </p:cNvSpPr>
              <p:nvPr userDrawn="1"/>
            </p:nvSpPr>
            <p:spPr bwMode="ltGray">
              <a:xfrm rot="3368036">
                <a:off x="772" y="369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5" name="Rectangle 39"/>
              <p:cNvSpPr>
                <a:spLocks noChangeArrowheads="1"/>
              </p:cNvSpPr>
              <p:nvPr userDrawn="1"/>
            </p:nvSpPr>
            <p:spPr bwMode="ltGray">
              <a:xfrm rot="3368036">
                <a:off x="746" y="37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6" name="Rectangle 40"/>
              <p:cNvSpPr>
                <a:spLocks noChangeArrowheads="1"/>
              </p:cNvSpPr>
              <p:nvPr userDrawn="1"/>
            </p:nvSpPr>
            <p:spPr bwMode="ltGray">
              <a:xfrm rot="3816889">
                <a:off x="717" y="37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7" name="Rectangle 41"/>
              <p:cNvSpPr>
                <a:spLocks noChangeArrowheads="1"/>
              </p:cNvSpPr>
              <p:nvPr userDrawn="1"/>
            </p:nvSpPr>
            <p:spPr bwMode="ltGray">
              <a:xfrm rot="2302266">
                <a:off x="923" y="358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8" name="Rectangle 42"/>
              <p:cNvSpPr>
                <a:spLocks noChangeArrowheads="1"/>
              </p:cNvSpPr>
              <p:nvPr userDrawn="1"/>
            </p:nvSpPr>
            <p:spPr bwMode="ltGray">
              <a:xfrm rot="2302266">
                <a:off x="899" y="360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9" name="Rectangle 43"/>
              <p:cNvSpPr>
                <a:spLocks noChangeArrowheads="1"/>
              </p:cNvSpPr>
              <p:nvPr userDrawn="1"/>
            </p:nvSpPr>
            <p:spPr bwMode="ltGray">
              <a:xfrm rot="2707562">
                <a:off x="876" y="36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0" name="Rectangle 44"/>
              <p:cNvSpPr>
                <a:spLocks noChangeArrowheads="1"/>
              </p:cNvSpPr>
              <p:nvPr userDrawn="1"/>
            </p:nvSpPr>
            <p:spPr bwMode="ltGray">
              <a:xfrm rot="2707562">
                <a:off x="850" y="364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1" name="Rectangle 45"/>
              <p:cNvSpPr>
                <a:spLocks noChangeArrowheads="1"/>
              </p:cNvSpPr>
              <p:nvPr userDrawn="1"/>
            </p:nvSpPr>
            <p:spPr bwMode="ltGray">
              <a:xfrm rot="1525830">
                <a:off x="1027" y="3473"/>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2" name="Rectangle 46"/>
              <p:cNvSpPr>
                <a:spLocks noChangeArrowheads="1"/>
              </p:cNvSpPr>
              <p:nvPr userDrawn="1"/>
            </p:nvSpPr>
            <p:spPr bwMode="ltGray">
              <a:xfrm rot="1525830">
                <a:off x="1009" y="349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3" name="Rectangle 47"/>
              <p:cNvSpPr>
                <a:spLocks noChangeArrowheads="1"/>
              </p:cNvSpPr>
              <p:nvPr userDrawn="1"/>
            </p:nvSpPr>
            <p:spPr bwMode="ltGray">
              <a:xfrm rot="1788117">
                <a:off x="990" y="3519"/>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4" name="Rectangle 48"/>
              <p:cNvSpPr>
                <a:spLocks noChangeArrowheads="1"/>
              </p:cNvSpPr>
              <p:nvPr userDrawn="1"/>
            </p:nvSpPr>
            <p:spPr bwMode="ltGray">
              <a:xfrm rot="1788117">
                <a:off x="969" y="354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5" name="Rectangle 49"/>
              <p:cNvSpPr>
                <a:spLocks noChangeArrowheads="1"/>
              </p:cNvSpPr>
              <p:nvPr userDrawn="1"/>
            </p:nvSpPr>
            <p:spPr bwMode="ltGray">
              <a:xfrm rot="841630">
                <a:off x="1113" y="3355"/>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6" name="Rectangle 50"/>
              <p:cNvSpPr>
                <a:spLocks noChangeArrowheads="1"/>
              </p:cNvSpPr>
              <p:nvPr userDrawn="1"/>
            </p:nvSpPr>
            <p:spPr bwMode="ltGray">
              <a:xfrm rot="841630">
                <a:off x="1100" y="337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7" name="Rectangle 51"/>
              <p:cNvSpPr>
                <a:spLocks noChangeArrowheads="1"/>
              </p:cNvSpPr>
              <p:nvPr userDrawn="1"/>
            </p:nvSpPr>
            <p:spPr bwMode="ltGray">
              <a:xfrm rot="1308689">
                <a:off x="1086" y="3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8" name="Rectangle 52"/>
              <p:cNvSpPr>
                <a:spLocks noChangeArrowheads="1"/>
              </p:cNvSpPr>
              <p:nvPr userDrawn="1"/>
            </p:nvSpPr>
            <p:spPr bwMode="ltGray">
              <a:xfrm rot="1308689">
                <a:off x="1064" y="3425"/>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9" name="Rectangle 53"/>
              <p:cNvSpPr>
                <a:spLocks noChangeArrowheads="1"/>
              </p:cNvSpPr>
              <p:nvPr userDrawn="1"/>
            </p:nvSpPr>
            <p:spPr bwMode="ltGray">
              <a:xfrm rot="469913">
                <a:off x="1172" y="3225"/>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0" name="Rectangle 54"/>
              <p:cNvSpPr>
                <a:spLocks noChangeArrowheads="1"/>
              </p:cNvSpPr>
              <p:nvPr userDrawn="1"/>
            </p:nvSpPr>
            <p:spPr bwMode="ltGray">
              <a:xfrm rot="559869">
                <a:off x="1162" y="325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1" name="Rectangle 55"/>
              <p:cNvSpPr>
                <a:spLocks noChangeArrowheads="1"/>
              </p:cNvSpPr>
              <p:nvPr userDrawn="1"/>
            </p:nvSpPr>
            <p:spPr bwMode="ltGray">
              <a:xfrm rot="734079">
                <a:off x="1154" y="327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2" name="Rectangle 56"/>
              <p:cNvSpPr>
                <a:spLocks noChangeArrowheads="1"/>
              </p:cNvSpPr>
              <p:nvPr userDrawn="1"/>
            </p:nvSpPr>
            <p:spPr bwMode="ltGray">
              <a:xfrm rot="734079">
                <a:off x="1141" y="330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3" name="Rectangle 57"/>
              <p:cNvSpPr>
                <a:spLocks noChangeArrowheads="1"/>
              </p:cNvSpPr>
              <p:nvPr userDrawn="1"/>
            </p:nvSpPr>
            <p:spPr bwMode="ltGray">
              <a:xfrm rot="-293905">
                <a:off x="1211" y="309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4" name="Rectangle 58"/>
              <p:cNvSpPr>
                <a:spLocks noChangeArrowheads="1"/>
              </p:cNvSpPr>
              <p:nvPr userDrawn="1"/>
            </p:nvSpPr>
            <p:spPr bwMode="ltGray">
              <a:xfrm rot="-8">
                <a:off x="1201" y="312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5" name="Rectangle 59"/>
              <p:cNvSpPr>
                <a:spLocks noChangeArrowheads="1"/>
              </p:cNvSpPr>
              <p:nvPr userDrawn="1"/>
            </p:nvSpPr>
            <p:spPr bwMode="ltGray">
              <a:xfrm rot="-8">
                <a:off x="1200" y="3147"/>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6" name="Rectangle 60"/>
              <p:cNvSpPr>
                <a:spLocks noChangeArrowheads="1"/>
              </p:cNvSpPr>
              <p:nvPr userDrawn="1"/>
            </p:nvSpPr>
            <p:spPr bwMode="ltGray">
              <a:xfrm rot="214188">
                <a:off x="1189" y="3173"/>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7" name="Rectangle 61"/>
              <p:cNvSpPr>
                <a:spLocks noChangeArrowheads="1"/>
              </p:cNvSpPr>
              <p:nvPr userDrawn="1"/>
            </p:nvSpPr>
            <p:spPr bwMode="ltGray">
              <a:xfrm rot="-682388">
                <a:off x="1219" y="296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8" name="Rectangle 62"/>
              <p:cNvSpPr>
                <a:spLocks noChangeArrowheads="1"/>
              </p:cNvSpPr>
              <p:nvPr userDrawn="1"/>
            </p:nvSpPr>
            <p:spPr bwMode="ltGray">
              <a:xfrm rot="-480400">
                <a:off x="1220" y="2991"/>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9" name="Rectangle 63"/>
              <p:cNvSpPr>
                <a:spLocks noChangeArrowheads="1"/>
              </p:cNvSpPr>
              <p:nvPr userDrawn="1"/>
            </p:nvSpPr>
            <p:spPr bwMode="ltGray">
              <a:xfrm rot="-480400">
                <a:off x="1220" y="30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0" name="Rectangle 64"/>
              <p:cNvSpPr>
                <a:spLocks noChangeArrowheads="1"/>
              </p:cNvSpPr>
              <p:nvPr userDrawn="1"/>
            </p:nvSpPr>
            <p:spPr bwMode="ltGray">
              <a:xfrm rot="-270546">
                <a:off x="1219" y="3041"/>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1" name="Rectangle 65"/>
              <p:cNvSpPr>
                <a:spLocks noChangeArrowheads="1"/>
              </p:cNvSpPr>
              <p:nvPr userDrawn="1"/>
            </p:nvSpPr>
            <p:spPr bwMode="ltGray">
              <a:xfrm rot="-1132286">
                <a:off x="1207" y="2843"/>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2" name="Rectangle 66"/>
              <p:cNvSpPr>
                <a:spLocks noChangeArrowheads="1"/>
              </p:cNvSpPr>
              <p:nvPr userDrawn="1"/>
            </p:nvSpPr>
            <p:spPr bwMode="ltGray">
              <a:xfrm rot="-969272">
                <a:off x="1213" y="286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3" name="Rectangle 67"/>
              <p:cNvSpPr>
                <a:spLocks noChangeArrowheads="1"/>
              </p:cNvSpPr>
              <p:nvPr userDrawn="1"/>
            </p:nvSpPr>
            <p:spPr bwMode="ltGray">
              <a:xfrm rot="-969272">
                <a:off x="1216" y="288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4" name="Rectangle 68"/>
              <p:cNvSpPr>
                <a:spLocks noChangeArrowheads="1"/>
              </p:cNvSpPr>
              <p:nvPr userDrawn="1"/>
            </p:nvSpPr>
            <p:spPr bwMode="ltGray">
              <a:xfrm rot="-806259">
                <a:off x="1219" y="29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5" name="Rectangle 69"/>
              <p:cNvSpPr>
                <a:spLocks noChangeArrowheads="1"/>
              </p:cNvSpPr>
              <p:nvPr userDrawn="1"/>
            </p:nvSpPr>
            <p:spPr bwMode="ltGray">
              <a:xfrm rot="-1543941">
                <a:off x="1165" y="272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6" name="Rectangle 70"/>
              <p:cNvSpPr>
                <a:spLocks noChangeArrowheads="1"/>
              </p:cNvSpPr>
              <p:nvPr userDrawn="1"/>
            </p:nvSpPr>
            <p:spPr bwMode="ltGray">
              <a:xfrm rot="-1341953">
                <a:off x="1176" y="2752"/>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7" name="Rectangle 71"/>
              <p:cNvSpPr>
                <a:spLocks noChangeArrowheads="1"/>
              </p:cNvSpPr>
              <p:nvPr userDrawn="1"/>
            </p:nvSpPr>
            <p:spPr bwMode="ltGray">
              <a:xfrm rot="-1341953">
                <a:off x="1184" y="277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8" name="Rectangle 72"/>
              <p:cNvSpPr>
                <a:spLocks noChangeArrowheads="1"/>
              </p:cNvSpPr>
              <p:nvPr userDrawn="1"/>
            </p:nvSpPr>
            <p:spPr bwMode="ltGray">
              <a:xfrm rot="-1341953">
                <a:off x="1194" y="279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9" name="Rectangle 73"/>
              <p:cNvSpPr>
                <a:spLocks noChangeArrowheads="1"/>
              </p:cNvSpPr>
              <p:nvPr userDrawn="1"/>
            </p:nvSpPr>
            <p:spPr bwMode="ltGray">
              <a:xfrm rot="-1928746">
                <a:off x="1101" y="262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0" name="Rectangle 74"/>
              <p:cNvSpPr>
                <a:spLocks noChangeArrowheads="1"/>
              </p:cNvSpPr>
              <p:nvPr userDrawn="1"/>
            </p:nvSpPr>
            <p:spPr bwMode="ltGray">
              <a:xfrm rot="-1844175">
                <a:off x="1114" y="264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1" name="Rectangle 75"/>
              <p:cNvSpPr>
                <a:spLocks noChangeArrowheads="1"/>
              </p:cNvSpPr>
              <p:nvPr userDrawn="1"/>
            </p:nvSpPr>
            <p:spPr bwMode="ltGray">
              <a:xfrm rot="-1752383">
                <a:off x="1129" y="266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2" name="Rectangle 76"/>
              <p:cNvSpPr>
                <a:spLocks noChangeArrowheads="1"/>
              </p:cNvSpPr>
              <p:nvPr userDrawn="1"/>
            </p:nvSpPr>
            <p:spPr bwMode="ltGray">
              <a:xfrm rot="-1752383">
                <a:off x="1142" y="268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3" name="Rectangle 77"/>
              <p:cNvSpPr>
                <a:spLocks noChangeArrowheads="1"/>
              </p:cNvSpPr>
              <p:nvPr userDrawn="1"/>
            </p:nvSpPr>
            <p:spPr bwMode="ltGray">
              <a:xfrm rot="-2466736">
                <a:off x="1014" y="253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4" name="Rectangle 78"/>
              <p:cNvSpPr>
                <a:spLocks noChangeArrowheads="1"/>
              </p:cNvSpPr>
              <p:nvPr userDrawn="1"/>
            </p:nvSpPr>
            <p:spPr bwMode="ltGray">
              <a:xfrm rot="-2466736">
                <a:off x="1035" y="255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5" name="Rectangle 79"/>
              <p:cNvSpPr>
                <a:spLocks noChangeArrowheads="1"/>
              </p:cNvSpPr>
              <p:nvPr userDrawn="1"/>
            </p:nvSpPr>
            <p:spPr bwMode="ltGray">
              <a:xfrm rot="-2466736">
                <a:off x="1050" y="257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6" name="Rectangle 80"/>
              <p:cNvSpPr>
                <a:spLocks noChangeArrowheads="1"/>
              </p:cNvSpPr>
              <p:nvPr userDrawn="1"/>
            </p:nvSpPr>
            <p:spPr bwMode="ltGray">
              <a:xfrm rot="-2342866">
                <a:off x="1068" y="2590"/>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7" name="Freeform 81"/>
              <p:cNvSpPr>
                <a:spLocks/>
              </p:cNvSpPr>
              <p:nvPr userDrawn="1"/>
            </p:nvSpPr>
            <p:spPr bwMode="ltGray">
              <a:xfrm>
                <a:off x="486" y="2563"/>
                <a:ext cx="180" cy="151"/>
              </a:xfrm>
              <a:custGeom>
                <a:avLst/>
                <a:gdLst>
                  <a:gd name="T0" fmla="*/ 0 w 180"/>
                  <a:gd name="T1" fmla="*/ 144 h 151"/>
                  <a:gd name="T2" fmla="*/ 28 w 180"/>
                  <a:gd name="T3" fmla="*/ 147 h 151"/>
                  <a:gd name="T4" fmla="*/ 64 w 180"/>
                  <a:gd name="T5" fmla="*/ 46 h 151"/>
                  <a:gd name="T6" fmla="*/ 94 w 180"/>
                  <a:gd name="T7" fmla="*/ 151 h 151"/>
                  <a:gd name="T8" fmla="*/ 129 w 180"/>
                  <a:gd name="T9" fmla="*/ 151 h 151"/>
                  <a:gd name="T10" fmla="*/ 180 w 180"/>
                  <a:gd name="T11" fmla="*/ 9 h 151"/>
                  <a:gd name="T12" fmla="*/ 148 w 180"/>
                  <a:gd name="T13" fmla="*/ 10 h 151"/>
                  <a:gd name="T14" fmla="*/ 112 w 180"/>
                  <a:gd name="T15" fmla="*/ 112 h 151"/>
                  <a:gd name="T16" fmla="*/ 79 w 180"/>
                  <a:gd name="T17" fmla="*/ 0 h 151"/>
                  <a:gd name="T18" fmla="*/ 48 w 180"/>
                  <a:gd name="T19" fmla="*/ 0 h 151"/>
                  <a:gd name="T20" fmla="*/ 0 w 180"/>
                  <a:gd name="T21" fmla="*/ 144 h 1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0" h="151">
                    <a:moveTo>
                      <a:pt x="0" y="144"/>
                    </a:moveTo>
                    <a:lnTo>
                      <a:pt x="28" y="147"/>
                    </a:lnTo>
                    <a:lnTo>
                      <a:pt x="64" y="46"/>
                    </a:lnTo>
                    <a:lnTo>
                      <a:pt x="94" y="151"/>
                    </a:lnTo>
                    <a:lnTo>
                      <a:pt x="129" y="151"/>
                    </a:lnTo>
                    <a:lnTo>
                      <a:pt x="180" y="9"/>
                    </a:lnTo>
                    <a:lnTo>
                      <a:pt x="148" y="10"/>
                    </a:lnTo>
                    <a:lnTo>
                      <a:pt x="112" y="112"/>
                    </a:lnTo>
                    <a:lnTo>
                      <a:pt x="79" y="0"/>
                    </a:lnTo>
                    <a:lnTo>
                      <a:pt x="48" y="0"/>
                    </a:lnTo>
                    <a:lnTo>
                      <a:pt x="0" y="144"/>
                    </a:ln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98" name="Rectangle 82"/>
              <p:cNvSpPr>
                <a:spLocks noChangeArrowheads="1"/>
              </p:cNvSpPr>
              <p:nvPr userDrawn="1"/>
            </p:nvSpPr>
            <p:spPr bwMode="ltGray">
              <a:xfrm rot="6575641">
                <a:off x="-217" y="3138"/>
                <a:ext cx="122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9" name="Rectangle 83"/>
              <p:cNvSpPr>
                <a:spLocks noChangeArrowheads="1"/>
              </p:cNvSpPr>
              <p:nvPr userDrawn="1"/>
            </p:nvSpPr>
            <p:spPr bwMode="ltGray">
              <a:xfrm rot="238799">
                <a:off x="4" y="3146"/>
                <a:ext cx="103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0" name="Rectangle 84"/>
              <p:cNvSpPr>
                <a:spLocks noChangeArrowheads="1"/>
              </p:cNvSpPr>
              <p:nvPr userDrawn="1"/>
            </p:nvSpPr>
            <p:spPr bwMode="ltGray">
              <a:xfrm rot="-2957028">
                <a:off x="907" y="247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1" name="Rectangle 85"/>
              <p:cNvSpPr>
                <a:spLocks noChangeArrowheads="1"/>
              </p:cNvSpPr>
              <p:nvPr userDrawn="1"/>
            </p:nvSpPr>
            <p:spPr bwMode="ltGray">
              <a:xfrm rot="-2957028">
                <a:off x="930" y="248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2" name="Rectangle 86"/>
              <p:cNvSpPr>
                <a:spLocks noChangeArrowheads="1"/>
              </p:cNvSpPr>
              <p:nvPr userDrawn="1"/>
            </p:nvSpPr>
            <p:spPr bwMode="ltGray">
              <a:xfrm rot="-2957028">
                <a:off x="954" y="249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3" name="Rectangle 87"/>
              <p:cNvSpPr>
                <a:spLocks noChangeArrowheads="1"/>
              </p:cNvSpPr>
              <p:nvPr userDrawn="1"/>
            </p:nvSpPr>
            <p:spPr bwMode="ltGray">
              <a:xfrm rot="-2661033">
                <a:off x="974" y="2509"/>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4" name="Rectangle 88"/>
              <p:cNvSpPr>
                <a:spLocks noChangeArrowheads="1"/>
              </p:cNvSpPr>
              <p:nvPr userDrawn="1"/>
            </p:nvSpPr>
            <p:spPr bwMode="ltGray">
              <a:xfrm rot="-3638503">
                <a:off x="788" y="242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5" name="Rectangle 89"/>
              <p:cNvSpPr>
                <a:spLocks noChangeArrowheads="1"/>
              </p:cNvSpPr>
              <p:nvPr userDrawn="1"/>
            </p:nvSpPr>
            <p:spPr bwMode="ltGray">
              <a:xfrm rot="-3638503">
                <a:off x="815" y="243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6" name="Rectangle 90"/>
              <p:cNvSpPr>
                <a:spLocks noChangeArrowheads="1"/>
              </p:cNvSpPr>
              <p:nvPr userDrawn="1"/>
            </p:nvSpPr>
            <p:spPr bwMode="ltGray">
              <a:xfrm rot="-3514633">
                <a:off x="837" y="244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7" name="Rectangle 91"/>
              <p:cNvSpPr>
                <a:spLocks noChangeArrowheads="1"/>
              </p:cNvSpPr>
              <p:nvPr userDrawn="1"/>
            </p:nvSpPr>
            <p:spPr bwMode="ltGray">
              <a:xfrm rot="-3220799">
                <a:off x="862" y="245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8" name="Rectangle 92"/>
              <p:cNvSpPr>
                <a:spLocks noChangeArrowheads="1"/>
              </p:cNvSpPr>
              <p:nvPr userDrawn="1"/>
            </p:nvSpPr>
            <p:spPr bwMode="ltGray">
              <a:xfrm rot="-4338250">
                <a:off x="649" y="239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9" name="Rectangle 93"/>
              <p:cNvSpPr>
                <a:spLocks noChangeArrowheads="1"/>
              </p:cNvSpPr>
              <p:nvPr userDrawn="1"/>
            </p:nvSpPr>
            <p:spPr bwMode="ltGray">
              <a:xfrm rot="-4250359">
                <a:off x="677" y="240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0" name="Rectangle 94"/>
              <p:cNvSpPr>
                <a:spLocks noChangeArrowheads="1"/>
              </p:cNvSpPr>
              <p:nvPr userDrawn="1"/>
            </p:nvSpPr>
            <p:spPr bwMode="ltGray">
              <a:xfrm rot="-4250359">
                <a:off x="708" y="240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1" name="Rectangle 95"/>
              <p:cNvSpPr>
                <a:spLocks noChangeArrowheads="1"/>
              </p:cNvSpPr>
              <p:nvPr userDrawn="1"/>
            </p:nvSpPr>
            <p:spPr bwMode="ltGray">
              <a:xfrm rot="-3989246">
                <a:off x="738" y="241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2" name="Rectangle 96"/>
              <p:cNvSpPr>
                <a:spLocks noChangeArrowheads="1"/>
              </p:cNvSpPr>
              <p:nvPr userDrawn="1"/>
            </p:nvSpPr>
            <p:spPr bwMode="ltGray">
              <a:xfrm rot="-4862215">
                <a:off x="503" y="239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3" name="Rectangle 97"/>
              <p:cNvSpPr>
                <a:spLocks noChangeArrowheads="1"/>
              </p:cNvSpPr>
              <p:nvPr userDrawn="1"/>
            </p:nvSpPr>
            <p:spPr bwMode="ltGray">
              <a:xfrm rot="-4673370">
                <a:off x="534" y="239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4" name="Rectangle 98"/>
              <p:cNvSpPr>
                <a:spLocks noChangeArrowheads="1"/>
              </p:cNvSpPr>
              <p:nvPr userDrawn="1"/>
            </p:nvSpPr>
            <p:spPr bwMode="ltGray">
              <a:xfrm rot="-4646721">
                <a:off x="563"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5" name="Rectangle 99"/>
              <p:cNvSpPr>
                <a:spLocks noChangeArrowheads="1"/>
              </p:cNvSpPr>
              <p:nvPr userDrawn="1"/>
            </p:nvSpPr>
            <p:spPr bwMode="ltGray">
              <a:xfrm rot="-4580623">
                <a:off x="595"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6" name="Rectangle 100"/>
              <p:cNvSpPr>
                <a:spLocks noChangeArrowheads="1"/>
              </p:cNvSpPr>
              <p:nvPr userDrawn="1"/>
            </p:nvSpPr>
            <p:spPr bwMode="ltGray">
              <a:xfrm rot="-5195129">
                <a:off x="355" y="241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7" name="Rectangle 101"/>
              <p:cNvSpPr>
                <a:spLocks noChangeArrowheads="1"/>
              </p:cNvSpPr>
              <p:nvPr userDrawn="1"/>
            </p:nvSpPr>
            <p:spPr bwMode="ltGray">
              <a:xfrm rot="-5360484">
                <a:off x="385" y="240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8" name="Rectangle 102"/>
              <p:cNvSpPr>
                <a:spLocks noChangeArrowheads="1"/>
              </p:cNvSpPr>
              <p:nvPr userDrawn="1"/>
            </p:nvSpPr>
            <p:spPr bwMode="ltGray">
              <a:xfrm rot="-5288939">
                <a:off x="419" y="2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9" name="Rectangle 103"/>
              <p:cNvSpPr>
                <a:spLocks noChangeArrowheads="1"/>
              </p:cNvSpPr>
              <p:nvPr userDrawn="1"/>
            </p:nvSpPr>
            <p:spPr bwMode="ltGray">
              <a:xfrm rot="-5164854">
                <a:off x="449" y="2400"/>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0" name="Rectangle 104"/>
              <p:cNvSpPr>
                <a:spLocks noChangeArrowheads="1"/>
              </p:cNvSpPr>
              <p:nvPr userDrawn="1"/>
            </p:nvSpPr>
            <p:spPr bwMode="ltGray">
              <a:xfrm rot="-6132163">
                <a:off x="206" y="245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1" name="Rectangle 105"/>
              <p:cNvSpPr>
                <a:spLocks noChangeArrowheads="1"/>
              </p:cNvSpPr>
              <p:nvPr userDrawn="1"/>
            </p:nvSpPr>
            <p:spPr bwMode="ltGray">
              <a:xfrm rot="-6220433">
                <a:off x="237" y="24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2" name="Rectangle 106"/>
              <p:cNvSpPr>
                <a:spLocks noChangeArrowheads="1"/>
              </p:cNvSpPr>
              <p:nvPr userDrawn="1"/>
            </p:nvSpPr>
            <p:spPr bwMode="ltGray">
              <a:xfrm rot="-6110943">
                <a:off x="266" y="243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3" name="Rectangle 107"/>
              <p:cNvSpPr>
                <a:spLocks noChangeArrowheads="1"/>
              </p:cNvSpPr>
              <p:nvPr userDrawn="1"/>
            </p:nvSpPr>
            <p:spPr bwMode="ltGray">
              <a:xfrm rot="-5919570">
                <a:off x="293" y="24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4" name="Rectangle 108"/>
              <p:cNvSpPr>
                <a:spLocks noChangeArrowheads="1"/>
              </p:cNvSpPr>
              <p:nvPr userDrawn="1"/>
            </p:nvSpPr>
            <p:spPr bwMode="ltGray">
              <a:xfrm rot="-7376291">
                <a:off x="6" y="25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5" name="Rectangle 109"/>
              <p:cNvSpPr>
                <a:spLocks noChangeArrowheads="1"/>
              </p:cNvSpPr>
              <p:nvPr userDrawn="1"/>
            </p:nvSpPr>
            <p:spPr bwMode="ltGray">
              <a:xfrm rot="-7168347">
                <a:off x="65" y="25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6" name="Rectangle 110"/>
              <p:cNvSpPr>
                <a:spLocks noChangeArrowheads="1"/>
              </p:cNvSpPr>
              <p:nvPr userDrawn="1"/>
            </p:nvSpPr>
            <p:spPr bwMode="ltGray">
              <a:xfrm rot="-6802416">
                <a:off x="92" y="250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7" name="Rectangle 111"/>
              <p:cNvSpPr>
                <a:spLocks noChangeArrowheads="1"/>
              </p:cNvSpPr>
              <p:nvPr userDrawn="1"/>
            </p:nvSpPr>
            <p:spPr bwMode="ltGray">
              <a:xfrm rot="-6802416">
                <a:off x="119" y="249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8" name="Rectangle 112"/>
              <p:cNvSpPr>
                <a:spLocks noChangeArrowheads="1"/>
              </p:cNvSpPr>
              <p:nvPr userDrawn="1"/>
            </p:nvSpPr>
            <p:spPr bwMode="ltGray">
              <a:xfrm rot="-6457704">
                <a:off x="150" y="247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9" name="Rectangle 113"/>
              <p:cNvSpPr>
                <a:spLocks noChangeArrowheads="1"/>
              </p:cNvSpPr>
              <p:nvPr userDrawn="1"/>
            </p:nvSpPr>
            <p:spPr bwMode="ltGray">
              <a:xfrm rot="-1876771">
                <a:off x="0" y="3363"/>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0" name="Rectangle 114"/>
              <p:cNvSpPr>
                <a:spLocks noChangeArrowheads="1"/>
              </p:cNvSpPr>
              <p:nvPr userDrawn="1"/>
            </p:nvSpPr>
            <p:spPr bwMode="ltGray">
              <a:xfrm rot="3283992">
                <a:off x="511" y="347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1" name="Rectangle 115"/>
              <p:cNvSpPr>
                <a:spLocks noChangeArrowheads="1"/>
              </p:cNvSpPr>
              <p:nvPr userDrawn="1"/>
            </p:nvSpPr>
            <p:spPr bwMode="ltGray">
              <a:xfrm rot="3283992">
                <a:off x="35" y="279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2" name="Rectangle 116"/>
              <p:cNvSpPr>
                <a:spLocks noChangeArrowheads="1"/>
              </p:cNvSpPr>
              <p:nvPr userDrawn="1"/>
            </p:nvSpPr>
            <p:spPr bwMode="ltGray">
              <a:xfrm rot="-1876771">
                <a:off x="700" y="2851"/>
                <a:ext cx="31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3" name="Rectangle 117"/>
              <p:cNvSpPr>
                <a:spLocks noChangeArrowheads="1"/>
              </p:cNvSpPr>
              <p:nvPr userDrawn="1"/>
            </p:nvSpPr>
            <p:spPr bwMode="ltGray">
              <a:xfrm rot="5908516">
                <a:off x="200" y="3915"/>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4" name="Rectangle 118"/>
              <p:cNvSpPr>
                <a:spLocks noChangeArrowheads="1"/>
              </p:cNvSpPr>
              <p:nvPr userDrawn="1"/>
            </p:nvSpPr>
            <p:spPr bwMode="ltGray">
              <a:xfrm rot="6683973">
                <a:off x="45" y="3915"/>
                <a:ext cx="144"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5" name="Rectangle 119"/>
              <p:cNvSpPr>
                <a:spLocks noChangeArrowheads="1"/>
              </p:cNvSpPr>
              <p:nvPr userDrawn="1"/>
            </p:nvSpPr>
            <p:spPr bwMode="ltGray">
              <a:xfrm rot="5245609">
                <a:off x="361" y="389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6" name="Rectangle 120"/>
              <p:cNvSpPr>
                <a:spLocks noChangeArrowheads="1"/>
              </p:cNvSpPr>
              <p:nvPr userDrawn="1"/>
            </p:nvSpPr>
            <p:spPr bwMode="ltGray">
              <a:xfrm rot="4500520">
                <a:off x="522" y="3847"/>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7" name="Rectangle 121"/>
              <p:cNvSpPr>
                <a:spLocks noChangeArrowheads="1"/>
              </p:cNvSpPr>
              <p:nvPr userDrawn="1"/>
            </p:nvSpPr>
            <p:spPr bwMode="ltGray">
              <a:xfrm rot="3805227">
                <a:off x="670" y="377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8" name="Rectangle 122"/>
              <p:cNvSpPr>
                <a:spLocks noChangeArrowheads="1"/>
              </p:cNvSpPr>
              <p:nvPr userDrawn="1"/>
            </p:nvSpPr>
            <p:spPr bwMode="ltGray">
              <a:xfrm rot="3060138">
                <a:off x="813" y="368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9" name="Rectangle 123"/>
              <p:cNvSpPr>
                <a:spLocks noChangeArrowheads="1"/>
              </p:cNvSpPr>
              <p:nvPr userDrawn="1"/>
            </p:nvSpPr>
            <p:spPr bwMode="ltGray">
              <a:xfrm rot="2090281">
                <a:off x="938" y="3582"/>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0" name="Rectangle 124"/>
              <p:cNvSpPr>
                <a:spLocks noChangeArrowheads="1"/>
              </p:cNvSpPr>
              <p:nvPr userDrawn="1"/>
            </p:nvSpPr>
            <p:spPr bwMode="ltGray">
              <a:xfrm rot="-7168347">
                <a:off x="-18" y="2506"/>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1" name="Rectangle 125"/>
              <p:cNvSpPr>
                <a:spLocks noChangeArrowheads="1"/>
              </p:cNvSpPr>
              <p:nvPr userDrawn="1"/>
            </p:nvSpPr>
            <p:spPr bwMode="ltGray">
              <a:xfrm rot="-6406501">
                <a:off x="136" y="243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2" name="Rectangle 126"/>
              <p:cNvSpPr>
                <a:spLocks noChangeArrowheads="1"/>
              </p:cNvSpPr>
              <p:nvPr userDrawn="1"/>
            </p:nvSpPr>
            <p:spPr bwMode="ltGray">
              <a:xfrm rot="-4970620">
                <a:off x="447" y="2364"/>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3" name="Rectangle 127"/>
              <p:cNvSpPr>
                <a:spLocks noChangeArrowheads="1"/>
              </p:cNvSpPr>
              <p:nvPr userDrawn="1"/>
            </p:nvSpPr>
            <p:spPr bwMode="ltGray">
              <a:xfrm rot="-4298502">
                <a:off x="597" y="2360"/>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4" name="Rectangle 128"/>
              <p:cNvSpPr>
                <a:spLocks noChangeArrowheads="1"/>
              </p:cNvSpPr>
              <p:nvPr userDrawn="1"/>
            </p:nvSpPr>
            <p:spPr bwMode="ltGray">
              <a:xfrm rot="-3676305">
                <a:off x="739" y="2386"/>
                <a:ext cx="15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5" name="Rectangle 129"/>
              <p:cNvSpPr>
                <a:spLocks noChangeArrowheads="1"/>
              </p:cNvSpPr>
              <p:nvPr userDrawn="1"/>
            </p:nvSpPr>
            <p:spPr bwMode="ltGray">
              <a:xfrm rot="-3188616">
                <a:off x="869" y="24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6" name="Rectangle 130"/>
              <p:cNvSpPr>
                <a:spLocks noChangeArrowheads="1"/>
              </p:cNvSpPr>
              <p:nvPr userDrawn="1"/>
            </p:nvSpPr>
            <p:spPr bwMode="ltGray">
              <a:xfrm rot="-2610246">
                <a:off x="984" y="2497"/>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7" name="Rectangle 131"/>
              <p:cNvSpPr>
                <a:spLocks noChangeArrowheads="1"/>
              </p:cNvSpPr>
              <p:nvPr userDrawn="1"/>
            </p:nvSpPr>
            <p:spPr bwMode="ltGray">
              <a:xfrm rot="-2190008">
                <a:off x="1075" y="2585"/>
                <a:ext cx="17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8" name="Rectangle 132"/>
              <p:cNvSpPr>
                <a:spLocks noChangeArrowheads="1"/>
              </p:cNvSpPr>
              <p:nvPr userDrawn="1"/>
            </p:nvSpPr>
            <p:spPr bwMode="ltGray">
              <a:xfrm rot="-1728558">
                <a:off x="1147" y="2688"/>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9" name="Rectangle 133"/>
              <p:cNvSpPr>
                <a:spLocks noChangeArrowheads="1"/>
              </p:cNvSpPr>
              <p:nvPr userDrawn="1"/>
            </p:nvSpPr>
            <p:spPr bwMode="ltGray">
              <a:xfrm rot="-1172118">
                <a:off x="1198" y="2805"/>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0" name="Rectangle 134"/>
              <p:cNvSpPr>
                <a:spLocks noChangeArrowheads="1"/>
              </p:cNvSpPr>
              <p:nvPr userDrawn="1"/>
            </p:nvSpPr>
            <p:spPr bwMode="ltGray">
              <a:xfrm rot="-753845">
                <a:off x="1218" y="29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1" name="Rectangle 135"/>
              <p:cNvSpPr>
                <a:spLocks noChangeArrowheads="1"/>
              </p:cNvSpPr>
              <p:nvPr userDrawn="1"/>
            </p:nvSpPr>
            <p:spPr bwMode="ltGray">
              <a:xfrm rot="-287823">
                <a:off x="1213" y="3066"/>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2" name="Rectangle 136"/>
              <p:cNvSpPr>
                <a:spLocks noChangeArrowheads="1"/>
              </p:cNvSpPr>
              <p:nvPr userDrawn="1"/>
            </p:nvSpPr>
            <p:spPr bwMode="ltGray">
              <a:xfrm rot="696741">
                <a:off x="1126" y="3337"/>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3" name="Rectangle 137"/>
              <p:cNvSpPr>
                <a:spLocks noChangeArrowheads="1"/>
              </p:cNvSpPr>
              <p:nvPr userDrawn="1"/>
            </p:nvSpPr>
            <p:spPr bwMode="ltGray">
              <a:xfrm rot="1529990">
                <a:off x="1041" y="3465"/>
                <a:ext cx="14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4" name="Freeform 138"/>
              <p:cNvSpPr>
                <a:spLocks/>
              </p:cNvSpPr>
              <p:nvPr userDrawn="1"/>
            </p:nvSpPr>
            <p:spPr bwMode="ltGray">
              <a:xfrm>
                <a:off x="850" y="3136"/>
                <a:ext cx="204" cy="120"/>
              </a:xfrm>
              <a:custGeom>
                <a:avLst/>
                <a:gdLst>
                  <a:gd name="T0" fmla="*/ 168 w 204"/>
                  <a:gd name="T1" fmla="*/ 120 h 120"/>
                  <a:gd name="T2" fmla="*/ 204 w 204"/>
                  <a:gd name="T3" fmla="*/ 12 h 120"/>
                  <a:gd name="T4" fmla="*/ 42 w 204"/>
                  <a:gd name="T5" fmla="*/ 0 h 120"/>
                  <a:gd name="T6" fmla="*/ 0 w 204"/>
                  <a:gd name="T7" fmla="*/ 108 h 120"/>
                  <a:gd name="T8" fmla="*/ 30 w 204"/>
                  <a:gd name="T9" fmla="*/ 114 h 120"/>
                  <a:gd name="T10" fmla="*/ 60 w 204"/>
                  <a:gd name="T11" fmla="*/ 30 h 120"/>
                  <a:gd name="T12" fmla="*/ 102 w 204"/>
                  <a:gd name="T13" fmla="*/ 36 h 120"/>
                  <a:gd name="T14" fmla="*/ 78 w 204"/>
                  <a:gd name="T15" fmla="*/ 108 h 120"/>
                  <a:gd name="T16" fmla="*/ 102 w 204"/>
                  <a:gd name="T17" fmla="*/ 108 h 120"/>
                  <a:gd name="T18" fmla="*/ 132 w 204"/>
                  <a:gd name="T19" fmla="*/ 36 h 120"/>
                  <a:gd name="T20" fmla="*/ 162 w 204"/>
                  <a:gd name="T21" fmla="*/ 36 h 120"/>
                  <a:gd name="T22" fmla="*/ 138 w 204"/>
                  <a:gd name="T23" fmla="*/ 114 h 120"/>
                  <a:gd name="T24" fmla="*/ 168 w 204"/>
                  <a:gd name="T25" fmla="*/ 120 h 1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04" h="120">
                    <a:moveTo>
                      <a:pt x="168" y="120"/>
                    </a:moveTo>
                    <a:lnTo>
                      <a:pt x="204" y="12"/>
                    </a:lnTo>
                    <a:lnTo>
                      <a:pt x="42" y="0"/>
                    </a:lnTo>
                    <a:lnTo>
                      <a:pt x="0" y="108"/>
                    </a:lnTo>
                    <a:lnTo>
                      <a:pt x="30" y="114"/>
                    </a:lnTo>
                    <a:lnTo>
                      <a:pt x="60" y="30"/>
                    </a:lnTo>
                    <a:lnTo>
                      <a:pt x="102" y="36"/>
                    </a:lnTo>
                    <a:lnTo>
                      <a:pt x="78" y="108"/>
                    </a:lnTo>
                    <a:lnTo>
                      <a:pt x="102" y="108"/>
                    </a:lnTo>
                    <a:lnTo>
                      <a:pt x="132" y="36"/>
                    </a:lnTo>
                    <a:lnTo>
                      <a:pt x="162" y="36"/>
                    </a:lnTo>
                    <a:lnTo>
                      <a:pt x="138" y="114"/>
                    </a:lnTo>
                    <a:lnTo>
                      <a:pt x="168" y="12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5" name="Freeform 139"/>
              <p:cNvSpPr>
                <a:spLocks/>
              </p:cNvSpPr>
              <p:nvPr userDrawn="1"/>
            </p:nvSpPr>
            <p:spPr bwMode="ltGray">
              <a:xfrm>
                <a:off x="19" y="2722"/>
                <a:ext cx="90" cy="78"/>
              </a:xfrm>
              <a:custGeom>
                <a:avLst/>
                <a:gdLst>
                  <a:gd name="T0" fmla="*/ 66 w 90"/>
                  <a:gd name="T1" fmla="*/ 36 h 78"/>
                  <a:gd name="T2" fmla="*/ 66 w 90"/>
                  <a:gd name="T3" fmla="*/ 36 h 78"/>
                  <a:gd name="T4" fmla="*/ 18 w 90"/>
                  <a:gd name="T5" fmla="*/ 24 h 78"/>
                  <a:gd name="T6" fmla="*/ 0 w 90"/>
                  <a:gd name="T7" fmla="*/ 30 h 78"/>
                  <a:gd name="T8" fmla="*/ 36 w 90"/>
                  <a:gd name="T9" fmla="*/ 78 h 78"/>
                  <a:gd name="T10" fmla="*/ 48 w 90"/>
                  <a:gd name="T11" fmla="*/ 72 h 78"/>
                  <a:gd name="T12" fmla="*/ 24 w 90"/>
                  <a:gd name="T13" fmla="*/ 36 h 78"/>
                  <a:gd name="T14" fmla="*/ 24 w 90"/>
                  <a:gd name="T15" fmla="*/ 36 h 78"/>
                  <a:gd name="T16" fmla="*/ 72 w 90"/>
                  <a:gd name="T17" fmla="*/ 54 h 78"/>
                  <a:gd name="T18" fmla="*/ 90 w 90"/>
                  <a:gd name="T19" fmla="*/ 42 h 78"/>
                  <a:gd name="T20" fmla="*/ 54 w 90"/>
                  <a:gd name="T21" fmla="*/ 0 h 78"/>
                  <a:gd name="T22" fmla="*/ 42 w 90"/>
                  <a:gd name="T23" fmla="*/ 6 h 78"/>
                  <a:gd name="T24" fmla="*/ 66 w 90"/>
                  <a:gd name="T25" fmla="*/ 36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8">
                    <a:moveTo>
                      <a:pt x="66" y="36"/>
                    </a:moveTo>
                    <a:lnTo>
                      <a:pt x="66" y="36"/>
                    </a:lnTo>
                    <a:lnTo>
                      <a:pt x="18" y="24"/>
                    </a:lnTo>
                    <a:lnTo>
                      <a:pt x="0" y="30"/>
                    </a:lnTo>
                    <a:lnTo>
                      <a:pt x="36" y="78"/>
                    </a:lnTo>
                    <a:lnTo>
                      <a:pt x="48" y="72"/>
                    </a:lnTo>
                    <a:lnTo>
                      <a:pt x="24" y="36"/>
                    </a:lnTo>
                    <a:lnTo>
                      <a:pt x="72" y="54"/>
                    </a:lnTo>
                    <a:lnTo>
                      <a:pt x="90" y="42"/>
                    </a:lnTo>
                    <a:lnTo>
                      <a:pt x="54" y="0"/>
                    </a:lnTo>
                    <a:lnTo>
                      <a:pt x="42" y="6"/>
                    </a:lnTo>
                    <a:lnTo>
                      <a:pt x="66" y="3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6" name="Freeform 140"/>
              <p:cNvSpPr>
                <a:spLocks/>
              </p:cNvSpPr>
              <p:nvPr userDrawn="1"/>
            </p:nvSpPr>
            <p:spPr bwMode="ltGray">
              <a:xfrm>
                <a:off x="97" y="2651"/>
                <a:ext cx="101" cy="89"/>
              </a:xfrm>
              <a:custGeom>
                <a:avLst/>
                <a:gdLst>
                  <a:gd name="T0" fmla="*/ 54 w 101"/>
                  <a:gd name="T1" fmla="*/ 89 h 89"/>
                  <a:gd name="T2" fmla="*/ 65 w 101"/>
                  <a:gd name="T3" fmla="*/ 83 h 89"/>
                  <a:gd name="T4" fmla="*/ 48 w 101"/>
                  <a:gd name="T5" fmla="*/ 35 h 89"/>
                  <a:gd name="T6" fmla="*/ 89 w 101"/>
                  <a:gd name="T7" fmla="*/ 65 h 89"/>
                  <a:gd name="T8" fmla="*/ 101 w 101"/>
                  <a:gd name="T9" fmla="*/ 59 h 89"/>
                  <a:gd name="T10" fmla="*/ 83 w 101"/>
                  <a:gd name="T11" fmla="*/ 0 h 89"/>
                  <a:gd name="T12" fmla="*/ 71 w 101"/>
                  <a:gd name="T13" fmla="*/ 12 h 89"/>
                  <a:gd name="T14" fmla="*/ 83 w 101"/>
                  <a:gd name="T15" fmla="*/ 41 h 89"/>
                  <a:gd name="T16" fmla="*/ 48 w 101"/>
                  <a:gd name="T17" fmla="*/ 23 h 89"/>
                  <a:gd name="T18" fmla="*/ 36 w 101"/>
                  <a:gd name="T19" fmla="*/ 29 h 89"/>
                  <a:gd name="T20" fmla="*/ 45 w 101"/>
                  <a:gd name="T21" fmla="*/ 68 h 89"/>
                  <a:gd name="T22" fmla="*/ 18 w 101"/>
                  <a:gd name="T23" fmla="*/ 41 h 89"/>
                  <a:gd name="T24" fmla="*/ 0 w 101"/>
                  <a:gd name="T25" fmla="*/ 53 h 89"/>
                  <a:gd name="T26" fmla="*/ 54 w 101"/>
                  <a:gd name="T27" fmla="*/ 89 h 8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01" h="89">
                    <a:moveTo>
                      <a:pt x="54" y="89"/>
                    </a:moveTo>
                    <a:lnTo>
                      <a:pt x="65" y="83"/>
                    </a:lnTo>
                    <a:lnTo>
                      <a:pt x="48" y="35"/>
                    </a:lnTo>
                    <a:lnTo>
                      <a:pt x="89" y="65"/>
                    </a:lnTo>
                    <a:lnTo>
                      <a:pt x="101" y="59"/>
                    </a:lnTo>
                    <a:lnTo>
                      <a:pt x="83" y="0"/>
                    </a:lnTo>
                    <a:lnTo>
                      <a:pt x="71" y="12"/>
                    </a:lnTo>
                    <a:lnTo>
                      <a:pt x="83" y="41"/>
                    </a:lnTo>
                    <a:lnTo>
                      <a:pt x="48" y="23"/>
                    </a:lnTo>
                    <a:lnTo>
                      <a:pt x="36" y="29"/>
                    </a:lnTo>
                    <a:lnTo>
                      <a:pt x="45" y="68"/>
                    </a:lnTo>
                    <a:lnTo>
                      <a:pt x="18" y="41"/>
                    </a:lnTo>
                    <a:lnTo>
                      <a:pt x="0" y="53"/>
                    </a:lnTo>
                    <a:lnTo>
                      <a:pt x="54" y="89"/>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7" name="Freeform 141"/>
              <p:cNvSpPr>
                <a:spLocks/>
              </p:cNvSpPr>
              <p:nvPr userDrawn="1"/>
            </p:nvSpPr>
            <p:spPr bwMode="ltGray">
              <a:xfrm>
                <a:off x="677" y="3502"/>
                <a:ext cx="83" cy="78"/>
              </a:xfrm>
              <a:custGeom>
                <a:avLst/>
                <a:gdLst>
                  <a:gd name="T0" fmla="*/ 36 w 83"/>
                  <a:gd name="T1" fmla="*/ 78 h 78"/>
                  <a:gd name="T2" fmla="*/ 83 w 83"/>
                  <a:gd name="T3" fmla="*/ 48 h 78"/>
                  <a:gd name="T4" fmla="*/ 54 w 83"/>
                  <a:gd name="T5" fmla="*/ 0 h 78"/>
                  <a:gd name="T6" fmla="*/ 0 w 83"/>
                  <a:gd name="T7" fmla="*/ 30 h 78"/>
                  <a:gd name="T8" fmla="*/ 6 w 83"/>
                  <a:gd name="T9" fmla="*/ 36 h 78"/>
                  <a:gd name="T10" fmla="*/ 42 w 83"/>
                  <a:gd name="T11" fmla="*/ 18 h 78"/>
                  <a:gd name="T12" fmla="*/ 54 w 83"/>
                  <a:gd name="T13" fmla="*/ 30 h 78"/>
                  <a:gd name="T14" fmla="*/ 24 w 83"/>
                  <a:gd name="T15" fmla="*/ 48 h 78"/>
                  <a:gd name="T16" fmla="*/ 30 w 83"/>
                  <a:gd name="T17" fmla="*/ 54 h 78"/>
                  <a:gd name="T18" fmla="*/ 60 w 83"/>
                  <a:gd name="T19" fmla="*/ 36 h 78"/>
                  <a:gd name="T20" fmla="*/ 66 w 83"/>
                  <a:gd name="T21" fmla="*/ 48 h 78"/>
                  <a:gd name="T22" fmla="*/ 30 w 83"/>
                  <a:gd name="T23" fmla="*/ 66 h 78"/>
                  <a:gd name="T24" fmla="*/ 36 w 83"/>
                  <a:gd name="T25" fmla="*/ 78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3" h="78">
                    <a:moveTo>
                      <a:pt x="36" y="78"/>
                    </a:moveTo>
                    <a:lnTo>
                      <a:pt x="83" y="48"/>
                    </a:lnTo>
                    <a:lnTo>
                      <a:pt x="54" y="0"/>
                    </a:lnTo>
                    <a:lnTo>
                      <a:pt x="0" y="30"/>
                    </a:lnTo>
                    <a:lnTo>
                      <a:pt x="6" y="36"/>
                    </a:lnTo>
                    <a:lnTo>
                      <a:pt x="42" y="18"/>
                    </a:lnTo>
                    <a:lnTo>
                      <a:pt x="54" y="30"/>
                    </a:lnTo>
                    <a:lnTo>
                      <a:pt x="24" y="48"/>
                    </a:lnTo>
                    <a:lnTo>
                      <a:pt x="30" y="54"/>
                    </a:lnTo>
                    <a:lnTo>
                      <a:pt x="60" y="36"/>
                    </a:lnTo>
                    <a:lnTo>
                      <a:pt x="66" y="48"/>
                    </a:lnTo>
                    <a:lnTo>
                      <a:pt x="30" y="66"/>
                    </a:lnTo>
                    <a:lnTo>
                      <a:pt x="36" y="7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8" name="Freeform 142"/>
              <p:cNvSpPr>
                <a:spLocks/>
              </p:cNvSpPr>
              <p:nvPr userDrawn="1"/>
            </p:nvSpPr>
            <p:spPr bwMode="ltGray">
              <a:xfrm>
                <a:off x="940" y="2782"/>
                <a:ext cx="90" cy="72"/>
              </a:xfrm>
              <a:custGeom>
                <a:avLst/>
                <a:gdLst>
                  <a:gd name="T0" fmla="*/ 90 w 90"/>
                  <a:gd name="T1" fmla="*/ 30 h 72"/>
                  <a:gd name="T2" fmla="*/ 66 w 90"/>
                  <a:gd name="T3" fmla="*/ 0 h 72"/>
                  <a:gd name="T4" fmla="*/ 0 w 90"/>
                  <a:gd name="T5" fmla="*/ 36 h 72"/>
                  <a:gd name="T6" fmla="*/ 24 w 90"/>
                  <a:gd name="T7" fmla="*/ 72 h 72"/>
                  <a:gd name="T8" fmla="*/ 36 w 90"/>
                  <a:gd name="T9" fmla="*/ 66 h 72"/>
                  <a:gd name="T10" fmla="*/ 18 w 90"/>
                  <a:gd name="T11" fmla="*/ 42 h 72"/>
                  <a:gd name="T12" fmla="*/ 36 w 90"/>
                  <a:gd name="T13" fmla="*/ 30 h 72"/>
                  <a:gd name="T14" fmla="*/ 54 w 90"/>
                  <a:gd name="T15" fmla="*/ 54 h 72"/>
                  <a:gd name="T16" fmla="*/ 60 w 90"/>
                  <a:gd name="T17" fmla="*/ 48 h 72"/>
                  <a:gd name="T18" fmla="*/ 48 w 90"/>
                  <a:gd name="T19" fmla="*/ 24 h 72"/>
                  <a:gd name="T20" fmla="*/ 60 w 90"/>
                  <a:gd name="T21" fmla="*/ 12 h 72"/>
                  <a:gd name="T22" fmla="*/ 78 w 90"/>
                  <a:gd name="T23" fmla="*/ 42 h 72"/>
                  <a:gd name="T24" fmla="*/ 90 w 90"/>
                  <a:gd name="T25" fmla="*/ 30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2">
                    <a:moveTo>
                      <a:pt x="90" y="30"/>
                    </a:moveTo>
                    <a:lnTo>
                      <a:pt x="66" y="0"/>
                    </a:lnTo>
                    <a:lnTo>
                      <a:pt x="0" y="36"/>
                    </a:lnTo>
                    <a:lnTo>
                      <a:pt x="24" y="72"/>
                    </a:lnTo>
                    <a:lnTo>
                      <a:pt x="36" y="66"/>
                    </a:lnTo>
                    <a:lnTo>
                      <a:pt x="18" y="42"/>
                    </a:lnTo>
                    <a:lnTo>
                      <a:pt x="36" y="30"/>
                    </a:lnTo>
                    <a:lnTo>
                      <a:pt x="54" y="54"/>
                    </a:lnTo>
                    <a:lnTo>
                      <a:pt x="60" y="48"/>
                    </a:lnTo>
                    <a:lnTo>
                      <a:pt x="48" y="24"/>
                    </a:lnTo>
                    <a:lnTo>
                      <a:pt x="60" y="12"/>
                    </a:lnTo>
                    <a:lnTo>
                      <a:pt x="78" y="42"/>
                    </a:lnTo>
                    <a:lnTo>
                      <a:pt x="90" y="3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9" name="Freeform 143"/>
              <p:cNvSpPr>
                <a:spLocks/>
              </p:cNvSpPr>
              <p:nvPr userDrawn="1"/>
            </p:nvSpPr>
            <p:spPr bwMode="ltGray">
              <a:xfrm>
                <a:off x="898" y="2716"/>
                <a:ext cx="90" cy="84"/>
              </a:xfrm>
              <a:custGeom>
                <a:avLst/>
                <a:gdLst>
                  <a:gd name="T0" fmla="*/ 42 w 90"/>
                  <a:gd name="T1" fmla="*/ 60 h 84"/>
                  <a:gd name="T2" fmla="*/ 42 w 90"/>
                  <a:gd name="T3" fmla="*/ 60 h 84"/>
                  <a:gd name="T4" fmla="*/ 72 w 90"/>
                  <a:gd name="T5" fmla="*/ 12 h 84"/>
                  <a:gd name="T6" fmla="*/ 66 w 90"/>
                  <a:gd name="T7" fmla="*/ 0 h 84"/>
                  <a:gd name="T8" fmla="*/ 0 w 90"/>
                  <a:gd name="T9" fmla="*/ 42 h 84"/>
                  <a:gd name="T10" fmla="*/ 6 w 90"/>
                  <a:gd name="T11" fmla="*/ 54 h 84"/>
                  <a:gd name="T12" fmla="*/ 54 w 90"/>
                  <a:gd name="T13" fmla="*/ 24 h 84"/>
                  <a:gd name="T14" fmla="*/ 54 w 90"/>
                  <a:gd name="T15" fmla="*/ 24 h 84"/>
                  <a:gd name="T16" fmla="*/ 18 w 90"/>
                  <a:gd name="T17" fmla="*/ 72 h 84"/>
                  <a:gd name="T18" fmla="*/ 24 w 90"/>
                  <a:gd name="T19" fmla="*/ 84 h 84"/>
                  <a:gd name="T20" fmla="*/ 90 w 90"/>
                  <a:gd name="T21" fmla="*/ 42 h 84"/>
                  <a:gd name="T22" fmla="*/ 84 w 90"/>
                  <a:gd name="T23" fmla="*/ 30 h 84"/>
                  <a:gd name="T24" fmla="*/ 42 w 90"/>
                  <a:gd name="T25" fmla="*/ 60 h 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84">
                    <a:moveTo>
                      <a:pt x="42" y="60"/>
                    </a:moveTo>
                    <a:lnTo>
                      <a:pt x="42" y="60"/>
                    </a:lnTo>
                    <a:lnTo>
                      <a:pt x="72" y="12"/>
                    </a:lnTo>
                    <a:lnTo>
                      <a:pt x="66" y="0"/>
                    </a:lnTo>
                    <a:lnTo>
                      <a:pt x="0" y="42"/>
                    </a:lnTo>
                    <a:lnTo>
                      <a:pt x="6" y="54"/>
                    </a:lnTo>
                    <a:lnTo>
                      <a:pt x="54" y="24"/>
                    </a:lnTo>
                    <a:lnTo>
                      <a:pt x="18" y="72"/>
                    </a:lnTo>
                    <a:lnTo>
                      <a:pt x="24" y="84"/>
                    </a:lnTo>
                    <a:lnTo>
                      <a:pt x="90" y="42"/>
                    </a:lnTo>
                    <a:lnTo>
                      <a:pt x="84" y="30"/>
                    </a:lnTo>
                    <a:lnTo>
                      <a:pt x="42" y="6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0" name="Freeform 144"/>
              <p:cNvSpPr>
                <a:spLocks/>
              </p:cNvSpPr>
              <p:nvPr userDrawn="1"/>
            </p:nvSpPr>
            <p:spPr bwMode="ltGray">
              <a:xfrm>
                <a:off x="7" y="3837"/>
                <a:ext cx="6" cy="12"/>
              </a:xfrm>
              <a:custGeom>
                <a:avLst/>
                <a:gdLst>
                  <a:gd name="T0" fmla="*/ 6 w 6"/>
                  <a:gd name="T1" fmla="*/ 0 h 12"/>
                  <a:gd name="T2" fmla="*/ 6 w 6"/>
                  <a:gd name="T3" fmla="*/ 0 h 12"/>
                  <a:gd name="T4" fmla="*/ 0 w 6"/>
                  <a:gd name="T5" fmla="*/ 0 h 12"/>
                  <a:gd name="T6" fmla="*/ 0 w 6"/>
                  <a:gd name="T7" fmla="*/ 0 h 12"/>
                  <a:gd name="T8" fmla="*/ 0 w 6"/>
                  <a:gd name="T9" fmla="*/ 12 h 12"/>
                  <a:gd name="T10" fmla="*/ 6 w 6"/>
                  <a:gd name="T11" fmla="*/ 0 h 12"/>
                  <a:gd name="T12" fmla="*/ 6 w 6"/>
                  <a:gd name="T13" fmla="*/ 0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12">
                    <a:moveTo>
                      <a:pt x="6" y="0"/>
                    </a:moveTo>
                    <a:lnTo>
                      <a:pt x="6" y="0"/>
                    </a:lnTo>
                    <a:lnTo>
                      <a:pt x="0" y="0"/>
                    </a:lnTo>
                    <a:lnTo>
                      <a:pt x="0" y="12"/>
                    </a:lnTo>
                    <a:lnTo>
                      <a:pt x="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1" name="Freeform 145"/>
              <p:cNvSpPr>
                <a:spLocks/>
              </p:cNvSpPr>
              <p:nvPr userDrawn="1"/>
            </p:nvSpPr>
            <p:spPr bwMode="ltGray">
              <a:xfrm>
                <a:off x="7" y="2555"/>
                <a:ext cx="30" cy="48"/>
              </a:xfrm>
              <a:custGeom>
                <a:avLst/>
                <a:gdLst>
                  <a:gd name="T0" fmla="*/ 18 w 30"/>
                  <a:gd name="T1" fmla="*/ 48 h 48"/>
                  <a:gd name="T2" fmla="*/ 18 w 30"/>
                  <a:gd name="T3" fmla="*/ 48 h 48"/>
                  <a:gd name="T4" fmla="*/ 30 w 30"/>
                  <a:gd name="T5" fmla="*/ 42 h 48"/>
                  <a:gd name="T6" fmla="*/ 0 w 30"/>
                  <a:gd name="T7" fmla="*/ 0 h 48"/>
                  <a:gd name="T8" fmla="*/ 0 w 30"/>
                  <a:gd name="T9" fmla="*/ 24 h 48"/>
                  <a:gd name="T10" fmla="*/ 18 w 30"/>
                  <a:gd name="T11" fmla="*/ 48 h 48"/>
                  <a:gd name="T12" fmla="*/ 18 w 30"/>
                  <a:gd name="T13" fmla="*/ 48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8">
                    <a:moveTo>
                      <a:pt x="18" y="48"/>
                    </a:moveTo>
                    <a:lnTo>
                      <a:pt x="18" y="48"/>
                    </a:lnTo>
                    <a:lnTo>
                      <a:pt x="30" y="42"/>
                    </a:lnTo>
                    <a:lnTo>
                      <a:pt x="0" y="0"/>
                    </a:lnTo>
                    <a:lnTo>
                      <a:pt x="0" y="24"/>
                    </a:lnTo>
                    <a:lnTo>
                      <a:pt x="18" y="4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2" name="Freeform 146"/>
              <p:cNvSpPr>
                <a:spLocks/>
              </p:cNvSpPr>
              <p:nvPr userDrawn="1"/>
            </p:nvSpPr>
            <p:spPr bwMode="ltGray">
              <a:xfrm>
                <a:off x="7" y="3843"/>
                <a:ext cx="36" cy="66"/>
              </a:xfrm>
              <a:custGeom>
                <a:avLst/>
                <a:gdLst>
                  <a:gd name="T0" fmla="*/ 36 w 36"/>
                  <a:gd name="T1" fmla="*/ 0 h 66"/>
                  <a:gd name="T2" fmla="*/ 24 w 36"/>
                  <a:gd name="T3" fmla="*/ 0 h 66"/>
                  <a:gd name="T4" fmla="*/ 24 w 36"/>
                  <a:gd name="T5" fmla="*/ 0 h 66"/>
                  <a:gd name="T6" fmla="*/ 0 w 36"/>
                  <a:gd name="T7" fmla="*/ 36 h 66"/>
                  <a:gd name="T8" fmla="*/ 0 w 36"/>
                  <a:gd name="T9" fmla="*/ 66 h 66"/>
                  <a:gd name="T10" fmla="*/ 36 w 36"/>
                  <a:gd name="T11" fmla="*/ 0 h 66"/>
                  <a:gd name="T12" fmla="*/ 36 w 36"/>
                  <a:gd name="T13" fmla="*/ 0 h 6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6" h="66">
                    <a:moveTo>
                      <a:pt x="36" y="0"/>
                    </a:moveTo>
                    <a:lnTo>
                      <a:pt x="24" y="0"/>
                    </a:lnTo>
                    <a:lnTo>
                      <a:pt x="0" y="36"/>
                    </a:lnTo>
                    <a:lnTo>
                      <a:pt x="0" y="66"/>
                    </a:lnTo>
                    <a:lnTo>
                      <a:pt x="3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3" name="Rectangle 147"/>
              <p:cNvSpPr>
                <a:spLocks noChangeArrowheads="1"/>
              </p:cNvSpPr>
              <p:nvPr userDrawn="1"/>
            </p:nvSpPr>
            <p:spPr bwMode="ltGray">
              <a:xfrm rot="244926">
                <a:off x="1177" y="3201"/>
                <a:ext cx="16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64" name="Rectangle 148"/>
              <p:cNvSpPr>
                <a:spLocks noChangeArrowheads="1"/>
              </p:cNvSpPr>
              <p:nvPr userDrawn="1"/>
            </p:nvSpPr>
            <p:spPr bwMode="ltGray">
              <a:xfrm rot="-5598588">
                <a:off x="290" y="2386"/>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65" name="Freeform 149"/>
              <p:cNvSpPr>
                <a:spLocks/>
              </p:cNvSpPr>
              <p:nvPr userDrawn="1"/>
            </p:nvSpPr>
            <p:spPr bwMode="ltGray">
              <a:xfrm>
                <a:off x="139" y="3573"/>
                <a:ext cx="144" cy="154"/>
              </a:xfrm>
              <a:custGeom>
                <a:avLst/>
                <a:gdLst>
                  <a:gd name="T0" fmla="*/ 0 w 144"/>
                  <a:gd name="T1" fmla="*/ 102 h 154"/>
                  <a:gd name="T2" fmla="*/ 59 w 144"/>
                  <a:gd name="T3" fmla="*/ 154 h 154"/>
                  <a:gd name="T4" fmla="*/ 117 w 144"/>
                  <a:gd name="T5" fmla="*/ 120 h 154"/>
                  <a:gd name="T6" fmla="*/ 62 w 144"/>
                  <a:gd name="T7" fmla="*/ 55 h 154"/>
                  <a:gd name="T8" fmla="*/ 104 w 144"/>
                  <a:gd name="T9" fmla="*/ 34 h 154"/>
                  <a:gd name="T10" fmla="*/ 117 w 144"/>
                  <a:gd name="T11" fmla="*/ 53 h 154"/>
                  <a:gd name="T12" fmla="*/ 141 w 144"/>
                  <a:gd name="T13" fmla="*/ 47 h 154"/>
                  <a:gd name="T14" fmla="*/ 97 w 144"/>
                  <a:gd name="T15" fmla="*/ 2 h 154"/>
                  <a:gd name="T16" fmla="*/ 36 w 144"/>
                  <a:gd name="T17" fmla="*/ 33 h 154"/>
                  <a:gd name="T18" fmla="*/ 90 w 144"/>
                  <a:gd name="T19" fmla="*/ 107 h 154"/>
                  <a:gd name="T20" fmla="*/ 28 w 144"/>
                  <a:gd name="T21" fmla="*/ 101 h 154"/>
                  <a:gd name="T22" fmla="*/ 0 w 144"/>
                  <a:gd name="T23" fmla="*/ 102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9" y="61"/>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166" name="Freeform 150"/>
              <p:cNvSpPr>
                <a:spLocks/>
              </p:cNvSpPr>
              <p:nvPr userDrawn="1"/>
            </p:nvSpPr>
            <p:spPr bwMode="ltGray">
              <a:xfrm rot="-2857037">
                <a:off x="619" y="3550"/>
                <a:ext cx="68" cy="69"/>
              </a:xfrm>
              <a:custGeom>
                <a:avLst/>
                <a:gdLst>
                  <a:gd name="T0" fmla="*/ 0 w 144"/>
                  <a:gd name="T1" fmla="*/ 21 h 154"/>
                  <a:gd name="T2" fmla="*/ 13 w 144"/>
                  <a:gd name="T3" fmla="*/ 31 h 154"/>
                  <a:gd name="T4" fmla="*/ 26 w 144"/>
                  <a:gd name="T5" fmla="*/ 24 h 154"/>
                  <a:gd name="T6" fmla="*/ 14 w 144"/>
                  <a:gd name="T7" fmla="*/ 11 h 154"/>
                  <a:gd name="T8" fmla="*/ 23 w 144"/>
                  <a:gd name="T9" fmla="*/ 7 h 154"/>
                  <a:gd name="T10" fmla="*/ 26 w 144"/>
                  <a:gd name="T11" fmla="*/ 11 h 154"/>
                  <a:gd name="T12" fmla="*/ 32 w 144"/>
                  <a:gd name="T13" fmla="*/ 9 h 154"/>
                  <a:gd name="T14" fmla="*/ 22 w 144"/>
                  <a:gd name="T15" fmla="*/ 0 h 154"/>
                  <a:gd name="T16" fmla="*/ 8 w 144"/>
                  <a:gd name="T17" fmla="*/ 7 h 154"/>
                  <a:gd name="T18" fmla="*/ 20 w 144"/>
                  <a:gd name="T19" fmla="*/ 22 h 154"/>
                  <a:gd name="T20" fmla="*/ 6 w 144"/>
                  <a:gd name="T21" fmla="*/ 20 h 154"/>
                  <a:gd name="T22" fmla="*/ 0 w 144"/>
                  <a:gd name="T23" fmla="*/ 21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3" y="47"/>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50327" name="Freeform 151"/>
              <p:cNvSpPr>
                <a:spLocks/>
              </p:cNvSpPr>
              <p:nvPr userDrawn="1"/>
            </p:nvSpPr>
            <p:spPr bwMode="ltGray">
              <a:xfrm>
                <a:off x="235" y="2503"/>
                <a:ext cx="348" cy="1272"/>
              </a:xfrm>
              <a:custGeom>
                <a:avLst/>
                <a:gdLst>
                  <a:gd name="T0" fmla="*/ 0 w 348"/>
                  <a:gd name="T1" fmla="*/ 0 h 1272"/>
                  <a:gd name="T2" fmla="*/ 287 w 348"/>
                  <a:gd name="T3" fmla="*/ 582 h 1272"/>
                  <a:gd name="T4" fmla="*/ 348 w 348"/>
                  <a:gd name="T5" fmla="*/ 1272 h 1272"/>
                  <a:gd name="T6" fmla="*/ 54 w 348"/>
                  <a:gd name="T7" fmla="*/ 676 h 1272"/>
                  <a:gd name="T8" fmla="*/ 0 w 348"/>
                  <a:gd name="T9" fmla="*/ 0 h 1272"/>
                </a:gdLst>
                <a:ahLst/>
                <a:cxnLst>
                  <a:cxn ang="0">
                    <a:pos x="T0" y="T1"/>
                  </a:cxn>
                  <a:cxn ang="0">
                    <a:pos x="T2" y="T3"/>
                  </a:cxn>
                  <a:cxn ang="0">
                    <a:pos x="T4" y="T5"/>
                  </a:cxn>
                  <a:cxn ang="0">
                    <a:pos x="T6" y="T7"/>
                  </a:cxn>
                  <a:cxn ang="0">
                    <a:pos x="T8" y="T9"/>
                  </a:cxn>
                </a:cxnLst>
                <a:rect l="0" t="0" r="r" b="b"/>
                <a:pathLst>
                  <a:path w="348" h="1272">
                    <a:moveTo>
                      <a:pt x="0" y="0"/>
                    </a:moveTo>
                    <a:lnTo>
                      <a:pt x="287" y="582"/>
                    </a:lnTo>
                    <a:lnTo>
                      <a:pt x="348" y="1272"/>
                    </a:lnTo>
                    <a:lnTo>
                      <a:pt x="54" y="676"/>
                    </a:lnTo>
                    <a:lnTo>
                      <a:pt x="0" y="0"/>
                    </a:lnTo>
                    <a:close/>
                  </a:path>
                </a:pathLst>
              </a:custGeom>
              <a:gradFill rotWithShape="0">
                <a:gsLst>
                  <a:gs pos="0">
                    <a:schemeClr val="bg2"/>
                  </a:gs>
                  <a:gs pos="100000">
                    <a:schemeClr val="bg2">
                      <a:gamma/>
                      <a:shade val="96863"/>
                      <a:invGamma/>
                    </a:schemeClr>
                  </a:gs>
                </a:gsLst>
                <a:lin ang="189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sp>
            <p:nvSpPr>
              <p:cNvPr id="50328" name="Oval 152"/>
              <p:cNvSpPr>
                <a:spLocks noChangeArrowheads="1"/>
              </p:cNvSpPr>
              <p:nvPr userDrawn="1"/>
            </p:nvSpPr>
            <p:spPr bwMode="ltGray">
              <a:xfrm rot="-1684349">
                <a:off x="296" y="3047"/>
                <a:ext cx="221" cy="174"/>
              </a:xfrm>
              <a:prstGeom prst="ellipse">
                <a:avLst/>
              </a:prstGeom>
              <a:gradFill rotWithShape="0">
                <a:gsLst>
                  <a:gs pos="0">
                    <a:schemeClr val="bg2">
                      <a:gamma/>
                      <a:shade val="90980"/>
                      <a:invGamma/>
                    </a:schemeClr>
                  </a:gs>
                  <a:gs pos="50000">
                    <a:schemeClr val="bg2"/>
                  </a:gs>
                  <a:gs pos="100000">
                    <a:schemeClr val="bg2">
                      <a:gamma/>
                      <a:shade val="90980"/>
                      <a:invGamma/>
                    </a:schemeClr>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grpSp>
      </p:grpSp>
      <p:sp>
        <p:nvSpPr>
          <p:cNvPr id="50329" name="Rectangle 153"/>
          <p:cNvSpPr>
            <a:spLocks noGrp="1" noRot="1" noChangeArrowheads="1"/>
          </p:cNvSpPr>
          <p:nvPr>
            <p:ph type="title"/>
          </p:nvPr>
        </p:nvSpPr>
        <p:spPr bwMode="auto">
          <a:xfrm>
            <a:off x="301625" y="2286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CA" altLang="en-US"/>
              <a:t>Click to edit Master title style</a:t>
            </a:r>
          </a:p>
        </p:txBody>
      </p:sp>
      <p:sp>
        <p:nvSpPr>
          <p:cNvPr id="50330" name="Rectangle 154"/>
          <p:cNvSpPr>
            <a:spLocks noGrp="1" noChangeArrowheads="1"/>
          </p:cNvSpPr>
          <p:nvPr>
            <p:ph type="dt" sz="half" idx="2"/>
          </p:nvPr>
        </p:nvSpPr>
        <p:spPr bwMode="auto">
          <a:xfrm>
            <a:off x="301625"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latin typeface="Arial" charset="0"/>
              </a:defRPr>
            </a:lvl1pPr>
          </a:lstStyle>
          <a:p>
            <a:pPr>
              <a:defRPr/>
            </a:pPr>
            <a:endParaRPr lang="en-CA" altLang="en-US"/>
          </a:p>
        </p:txBody>
      </p:sp>
      <p:sp>
        <p:nvSpPr>
          <p:cNvPr id="50331" name="Rectangle 15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latin typeface="Arial" charset="0"/>
              </a:defRPr>
            </a:lvl1pPr>
          </a:lstStyle>
          <a:p>
            <a:pPr>
              <a:defRPr/>
            </a:pPr>
            <a:endParaRPr lang="en-CA" altLang="en-US"/>
          </a:p>
        </p:txBody>
      </p:sp>
      <p:sp>
        <p:nvSpPr>
          <p:cNvPr id="50332" name="Rectangle 156"/>
          <p:cNvSpPr>
            <a:spLocks noGrp="1" noChangeArrowheads="1"/>
          </p:cNvSpPr>
          <p:nvPr>
            <p:ph type="sldNum" sz="quarter" idx="4"/>
          </p:nvPr>
        </p:nvSpPr>
        <p:spPr bwMode="auto">
          <a:xfrm>
            <a:off x="6553200"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latin typeface="Arial" charset="0"/>
              </a:defRPr>
            </a:lvl1pPr>
          </a:lstStyle>
          <a:p>
            <a:pPr>
              <a:defRPr/>
            </a:pPr>
            <a:fld id="{2FD3D9A6-D87B-4BEF-BBC9-B839C76625B1}" type="slidenum">
              <a:rPr lang="en-CA" altLang="en-US"/>
              <a:pPr>
                <a:defRPr/>
              </a:pPr>
              <a:t>‹#›</a:t>
            </a:fld>
            <a:endParaRPr lang="en-CA" altLang="en-US"/>
          </a:p>
        </p:txBody>
      </p:sp>
      <p:sp>
        <p:nvSpPr>
          <p:cNvPr id="50333" name="Rectangle 157"/>
          <p:cNvSpPr>
            <a:spLocks noGrp="1" noRot="1" noChangeArrowheads="1"/>
          </p:cNvSpPr>
          <p:nvPr>
            <p:ph type="body" idx="1"/>
          </p:nvPr>
        </p:nvSpPr>
        <p:spPr bwMode="auto">
          <a:xfrm>
            <a:off x="301625" y="1600200"/>
            <a:ext cx="8540750"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CA" altLang="en-US"/>
              <a:t>Click to edit Master text styles</a:t>
            </a:r>
          </a:p>
          <a:p>
            <a:pPr lvl="1"/>
            <a:r>
              <a:rPr lang="en-CA" altLang="en-US"/>
              <a:t>Second level</a:t>
            </a:r>
          </a:p>
          <a:p>
            <a:pPr lvl="2"/>
            <a:r>
              <a:rPr lang="en-CA" altLang="en-US"/>
              <a:t>Third level</a:t>
            </a:r>
          </a:p>
          <a:p>
            <a:pPr lvl="3"/>
            <a:r>
              <a:rPr lang="en-CA" altLang="en-US"/>
              <a:t>Fourth level</a:t>
            </a:r>
          </a:p>
          <a:p>
            <a:pPr lvl="4"/>
            <a:r>
              <a:rPr lang="en-CA" altLang="en-US"/>
              <a:t>Fifth level</a:t>
            </a:r>
          </a:p>
        </p:txBody>
      </p:sp>
    </p:spTree>
  </p:cSld>
  <p:clrMap bg1="lt1" tx1="dk1" bg2="lt2" tx2="dk2" accent1="accent1" accent2="accent2" accent3="accent3" accent4="accent4" accent5="accent5" accent6="accent6" hlink="hlink" folHlink="folHlink"/>
  <p:sldLayoutIdLst>
    <p:sldLayoutId id="2147483708"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9pPr>
    </p:titleStyle>
    <p:bodyStyle>
      <a:lvl1pPr marL="342900" indent="-342900" algn="l" rtl="0" eaLnBrk="0" fontAlgn="base" hangingPunct="0">
        <a:spcBef>
          <a:spcPct val="20000"/>
        </a:spcBef>
        <a:spcAft>
          <a:spcPct val="0"/>
        </a:spcAft>
        <a:buClr>
          <a:schemeClr val="hlink"/>
        </a:buClr>
        <a:buSzPct val="80000"/>
        <a:buFont typeface="Arial" pitchFamily="34" charset="0"/>
        <a:buChar char="►"/>
        <a:defRPr sz="3200">
          <a:solidFill>
            <a:schemeClr val="tx1"/>
          </a:solidFill>
          <a:effectLst>
            <a:outerShdw blurRad="38100" dist="38100" dir="2700000" algn="tl">
              <a:srgbClr val="FFFFFF"/>
            </a:outerShdw>
          </a:effectLst>
          <a:latin typeface="+mn-lt"/>
          <a:ea typeface="+mn-ea"/>
          <a:cs typeface="+mn-cs"/>
        </a:defRPr>
      </a:lvl1pPr>
      <a:lvl2pPr marL="742950" indent="-285750" algn="l" rtl="0" eaLnBrk="0" fontAlgn="base" hangingPunct="0">
        <a:spcBef>
          <a:spcPct val="20000"/>
        </a:spcBef>
        <a:spcAft>
          <a:spcPct val="0"/>
        </a:spcAft>
        <a:buClr>
          <a:schemeClr val="folHlink"/>
        </a:buClr>
        <a:buFont typeface="Wingdings" pitchFamily="2" charset="2"/>
        <a:buChar char="§"/>
        <a:defRPr sz="2800">
          <a:solidFill>
            <a:schemeClr val="tx1"/>
          </a:solidFill>
          <a:effectLst>
            <a:outerShdw blurRad="38100" dist="38100" dir="2700000" algn="tl">
              <a:srgbClr val="FFFFFF"/>
            </a:outerShdw>
          </a:effectLst>
          <a:latin typeface="+mn-lt"/>
        </a:defRPr>
      </a:lvl2pPr>
      <a:lvl3pPr marL="1143000" indent="-228600" algn="l" rtl="0" eaLnBrk="0" fontAlgn="base" hangingPunct="0">
        <a:spcBef>
          <a:spcPct val="20000"/>
        </a:spcBef>
        <a:spcAft>
          <a:spcPct val="0"/>
        </a:spcAft>
        <a:buClr>
          <a:schemeClr val="hlink"/>
        </a:buClr>
        <a:buSzPct val="80000"/>
        <a:buFont typeface="Arial" pitchFamily="34" charset="0"/>
        <a:buChar char="►"/>
        <a:defRPr sz="2400">
          <a:solidFill>
            <a:schemeClr val="tx1"/>
          </a:solidFill>
          <a:effectLst>
            <a:outerShdw blurRad="38100" dist="38100" dir="2700000" algn="tl">
              <a:srgbClr val="FFFFFF"/>
            </a:outerShdw>
          </a:effectLst>
          <a:latin typeface="+mn-lt"/>
        </a:defRPr>
      </a:lvl3pPr>
      <a:lvl4pPr marL="1600200" indent="-228600" algn="l" rtl="0" eaLnBrk="0" fontAlgn="base" hangingPunct="0">
        <a:spcBef>
          <a:spcPct val="20000"/>
        </a:spcBef>
        <a:spcAft>
          <a:spcPct val="0"/>
        </a:spcAft>
        <a:buClr>
          <a:schemeClr val="folHlink"/>
        </a:buClr>
        <a:buFont typeface="Wingdings" pitchFamily="2" charset="2"/>
        <a:buChar char="§"/>
        <a:defRPr sz="2000">
          <a:solidFill>
            <a:schemeClr val="tx1"/>
          </a:solidFill>
          <a:effectLst>
            <a:outerShdw blurRad="38100" dist="38100" dir="2700000" algn="tl">
              <a:srgbClr val="FFFFFF"/>
            </a:outerShdw>
          </a:effectLst>
          <a:latin typeface="+mn-lt"/>
        </a:defRPr>
      </a:lvl4pPr>
      <a:lvl5pPr marL="20574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effectLst>
            <a:outerShdw blurRad="38100" dist="38100" dir="2700000" algn="tl">
              <a:srgbClr val="FFFFFF"/>
            </a:outerShdw>
          </a:effectLst>
          <a:latin typeface="+mn-lt"/>
        </a:defRPr>
      </a:lvl5pPr>
      <a:lvl6pPr marL="25146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6pPr>
      <a:lvl7pPr marL="29718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7pPr>
      <a:lvl8pPr marL="34290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8pPr>
      <a:lvl9pPr marL="38862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mailto:wei.song@senecacollege.ca" TargetMode="External"/><Relationship Id="rId2" Type="http://schemas.openxmlformats.org/officeDocument/2006/relationships/hyperlink" Target="https://scs.senecac.on.ca/~wei.song/" TargetMode="External"/><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hyperlink" Target="http://scs.senecac.on.ca/~wei.song/#timetable"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youtube.com/results?search_query=int222&amp;feature=related" TargetMode="External"/><Relationship Id="rId2" Type="http://schemas.openxmlformats.org/officeDocument/2006/relationships/hyperlink" Target="http://www.w3schools.com/charsets/ref_html_ascii.asp"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developer.cdn.mozilla.net/media/uploads/demos/l/i/littleworkshop/the-planetarium/demo_package/index.ht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alistapart.com/article/responsive-web-design" TargetMode="External"/><Relationship Id="rId5" Type="http://schemas.openxmlformats.org/officeDocument/2006/relationships/hyperlink" Target="https://developer.mozilla.org/en-US/demos/detail/css-tricks/launch" TargetMode="External"/><Relationship Id="rId4" Type="http://schemas.openxmlformats.org/officeDocument/2006/relationships/hyperlink" Target="https://developer.mozilla.org/en-US/demos/detail/bananabread"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ict.senecacollege.ca/course/int222"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scs.senecac.on.ca/page/academic-honesty-policy" TargetMode="External"/><Relationship Id="rId4" Type="http://schemas.openxmlformats.org/officeDocument/2006/relationships/hyperlink" Target="https://scs.senecac.on.ca/~wei.song/int222/int222.html#standards"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hyperlink" Target="https://developer.mozilla.org/en-US/docs/Tool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jsfiddle.net/" TargetMode="External"/><Relationship Id="rId5" Type="http://schemas.openxmlformats.org/officeDocument/2006/relationships/hyperlink" Target="http://www.jslint.com/" TargetMode="External"/><Relationship Id="rId4" Type="http://schemas.openxmlformats.org/officeDocument/2006/relationships/hyperlink" Target="https://developer.chrome.com/devtools"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Douglas%20Crockford's%20Javascript"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https://developer.mozilla.org/en-US/docs/Web/JavaScript/Reference/Lexical_grammar#Keywords"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scs.senecac.on.ca/~wei.song/int222/int222.html"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developer.mozilla.or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scs.senecac.on.ca/~wei.song/int222/int222.html#resources" TargetMode="External"/><Relationship Id="rId5" Type="http://schemas.openxmlformats.org/officeDocument/2006/relationships/hyperlink" Target="http://www.webplatform.org/" TargetMode="External"/><Relationship Id="rId4" Type="http://schemas.openxmlformats.org/officeDocument/2006/relationships/hyperlink" Target="http://www.w3.org/community/webed/wiki/Main_Page"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57"/>
          <p:cNvSpPr>
            <a:spLocks noGrp="1" noChangeArrowheads="1"/>
          </p:cNvSpPr>
          <p:nvPr>
            <p:ph type="sldNum" sz="quarter" idx="12"/>
          </p:nvPr>
        </p:nvSpPr>
        <p:spPr/>
        <p:txBody>
          <a:bodyPr/>
          <a:lstStyle/>
          <a:p>
            <a:pPr>
              <a:defRPr/>
            </a:pPr>
            <a:fld id="{F7E4AFC7-BA5D-4B2B-BEB5-A638D2D2B18C}" type="slidenum">
              <a:rPr lang="en-CA" altLang="en-US"/>
              <a:pPr>
                <a:defRPr/>
              </a:pPr>
              <a:t>1</a:t>
            </a:fld>
            <a:endParaRPr lang="en-CA" altLang="en-US"/>
          </a:p>
        </p:txBody>
      </p:sp>
      <p:sp>
        <p:nvSpPr>
          <p:cNvPr id="52228" name="Rectangle 4"/>
          <p:cNvSpPr>
            <a:spLocks noGrp="1" noChangeArrowheads="1"/>
          </p:cNvSpPr>
          <p:nvPr>
            <p:ph type="ctrTitle"/>
          </p:nvPr>
        </p:nvSpPr>
        <p:spPr>
          <a:xfrm>
            <a:off x="685800" y="1768475"/>
            <a:ext cx="7772400" cy="1012453"/>
          </a:xfrm>
        </p:spPr>
        <p:txBody>
          <a:bodyPr/>
          <a:lstStyle/>
          <a:p>
            <a:pPr eaLnBrk="1" hangingPunct="1">
              <a:defRPr/>
            </a:pPr>
            <a:r>
              <a:rPr lang="en-CA" sz="4000" dirty="0">
                <a:solidFill>
                  <a:schemeClr val="tx1"/>
                </a:solidFill>
                <a:effectLst>
                  <a:outerShdw blurRad="38100" dist="38100" dir="2700000" algn="tl">
                    <a:srgbClr val="000000">
                      <a:alpha val="43137"/>
                    </a:srgbClr>
                  </a:outerShdw>
                </a:effectLst>
                <a:latin typeface="Tahoma (Headings)"/>
              </a:rPr>
              <a:t>INT222 - Internet Fundamentals</a:t>
            </a:r>
            <a:endParaRPr lang="en-CA" altLang="en-US" sz="4000" dirty="0">
              <a:solidFill>
                <a:schemeClr val="tx1"/>
              </a:solidFill>
              <a:latin typeface="Tahoma (Headings)"/>
            </a:endParaRPr>
          </a:p>
        </p:txBody>
      </p:sp>
      <p:sp>
        <p:nvSpPr>
          <p:cNvPr id="52229" name="Rectangle 5"/>
          <p:cNvSpPr>
            <a:spLocks noGrp="1" noChangeArrowheads="1"/>
          </p:cNvSpPr>
          <p:nvPr>
            <p:ph type="subTitle" idx="1"/>
          </p:nvPr>
        </p:nvSpPr>
        <p:spPr>
          <a:xfrm>
            <a:off x="1371600" y="3717032"/>
            <a:ext cx="6400800" cy="1728192"/>
          </a:xfrm>
        </p:spPr>
        <p:txBody>
          <a:bodyPr/>
          <a:lstStyle/>
          <a:p>
            <a:pPr eaLnBrk="1" hangingPunct="1">
              <a:defRPr/>
            </a:pPr>
            <a:r>
              <a:rPr lang="en-US" sz="3000" dirty="0">
                <a:effectLst>
                  <a:outerShdw blurRad="38100" dist="38100" dir="2700000" algn="tl">
                    <a:srgbClr val="000000">
                      <a:alpha val="43137"/>
                    </a:srgbClr>
                  </a:outerShdw>
                </a:effectLst>
                <a:latin typeface="Tahoma (Body)"/>
              </a:rPr>
              <a:t>Week 1: Internet Architecture and Introduction to JavaScript</a:t>
            </a:r>
            <a:endParaRPr lang="en-CA" altLang="en-US" sz="3000" dirty="0">
              <a:effectLst>
                <a:outerShdw blurRad="38100" dist="38100" dir="2700000" algn="tl">
                  <a:srgbClr val="000000">
                    <a:alpha val="43137"/>
                  </a:srgbClr>
                </a:outerShdw>
              </a:effectLst>
              <a:latin typeface="Tahoma (Body)"/>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outerShdw blurRad="38100" dist="38100" dir="2700000" algn="tl">
                    <a:srgbClr val="000000">
                      <a:alpha val="43137"/>
                    </a:srgbClr>
                  </a:outerShdw>
                </a:effectLst>
              </a:rPr>
              <a:t>Expectation</a:t>
            </a:r>
          </a:p>
        </p:txBody>
      </p:sp>
      <p:sp>
        <p:nvSpPr>
          <p:cNvPr id="3" name="Content Placeholder 2"/>
          <p:cNvSpPr>
            <a:spLocks noGrp="1"/>
          </p:cNvSpPr>
          <p:nvPr>
            <p:ph idx="1"/>
          </p:nvPr>
        </p:nvSpPr>
        <p:spPr>
          <a:xfrm>
            <a:off x="301625" y="1600200"/>
            <a:ext cx="8540750" cy="4493095"/>
          </a:xfrm>
        </p:spPr>
        <p:txBody>
          <a:bodyPr/>
          <a:lstStyle/>
          <a:p>
            <a:pPr>
              <a:buFont typeface="Wingdings" panose="05000000000000000000" pitchFamily="2" charset="2"/>
              <a:buChar char="Ø"/>
            </a:pPr>
            <a:r>
              <a:rPr lang="en-US" sz="2800" dirty="0"/>
              <a:t>Mine:</a:t>
            </a:r>
          </a:p>
          <a:p>
            <a:pPr lvl="1"/>
            <a:r>
              <a:rPr lang="en-US" sz="2400" dirty="0"/>
              <a:t>Be present. Be organized/don't fall behind.</a:t>
            </a:r>
          </a:p>
          <a:p>
            <a:pPr lvl="1"/>
            <a:r>
              <a:rPr lang="en-US" sz="2400" dirty="0"/>
              <a:t>Be active in class/labs.</a:t>
            </a:r>
          </a:p>
          <a:p>
            <a:pPr lvl="1"/>
            <a:r>
              <a:rPr lang="en-US" sz="2400" dirty="0"/>
              <a:t>Read not only the lecture notes.</a:t>
            </a:r>
          </a:p>
          <a:p>
            <a:pPr lvl="1"/>
            <a:r>
              <a:rPr lang="en-US" sz="2400" dirty="0"/>
              <a:t>Learning strategy:</a:t>
            </a:r>
          </a:p>
          <a:p>
            <a:pPr lvl="2">
              <a:buFont typeface="Wingdings" panose="05000000000000000000" pitchFamily="2" charset="2"/>
              <a:buChar char="Ø"/>
            </a:pPr>
            <a:r>
              <a:rPr lang="en-US" sz="2000" dirty="0"/>
              <a:t>Getting the big picture (concepts, framework, architecture)</a:t>
            </a:r>
          </a:p>
          <a:p>
            <a:pPr lvl="2">
              <a:buFont typeface="Wingdings" panose="05000000000000000000" pitchFamily="2" charset="2"/>
              <a:buChar char="Ø"/>
            </a:pPr>
            <a:r>
              <a:rPr lang="en-US" sz="2000" dirty="0"/>
              <a:t>paying attention to the details (coding, syntax, hands-on)</a:t>
            </a:r>
          </a:p>
          <a:p>
            <a:pPr lvl="2">
              <a:buFont typeface="Wingdings" panose="05000000000000000000" pitchFamily="2" charset="2"/>
              <a:buChar char="Ø"/>
            </a:pPr>
            <a:r>
              <a:rPr lang="en-US" sz="2000" dirty="0"/>
              <a:t>Thinking, practicing and memorizing!</a:t>
            </a:r>
          </a:p>
          <a:p>
            <a:pPr>
              <a:buFont typeface="Wingdings" panose="05000000000000000000" pitchFamily="2" charset="2"/>
              <a:buChar char="Ø"/>
            </a:pPr>
            <a:r>
              <a:rPr lang="en-US" sz="2800" dirty="0"/>
              <a:t>Yours?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971565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Communication</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01625" y="1484784"/>
            <a:ext cx="8540750" cy="4614391"/>
          </a:xfrm>
        </p:spPr>
        <p:txBody>
          <a:bodyPr>
            <a:normAutofit lnSpcReduction="10000"/>
          </a:bodyPr>
          <a:lstStyle/>
          <a:p>
            <a:pPr>
              <a:buFont typeface="Wingdings" panose="05000000000000000000" pitchFamily="2" charset="2"/>
              <a:buChar char="Ø"/>
            </a:pPr>
            <a:r>
              <a:rPr lang="en-US" sz="2800" dirty="0"/>
              <a:t>Blackboard / </a:t>
            </a:r>
            <a:endParaRPr lang="en-US" sz="2800" dirty="0">
              <a:solidFill>
                <a:srgbClr val="FF0000"/>
              </a:solidFill>
            </a:endParaRPr>
          </a:p>
          <a:p>
            <a:pPr lvl="1"/>
            <a:r>
              <a:rPr lang="en-US" sz="2400" dirty="0"/>
              <a:t>Announcements, marks, …</a:t>
            </a:r>
          </a:p>
          <a:p>
            <a:pPr>
              <a:buFont typeface="Wingdings" panose="05000000000000000000" pitchFamily="2" charset="2"/>
              <a:buChar char="Ø"/>
            </a:pPr>
            <a:r>
              <a:rPr lang="en-US" sz="2800" dirty="0"/>
              <a:t>My web site:</a:t>
            </a:r>
          </a:p>
          <a:p>
            <a:pPr marL="1200150" lvl="3" indent="-342900">
              <a:buNone/>
            </a:pPr>
            <a:r>
              <a:rPr lang="en-US" dirty="0">
                <a:hlinkClick r:id="rId2"/>
              </a:rPr>
              <a:t>https://scs.senecac.on.ca/~wei.song/</a:t>
            </a:r>
            <a:endParaRPr lang="en-US" dirty="0"/>
          </a:p>
          <a:p>
            <a:pPr>
              <a:buFont typeface="Wingdings" panose="05000000000000000000" pitchFamily="2" charset="2"/>
              <a:buChar char="Ø"/>
            </a:pPr>
            <a:r>
              <a:rPr lang="en-US" sz="2800" dirty="0"/>
              <a:t>Email:</a:t>
            </a:r>
          </a:p>
          <a:p>
            <a:pPr lvl="2">
              <a:buNone/>
            </a:pPr>
            <a:r>
              <a:rPr lang="en-US" sz="2000" dirty="0">
                <a:hlinkClick r:id="rId3"/>
              </a:rPr>
              <a:t>wei.song@senecacollege.ca</a:t>
            </a:r>
            <a:endParaRPr lang="en-US" sz="2000" dirty="0"/>
          </a:p>
          <a:p>
            <a:pPr marL="400050" lvl="1" indent="0">
              <a:buNone/>
            </a:pPr>
            <a:r>
              <a:rPr lang="en-US" sz="2000" dirty="0"/>
              <a:t>note: must use Seneca email; the subject line must start with “INT222 + &lt;section&gt;”.</a:t>
            </a:r>
          </a:p>
          <a:p>
            <a:pPr marL="400050" lvl="1" indent="0">
              <a:buNone/>
            </a:pPr>
            <a:endParaRPr lang="en-US" sz="1000" dirty="0"/>
          </a:p>
          <a:p>
            <a:pPr>
              <a:buFont typeface="Wingdings" panose="05000000000000000000" pitchFamily="2" charset="2"/>
              <a:buChar char="Ø"/>
            </a:pPr>
            <a:r>
              <a:rPr lang="en-US" sz="2800" dirty="0"/>
              <a:t>Student help hours:</a:t>
            </a:r>
          </a:p>
          <a:p>
            <a:pPr lvl="2">
              <a:buNone/>
            </a:pPr>
            <a:r>
              <a:rPr lang="en-CA" sz="2000" dirty="0">
                <a:latin typeface="Arial" charset="0"/>
                <a:hlinkClick r:id="rId4"/>
              </a:rPr>
              <a:t>http://scs.senecac.on.ca/~wei.song/#timetable</a:t>
            </a:r>
            <a:endParaRPr lang="en-CA" sz="2000" dirty="0">
              <a:latin typeface="Arial" charset="0"/>
            </a:endParaRPr>
          </a:p>
          <a:p>
            <a:pPr>
              <a:buFont typeface="Wingdings" panose="05000000000000000000" pitchFamily="2" charset="2"/>
              <a:buChar char="Ø"/>
            </a:pPr>
            <a:r>
              <a:rPr lang="en-CA" sz="2800" dirty="0"/>
              <a:t>Office room: Tel -2099</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pic>
        <p:nvPicPr>
          <p:cNvPr id="1026" name="Picture 2" descr="C:\tmp\5.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1800" y="1500808"/>
            <a:ext cx="2016224" cy="4032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4313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normAutofit/>
          </a:bodyPr>
          <a:lstStyle/>
          <a:p>
            <a:r>
              <a:rPr lang="en-US" sz="4000" dirty="0">
                <a:effectLst>
                  <a:outerShdw blurRad="38100" dist="38100" dir="2700000" algn="tl">
                    <a:srgbClr val="000000">
                      <a:alpha val="43137"/>
                    </a:srgbClr>
                  </a:outerShdw>
                </a:effectLst>
              </a:rPr>
              <a:t>Internet Architecture</a:t>
            </a:r>
          </a:p>
        </p:txBody>
      </p:sp>
      <p:sp>
        <p:nvSpPr>
          <p:cNvPr id="3" name="Content Placeholder 2"/>
          <p:cNvSpPr>
            <a:spLocks noGrp="1"/>
          </p:cNvSpPr>
          <p:nvPr>
            <p:ph idx="1"/>
          </p:nvPr>
        </p:nvSpPr>
        <p:spPr>
          <a:xfrm>
            <a:off x="301625" y="1124745"/>
            <a:ext cx="8540750" cy="2232248"/>
          </a:xfrm>
        </p:spPr>
        <p:txBody>
          <a:bodyPr>
            <a:normAutofit/>
          </a:bodyPr>
          <a:lstStyle/>
          <a:p>
            <a:pPr>
              <a:buFont typeface="Wingdings" panose="05000000000000000000" pitchFamily="2" charset="2"/>
              <a:buChar char="Ø"/>
            </a:pPr>
            <a:r>
              <a:rPr lang="en-CA" sz="2400" dirty="0"/>
              <a:t>The internet is a collection of networks connected to each other. The networks are connected together to form the single entity that we know as the Internet.</a:t>
            </a:r>
            <a:endParaRPr lang="en-US" sz="2400" dirty="0"/>
          </a:p>
          <a:p>
            <a:pPr>
              <a:buFont typeface="Wingdings" panose="05000000000000000000" pitchFamily="2" charset="2"/>
              <a:buChar char="Ø"/>
            </a:pPr>
            <a:r>
              <a:rPr lang="en-US" sz="2400" dirty="0"/>
              <a:t>The Internet architecture is described in its name, a short form of the two words - interconnected networks.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dirty="0"/>
          </a:p>
        </p:txBody>
      </p:sp>
      <p:pic>
        <p:nvPicPr>
          <p:cNvPr id="5" name="Picture 2" descr="D:\SenecaCollege\INT222-2014Winter\Lectures\images\Internet_map.jpg"/>
          <p:cNvPicPr>
            <a:picLocks noChangeAspect="1" noChangeArrowheads="1"/>
          </p:cNvPicPr>
          <p:nvPr/>
        </p:nvPicPr>
        <p:blipFill>
          <a:blip r:embed="rId3" cstate="print"/>
          <a:srcRect/>
          <a:stretch>
            <a:fillRect/>
          </a:stretch>
        </p:blipFill>
        <p:spPr bwMode="auto">
          <a:xfrm>
            <a:off x="2195736" y="3356993"/>
            <a:ext cx="3913461" cy="2742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1380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dirty="0">
                <a:effectLst>
                  <a:outerShdw blurRad="38100" dist="38100" dir="2700000" algn="tl">
                    <a:srgbClr val="000000">
                      <a:alpha val="43137"/>
                    </a:srgbClr>
                  </a:outerShdw>
                </a:effectLst>
              </a:rPr>
              <a:t>Elements of Networks</a:t>
            </a:r>
          </a:p>
        </p:txBody>
      </p:sp>
      <p:sp>
        <p:nvSpPr>
          <p:cNvPr id="3" name="Content Placeholder 2"/>
          <p:cNvSpPr>
            <a:spLocks noGrp="1"/>
          </p:cNvSpPr>
          <p:nvPr>
            <p:ph idx="1"/>
          </p:nvPr>
        </p:nvSpPr>
        <p:spPr>
          <a:xfrm>
            <a:off x="179512" y="1124745"/>
            <a:ext cx="8712968" cy="2880320"/>
          </a:xfrm>
        </p:spPr>
        <p:txBody>
          <a:bodyPr/>
          <a:lstStyle/>
          <a:p>
            <a:pPr>
              <a:buFont typeface="Wingdings" panose="05000000000000000000" pitchFamily="2" charset="2"/>
              <a:buChar char="Ø"/>
            </a:pPr>
            <a:r>
              <a:rPr lang="en-US" sz="2200" dirty="0"/>
              <a:t>Communication links:</a:t>
            </a:r>
          </a:p>
          <a:p>
            <a:pPr lvl="1"/>
            <a:r>
              <a:rPr lang="en-US" sz="2000" dirty="0"/>
              <a:t>point-to-point (e.g., A-to-B)</a:t>
            </a:r>
          </a:p>
          <a:p>
            <a:pPr lvl="1"/>
            <a:r>
              <a:rPr lang="en-US" sz="2000" dirty="0"/>
              <a:t>broadcast (e.g.,: Ethernet LAN)</a:t>
            </a:r>
          </a:p>
          <a:p>
            <a:pPr>
              <a:buFont typeface="Wingdings" panose="05000000000000000000" pitchFamily="2" charset="2"/>
              <a:buChar char="Ø"/>
            </a:pPr>
            <a:r>
              <a:rPr lang="en-US" sz="2200" dirty="0"/>
              <a:t>Host: computer running applications which use network (e.g. H1)</a:t>
            </a:r>
          </a:p>
          <a:p>
            <a:pPr>
              <a:buFont typeface="Wingdings" panose="05000000000000000000" pitchFamily="2" charset="2"/>
              <a:buChar char="Ø"/>
            </a:pPr>
            <a:r>
              <a:rPr lang="en-US" sz="2200" dirty="0"/>
              <a:t>Router: computer routing packet from input line to output line. (e.g. C)</a:t>
            </a:r>
          </a:p>
          <a:p>
            <a:pPr>
              <a:buFont typeface="Wingdings" panose="05000000000000000000" pitchFamily="2" charset="2"/>
              <a:buChar char="Ø"/>
            </a:pPr>
            <a:r>
              <a:rPr lang="en-US" sz="2200" dirty="0"/>
              <a:t>Gateway : a router directly connects networks (e.g. A)</a:t>
            </a:r>
          </a:p>
          <a:p>
            <a:endParaRPr lang="en-CA"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13</a:t>
            </a:fld>
            <a:endParaRPr lang="en-CA" altLang="en-US"/>
          </a:p>
        </p:txBody>
      </p:sp>
      <p:pic>
        <p:nvPicPr>
          <p:cNvPr id="5" name="Picture 2" descr="C:\tmp\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4005064"/>
            <a:ext cx="6912371" cy="2304829"/>
          </a:xfrm>
          <a:prstGeom prst="rect">
            <a:avLst/>
          </a:prstGeom>
          <a:noFill/>
          <a:effectLst>
            <a:outerShdw blurRad="50800" dist="762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49412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Internet Protocol Suite</a:t>
            </a:r>
          </a:p>
        </p:txBody>
      </p:sp>
      <p:sp>
        <p:nvSpPr>
          <p:cNvPr id="3" name="Content Placeholder 2"/>
          <p:cNvSpPr>
            <a:spLocks noGrp="1"/>
          </p:cNvSpPr>
          <p:nvPr>
            <p:ph idx="1"/>
          </p:nvPr>
        </p:nvSpPr>
        <p:spPr>
          <a:xfrm>
            <a:off x="301625" y="1196752"/>
            <a:ext cx="8540750" cy="4902423"/>
          </a:xfrm>
        </p:spPr>
        <p:txBody>
          <a:bodyPr/>
          <a:lstStyle/>
          <a:p>
            <a:pPr>
              <a:buFont typeface="Wingdings" panose="05000000000000000000" pitchFamily="2" charset="2"/>
              <a:buChar char="Ø"/>
            </a:pPr>
            <a:r>
              <a:rPr lang="en-CA" sz="2400" dirty="0">
                <a:effectLst/>
              </a:rPr>
              <a:t>Communications protocol</a:t>
            </a:r>
          </a:p>
          <a:p>
            <a:pPr lvl="1"/>
            <a:r>
              <a:rPr lang="en-CA" sz="2000" dirty="0">
                <a:effectLst/>
              </a:rPr>
              <a:t>a formal description of message formats  </a:t>
            </a:r>
          </a:p>
          <a:p>
            <a:pPr lvl="1"/>
            <a:r>
              <a:rPr lang="en-CA" sz="2000" dirty="0">
                <a:effectLst/>
              </a:rPr>
              <a:t>the rules for exchanging those messages </a:t>
            </a:r>
          </a:p>
          <a:p>
            <a:pPr>
              <a:buFont typeface="Wingdings" panose="05000000000000000000" pitchFamily="2" charset="2"/>
              <a:buChar char="Ø"/>
            </a:pPr>
            <a:r>
              <a:rPr lang="en-CA" sz="2400" dirty="0">
                <a:effectLst/>
              </a:rPr>
              <a:t>Internet Protocol Layers</a:t>
            </a:r>
          </a:p>
          <a:p>
            <a:pPr lvl="1"/>
            <a:r>
              <a:rPr lang="en-CA" sz="2000" dirty="0">
                <a:effectLst>
                  <a:outerShdw blurRad="38100" dist="38100" dir="2700000" algn="tl">
                    <a:srgbClr val="000000">
                      <a:alpha val="43137"/>
                    </a:srgbClr>
                  </a:outerShdw>
                </a:effectLst>
              </a:rPr>
              <a:t>Application layer </a:t>
            </a:r>
            <a:r>
              <a:rPr lang="en-CA" sz="2000" dirty="0">
                <a:effectLst/>
              </a:rPr>
              <a:t>					   		(e.g. </a:t>
            </a:r>
            <a:r>
              <a:rPr lang="en-CA" sz="2000" dirty="0">
                <a:solidFill>
                  <a:srgbClr val="0000CC"/>
                </a:solidFill>
                <a:effectLst>
                  <a:outerShdw blurRad="38100" dist="38100" dir="2700000" algn="tl">
                    <a:srgbClr val="000000">
                      <a:alpha val="43137"/>
                    </a:srgbClr>
                  </a:outerShdw>
                </a:effectLst>
              </a:rPr>
              <a:t>HTTP</a:t>
            </a:r>
            <a:r>
              <a:rPr lang="en-CA" sz="2000" dirty="0">
                <a:effectLst/>
              </a:rPr>
              <a:t>, FTP, Telnet, SMTP, DNS)</a:t>
            </a:r>
          </a:p>
          <a:p>
            <a:pPr lvl="1"/>
            <a:r>
              <a:rPr lang="en-CA" sz="2000" dirty="0">
                <a:effectLst/>
              </a:rPr>
              <a:t>Transport layer </a:t>
            </a:r>
          </a:p>
          <a:p>
            <a:pPr lvl="2"/>
            <a:r>
              <a:rPr lang="en-CA" sz="1800" dirty="0">
                <a:solidFill>
                  <a:srgbClr val="0000CC"/>
                </a:solidFill>
                <a:effectLst>
                  <a:outerShdw blurRad="38100" dist="38100" dir="2700000" algn="tl">
                    <a:srgbClr val="000000">
                      <a:alpha val="43137"/>
                    </a:srgbClr>
                  </a:outerShdw>
                </a:effectLst>
              </a:rPr>
              <a:t>TCP</a:t>
            </a:r>
            <a:r>
              <a:rPr lang="en-CA" sz="1800" dirty="0">
                <a:effectLst/>
              </a:rPr>
              <a:t> (Transmission Control Protocol),</a:t>
            </a:r>
          </a:p>
          <a:p>
            <a:pPr lvl="2"/>
            <a:r>
              <a:rPr lang="en-CA" sz="1800" dirty="0">
                <a:effectLst/>
              </a:rPr>
              <a:t>UDP (User Datagram Protocol)</a:t>
            </a:r>
          </a:p>
          <a:p>
            <a:pPr lvl="3"/>
            <a:r>
              <a:rPr lang="en-CA" sz="1800" dirty="0">
                <a:effectLst/>
              </a:rPr>
              <a:t>Applications that do not require the reliability of a connection </a:t>
            </a:r>
          </a:p>
          <a:p>
            <a:pPr lvl="1"/>
            <a:r>
              <a:rPr lang="en-CA" sz="2000" dirty="0">
                <a:effectLst/>
              </a:rPr>
              <a:t>Network layer : </a:t>
            </a:r>
            <a:r>
              <a:rPr lang="en-CA" sz="2000" dirty="0">
                <a:solidFill>
                  <a:srgbClr val="0000CC"/>
                </a:solidFill>
                <a:effectLst>
                  <a:outerShdw blurRad="38100" dist="38100" dir="2700000" algn="tl">
                    <a:srgbClr val="000000">
                      <a:alpha val="43137"/>
                    </a:srgbClr>
                  </a:outerShdw>
                </a:effectLst>
              </a:rPr>
              <a:t>IP</a:t>
            </a:r>
            <a:r>
              <a:rPr lang="en-CA" sz="2000" dirty="0">
                <a:effectLst/>
              </a:rPr>
              <a:t> (Internet Protocol)</a:t>
            </a:r>
          </a:p>
          <a:p>
            <a:pPr lvl="1"/>
            <a:r>
              <a:rPr lang="en-CA" sz="2000" dirty="0">
                <a:effectLst/>
              </a:rPr>
              <a:t>Physical and data link layers</a:t>
            </a:r>
          </a:p>
          <a:p>
            <a:pPr marL="1314450" lvl="3" indent="0">
              <a:buNone/>
            </a:pPr>
            <a:r>
              <a:rPr lang="en-CA" sz="1800" dirty="0">
                <a:effectLst/>
              </a:rPr>
              <a:t>e.g. Ethernet, token ring</a:t>
            </a:r>
          </a:p>
          <a:p>
            <a:endParaRPr lang="en-CA"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14</a:t>
            </a:fld>
            <a:endParaRPr lang="en-CA" altLang="en-US"/>
          </a:p>
        </p:txBody>
      </p:sp>
    </p:spTree>
    <p:extLst>
      <p:ext uri="{BB962C8B-B14F-4D97-AF65-F5344CB8AC3E}">
        <p14:creationId xmlns:p14="http://schemas.microsoft.com/office/powerpoint/2010/main" val="1218822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540750" cy="1143000"/>
          </a:xfrm>
        </p:spPr>
        <p:txBody>
          <a:bodyPr>
            <a:normAutofit/>
          </a:bodyPr>
          <a:lstStyle/>
          <a:p>
            <a:r>
              <a:rPr lang="en-US" sz="4000" dirty="0">
                <a:effectLst>
                  <a:outerShdw blurRad="38100" dist="38100" dir="2700000" algn="tl">
                    <a:srgbClr val="000000">
                      <a:alpha val="43137"/>
                    </a:srgbClr>
                  </a:outerShdw>
                </a:effectLst>
              </a:rPr>
              <a:t>Internet Application Protocols</a:t>
            </a:r>
          </a:p>
        </p:txBody>
      </p:sp>
      <p:sp>
        <p:nvSpPr>
          <p:cNvPr id="3" name="Content Placeholder 2"/>
          <p:cNvSpPr>
            <a:spLocks noGrp="1"/>
          </p:cNvSpPr>
          <p:nvPr>
            <p:ph idx="1"/>
          </p:nvPr>
        </p:nvSpPr>
        <p:spPr>
          <a:xfrm>
            <a:off x="457200" y="1600200"/>
            <a:ext cx="4114800" cy="4525963"/>
          </a:xfrm>
        </p:spPr>
        <p:txBody>
          <a:bodyPr>
            <a:normAutofit fontScale="70000" lnSpcReduction="20000"/>
          </a:bodyPr>
          <a:lstStyle/>
          <a:p>
            <a:pPr>
              <a:buFont typeface="Wingdings" panose="05000000000000000000" pitchFamily="2" charset="2"/>
              <a:buChar char="Ø"/>
            </a:pPr>
            <a:r>
              <a:rPr lang="en-US" dirty="0"/>
              <a:t>Remote login category</a:t>
            </a:r>
          </a:p>
          <a:p>
            <a:pPr lvl="1"/>
            <a:r>
              <a:rPr lang="en-US" dirty="0"/>
              <a:t>Telnet</a:t>
            </a:r>
          </a:p>
          <a:p>
            <a:pPr lvl="1"/>
            <a:r>
              <a:rPr lang="en-US" sz="2900" kern="1200" dirty="0">
                <a:solidFill>
                  <a:srgbClr val="0000CC"/>
                </a:solidFill>
                <a:effectLst>
                  <a:outerShdw blurRad="38100" dist="38100" dir="2700000" algn="tl">
                    <a:srgbClr val="000000">
                      <a:alpha val="43137"/>
                    </a:srgbClr>
                  </a:outerShdw>
                </a:effectLst>
                <a:latin typeface="Tahoma" pitchFamily="34" charset="0"/>
                <a:ea typeface="+mn-ea"/>
                <a:cs typeface="+mn-cs"/>
              </a:rPr>
              <a:t>SSH</a:t>
            </a:r>
            <a:r>
              <a:rPr lang="en-US" b="1" dirty="0"/>
              <a:t>, Secure Shell</a:t>
            </a:r>
          </a:p>
          <a:p>
            <a:pPr>
              <a:buFont typeface="Wingdings" panose="05000000000000000000" pitchFamily="2" charset="2"/>
              <a:buChar char="Ø"/>
            </a:pPr>
            <a:r>
              <a:rPr lang="en-US" sz="3100" dirty="0"/>
              <a:t>File</a:t>
            </a:r>
            <a:r>
              <a:rPr lang="en-US" dirty="0"/>
              <a:t> transfer category</a:t>
            </a:r>
          </a:p>
          <a:p>
            <a:pPr lvl="1"/>
            <a:r>
              <a:rPr lang="en-US" dirty="0"/>
              <a:t>FTP, File Transfer Protocol</a:t>
            </a:r>
          </a:p>
          <a:p>
            <a:pPr lvl="1"/>
            <a:r>
              <a:rPr lang="en-US" sz="2900" kern="1200" dirty="0">
                <a:solidFill>
                  <a:srgbClr val="0000CC"/>
                </a:solidFill>
                <a:effectLst>
                  <a:outerShdw blurRad="38100" dist="38100" dir="2700000" algn="tl">
                    <a:srgbClr val="000000">
                      <a:alpha val="43137"/>
                    </a:srgbClr>
                  </a:outerShdw>
                </a:effectLst>
                <a:latin typeface="Tahoma" pitchFamily="34" charset="0"/>
                <a:ea typeface="+mn-ea"/>
                <a:cs typeface="+mn-cs"/>
              </a:rPr>
              <a:t>SFTP</a:t>
            </a:r>
            <a:r>
              <a:rPr lang="en-US" dirty="0"/>
              <a:t>, Secure File Transfer Protocol</a:t>
            </a:r>
          </a:p>
          <a:p>
            <a:pPr>
              <a:buFont typeface="Wingdings" panose="05000000000000000000" pitchFamily="2" charset="2"/>
              <a:buChar char="Ø"/>
            </a:pPr>
            <a:r>
              <a:rPr lang="en-US" dirty="0"/>
              <a:t>Support services category</a:t>
            </a:r>
          </a:p>
          <a:p>
            <a:pPr lvl="1"/>
            <a:r>
              <a:rPr lang="en-US" sz="2900" kern="1200" dirty="0">
                <a:solidFill>
                  <a:srgbClr val="0000CC"/>
                </a:solidFill>
                <a:effectLst>
                  <a:outerShdw blurRad="38100" dist="38100" dir="2700000" algn="tl">
                    <a:srgbClr val="000000">
                      <a:alpha val="43137"/>
                    </a:srgbClr>
                  </a:outerShdw>
                </a:effectLst>
                <a:latin typeface="Tahoma" pitchFamily="34" charset="0"/>
                <a:ea typeface="+mn-ea"/>
                <a:cs typeface="+mn-cs"/>
              </a:rPr>
              <a:t>DNS</a:t>
            </a:r>
            <a:r>
              <a:rPr lang="en-US" dirty="0"/>
              <a:t>, Domain Name System</a:t>
            </a:r>
          </a:p>
          <a:p>
            <a:pPr lvl="1"/>
            <a:r>
              <a:rPr lang="en-US" dirty="0"/>
              <a:t>SNMP, Simple Network Management Protocol</a:t>
            </a:r>
          </a:p>
          <a:p>
            <a:pPr lvl="1"/>
            <a:r>
              <a:rPr lang="en-US" dirty="0"/>
              <a:t>CMOT, Common Management Information Protocol</a:t>
            </a:r>
          </a:p>
          <a:p>
            <a:endParaRPr lang="en-US" dirty="0"/>
          </a:p>
        </p:txBody>
      </p:sp>
      <p:sp>
        <p:nvSpPr>
          <p:cNvPr id="5" name="TextBox 4"/>
          <p:cNvSpPr txBox="1"/>
          <p:nvPr/>
        </p:nvSpPr>
        <p:spPr>
          <a:xfrm>
            <a:off x="4267200" y="1524000"/>
            <a:ext cx="4724400" cy="5078313"/>
          </a:xfrm>
          <a:prstGeom prst="rect">
            <a:avLst/>
          </a:prstGeom>
          <a:noFill/>
        </p:spPr>
        <p:txBody>
          <a:bodyPr wrap="square" rtlCol="0">
            <a:spAutoFit/>
          </a:bodyPr>
          <a:lstStyle/>
          <a:p>
            <a:pPr marL="342900" indent="-342900">
              <a:buFont typeface="Wingdings" panose="05000000000000000000" pitchFamily="2" charset="2"/>
              <a:buChar char="Ø"/>
            </a:pPr>
            <a:r>
              <a:rPr lang="en-US" sz="2200" dirty="0"/>
              <a:t>Electronic mail category</a:t>
            </a:r>
          </a:p>
          <a:p>
            <a:pPr marL="569913" lvl="1" indent="-284163">
              <a:buFont typeface="Calibri" pitchFamily="34" charset="0"/>
              <a:buChar char="–"/>
            </a:pPr>
            <a:r>
              <a:rPr lang="en-US" sz="2000" dirty="0">
                <a:solidFill>
                  <a:srgbClr val="0000CC"/>
                </a:solidFill>
                <a:effectLst>
                  <a:outerShdw blurRad="38100" dist="38100" dir="2700000" algn="tl">
                    <a:srgbClr val="000000">
                      <a:alpha val="43137"/>
                    </a:srgbClr>
                  </a:outerShdw>
                </a:effectLst>
              </a:rPr>
              <a:t>SMTP</a:t>
            </a:r>
            <a:r>
              <a:rPr lang="en-US" sz="2000" dirty="0"/>
              <a:t>, Simple Mail Transfer Protocol</a:t>
            </a:r>
          </a:p>
          <a:p>
            <a:pPr marL="569913" lvl="1" indent="-284163">
              <a:buFont typeface="Calibri" pitchFamily="34" charset="0"/>
              <a:buChar char="–"/>
            </a:pPr>
            <a:r>
              <a:rPr lang="en-US" sz="2000" dirty="0"/>
              <a:t>IMAP, Internet Message Access Protocol</a:t>
            </a:r>
          </a:p>
          <a:p>
            <a:pPr marL="569913" lvl="1" indent="-284163">
              <a:buFont typeface="Calibri" pitchFamily="34" charset="0"/>
              <a:buChar char="–"/>
            </a:pPr>
            <a:r>
              <a:rPr lang="en-US" sz="2000" dirty="0"/>
              <a:t>POP, Post Office Protocol</a:t>
            </a:r>
          </a:p>
          <a:p>
            <a:pPr marL="342900" indent="-342900">
              <a:buFont typeface="Wingdings" panose="05000000000000000000" pitchFamily="2" charset="2"/>
              <a:buChar char="Ø"/>
            </a:pPr>
            <a:r>
              <a:rPr lang="en-US" sz="2200" dirty="0"/>
              <a:t>Other protocols</a:t>
            </a:r>
          </a:p>
          <a:p>
            <a:pPr marL="574675" lvl="1" indent="-288925">
              <a:buFont typeface="Calibri" pitchFamily="34" charset="0"/>
              <a:buChar char="─"/>
            </a:pPr>
            <a:r>
              <a:rPr lang="en-US" sz="2000" dirty="0">
                <a:solidFill>
                  <a:srgbClr val="0000CC"/>
                </a:solidFill>
                <a:effectLst>
                  <a:outerShdw blurRad="38100" dist="38100" dir="2700000" algn="tl">
                    <a:srgbClr val="000000">
                      <a:alpha val="43137"/>
                    </a:srgbClr>
                  </a:outerShdw>
                </a:effectLst>
              </a:rPr>
              <a:t>HTTP</a:t>
            </a:r>
            <a:r>
              <a:rPr lang="en-US" sz="2000" b="1" dirty="0">
                <a:solidFill>
                  <a:srgbClr val="0000CC"/>
                </a:solidFill>
              </a:rPr>
              <a:t>, </a:t>
            </a:r>
            <a:r>
              <a:rPr lang="en-US" sz="2000" dirty="0">
                <a:solidFill>
                  <a:srgbClr val="0000CC"/>
                </a:solidFill>
                <a:effectLst>
                  <a:outerShdw blurRad="38100" dist="38100" dir="2700000" algn="tl">
                    <a:srgbClr val="000000">
                      <a:alpha val="43137"/>
                    </a:srgbClr>
                  </a:outerShdw>
                </a:effectLst>
              </a:rPr>
              <a:t>HyperText</a:t>
            </a:r>
            <a:r>
              <a:rPr lang="en-US" sz="2000" b="1" dirty="0">
                <a:solidFill>
                  <a:srgbClr val="0000CC"/>
                </a:solidFill>
              </a:rPr>
              <a:t> </a:t>
            </a:r>
            <a:r>
              <a:rPr lang="en-US" sz="2000" dirty="0">
                <a:solidFill>
                  <a:srgbClr val="0000CC"/>
                </a:solidFill>
                <a:effectLst>
                  <a:outerShdw blurRad="38100" dist="38100" dir="2700000" algn="tl">
                    <a:srgbClr val="000000">
                      <a:alpha val="43137"/>
                    </a:srgbClr>
                  </a:outerShdw>
                </a:effectLst>
              </a:rPr>
              <a:t>Transfer</a:t>
            </a:r>
            <a:r>
              <a:rPr lang="en-US" sz="2000" b="1" dirty="0">
                <a:solidFill>
                  <a:srgbClr val="0000CC"/>
                </a:solidFill>
              </a:rPr>
              <a:t> </a:t>
            </a:r>
            <a:r>
              <a:rPr lang="en-US" sz="2000" dirty="0">
                <a:solidFill>
                  <a:srgbClr val="0000CC"/>
                </a:solidFill>
                <a:effectLst>
                  <a:outerShdw blurRad="38100" dist="38100" dir="2700000" algn="tl">
                    <a:srgbClr val="000000">
                      <a:alpha val="43137"/>
                    </a:srgbClr>
                  </a:outerShdw>
                </a:effectLst>
              </a:rPr>
              <a:t>Protocol</a:t>
            </a:r>
          </a:p>
          <a:p>
            <a:pPr marL="574675" lvl="1" indent="-288925">
              <a:buFont typeface="Calibri" pitchFamily="34" charset="0"/>
              <a:buChar char="─"/>
            </a:pPr>
            <a:r>
              <a:rPr lang="en-US" sz="2000" dirty="0"/>
              <a:t>HL7, Health Level Seven</a:t>
            </a:r>
          </a:p>
          <a:p>
            <a:pPr marL="574675" lvl="1" indent="-288925">
              <a:buFont typeface="Calibri" pitchFamily="34" charset="0"/>
              <a:buChar char="─"/>
            </a:pPr>
            <a:r>
              <a:rPr lang="en-US" sz="2000" dirty="0"/>
              <a:t>LDAP, Lightweight Directory Access Protocol</a:t>
            </a:r>
          </a:p>
          <a:p>
            <a:pPr marL="574675" lvl="1" indent="-288925">
              <a:buFont typeface="Calibri" pitchFamily="34" charset="0"/>
              <a:buChar char="─"/>
            </a:pPr>
            <a:r>
              <a:rPr lang="en-US" sz="2000" dirty="0"/>
              <a:t>NFS, Network File System</a:t>
            </a:r>
          </a:p>
          <a:p>
            <a:pPr marL="574675" lvl="1" indent="-288925">
              <a:buFont typeface="Calibri" pitchFamily="34" charset="0"/>
              <a:buChar char="─"/>
            </a:pPr>
            <a:r>
              <a:rPr lang="en-US" sz="2000" dirty="0">
                <a:solidFill>
                  <a:srgbClr val="0000CC"/>
                </a:solidFill>
                <a:effectLst>
                  <a:outerShdw blurRad="38100" dist="38100" dir="2700000" algn="tl">
                    <a:srgbClr val="000000">
                      <a:alpha val="43137"/>
                    </a:srgbClr>
                  </a:outerShdw>
                </a:effectLst>
              </a:rPr>
              <a:t>DHCP</a:t>
            </a:r>
            <a:r>
              <a:rPr lang="en-US" sz="2000" dirty="0"/>
              <a:t>, Dynamic Host Configuration Protocol</a:t>
            </a:r>
          </a:p>
          <a:p>
            <a:pPr marL="574675" lvl="1" indent="-288925">
              <a:buFont typeface="Calibri" pitchFamily="34" charset="0"/>
              <a:buChar char="─"/>
            </a:pPr>
            <a:r>
              <a:rPr lang="en-US" sz="2000" dirty="0"/>
              <a:t>IRC, Internet Relay Chat</a:t>
            </a:r>
          </a:p>
          <a:p>
            <a:pPr marL="574675" lvl="1" indent="-288925">
              <a:buFont typeface="Calibri" pitchFamily="34" charset="0"/>
              <a:buChar char="─"/>
            </a:pPr>
            <a:r>
              <a:rPr lang="en-US" sz="2000" dirty="0"/>
              <a: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4070320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effectLst>
                  <a:outerShdw blurRad="38100" dist="38100" dir="2700000" algn="tl">
                    <a:srgbClr val="000000">
                      <a:alpha val="43137"/>
                    </a:srgbClr>
                  </a:outerShdw>
                </a:effectLst>
              </a:rPr>
              <a:t>Services Provided by the Internet</a:t>
            </a:r>
          </a:p>
        </p:txBody>
      </p:sp>
      <p:sp>
        <p:nvSpPr>
          <p:cNvPr id="3" name="Content Placeholder 2"/>
          <p:cNvSpPr>
            <a:spLocks noGrp="1"/>
          </p:cNvSpPr>
          <p:nvPr>
            <p:ph idx="1"/>
          </p:nvPr>
        </p:nvSpPr>
        <p:spPr/>
        <p:txBody>
          <a:bodyPr>
            <a:normAutofit fontScale="70000" lnSpcReduction="20000"/>
          </a:bodyPr>
          <a:lstStyle/>
          <a:p>
            <a:pPr>
              <a:buFont typeface="Wingdings" panose="05000000000000000000" pitchFamily="2" charset="2"/>
              <a:buChar char="Ø"/>
            </a:pPr>
            <a:r>
              <a:rPr lang="en-US" dirty="0">
                <a:solidFill>
                  <a:srgbClr val="0000CC"/>
                </a:solidFill>
                <a:effectLst>
                  <a:outerShdw blurRad="38100" dist="38100" dir="2700000" algn="tl">
                    <a:srgbClr val="000000">
                      <a:alpha val="43137"/>
                    </a:srgbClr>
                  </a:outerShdw>
                </a:effectLst>
              </a:rPr>
              <a:t>World Wide Web</a:t>
            </a:r>
            <a:endParaRPr lang="en-US" dirty="0">
              <a:effectLst>
                <a:outerShdw blurRad="38100" dist="38100" dir="2700000" algn="tl">
                  <a:srgbClr val="000000">
                    <a:alpha val="43137"/>
                  </a:srgbClr>
                </a:outerShdw>
              </a:effectLst>
            </a:endParaRPr>
          </a:p>
          <a:p>
            <a:pPr lvl="1">
              <a:lnSpc>
                <a:spcPct val="120000"/>
              </a:lnSpc>
            </a:pPr>
            <a:r>
              <a:rPr lang="en-CA" sz="2600" dirty="0"/>
              <a:t>Abbreviation: WWW or W3,</a:t>
            </a:r>
          </a:p>
          <a:p>
            <a:pPr lvl="1">
              <a:lnSpc>
                <a:spcPct val="120000"/>
              </a:lnSpc>
            </a:pPr>
            <a:r>
              <a:rPr lang="en-CA" sz="2600" dirty="0"/>
              <a:t>Commonly known as the Web.</a:t>
            </a:r>
            <a:endParaRPr lang="en-US" sz="2600" dirty="0"/>
          </a:p>
          <a:p>
            <a:pPr lvl="1">
              <a:lnSpc>
                <a:spcPct val="120000"/>
              </a:lnSpc>
            </a:pPr>
            <a:r>
              <a:rPr lang="en-US" sz="2600" dirty="0"/>
              <a:t>It is a collection of web pages connected through </a:t>
            </a:r>
            <a:r>
              <a:rPr lang="en-US" sz="2600" b="1" dirty="0"/>
              <a:t>hyperlinks</a:t>
            </a:r>
            <a:r>
              <a:rPr lang="en-US" sz="2600" dirty="0"/>
              <a:t>  and  </a:t>
            </a:r>
            <a:r>
              <a:rPr lang="en-US" sz="2600" b="1" dirty="0"/>
              <a:t>URL</a:t>
            </a:r>
            <a:r>
              <a:rPr lang="en-US" sz="2600" dirty="0"/>
              <a:t>s.</a:t>
            </a:r>
          </a:p>
          <a:p>
            <a:pPr lvl="1">
              <a:lnSpc>
                <a:spcPct val="120000"/>
              </a:lnSpc>
            </a:pPr>
            <a:r>
              <a:rPr lang="en-CA" dirty="0"/>
              <a:t>With a web browser, one can view web pages that may contain text, images, videos, and other multimedia and navigate between them via hyperlinks.</a:t>
            </a:r>
          </a:p>
          <a:p>
            <a:pPr lvl="1">
              <a:lnSpc>
                <a:spcPct val="120000"/>
              </a:lnSpc>
            </a:pPr>
            <a:r>
              <a:rPr lang="en-US" dirty="0"/>
              <a:t>It is governed by the Hyper Text Transfer Protocol (</a:t>
            </a:r>
            <a:r>
              <a:rPr lang="en-US" b="1" dirty="0"/>
              <a:t>HTTP</a:t>
            </a:r>
            <a:r>
              <a:rPr lang="en-US" dirty="0"/>
              <a:t>) that deals with the linking of files, documents and other resources of the web.</a:t>
            </a:r>
          </a:p>
          <a:p>
            <a:pPr lvl="1"/>
            <a:endParaRPr lang="en-US" sz="1400" dirty="0">
              <a:solidFill>
                <a:srgbClr val="0000CC"/>
              </a:solidFill>
            </a:endParaRPr>
          </a:p>
          <a:p>
            <a:pPr>
              <a:buFont typeface="Wingdings" panose="05000000000000000000" pitchFamily="2" charset="2"/>
              <a:buChar char="Ø"/>
            </a:pPr>
            <a:r>
              <a:rPr lang="en-US" dirty="0"/>
              <a:t>Other services:</a:t>
            </a:r>
          </a:p>
          <a:p>
            <a:pPr lvl="1"/>
            <a:r>
              <a:rPr lang="en-US" dirty="0"/>
              <a:t>Electronic Mail (email), Mailing List, File Transfer Protocol (FTP), Instant Messaging, News Groups, Chat Rooms</a:t>
            </a:r>
          </a:p>
          <a:p>
            <a:pPr marL="0" indent="0">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3492192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Client Server Model</a:t>
            </a:r>
          </a:p>
        </p:txBody>
      </p:sp>
      <p:sp>
        <p:nvSpPr>
          <p:cNvPr id="3" name="Content Placeholder 2"/>
          <p:cNvSpPr>
            <a:spLocks noGrp="1"/>
          </p:cNvSpPr>
          <p:nvPr>
            <p:ph idx="1"/>
          </p:nvPr>
        </p:nvSpPr>
        <p:spPr>
          <a:xfrm>
            <a:off x="301625" y="1124745"/>
            <a:ext cx="8540750" cy="3960440"/>
          </a:xfrm>
        </p:spPr>
        <p:txBody>
          <a:bodyPr/>
          <a:lstStyle/>
          <a:p>
            <a:pPr>
              <a:buFont typeface="Wingdings" panose="05000000000000000000" pitchFamily="2" charset="2"/>
              <a:buChar char="Ø"/>
            </a:pPr>
            <a:r>
              <a:rPr lang="en-CA" sz="2800" dirty="0"/>
              <a:t>The www uses a client-server model</a:t>
            </a:r>
          </a:p>
          <a:p>
            <a:pPr lvl="1"/>
            <a:r>
              <a:rPr lang="en-CA" sz="2400" dirty="0"/>
              <a:t>client software (web browser) requests an html page</a:t>
            </a:r>
          </a:p>
          <a:p>
            <a:pPr lvl="1"/>
            <a:r>
              <a:rPr lang="en-CA" sz="2400" dirty="0"/>
              <a:t>the request is sent as a message to the particular web server</a:t>
            </a:r>
          </a:p>
          <a:p>
            <a:pPr lvl="1"/>
            <a:r>
              <a:rPr lang="en-CA" sz="2400" dirty="0"/>
              <a:t>requested page is sent as a message from the server to the client</a:t>
            </a:r>
          </a:p>
          <a:p>
            <a:pPr lvl="1"/>
            <a:r>
              <a:rPr lang="en-CA" sz="2400" dirty="0"/>
              <a:t>the client software interprets and displays the html page</a:t>
            </a:r>
          </a:p>
          <a:p>
            <a:pPr>
              <a:buFont typeface="Wingdings" panose="05000000000000000000" pitchFamily="2" charset="2"/>
              <a:buChar char="Ø"/>
            </a:pPr>
            <a:endParaRPr lang="en-CA"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17</a:t>
            </a:fld>
            <a:endParaRPr lang="en-CA" altLang="en-US" dirty="0"/>
          </a:p>
        </p:txBody>
      </p:sp>
      <p:pic>
        <p:nvPicPr>
          <p:cNvPr id="5" name="Picture 6"/>
          <p:cNvPicPr>
            <a:picLocks noChangeAspect="1" noChangeArrowheads="1"/>
          </p:cNvPicPr>
          <p:nvPr/>
        </p:nvPicPr>
        <p:blipFill>
          <a:blip r:embed="rId2" cstate="print"/>
          <a:srcRect/>
          <a:stretch>
            <a:fillRect/>
          </a:stretch>
        </p:blipFill>
        <p:spPr bwMode="auto">
          <a:xfrm>
            <a:off x="2123728" y="4221088"/>
            <a:ext cx="5110424" cy="2105311"/>
          </a:xfrm>
          <a:prstGeom prst="rect">
            <a:avLst/>
          </a:prstGeom>
          <a:noFill/>
          <a:ln w="9525">
            <a:noFill/>
            <a:miter lim="800000"/>
            <a:headEnd/>
            <a:tailEnd/>
          </a:ln>
          <a:effectLst/>
        </p:spPr>
      </p:pic>
    </p:spTree>
    <p:extLst>
      <p:ext uri="{BB962C8B-B14F-4D97-AF65-F5344CB8AC3E}">
        <p14:creationId xmlns:p14="http://schemas.microsoft.com/office/powerpoint/2010/main" val="2799194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Uniform Resource Locators (URL)</a:t>
            </a:r>
          </a:p>
        </p:txBody>
      </p:sp>
      <p:sp>
        <p:nvSpPr>
          <p:cNvPr id="3" name="Content Placeholder 2"/>
          <p:cNvSpPr>
            <a:spLocks noGrp="1"/>
          </p:cNvSpPr>
          <p:nvPr>
            <p:ph idx="1"/>
          </p:nvPr>
        </p:nvSpPr>
        <p:spPr>
          <a:xfrm>
            <a:off x="323528" y="1196752"/>
            <a:ext cx="8640960" cy="4902423"/>
          </a:xfrm>
        </p:spPr>
        <p:txBody>
          <a:bodyPr/>
          <a:lstStyle/>
          <a:p>
            <a:r>
              <a:rPr lang="en-CA" sz="2800" dirty="0"/>
              <a:t>Also known as a web address. It is a reference (an address) to a resource on the Internet</a:t>
            </a:r>
            <a:r>
              <a:rPr lang="en-US" sz="2800" dirty="0"/>
              <a:t>. </a:t>
            </a:r>
          </a:p>
          <a:p>
            <a:pPr marL="400050" lvl="1" indent="0">
              <a:buNone/>
            </a:pPr>
            <a:endParaRPr lang="en-US" sz="1400" dirty="0"/>
          </a:p>
          <a:p>
            <a:pPr marL="0" indent="0">
              <a:buNone/>
            </a:pPr>
            <a:r>
              <a:rPr lang="en-US" sz="2700" b="1" dirty="0">
                <a:effectLst>
                  <a:outerShdw blurRad="38100" dist="38100" dir="2700000" algn="tl">
                    <a:srgbClr val="000000">
                      <a:alpha val="43137"/>
                    </a:srgbClr>
                  </a:outerShdw>
                </a:effectLst>
                <a:latin typeface="Arial Narrow" panose="020B0606020202030204" pitchFamily="34" charset="0"/>
              </a:rPr>
              <a:t>https://</a:t>
            </a:r>
            <a:r>
              <a:rPr lang="en-US" sz="2700" b="1" dirty="0">
                <a:solidFill>
                  <a:srgbClr val="0000CC"/>
                </a:solidFill>
                <a:effectLst>
                  <a:outerShdw blurRad="38100" dist="38100" dir="2700000" algn="tl">
                    <a:srgbClr val="000000">
                      <a:alpha val="43137"/>
                    </a:srgbClr>
                  </a:outerShdw>
                </a:effectLst>
                <a:latin typeface="Arial Narrow" panose="020B0606020202030204" pitchFamily="34" charset="0"/>
              </a:rPr>
              <a:t>scs.senecac.on.ca:</a:t>
            </a:r>
            <a:r>
              <a:rPr lang="en-US" sz="2700" b="1" dirty="0">
                <a:solidFill>
                  <a:srgbClr val="7030A0"/>
                </a:solidFill>
                <a:effectLst>
                  <a:outerShdw blurRad="38100" dist="38100" dir="2700000" algn="tl">
                    <a:srgbClr val="000000">
                      <a:alpha val="43137"/>
                    </a:srgbClr>
                  </a:outerShdw>
                </a:effectLst>
                <a:latin typeface="Arial Narrow" panose="020B0606020202030204" pitchFamily="34" charset="0"/>
              </a:rPr>
              <a:t>443</a:t>
            </a:r>
            <a:r>
              <a:rPr lang="en-US" sz="2700" b="1" dirty="0">
                <a:effectLst>
                  <a:outerShdw blurRad="38100" dist="38100" dir="2700000" algn="tl">
                    <a:srgbClr val="000000">
                      <a:alpha val="43137"/>
                    </a:srgbClr>
                  </a:outerShdw>
                </a:effectLst>
                <a:latin typeface="Arial Narrow" panose="020B0606020202030204" pitchFamily="34" charset="0"/>
              </a:rPr>
              <a:t>/~wei.song/index.html</a:t>
            </a:r>
            <a:r>
              <a:rPr lang="en-US" sz="2700" b="1" dirty="0">
                <a:solidFill>
                  <a:srgbClr val="0000CC"/>
                </a:solidFill>
                <a:effectLst>
                  <a:outerShdw blurRad="38100" dist="38100" dir="2700000" algn="tl">
                    <a:srgbClr val="000000">
                      <a:alpha val="43137"/>
                    </a:srgbClr>
                  </a:outerShdw>
                </a:effectLst>
                <a:latin typeface="Arial Narrow" panose="020B0606020202030204" pitchFamily="34" charset="0"/>
              </a:rPr>
              <a:t>#timetable</a:t>
            </a:r>
          </a:p>
          <a:p>
            <a:pPr lvl="1"/>
            <a:r>
              <a:rPr lang="en-US" sz="2400" dirty="0"/>
              <a:t>protocol = https://</a:t>
            </a:r>
          </a:p>
          <a:p>
            <a:pPr lvl="1"/>
            <a:r>
              <a:rPr lang="en-US" sz="2400" dirty="0"/>
              <a:t>domain / host = scs.senecac.on.ca</a:t>
            </a:r>
          </a:p>
          <a:p>
            <a:pPr lvl="1"/>
            <a:r>
              <a:rPr lang="en-US" sz="2400" dirty="0"/>
              <a:t>port = 443, default for HTTPS</a:t>
            </a:r>
          </a:p>
          <a:p>
            <a:pPr lvl="1"/>
            <a:r>
              <a:rPr lang="en-US" sz="2400" dirty="0"/>
              <a:t>file / resource ID = ~</a:t>
            </a:r>
            <a:r>
              <a:rPr lang="en-US" sz="2400" dirty="0" err="1"/>
              <a:t>wei.song</a:t>
            </a:r>
            <a:r>
              <a:rPr lang="en-US" sz="2400" dirty="0"/>
              <a:t>/index.html</a:t>
            </a:r>
          </a:p>
          <a:p>
            <a:pPr lvl="1"/>
            <a:r>
              <a:rPr lang="en-US" sz="2400" dirty="0"/>
              <a:t>reference = #timetable</a:t>
            </a:r>
          </a:p>
          <a:p>
            <a:pPr lvl="1"/>
            <a:endParaRPr lang="en-US" sz="1400" dirty="0"/>
          </a:p>
          <a:p>
            <a:r>
              <a:rPr lang="en-US" sz="2800" dirty="0"/>
              <a:t>URLs are typically transmitted via HTTP</a:t>
            </a:r>
            <a:endParaRPr lang="en-CA" sz="24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18</a:t>
            </a:fld>
            <a:endParaRPr lang="en-CA" altLang="en-US" dirty="0"/>
          </a:p>
        </p:txBody>
      </p:sp>
    </p:spTree>
    <p:extLst>
      <p:ext uri="{BB962C8B-B14F-4D97-AF65-F5344CB8AC3E}">
        <p14:creationId xmlns:p14="http://schemas.microsoft.com/office/powerpoint/2010/main" val="42788793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HTML URL Encoding</a:t>
            </a:r>
          </a:p>
        </p:txBody>
      </p:sp>
      <p:sp>
        <p:nvSpPr>
          <p:cNvPr id="3" name="Content Placeholder 2"/>
          <p:cNvSpPr>
            <a:spLocks noGrp="1"/>
          </p:cNvSpPr>
          <p:nvPr>
            <p:ph idx="1"/>
          </p:nvPr>
        </p:nvSpPr>
        <p:spPr>
          <a:xfrm>
            <a:off x="323528" y="1196752"/>
            <a:ext cx="8640960" cy="4902423"/>
          </a:xfrm>
        </p:spPr>
        <p:txBody>
          <a:bodyPr/>
          <a:lstStyle/>
          <a:p>
            <a:r>
              <a:rPr lang="en-CA" sz="2400" dirty="0"/>
              <a:t>URL encoding converts characters into a format that can be transmitted over the Internet.</a:t>
            </a:r>
            <a:r>
              <a:rPr lang="en-US" sz="2400" dirty="0"/>
              <a:t> </a:t>
            </a:r>
          </a:p>
          <a:p>
            <a:pPr lvl="1"/>
            <a:r>
              <a:rPr lang="en-CA" sz="2200" dirty="0"/>
              <a:t>URLs can only be sent over the Internet using the </a:t>
            </a:r>
            <a:r>
              <a:rPr lang="en-CA" sz="2200" dirty="0">
                <a:hlinkClick r:id="rId2"/>
              </a:rPr>
              <a:t>ASCII character-set</a:t>
            </a:r>
            <a:r>
              <a:rPr lang="en-CA" sz="2200" dirty="0"/>
              <a:t>.</a:t>
            </a:r>
          </a:p>
          <a:p>
            <a:pPr lvl="1"/>
            <a:r>
              <a:rPr lang="en-CA" sz="2200" dirty="0"/>
              <a:t>URLs often contain characters outside the ASCII set</a:t>
            </a:r>
          </a:p>
          <a:p>
            <a:pPr lvl="2"/>
            <a:r>
              <a:rPr lang="en-CA" sz="2200" dirty="0"/>
              <a:t>has to be converted into a valid ASCII format.</a:t>
            </a:r>
          </a:p>
          <a:p>
            <a:pPr lvl="1"/>
            <a:r>
              <a:rPr lang="en-CA" sz="2200" dirty="0"/>
              <a:t>URLs cannot contain spaces.</a:t>
            </a:r>
            <a:endParaRPr lang="en-US" sz="1200" dirty="0"/>
          </a:p>
          <a:p>
            <a:r>
              <a:rPr lang="en-CA" sz="2400" dirty="0"/>
              <a:t>Example: </a:t>
            </a:r>
            <a:r>
              <a:rPr lang="en-CA" sz="1600" dirty="0">
                <a:hlinkClick r:id="rId3"/>
              </a:rPr>
              <a:t>https://www.youtube.com/results?search_query=int222</a:t>
            </a:r>
            <a:r>
              <a:rPr lang="en-CA" sz="2000" b="1" dirty="0">
                <a:solidFill>
                  <a:srgbClr val="FF0000"/>
                </a:solidFill>
                <a:effectLst>
                  <a:outerShdw blurRad="38100" dist="38100" dir="2700000" algn="tl">
                    <a:srgbClr val="000000">
                      <a:alpha val="43137"/>
                    </a:srgbClr>
                  </a:outerShdw>
                </a:effectLst>
                <a:hlinkClick r:id="rId3"/>
              </a:rPr>
              <a:t>&amp;</a:t>
            </a:r>
            <a:r>
              <a:rPr lang="en-CA" sz="1600" dirty="0">
                <a:hlinkClick r:id="rId3"/>
              </a:rPr>
              <a:t>feature=related</a:t>
            </a:r>
            <a:r>
              <a:rPr lang="en-CA" sz="1600" dirty="0"/>
              <a:t> </a:t>
            </a:r>
          </a:p>
          <a:p>
            <a:r>
              <a:rPr lang="en-CA" sz="2400" dirty="0"/>
              <a:t>URL encoding replaces unsafe ASCII characters with a "%" followed by two hexadecimal digits. e.g.</a:t>
            </a:r>
          </a:p>
          <a:p>
            <a:pPr marL="400050" lvl="1" indent="0">
              <a:buNone/>
            </a:pPr>
            <a:r>
              <a:rPr lang="en-CA" sz="2000" dirty="0"/>
              <a:t>   '&amp;' </a:t>
            </a:r>
            <a:r>
              <a:rPr lang="en-CA" sz="2000" dirty="0">
                <a:sym typeface="Wingdings" panose="05000000000000000000" pitchFamily="2" charset="2"/>
              </a:rPr>
              <a:t> %26                '  '  %20</a:t>
            </a:r>
          </a:p>
          <a:p>
            <a:pPr marL="400050" lvl="1" indent="0">
              <a:buNone/>
            </a:pPr>
            <a:r>
              <a:rPr lang="en-CA" sz="2000" dirty="0">
                <a:sym typeface="Wingdings" panose="05000000000000000000" pitchFamily="2" charset="2"/>
              </a:rPr>
              <a:t>    '&lt;'  %3C                '&gt;'  %3E</a:t>
            </a:r>
            <a:endParaRPr lang="en-CA" sz="20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19</a:t>
            </a:fld>
            <a:endParaRPr lang="en-CA" altLang="en-US" dirty="0"/>
          </a:p>
        </p:txBody>
      </p:sp>
    </p:spTree>
    <p:extLst>
      <p:ext uri="{BB962C8B-B14F-4D97-AF65-F5344CB8AC3E}">
        <p14:creationId xmlns:p14="http://schemas.microsoft.com/office/powerpoint/2010/main" val="3035563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p:spPr>
        <p:txBody>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9pPr>
          </a:lstStyle>
          <a:p>
            <a:pPr eaLnBrk="1" hangingPunct="1">
              <a:spcBef>
                <a:spcPct val="0"/>
              </a:spcBef>
              <a:buClrTx/>
              <a:buSzTx/>
              <a:buFontTx/>
              <a:buNone/>
            </a:pPr>
            <a:fld id="{C015A7ED-C4DA-4E0D-9F47-DF9F2C1F32C7}" type="slidenum">
              <a:rPr lang="en-CA" altLang="en-US" sz="1000" smtClean="0">
                <a:latin typeface="Arial" pitchFamily="34" charset="0"/>
              </a:rPr>
              <a:pPr eaLnBrk="1" hangingPunct="1">
                <a:spcBef>
                  <a:spcPct val="0"/>
                </a:spcBef>
                <a:buClrTx/>
                <a:buSzTx/>
                <a:buFontTx/>
                <a:buNone/>
              </a:pPr>
              <a:t>2</a:t>
            </a:fld>
            <a:endParaRPr lang="en-CA" altLang="en-US" sz="1000">
              <a:latin typeface="Arial" pitchFamily="34" charset="0"/>
            </a:endParaRPr>
          </a:p>
        </p:txBody>
      </p:sp>
      <p:sp>
        <p:nvSpPr>
          <p:cNvPr id="59394" name="Rectangle 2"/>
          <p:cNvSpPr>
            <a:spLocks noGrp="1" noRot="1" noChangeArrowheads="1"/>
          </p:cNvSpPr>
          <p:nvPr>
            <p:ph type="title"/>
          </p:nvPr>
        </p:nvSpPr>
        <p:spPr/>
        <p:txBody>
          <a:bodyPr/>
          <a:lstStyle/>
          <a:p>
            <a:pPr eaLnBrk="1" hangingPunct="1">
              <a:defRPr/>
            </a:pPr>
            <a:r>
              <a:rPr lang="en-CA" altLang="en-US" sz="4000" dirty="0">
                <a:effectLst>
                  <a:outerShdw blurRad="38100" dist="38100" dir="2700000" algn="tl">
                    <a:srgbClr val="000000">
                      <a:alpha val="43137"/>
                    </a:srgbClr>
                  </a:outerShdw>
                </a:effectLst>
              </a:rPr>
              <a:t>Agenda</a:t>
            </a:r>
          </a:p>
        </p:txBody>
      </p:sp>
      <p:sp>
        <p:nvSpPr>
          <p:cNvPr id="59395" name="Rectangle 3"/>
          <p:cNvSpPr>
            <a:spLocks noGrp="1" noRot="1" noChangeArrowheads="1"/>
          </p:cNvSpPr>
          <p:nvPr>
            <p:ph type="body" idx="1"/>
          </p:nvPr>
        </p:nvSpPr>
        <p:spPr/>
        <p:txBody>
          <a:bodyPr/>
          <a:lstStyle/>
          <a:p>
            <a:pPr>
              <a:buClr>
                <a:srgbClr val="5F5F5F"/>
              </a:buClr>
              <a:buFont typeface="Wingdings" panose="05000000000000000000" pitchFamily="2" charset="2"/>
              <a:buChar char="Ø"/>
            </a:pPr>
            <a:r>
              <a:rPr lang="en-CA" dirty="0">
                <a:effectLst/>
              </a:rPr>
              <a:t>Course introduction</a:t>
            </a:r>
          </a:p>
          <a:p>
            <a:pPr lvl="0">
              <a:buClr>
                <a:srgbClr val="5F5F5F"/>
              </a:buClr>
              <a:buFont typeface="Wingdings" panose="05000000000000000000" pitchFamily="2" charset="2"/>
              <a:buChar char="Ø"/>
            </a:pPr>
            <a:r>
              <a:rPr lang="en-CA" dirty="0">
                <a:solidFill>
                  <a:prstClr val="black"/>
                </a:solidFill>
              </a:rPr>
              <a:t>Internet architecture</a:t>
            </a:r>
          </a:p>
          <a:p>
            <a:pPr lvl="0">
              <a:buClr>
                <a:srgbClr val="5F5F5F"/>
              </a:buClr>
              <a:buFont typeface="Wingdings" panose="05000000000000000000" pitchFamily="2" charset="2"/>
              <a:buChar char="Ø"/>
            </a:pPr>
            <a:r>
              <a:rPr lang="en-CA" dirty="0">
                <a:solidFill>
                  <a:prstClr val="black"/>
                </a:solidFill>
              </a:rPr>
              <a:t>Web client-side programming</a:t>
            </a:r>
          </a:p>
          <a:p>
            <a:pPr lvl="0">
              <a:buClr>
                <a:srgbClr val="5F5F5F"/>
              </a:buClr>
              <a:buFont typeface="Wingdings" panose="05000000000000000000" pitchFamily="2" charset="2"/>
              <a:buChar char="Ø"/>
            </a:pPr>
            <a:r>
              <a:rPr lang="en-CA" dirty="0">
                <a:solidFill>
                  <a:prstClr val="black"/>
                </a:solidFill>
              </a:rPr>
              <a:t>Introduction to JavaScript</a:t>
            </a:r>
          </a:p>
          <a:p>
            <a:pPr eaLnBrk="1" hangingPunct="1">
              <a:buFont typeface="Wingdings" panose="05000000000000000000" pitchFamily="2" charset="2"/>
              <a:buChar char="Ø"/>
              <a:defRPr/>
            </a:pPr>
            <a:endParaRPr lang="en-CA"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DNS (Domain Name System/Server)</a:t>
            </a:r>
          </a:p>
        </p:txBody>
      </p:sp>
      <p:sp>
        <p:nvSpPr>
          <p:cNvPr id="3" name="Content Placeholder 2"/>
          <p:cNvSpPr>
            <a:spLocks noGrp="1"/>
          </p:cNvSpPr>
          <p:nvPr>
            <p:ph idx="1"/>
          </p:nvPr>
        </p:nvSpPr>
        <p:spPr>
          <a:xfrm>
            <a:off x="301625" y="1196752"/>
            <a:ext cx="8540750" cy="5112568"/>
          </a:xfrm>
        </p:spPr>
        <p:txBody>
          <a:bodyPr/>
          <a:lstStyle/>
          <a:p>
            <a:pPr>
              <a:buFont typeface="Wingdings" panose="05000000000000000000" pitchFamily="2" charset="2"/>
              <a:buChar char="Ø"/>
            </a:pPr>
            <a:r>
              <a:rPr lang="en-CA" sz="2400" dirty="0">
                <a:effectLst>
                  <a:outerShdw blurRad="38100" dist="38100" dir="2700000" algn="tl">
                    <a:srgbClr val="000000">
                      <a:alpha val="43137"/>
                    </a:srgbClr>
                  </a:outerShdw>
                </a:effectLst>
              </a:rPr>
              <a:t>DNS</a:t>
            </a:r>
            <a:r>
              <a:rPr lang="en-CA" sz="2400" dirty="0"/>
              <a:t> is used to give names to IP addresses. DNS servers (name servers) associate the domain names with the IP address</a:t>
            </a:r>
          </a:p>
          <a:p>
            <a:pPr>
              <a:buFont typeface="Wingdings" panose="05000000000000000000" pitchFamily="2" charset="2"/>
              <a:buChar char="Ø"/>
            </a:pPr>
            <a:r>
              <a:rPr lang="en-CA" sz="2000" dirty="0"/>
              <a:t>e.g. </a:t>
            </a:r>
          </a:p>
          <a:p>
            <a:pPr marL="400050" lvl="1" indent="0">
              <a:buNone/>
            </a:pPr>
            <a:r>
              <a:rPr lang="en-CA" sz="2000" dirty="0"/>
              <a:t>  zenit.senecac.on.ca is used to identify IP address 142.204.140.203.</a:t>
            </a:r>
          </a:p>
          <a:p>
            <a:pPr>
              <a:buFont typeface="Wingdings" panose="05000000000000000000" pitchFamily="2" charset="2"/>
              <a:buChar char="Ø"/>
            </a:pPr>
            <a:r>
              <a:rPr lang="en-CA" sz="2400" dirty="0"/>
              <a:t>In addition to ".ca", other common domains include </a:t>
            </a:r>
          </a:p>
          <a:p>
            <a:pPr lvl="1"/>
            <a:r>
              <a:rPr lang="en-CA" sz="1800" dirty="0"/>
              <a:t>.com - commercial</a:t>
            </a:r>
          </a:p>
          <a:p>
            <a:pPr lvl="1"/>
            <a:r>
              <a:rPr lang="en-CA" sz="1800" dirty="0"/>
              <a:t>.</a:t>
            </a:r>
            <a:r>
              <a:rPr lang="en-CA" sz="1800" dirty="0" err="1"/>
              <a:t>edu</a:t>
            </a:r>
            <a:r>
              <a:rPr lang="en-CA" sz="1800" dirty="0"/>
              <a:t> - educational</a:t>
            </a:r>
          </a:p>
          <a:p>
            <a:pPr lvl="1"/>
            <a:r>
              <a:rPr lang="en-CA" sz="1800" dirty="0"/>
              <a:t>.</a:t>
            </a:r>
            <a:r>
              <a:rPr lang="en-CA" sz="1800" dirty="0" err="1"/>
              <a:t>gov</a:t>
            </a:r>
            <a:r>
              <a:rPr lang="en-CA" sz="1800" dirty="0"/>
              <a:t> - governmental</a:t>
            </a:r>
          </a:p>
          <a:p>
            <a:pPr lvl="1"/>
            <a:r>
              <a:rPr lang="en-CA" sz="1800" dirty="0" err="1"/>
              <a:t>.net</a:t>
            </a:r>
            <a:r>
              <a:rPr lang="en-CA" sz="1800" dirty="0"/>
              <a:t> - </a:t>
            </a:r>
            <a:r>
              <a:rPr lang="en-CA" sz="1800" dirty="0" err="1"/>
              <a:t>isp</a:t>
            </a:r>
            <a:endParaRPr lang="en-CA" sz="1800" dirty="0"/>
          </a:p>
          <a:p>
            <a:pPr lvl="1"/>
            <a:r>
              <a:rPr lang="en-CA" sz="1800" dirty="0"/>
              <a:t>.org - non-profit</a:t>
            </a:r>
          </a:p>
          <a:p>
            <a:pPr lvl="1"/>
            <a:r>
              <a:rPr lang="en-CA" sz="1800" dirty="0"/>
              <a:t>and many more</a:t>
            </a:r>
          </a:p>
          <a:p>
            <a:pPr>
              <a:buFont typeface="Wingdings" panose="05000000000000000000" pitchFamily="2" charset="2"/>
              <a:buChar char="Ø"/>
            </a:pPr>
            <a:r>
              <a:rPr lang="en-CA" sz="2400" dirty="0"/>
              <a:t>ICANN </a:t>
            </a:r>
            <a:r>
              <a:rPr lang="en-CA" sz="2000" dirty="0"/>
              <a:t>- Internet Corporation for Assigned Names and Numbers- oversees assignment of names and IP addresses and certifies domain name registrars to manage the process. </a:t>
            </a:r>
          </a:p>
          <a:p>
            <a:endParaRPr lang="en-CA"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20</a:t>
            </a:fld>
            <a:endParaRPr lang="en-CA" altLang="en-US"/>
          </a:p>
        </p:txBody>
      </p:sp>
    </p:spTree>
    <p:extLst>
      <p:ext uri="{BB962C8B-B14F-4D97-AF65-F5344CB8AC3E}">
        <p14:creationId xmlns:p14="http://schemas.microsoft.com/office/powerpoint/2010/main" val="18503239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normAutofit/>
          </a:bodyPr>
          <a:lstStyle/>
          <a:p>
            <a:r>
              <a:rPr lang="en-US" sz="4000" dirty="0">
                <a:effectLst>
                  <a:outerShdw blurRad="38100" dist="38100" dir="2700000" algn="tl">
                    <a:srgbClr val="000000">
                      <a:alpha val="43137"/>
                    </a:srgbClr>
                  </a:outerShdw>
                </a:effectLst>
              </a:rPr>
              <a:t>Hypertext Transfer Protocol </a:t>
            </a:r>
          </a:p>
        </p:txBody>
      </p:sp>
      <p:sp>
        <p:nvSpPr>
          <p:cNvPr id="3" name="Content Placeholder 2"/>
          <p:cNvSpPr>
            <a:spLocks noGrp="1"/>
          </p:cNvSpPr>
          <p:nvPr>
            <p:ph idx="1"/>
          </p:nvPr>
        </p:nvSpPr>
        <p:spPr>
          <a:xfrm>
            <a:off x="301625" y="1196752"/>
            <a:ext cx="8540750" cy="4902423"/>
          </a:xfrm>
        </p:spPr>
        <p:txBody>
          <a:bodyPr>
            <a:noAutofit/>
          </a:bodyPr>
          <a:lstStyle/>
          <a:p>
            <a:pPr>
              <a:buFont typeface="Wingdings" panose="05000000000000000000" pitchFamily="2" charset="2"/>
              <a:buChar char="Ø"/>
            </a:pPr>
            <a:r>
              <a:rPr lang="en-US" sz="2400" dirty="0">
                <a:solidFill>
                  <a:srgbClr val="000099"/>
                </a:solidFill>
                <a:effectLst>
                  <a:outerShdw blurRad="38100" dist="38100" dir="2700000" algn="tl">
                    <a:srgbClr val="000000">
                      <a:alpha val="43137"/>
                    </a:srgbClr>
                  </a:outerShdw>
                </a:effectLst>
              </a:rPr>
              <a:t>HTTP, the Hypertext Transfer Protocol</a:t>
            </a:r>
            <a:r>
              <a:rPr lang="en-US" sz="2400" dirty="0">
                <a:effectLst/>
              </a:rPr>
              <a:t>, is the application-layer protocol that is used to transfer data on the (World Wide) </a:t>
            </a:r>
            <a:r>
              <a:rPr lang="en-US" sz="2400" dirty="0">
                <a:solidFill>
                  <a:srgbClr val="000099"/>
                </a:solidFill>
                <a:effectLst/>
              </a:rPr>
              <a:t>Web</a:t>
            </a:r>
            <a:r>
              <a:rPr lang="en-US" sz="2400" dirty="0">
                <a:effectLst/>
              </a:rPr>
              <a:t>. </a:t>
            </a:r>
          </a:p>
          <a:p>
            <a:pPr>
              <a:buFont typeface="Wingdings" panose="05000000000000000000" pitchFamily="2" charset="2"/>
              <a:buChar char="Ø"/>
            </a:pPr>
            <a:r>
              <a:rPr lang="en-US" sz="2400" dirty="0">
                <a:effectLst/>
              </a:rPr>
              <a:t>HTTP comprises the rules governing the</a:t>
            </a:r>
            <a:r>
              <a:rPr lang="en-US" sz="2400" dirty="0">
                <a:effectLst>
                  <a:outerShdw blurRad="38100" dist="38100" dir="2700000" algn="tl">
                    <a:srgbClr val="000000">
                      <a:alpha val="43137"/>
                    </a:srgbClr>
                  </a:outerShdw>
                </a:effectLst>
              </a:rPr>
              <a:t> format and content </a:t>
            </a:r>
            <a:r>
              <a:rPr lang="en-US" sz="2400" dirty="0">
                <a:effectLst/>
              </a:rPr>
              <a:t>of the conversation between </a:t>
            </a:r>
            <a:r>
              <a:rPr lang="en-US" sz="2400" dirty="0">
                <a:effectLst>
                  <a:outerShdw blurRad="38100" dist="38100" dir="2700000" algn="tl">
                    <a:srgbClr val="000000">
                      <a:alpha val="43137"/>
                    </a:srgbClr>
                  </a:outerShdw>
                </a:effectLst>
              </a:rPr>
              <a:t>a web client and server</a:t>
            </a:r>
            <a:r>
              <a:rPr lang="en-US" sz="2400" dirty="0">
                <a:effectLst/>
              </a:rPr>
              <a:t>. </a:t>
            </a:r>
          </a:p>
          <a:p>
            <a:pPr>
              <a:buFont typeface="Wingdings" panose="05000000000000000000" pitchFamily="2" charset="2"/>
              <a:buChar char="Ø"/>
            </a:pPr>
            <a:r>
              <a:rPr lang="en-CA" sz="2400" dirty="0">
                <a:effectLst/>
              </a:rPr>
              <a:t>HTTP </a:t>
            </a:r>
            <a:r>
              <a:rPr lang="en-CA" sz="2400" dirty="0"/>
              <a:t>functions as a </a:t>
            </a:r>
            <a:r>
              <a:rPr lang="en-CA" sz="2400" dirty="0">
                <a:effectLst>
                  <a:outerShdw blurRad="38100" dist="38100" dir="2700000" algn="tl">
                    <a:srgbClr val="000000">
                      <a:alpha val="43137"/>
                    </a:srgbClr>
                  </a:outerShdw>
                </a:effectLst>
              </a:rPr>
              <a:t>request-response</a:t>
            </a:r>
            <a:r>
              <a:rPr lang="en-CA" sz="2400" dirty="0"/>
              <a:t> protocol in the client-server computing model. </a:t>
            </a:r>
            <a:endParaRPr lang="en-US" sz="2400" dirty="0"/>
          </a:p>
          <a:p>
            <a:pPr lvl="1"/>
            <a:r>
              <a:rPr lang="en-US" sz="2000" dirty="0"/>
              <a:t>It follows a classical </a:t>
            </a:r>
            <a:r>
              <a:rPr lang="en-US" sz="2000" dirty="0">
                <a:effectLst>
                  <a:outerShdw blurRad="38100" dist="38100" dir="2700000" algn="tl">
                    <a:srgbClr val="000000">
                      <a:alpha val="43137"/>
                    </a:srgbClr>
                  </a:outerShdw>
                </a:effectLst>
              </a:rPr>
              <a:t>client-server model</a:t>
            </a:r>
            <a:r>
              <a:rPr lang="en-US" sz="2000" dirty="0"/>
              <a:t>, with a client opening a connection, making a request then waiting for a response until it receives it.</a:t>
            </a:r>
          </a:p>
          <a:p>
            <a:pPr>
              <a:buFont typeface="Wingdings" panose="05000000000000000000" pitchFamily="2" charset="2"/>
              <a:buChar char="Ø"/>
            </a:pPr>
            <a:r>
              <a:rPr lang="en-US" sz="2400" dirty="0"/>
              <a:t>HTTP is </a:t>
            </a:r>
            <a:r>
              <a:rPr lang="en-US" sz="2400" dirty="0">
                <a:solidFill>
                  <a:srgbClr val="000099"/>
                </a:solidFill>
                <a:effectLst>
                  <a:outerShdw blurRad="38100" dist="38100" dir="2700000" algn="tl">
                    <a:srgbClr val="000000">
                      <a:alpha val="43137"/>
                    </a:srgbClr>
                  </a:outerShdw>
                </a:effectLst>
              </a:rPr>
              <a:t>stateless</a:t>
            </a:r>
            <a:r>
              <a:rPr lang="en-US" sz="2400" dirty="0"/>
              <a:t>.</a:t>
            </a:r>
          </a:p>
          <a:p>
            <a:pPr lvl="1"/>
            <a:r>
              <a:rPr lang="en-US" sz="2000" dirty="0"/>
              <a:t>The server doesn't keep any data (state) between two requests.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dirty="0"/>
          </a:p>
        </p:txBody>
      </p:sp>
    </p:spTree>
    <p:extLst>
      <p:ext uri="{BB962C8B-B14F-4D97-AF65-F5344CB8AC3E}">
        <p14:creationId xmlns:p14="http://schemas.microsoft.com/office/powerpoint/2010/main" val="8473054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3999" cy="1143000"/>
          </a:xfrm>
        </p:spPr>
        <p:txBody>
          <a:bodyPr>
            <a:normAutofit/>
          </a:bodyPr>
          <a:lstStyle/>
          <a:p>
            <a:r>
              <a:rPr lang="en-US" sz="3800" dirty="0">
                <a:effectLst>
                  <a:outerShdw blurRad="38100" dist="38100" dir="2700000" algn="tl">
                    <a:srgbClr val="000000">
                      <a:alpha val="43137"/>
                    </a:srgbClr>
                  </a:outerShdw>
                </a:effectLst>
              </a:rPr>
              <a:t>HTTP Request and Response Messages</a:t>
            </a:r>
          </a:p>
        </p:txBody>
      </p:sp>
      <p:pic>
        <p:nvPicPr>
          <p:cNvPr id="4" name="Picture 6"/>
          <p:cNvPicPr>
            <a:picLocks noChangeAspect="1" noChangeArrowheads="1"/>
          </p:cNvPicPr>
          <p:nvPr/>
        </p:nvPicPr>
        <p:blipFill>
          <a:blip r:embed="rId2" cstate="print"/>
          <a:srcRect/>
          <a:stretch>
            <a:fillRect/>
          </a:stretch>
        </p:blipFill>
        <p:spPr bwMode="auto">
          <a:xfrm>
            <a:off x="533401" y="1828800"/>
            <a:ext cx="8077200" cy="4359275"/>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1699207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US" sz="3600" dirty="0">
                <a:effectLst>
                  <a:outerShdw blurRad="38100" dist="38100" dir="2700000" algn="tl">
                    <a:srgbClr val="000000">
                      <a:alpha val="43137"/>
                    </a:srgbClr>
                  </a:outerShdw>
                </a:effectLst>
              </a:rPr>
              <a:t>HTTP Request</a:t>
            </a:r>
          </a:p>
        </p:txBody>
      </p:sp>
      <p:sp>
        <p:nvSpPr>
          <p:cNvPr id="3" name="Content Placeholder 2"/>
          <p:cNvSpPr>
            <a:spLocks noGrp="1"/>
          </p:cNvSpPr>
          <p:nvPr>
            <p:ph idx="1"/>
          </p:nvPr>
        </p:nvSpPr>
        <p:spPr>
          <a:xfrm>
            <a:off x="301625" y="1196752"/>
            <a:ext cx="8540750" cy="4902423"/>
          </a:xfrm>
        </p:spPr>
        <p:txBody>
          <a:bodyPr/>
          <a:lstStyle/>
          <a:p>
            <a:pPr>
              <a:buFont typeface="Wingdings" panose="05000000000000000000" pitchFamily="2" charset="2"/>
              <a:buChar char="Ø"/>
            </a:pPr>
            <a:r>
              <a:rPr lang="en-US" sz="2800" dirty="0"/>
              <a:t>HTTP request example: sending the form result to a server:</a:t>
            </a:r>
          </a:p>
          <a:p>
            <a:pPr lvl="2">
              <a:buNone/>
            </a:pPr>
            <a:r>
              <a:rPr lang="en-US" sz="1800" dirty="0">
                <a:solidFill>
                  <a:srgbClr val="0000CC"/>
                </a:solidFill>
                <a:latin typeface="Lucida Console" pitchFamily="49" charset="0"/>
              </a:rPr>
              <a:t>POST</a:t>
            </a:r>
            <a:r>
              <a:rPr lang="en-US" sz="1800" dirty="0">
                <a:latin typeface="Lucida Console" pitchFamily="49" charset="0"/>
              </a:rPr>
              <a:t> </a:t>
            </a:r>
            <a:r>
              <a:rPr lang="en-US" sz="1800" dirty="0">
                <a:solidFill>
                  <a:srgbClr val="0000CC"/>
                </a:solidFill>
                <a:latin typeface="Lucida Console" pitchFamily="49" charset="0"/>
              </a:rPr>
              <a:t>/contact_form.php </a:t>
            </a:r>
            <a:r>
              <a:rPr lang="en-US" sz="1800" dirty="0">
                <a:latin typeface="Lucida Console" pitchFamily="49" charset="0"/>
              </a:rPr>
              <a:t>HTTP/1.1 </a:t>
            </a:r>
          </a:p>
          <a:p>
            <a:pPr lvl="2">
              <a:buNone/>
            </a:pPr>
            <a:r>
              <a:rPr lang="en-US" sz="1800" dirty="0">
                <a:latin typeface="Lucida Console" pitchFamily="49" charset="0"/>
              </a:rPr>
              <a:t>Host: developer.mozilla.org </a:t>
            </a:r>
          </a:p>
          <a:p>
            <a:pPr lvl="2">
              <a:buNone/>
            </a:pPr>
            <a:r>
              <a:rPr lang="en-US" sz="1800" dirty="0">
                <a:latin typeface="Lucida Console" pitchFamily="49" charset="0"/>
              </a:rPr>
              <a:t>Content-Length: 64 </a:t>
            </a:r>
          </a:p>
          <a:p>
            <a:pPr lvl="2">
              <a:buNone/>
            </a:pPr>
            <a:r>
              <a:rPr lang="en-US" sz="1800" dirty="0">
                <a:solidFill>
                  <a:srgbClr val="000099"/>
                </a:solidFill>
                <a:effectLst/>
                <a:latin typeface="Lucida Console" pitchFamily="49" charset="0"/>
              </a:rPr>
              <a:t>Content-Type</a:t>
            </a:r>
            <a:r>
              <a:rPr lang="en-US" sz="1800" dirty="0">
                <a:latin typeface="Lucida Console" pitchFamily="49" charset="0"/>
              </a:rPr>
              <a:t>: </a:t>
            </a:r>
            <a:r>
              <a:rPr lang="en-US" sz="1600" dirty="0">
                <a:latin typeface="Lucida Console" pitchFamily="49" charset="0"/>
              </a:rPr>
              <a:t>application/x-www-form-</a:t>
            </a:r>
            <a:r>
              <a:rPr lang="en-US" sz="1600" dirty="0" err="1">
                <a:latin typeface="Lucida Console" pitchFamily="49" charset="0"/>
              </a:rPr>
              <a:t>urlencoded</a:t>
            </a:r>
            <a:r>
              <a:rPr lang="en-US" sz="1800" dirty="0">
                <a:latin typeface="Lucida Console" pitchFamily="49" charset="0"/>
              </a:rPr>
              <a:t> </a:t>
            </a:r>
          </a:p>
          <a:p>
            <a:pPr lvl="2">
              <a:buNone/>
            </a:pPr>
            <a:endParaRPr lang="en-US" sz="1800" dirty="0">
              <a:latin typeface="Lucida Console" pitchFamily="49" charset="0"/>
            </a:endParaRPr>
          </a:p>
          <a:p>
            <a:pPr lvl="2">
              <a:buNone/>
            </a:pPr>
            <a:r>
              <a:rPr lang="en-US" sz="1800" dirty="0">
                <a:latin typeface="Lucida Console" pitchFamily="49" charset="0"/>
              </a:rPr>
              <a:t>name=Joe%20User&amp;request=Send%20me%20one%20of%20your%20catalogue</a:t>
            </a:r>
          </a:p>
          <a:p>
            <a:pPr lvl="2">
              <a:buNone/>
            </a:pPr>
            <a:endParaRPr lang="en-US" sz="1800" dirty="0">
              <a:latin typeface="Lucida Console" pitchFamily="49" charset="0"/>
            </a:endParaRPr>
          </a:p>
          <a:p>
            <a:pPr>
              <a:buFont typeface="Wingdings" panose="05000000000000000000" pitchFamily="2" charset="2"/>
              <a:buChar char="Ø"/>
            </a:pPr>
            <a:r>
              <a:rPr lang="en-US" sz="2800" dirty="0">
                <a:effectLst/>
              </a:rPr>
              <a:t>HTTP request methods</a:t>
            </a:r>
          </a:p>
          <a:p>
            <a:pPr lvl="1"/>
            <a:r>
              <a:rPr lang="en-US" sz="2400" dirty="0">
                <a:solidFill>
                  <a:srgbClr val="3333CC"/>
                </a:solidFill>
                <a:effectLst>
                  <a:outerShdw blurRad="38100" dist="38100" dir="2700000" algn="tl">
                    <a:srgbClr val="000000">
                      <a:alpha val="43137"/>
                    </a:srgbClr>
                  </a:outerShdw>
                </a:effectLst>
              </a:rPr>
              <a:t>GET, POST</a:t>
            </a:r>
          </a:p>
          <a:p>
            <a:pPr lvl="1"/>
            <a:r>
              <a:rPr lang="en-US" sz="2400" dirty="0"/>
              <a:t>PUT, DELETE, HEAD, TRACE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29314029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normAutofit/>
          </a:bodyPr>
          <a:lstStyle/>
          <a:p>
            <a:r>
              <a:rPr lang="en-US" sz="4000" dirty="0">
                <a:effectLst>
                  <a:outerShdw blurRad="38100" dist="38100" dir="2700000" algn="tl">
                    <a:srgbClr val="000000">
                      <a:alpha val="43137"/>
                    </a:srgbClr>
                  </a:outerShdw>
                </a:effectLst>
              </a:rPr>
              <a:t>HTTP Response</a:t>
            </a:r>
          </a:p>
        </p:txBody>
      </p:sp>
      <p:sp>
        <p:nvSpPr>
          <p:cNvPr id="3" name="Content Placeholder 2"/>
          <p:cNvSpPr>
            <a:spLocks noGrp="1"/>
          </p:cNvSpPr>
          <p:nvPr>
            <p:ph idx="1"/>
          </p:nvPr>
        </p:nvSpPr>
        <p:spPr>
          <a:xfrm>
            <a:off x="301625" y="1196752"/>
            <a:ext cx="8540750" cy="5328592"/>
          </a:xfrm>
        </p:spPr>
        <p:txBody>
          <a:bodyPr>
            <a:normAutofit fontScale="92500" lnSpcReduction="20000"/>
          </a:bodyPr>
          <a:lstStyle/>
          <a:p>
            <a:pPr>
              <a:buFont typeface="Wingdings" panose="05000000000000000000" pitchFamily="2" charset="2"/>
              <a:buChar char="Ø"/>
            </a:pPr>
            <a:r>
              <a:rPr lang="en-US" sz="2800" dirty="0"/>
              <a:t>HTTP response example: successful reception of a web page:</a:t>
            </a:r>
          </a:p>
          <a:p>
            <a:pPr lvl="2">
              <a:buNone/>
            </a:pPr>
            <a:r>
              <a:rPr lang="en-US" sz="1800" dirty="0">
                <a:latin typeface="Lucida Console" pitchFamily="49" charset="0"/>
              </a:rPr>
              <a:t>HTTP/1.1 </a:t>
            </a:r>
            <a:r>
              <a:rPr lang="en-US" sz="1800" dirty="0">
                <a:solidFill>
                  <a:srgbClr val="0000CC"/>
                </a:solidFill>
                <a:effectLst>
                  <a:outerShdw blurRad="38100" dist="38100" dir="2700000" algn="tl">
                    <a:srgbClr val="000000">
                      <a:alpha val="43137"/>
                    </a:srgbClr>
                  </a:outerShdw>
                </a:effectLst>
                <a:latin typeface="Lucida Console" pitchFamily="49" charset="0"/>
              </a:rPr>
              <a:t>200 OK </a:t>
            </a:r>
          </a:p>
          <a:p>
            <a:pPr lvl="2">
              <a:buNone/>
            </a:pPr>
            <a:r>
              <a:rPr lang="en-US" sz="1800" dirty="0">
                <a:latin typeface="Lucida Console" pitchFamily="49" charset="0"/>
              </a:rPr>
              <a:t>Date: Sat, 09 Oct 2010 14:28:02 GMT </a:t>
            </a:r>
          </a:p>
          <a:p>
            <a:pPr lvl="2">
              <a:buNone/>
            </a:pPr>
            <a:r>
              <a:rPr lang="en-US" sz="1800" dirty="0">
                <a:latin typeface="Lucida Console" pitchFamily="49" charset="0"/>
              </a:rPr>
              <a:t>Server: Apache </a:t>
            </a:r>
          </a:p>
          <a:p>
            <a:pPr lvl="2">
              <a:buNone/>
            </a:pPr>
            <a:r>
              <a:rPr lang="en-US" sz="1800" dirty="0">
                <a:latin typeface="Lucida Console" pitchFamily="49" charset="0"/>
              </a:rPr>
              <a:t>Last-Modified: Tue, 01 Dec 2009 20:18:22 GMT </a:t>
            </a:r>
          </a:p>
          <a:p>
            <a:pPr lvl="2">
              <a:buNone/>
            </a:pPr>
            <a:r>
              <a:rPr lang="en-US" sz="1800" dirty="0" err="1">
                <a:latin typeface="Lucida Console" pitchFamily="49" charset="0"/>
              </a:rPr>
              <a:t>ETag</a:t>
            </a:r>
            <a:r>
              <a:rPr lang="en-US" sz="1800" dirty="0">
                <a:latin typeface="Lucida Console" pitchFamily="49" charset="0"/>
              </a:rPr>
              <a:t>: "51142bc1-7449-479b075b2891b" </a:t>
            </a:r>
          </a:p>
          <a:p>
            <a:pPr lvl="2">
              <a:buNone/>
            </a:pPr>
            <a:r>
              <a:rPr lang="en-US" sz="1800" dirty="0">
                <a:latin typeface="Lucida Console" pitchFamily="49" charset="0"/>
              </a:rPr>
              <a:t>Accept-Ranges: bytes </a:t>
            </a:r>
          </a:p>
          <a:p>
            <a:pPr lvl="2">
              <a:buNone/>
            </a:pPr>
            <a:r>
              <a:rPr lang="en-US" sz="1800" dirty="0">
                <a:latin typeface="Lucida Console" pitchFamily="49" charset="0"/>
              </a:rPr>
              <a:t>Content-Length: 29769 </a:t>
            </a:r>
          </a:p>
          <a:p>
            <a:pPr lvl="2">
              <a:buNone/>
            </a:pPr>
            <a:r>
              <a:rPr lang="en-US" sz="1800" dirty="0">
                <a:solidFill>
                  <a:srgbClr val="000099"/>
                </a:solidFill>
                <a:effectLst/>
                <a:latin typeface="Lucida Console" pitchFamily="49" charset="0"/>
              </a:rPr>
              <a:t>Content-Type</a:t>
            </a:r>
            <a:r>
              <a:rPr lang="en-US" sz="1800" dirty="0">
                <a:latin typeface="Lucida Console" pitchFamily="49" charset="0"/>
              </a:rPr>
              <a:t>: text/html </a:t>
            </a:r>
          </a:p>
          <a:p>
            <a:pPr lvl="2">
              <a:buNone/>
            </a:pPr>
            <a:endParaRPr lang="en-US" sz="1800" dirty="0">
              <a:latin typeface="Lucida Console" pitchFamily="49" charset="0"/>
            </a:endParaRPr>
          </a:p>
          <a:p>
            <a:pPr lvl="2">
              <a:buNone/>
            </a:pPr>
            <a:r>
              <a:rPr lang="en-US" sz="1800" dirty="0">
                <a:latin typeface="Lucida Console" pitchFamily="49" charset="0"/>
              </a:rPr>
              <a:t>&lt;!DOCTYPE html... </a:t>
            </a:r>
            <a:r>
              <a:rPr lang="en-US" sz="1400" b="1" i="1" dirty="0">
                <a:latin typeface="Lucida Console" pitchFamily="49" charset="0"/>
              </a:rPr>
              <a:t>(here comes the 29769 bytes of the requested web page)</a:t>
            </a:r>
          </a:p>
          <a:p>
            <a:pPr>
              <a:buFont typeface="Wingdings" panose="05000000000000000000" pitchFamily="2" charset="2"/>
              <a:buChar char="Ø"/>
            </a:pPr>
            <a:r>
              <a:rPr lang="en-US" sz="2400" dirty="0">
                <a:effectLst/>
              </a:rPr>
              <a:t>HTTP Response Status Codes</a:t>
            </a:r>
          </a:p>
          <a:p>
            <a:pPr lvl="1"/>
            <a:r>
              <a:rPr lang="en-US" sz="2000" dirty="0">
                <a:effectLst/>
              </a:rPr>
              <a:t>1xx - information</a:t>
            </a:r>
          </a:p>
          <a:p>
            <a:pPr lvl="1"/>
            <a:r>
              <a:rPr lang="en-US" sz="2000" dirty="0">
                <a:effectLst/>
              </a:rPr>
              <a:t>2xx – success. e.g. 200 = request succeeded.</a:t>
            </a:r>
          </a:p>
          <a:p>
            <a:pPr lvl="1"/>
            <a:r>
              <a:rPr lang="en-US" sz="2000" dirty="0">
                <a:effectLst/>
              </a:rPr>
              <a:t>3xx - redirection</a:t>
            </a:r>
          </a:p>
          <a:p>
            <a:pPr lvl="1"/>
            <a:r>
              <a:rPr lang="en-US" sz="2000" dirty="0">
                <a:effectLst/>
              </a:rPr>
              <a:t>4xx – client error. e.g. 403 = forbidden page</a:t>
            </a:r>
          </a:p>
          <a:p>
            <a:pPr lvl="1"/>
            <a:r>
              <a:rPr lang="en-US" sz="2000" dirty="0">
                <a:effectLst/>
              </a:rPr>
              <a:t>5xx – server error. e.g. 500 = internal server error.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1309265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effectLst>
                  <a:outerShdw blurRad="38100" dist="38100" dir="2700000" algn="tl">
                    <a:srgbClr val="000000">
                      <a:alpha val="43137"/>
                    </a:srgbClr>
                  </a:outerShdw>
                </a:effectLst>
              </a:rPr>
              <a:t>HTTP Secure</a:t>
            </a:r>
          </a:p>
        </p:txBody>
      </p:sp>
      <p:sp>
        <p:nvSpPr>
          <p:cNvPr id="3" name="Content Placeholder 2"/>
          <p:cNvSpPr>
            <a:spLocks noGrp="1"/>
          </p:cNvSpPr>
          <p:nvPr>
            <p:ph idx="1"/>
          </p:nvPr>
        </p:nvSpPr>
        <p:spPr/>
        <p:txBody>
          <a:bodyPr>
            <a:noAutofit/>
          </a:bodyPr>
          <a:lstStyle/>
          <a:p>
            <a:pPr>
              <a:buFont typeface="Wingdings" panose="05000000000000000000" pitchFamily="2" charset="2"/>
              <a:buChar char="Ø"/>
            </a:pPr>
            <a:r>
              <a:rPr lang="en-US" sz="2800" dirty="0"/>
              <a:t>Hypertext Transfer Protocol </a:t>
            </a:r>
            <a:r>
              <a:rPr lang="en-US" sz="2800" dirty="0">
                <a:solidFill>
                  <a:srgbClr val="000099"/>
                </a:solidFill>
                <a:effectLst>
                  <a:outerShdw blurRad="38100" dist="38100" dir="2700000" algn="tl">
                    <a:srgbClr val="000000">
                      <a:alpha val="43137"/>
                    </a:srgbClr>
                  </a:outerShdw>
                </a:effectLst>
              </a:rPr>
              <a:t>Secure (HTTPS) </a:t>
            </a:r>
            <a:r>
              <a:rPr lang="en-US" sz="2800" dirty="0"/>
              <a:t>is a communications protocol for secure communication over a computer network, with especially wide deployment on the Internet. </a:t>
            </a:r>
          </a:p>
          <a:p>
            <a:pPr>
              <a:buFont typeface="Wingdings" panose="05000000000000000000" pitchFamily="2" charset="2"/>
              <a:buChar char="Ø"/>
            </a:pPr>
            <a:endParaRPr lang="en-US" sz="400" dirty="0"/>
          </a:p>
          <a:p>
            <a:pPr>
              <a:buFont typeface="Wingdings" panose="05000000000000000000" pitchFamily="2" charset="2"/>
              <a:buChar char="Ø"/>
            </a:pPr>
            <a:r>
              <a:rPr lang="en-US" sz="2800" dirty="0"/>
              <a:t>Technically, it is </a:t>
            </a:r>
            <a:r>
              <a:rPr lang="en-US" sz="2800" dirty="0">
                <a:effectLst>
                  <a:outerShdw blurRad="38100" dist="38100" dir="2700000" algn="tl">
                    <a:srgbClr val="000000">
                      <a:alpha val="43137"/>
                    </a:srgbClr>
                  </a:outerShdw>
                </a:effectLst>
              </a:rPr>
              <a:t>not a protocol</a:t>
            </a:r>
            <a:r>
              <a:rPr lang="en-US" sz="2800" dirty="0"/>
              <a:t> in and of itself; rather, it is the result of simply layering the HTTP on top of the SSL(Secure Sockets Layer) / TLS(Transport Layer Security) protocol, thus adding the security capabilities of SSL/TLS to standard HTTP communications.</a:t>
            </a:r>
          </a:p>
        </p:txBody>
      </p:sp>
      <p:pic>
        <p:nvPicPr>
          <p:cNvPr id="11266" name="Picture 2" descr="D:\SenecaCollege\INT222-2014Winter\Lectures\for-lecture1\https.jpg"/>
          <p:cNvPicPr>
            <a:picLocks noChangeAspect="1" noChangeArrowheads="1"/>
          </p:cNvPicPr>
          <p:nvPr/>
        </p:nvPicPr>
        <p:blipFill>
          <a:blip r:embed="rId2" cstate="print"/>
          <a:srcRect/>
          <a:stretch>
            <a:fillRect/>
          </a:stretch>
        </p:blipFill>
        <p:spPr bwMode="auto">
          <a:xfrm>
            <a:off x="7239000" y="132244"/>
            <a:ext cx="1727200" cy="1389611"/>
          </a:xfrm>
          <a:prstGeom prst="rect">
            <a:avLst/>
          </a:prstGeom>
          <a:noFill/>
        </p:spPr>
      </p:pic>
      <p:sp>
        <p:nvSpPr>
          <p:cNvPr id="5" name="Slide Number Placeholder 4"/>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27270576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effectLst>
                  <a:outerShdw blurRad="38100" dist="38100" dir="2700000" algn="tl">
                    <a:srgbClr val="000000">
                      <a:alpha val="43137"/>
                    </a:srgbClr>
                  </a:outerShdw>
                </a:effectLst>
              </a:rPr>
              <a:t>Web Application</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altLang="en-US" sz="2800" dirty="0"/>
              <a:t>A </a:t>
            </a:r>
            <a:r>
              <a:rPr lang="en-US" altLang="en-US" sz="2800" dirty="0">
                <a:solidFill>
                  <a:srgbClr val="3333CC"/>
                </a:solidFill>
                <a:effectLst>
                  <a:outerShdw blurRad="38100" dist="38100" dir="2700000" algn="tl">
                    <a:srgbClr val="000000">
                      <a:alpha val="43137"/>
                    </a:srgbClr>
                  </a:outerShdw>
                </a:effectLst>
              </a:rPr>
              <a:t>web application </a:t>
            </a:r>
            <a:r>
              <a:rPr lang="en-US" altLang="en-US" sz="2800" dirty="0"/>
              <a:t>or </a:t>
            </a:r>
            <a:r>
              <a:rPr lang="en-US" altLang="en-US" sz="2800" dirty="0">
                <a:solidFill>
                  <a:srgbClr val="3333CC"/>
                </a:solidFill>
                <a:effectLst>
                  <a:outerShdw blurRad="38100" dist="38100" dir="2700000" algn="tl">
                    <a:srgbClr val="000000">
                      <a:alpha val="43137"/>
                    </a:srgbClr>
                  </a:outerShdw>
                </a:effectLst>
              </a:rPr>
              <a:t>web app</a:t>
            </a:r>
            <a:r>
              <a:rPr lang="en-US" altLang="en-US" sz="2800" b="1" dirty="0"/>
              <a:t>:</a:t>
            </a:r>
          </a:p>
          <a:p>
            <a:pPr lvl="1"/>
            <a:r>
              <a:rPr lang="en-CA" altLang="en-US" sz="2400" dirty="0"/>
              <a:t>A distributed application that uses Web-based technologies (and generally relies on Web browsers for the presentation of user-interfaces) is typically considered a Web application.</a:t>
            </a:r>
          </a:p>
          <a:p>
            <a:pPr lvl="1"/>
            <a:r>
              <a:rPr lang="en-US" altLang="en-US" sz="2400" dirty="0">
                <a:effectLst/>
              </a:rPr>
              <a:t>Update and maintain web applications </a:t>
            </a:r>
            <a:r>
              <a:rPr lang="en-US" altLang="en-US" sz="2400" dirty="0">
                <a:effectLst>
                  <a:outerShdw blurRad="38100" dist="38100" dir="2700000" algn="tl">
                    <a:srgbClr val="000000">
                      <a:alpha val="43137"/>
                    </a:srgbClr>
                  </a:outerShdw>
                </a:effectLst>
              </a:rPr>
              <a:t>without distributing and installing software </a:t>
            </a:r>
            <a:r>
              <a:rPr lang="en-US" altLang="en-US" sz="2400" dirty="0">
                <a:effectLst/>
              </a:rPr>
              <a:t>on potentially thousands of client computers</a:t>
            </a:r>
          </a:p>
          <a:p>
            <a:pPr lvl="1"/>
            <a:r>
              <a:rPr lang="en-US" altLang="en-US" sz="2000" dirty="0"/>
              <a:t>inherent support for cross-platform compatibility. </a:t>
            </a:r>
          </a:p>
          <a:p>
            <a:pPr>
              <a:buFont typeface="Wingdings" panose="05000000000000000000" pitchFamily="2" charset="2"/>
              <a:buChar char="Ø"/>
            </a:pPr>
            <a:r>
              <a:rPr lang="en-US" altLang="en-US" sz="2400" dirty="0"/>
              <a:t>Common web applications include:</a:t>
            </a:r>
          </a:p>
          <a:p>
            <a:pPr lvl="1"/>
            <a:r>
              <a:rPr lang="en-CA" altLang="en-US" sz="2000" dirty="0"/>
              <a:t>Webmail, online retail sales, online auctions, wikis and more…</a:t>
            </a:r>
          </a:p>
          <a:p>
            <a:pPr>
              <a:buFont typeface="Wingdings" panose="05000000000000000000" pitchFamily="2" charset="2"/>
              <a:buChar char="Ø"/>
            </a:pPr>
            <a:endParaRPr lang="en-US" alt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8043852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outerShdw blurRad="38100" dist="38100" dir="2700000" algn="tl">
                    <a:srgbClr val="000000">
                      <a:alpha val="43137"/>
                    </a:srgbClr>
                  </a:outerShdw>
                </a:effectLst>
              </a:rPr>
              <a:t>Front-end Web Application</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2800" dirty="0"/>
              <a:t>The rising popularity of so-called </a:t>
            </a:r>
            <a:r>
              <a:rPr lang="en-US" sz="2800" dirty="0">
                <a:solidFill>
                  <a:srgbClr val="000099"/>
                </a:solidFill>
                <a:effectLst>
                  <a:outerShdw blurRad="38100" dist="38100" dir="2700000" algn="tl">
                    <a:srgbClr val="000000">
                      <a:alpha val="43137"/>
                    </a:srgbClr>
                  </a:outerShdw>
                </a:effectLst>
              </a:rPr>
              <a:t>"modern" web apps</a:t>
            </a:r>
            <a:r>
              <a:rPr lang="en-US" sz="2800" dirty="0"/>
              <a:t> means that web developers are focusing on writing more and more </a:t>
            </a:r>
            <a:r>
              <a:rPr lang="en-US" sz="2800" dirty="0">
                <a:solidFill>
                  <a:srgbClr val="000099"/>
                </a:solidFill>
                <a:effectLst>
                  <a:outerShdw blurRad="38100" dist="38100" dir="2700000" algn="tl">
                    <a:srgbClr val="000000">
                      <a:alpha val="43137"/>
                    </a:srgbClr>
                  </a:outerShdw>
                </a:effectLst>
              </a:rPr>
              <a:t>front-end</a:t>
            </a:r>
            <a:r>
              <a:rPr lang="en-US" sz="2800" dirty="0"/>
              <a:t>, or </a:t>
            </a:r>
            <a:r>
              <a:rPr lang="en-US" sz="2800" dirty="0">
                <a:solidFill>
                  <a:srgbClr val="000099"/>
                </a:solidFill>
                <a:effectLst>
                  <a:outerShdw blurRad="38100" dist="38100" dir="2700000" algn="tl">
                    <a:srgbClr val="000000">
                      <a:alpha val="43137"/>
                    </a:srgbClr>
                  </a:outerShdw>
                </a:effectLst>
              </a:rPr>
              <a:t>client-side</a:t>
            </a:r>
            <a:r>
              <a:rPr lang="en-US" sz="2800" dirty="0"/>
              <a:t> code. </a:t>
            </a:r>
          </a:p>
          <a:p>
            <a:pPr>
              <a:buFont typeface="Wingdings" panose="05000000000000000000" pitchFamily="2" charset="2"/>
              <a:buChar char="Ø"/>
            </a:pPr>
            <a:endParaRPr lang="en-US" sz="1050" dirty="0"/>
          </a:p>
          <a:p>
            <a:pPr>
              <a:buFont typeface="Wingdings" panose="05000000000000000000" pitchFamily="2" charset="2"/>
              <a:buChar char="Ø"/>
            </a:pPr>
            <a:r>
              <a:rPr lang="en-US" sz="2800" dirty="0"/>
              <a:t>Although back-end, or server-side code still plays an important factor, the fact is that web developers are working more directly with </a:t>
            </a:r>
            <a:r>
              <a:rPr lang="en-US" sz="2800" dirty="0">
                <a:effectLst>
                  <a:outerShdw blurRad="38100" dist="38100" dir="2700000" algn="tl">
                    <a:srgbClr val="000000">
                      <a:alpha val="43137"/>
                    </a:srgbClr>
                  </a:outerShdw>
                </a:effectLst>
              </a:rPr>
              <a:t>HTML5</a:t>
            </a:r>
            <a:r>
              <a:rPr lang="en-US" sz="2800" dirty="0"/>
              <a:t>, </a:t>
            </a:r>
            <a:r>
              <a:rPr lang="en-US" sz="2800" dirty="0">
                <a:effectLst>
                  <a:outerShdw blurRad="38100" dist="38100" dir="2700000" algn="tl">
                    <a:srgbClr val="000000">
                      <a:alpha val="43137"/>
                    </a:srgbClr>
                  </a:outerShdw>
                </a:effectLst>
              </a:rPr>
              <a:t>CSS3</a:t>
            </a:r>
            <a:r>
              <a:rPr lang="en-US" sz="2800" dirty="0"/>
              <a:t>, </a:t>
            </a:r>
            <a:r>
              <a:rPr lang="en-US" sz="2800" dirty="0">
                <a:effectLst>
                  <a:outerShdw blurRad="38100" dist="38100" dir="2700000" algn="tl">
                    <a:srgbClr val="000000">
                      <a:alpha val="43137"/>
                    </a:srgbClr>
                  </a:outerShdw>
                </a:effectLst>
              </a:rPr>
              <a:t>JavaScript </a:t>
            </a:r>
            <a:r>
              <a:rPr lang="en-US" sz="2800" dirty="0"/>
              <a:t>and the </a:t>
            </a:r>
            <a:r>
              <a:rPr lang="en-US" sz="2800" dirty="0">
                <a:effectLst>
                  <a:outerShdw blurRad="38100" dist="38100" dir="2700000" algn="tl">
                    <a:srgbClr val="000000">
                      <a:alpha val="43137"/>
                    </a:srgbClr>
                  </a:outerShdw>
                </a:effectLst>
              </a:rPr>
              <a:t>DOM</a:t>
            </a:r>
            <a:r>
              <a:rPr lang="en-US" sz="2800" dirty="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dirty="0"/>
          </a:p>
        </p:txBody>
      </p:sp>
    </p:spTree>
    <p:extLst>
      <p:ext uri="{BB962C8B-B14F-4D97-AF65-F5344CB8AC3E}">
        <p14:creationId xmlns:p14="http://schemas.microsoft.com/office/powerpoint/2010/main" val="39829778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outerShdw blurRad="38100" dist="38100" dir="2700000" algn="tl">
                    <a:srgbClr val="000000">
                      <a:alpha val="43137"/>
                    </a:srgbClr>
                  </a:outerShdw>
                </a:effectLst>
              </a:rPr>
              <a:t>Front-end Web Application</a:t>
            </a:r>
          </a:p>
        </p:txBody>
      </p:sp>
      <p:sp>
        <p:nvSpPr>
          <p:cNvPr id="3" name="Content Placeholder 2"/>
          <p:cNvSpPr>
            <a:spLocks noGrp="1"/>
          </p:cNvSpPr>
          <p:nvPr>
            <p:ph idx="1"/>
          </p:nvPr>
        </p:nvSpPr>
        <p:spPr/>
        <p:txBody>
          <a:bodyPr>
            <a:normAutofit fontScale="85000" lnSpcReduction="20000"/>
          </a:bodyPr>
          <a:lstStyle/>
          <a:p>
            <a:pPr>
              <a:buFont typeface="Wingdings" panose="05000000000000000000" pitchFamily="2" charset="2"/>
              <a:buChar char="Ø"/>
            </a:pPr>
            <a:r>
              <a:rPr lang="en-US" sz="3300" dirty="0"/>
              <a:t>The four pillars of  front-end web development:</a:t>
            </a:r>
          </a:p>
          <a:p>
            <a:pPr>
              <a:buFont typeface="Wingdings" panose="05000000000000000000" pitchFamily="2" charset="2"/>
              <a:buChar char="Ø"/>
            </a:pPr>
            <a:endParaRPr lang="en-US" sz="1600" baseline="0" dirty="0"/>
          </a:p>
          <a:p>
            <a:pPr marL="463550" lvl="1" indent="273050" defTabSz="457200">
              <a:defRPr/>
            </a:pPr>
            <a:r>
              <a:rPr lang="en-US" dirty="0" err="1">
                <a:effectLst>
                  <a:outerShdw blurRad="38100" dist="38100" dir="2700000" algn="tl">
                    <a:srgbClr val="000000">
                      <a:alpha val="43137"/>
                    </a:srgbClr>
                  </a:outerShdw>
                </a:effectLst>
                <a:latin typeface="Helvetica Neue"/>
                <a:cs typeface="Helvetica Neue"/>
              </a:rPr>
              <a:t>HyperText</a:t>
            </a:r>
            <a:r>
              <a:rPr lang="en-US" dirty="0">
                <a:effectLst>
                  <a:outerShdw blurRad="38100" dist="38100" dir="2700000" algn="tl">
                    <a:srgbClr val="000000">
                      <a:alpha val="43137"/>
                    </a:srgbClr>
                  </a:outerShdw>
                </a:effectLst>
                <a:latin typeface="Helvetica Neue"/>
                <a:cs typeface="Helvetica Neue"/>
              </a:rPr>
              <a:t> Markup Language (HTML5) </a:t>
            </a:r>
          </a:p>
          <a:p>
            <a:pPr lvl="2" defTabSz="457200">
              <a:buFont typeface="Courier New" panose="02070309020205020404" pitchFamily="49" charset="0"/>
              <a:buChar char="o"/>
              <a:defRPr/>
            </a:pPr>
            <a:r>
              <a:rPr lang="en-CA" dirty="0">
                <a:effectLst/>
                <a:latin typeface="Helvetica Neue"/>
                <a:cs typeface="Helvetica Neue"/>
              </a:rPr>
              <a:t>The main language for creating web pages</a:t>
            </a:r>
            <a:endParaRPr lang="en-US" dirty="0">
              <a:effectLst/>
              <a:latin typeface="Helvetica Neue"/>
              <a:cs typeface="Helvetica Neue"/>
            </a:endParaRPr>
          </a:p>
          <a:p>
            <a:pPr lvl="2" defTabSz="457200">
              <a:buFont typeface="Courier New" panose="02070309020205020404" pitchFamily="49" charset="0"/>
              <a:buChar char="o"/>
              <a:defRPr/>
            </a:pPr>
            <a:r>
              <a:rPr lang="en-US" dirty="0">
                <a:solidFill>
                  <a:srgbClr val="0000CC"/>
                </a:solidFill>
                <a:effectLst>
                  <a:outerShdw blurRad="38100" dist="38100" dir="2700000" algn="tl">
                    <a:srgbClr val="000000">
                      <a:alpha val="43137"/>
                    </a:srgbClr>
                  </a:outerShdw>
                </a:effectLst>
                <a:latin typeface="Helvetica Neue"/>
                <a:cs typeface="Helvetica Neue"/>
              </a:rPr>
              <a:t>Content </a:t>
            </a:r>
            <a:r>
              <a:rPr lang="en-US" dirty="0">
                <a:effectLst/>
                <a:latin typeface="Helvetica Neue"/>
                <a:cs typeface="Helvetica Neue"/>
              </a:rPr>
              <a:t>and</a:t>
            </a:r>
            <a:r>
              <a:rPr lang="en-US" dirty="0">
                <a:solidFill>
                  <a:srgbClr val="0000CC"/>
                </a:solidFill>
                <a:effectLst/>
                <a:latin typeface="Helvetica Neue"/>
                <a:cs typeface="Helvetica Neue"/>
              </a:rPr>
              <a:t> </a:t>
            </a:r>
            <a:r>
              <a:rPr lang="en-US" dirty="0">
                <a:solidFill>
                  <a:srgbClr val="0000CC"/>
                </a:solidFill>
                <a:effectLst>
                  <a:outerShdw blurRad="38100" dist="38100" dir="2700000" algn="tl">
                    <a:srgbClr val="000000">
                      <a:alpha val="43137"/>
                    </a:srgbClr>
                  </a:outerShdw>
                </a:effectLst>
                <a:latin typeface="Helvetica Neue"/>
                <a:cs typeface="Helvetica Neue"/>
              </a:rPr>
              <a:t>structure</a:t>
            </a:r>
            <a:r>
              <a:rPr lang="en-US" dirty="0">
                <a:latin typeface="Helvetica Neue"/>
                <a:cs typeface="Helvetica Neue"/>
              </a:rPr>
              <a:t> of the Document</a:t>
            </a:r>
            <a:endParaRPr lang="en-US" dirty="0"/>
          </a:p>
          <a:p>
            <a:pPr lvl="1"/>
            <a:r>
              <a:rPr lang="en-US" dirty="0">
                <a:effectLst>
                  <a:outerShdw blurRad="38100" dist="38100" dir="2700000" algn="tl">
                    <a:srgbClr val="000000">
                      <a:alpha val="43137"/>
                    </a:srgbClr>
                  </a:outerShdw>
                </a:effectLst>
                <a:latin typeface="Helvetica Neue"/>
                <a:cs typeface="Helvetica Neue"/>
              </a:rPr>
              <a:t>Cascading Style Sheets (CSS) </a:t>
            </a:r>
          </a:p>
          <a:p>
            <a:pPr lvl="2">
              <a:buFont typeface="Courier New" panose="02070309020205020404" pitchFamily="49" charset="0"/>
              <a:buChar char="o"/>
            </a:pPr>
            <a:r>
              <a:rPr lang="en-CA" dirty="0">
                <a:latin typeface="Helvetica Neue"/>
                <a:cs typeface="Helvetica Neue"/>
              </a:rPr>
              <a:t>Used for describing the </a:t>
            </a:r>
            <a:r>
              <a:rPr lang="en-CA" dirty="0" err="1">
                <a:latin typeface="Helvetica Neue"/>
                <a:cs typeface="Helvetica Neue"/>
              </a:rPr>
              <a:t>appreance</a:t>
            </a:r>
            <a:r>
              <a:rPr lang="en-CA" dirty="0">
                <a:latin typeface="Helvetica Neue"/>
                <a:cs typeface="Helvetica Neue"/>
              </a:rPr>
              <a:t> and formatting of a web page</a:t>
            </a:r>
            <a:endParaRPr lang="en-US" dirty="0">
              <a:latin typeface="Helvetica Neue"/>
              <a:cs typeface="Helvetica Neue"/>
            </a:endParaRPr>
          </a:p>
          <a:p>
            <a:pPr lvl="2">
              <a:buFont typeface="Courier New" panose="02070309020205020404" pitchFamily="49" charset="0"/>
              <a:buChar char="o"/>
            </a:pPr>
            <a:r>
              <a:rPr lang="en-US" dirty="0">
                <a:solidFill>
                  <a:srgbClr val="0000CC"/>
                </a:solidFill>
                <a:effectLst>
                  <a:outerShdw blurRad="38100" dist="38100" dir="2700000" algn="tl">
                    <a:srgbClr val="000000">
                      <a:alpha val="43137"/>
                    </a:srgbClr>
                  </a:outerShdw>
                </a:effectLst>
                <a:latin typeface="Helvetica Neue"/>
                <a:cs typeface="Helvetica Neue"/>
              </a:rPr>
              <a:t>Presentation</a:t>
            </a:r>
            <a:r>
              <a:rPr lang="en-US" dirty="0">
                <a:latin typeface="Helvetica Neue"/>
                <a:cs typeface="Helvetica Neue"/>
              </a:rPr>
              <a:t> or </a:t>
            </a:r>
            <a:r>
              <a:rPr lang="en-US" dirty="0">
                <a:solidFill>
                  <a:srgbClr val="0000CC"/>
                </a:solidFill>
                <a:effectLst>
                  <a:outerShdw blurRad="38100" dist="38100" dir="2700000" algn="tl">
                    <a:srgbClr val="000000">
                      <a:alpha val="43137"/>
                    </a:srgbClr>
                  </a:outerShdw>
                </a:effectLst>
                <a:latin typeface="Helvetica Neue"/>
                <a:cs typeface="Helvetica Neue"/>
              </a:rPr>
              <a:t>style</a:t>
            </a:r>
            <a:r>
              <a:rPr lang="en-US" dirty="0">
                <a:latin typeface="Helvetica Neue"/>
                <a:cs typeface="Helvetica Neue"/>
              </a:rPr>
              <a:t> web pages</a:t>
            </a:r>
          </a:p>
          <a:p>
            <a:pPr lvl="1" indent="-279400" defTabSz="457200">
              <a:defRPr/>
            </a:pPr>
            <a:r>
              <a:rPr lang="en-US" dirty="0">
                <a:effectLst>
                  <a:outerShdw blurRad="38100" dist="38100" dir="2700000" algn="tl">
                    <a:srgbClr val="000000">
                      <a:alpha val="43137"/>
                    </a:srgbClr>
                  </a:outerShdw>
                </a:effectLst>
                <a:latin typeface="Helvetica Neue"/>
                <a:cs typeface="Helvetica Neue"/>
              </a:rPr>
              <a:t>JavaScript (JS)</a:t>
            </a:r>
          </a:p>
          <a:p>
            <a:pPr lvl="2" defTabSz="457200">
              <a:buFont typeface="Courier New" panose="02070309020205020404" pitchFamily="49" charset="0"/>
              <a:buChar char="o"/>
              <a:defRPr/>
            </a:pPr>
            <a:r>
              <a:rPr lang="en-CA" dirty="0">
                <a:effectLst/>
                <a:latin typeface="Helvetica Neue"/>
                <a:cs typeface="Helvetica Neue"/>
              </a:rPr>
              <a:t>Allows client-side scripts to interact with the user</a:t>
            </a:r>
            <a:endParaRPr lang="en-US" dirty="0">
              <a:effectLst/>
              <a:latin typeface="Helvetica Neue"/>
              <a:cs typeface="Helvetica Neue"/>
            </a:endParaRPr>
          </a:p>
          <a:p>
            <a:pPr lvl="2" defTabSz="457200">
              <a:buFont typeface="Courier New" panose="02070309020205020404" pitchFamily="49" charset="0"/>
              <a:buChar char="o"/>
              <a:defRPr/>
            </a:pPr>
            <a:r>
              <a:rPr lang="en-US" dirty="0">
                <a:solidFill>
                  <a:srgbClr val="0000CC"/>
                </a:solidFill>
                <a:effectLst>
                  <a:outerShdw blurRad="38100" dist="38100" dir="2700000" algn="tl">
                    <a:srgbClr val="000000">
                      <a:alpha val="43137"/>
                    </a:srgbClr>
                  </a:outerShdw>
                </a:effectLst>
                <a:latin typeface="Helvetica Neue"/>
                <a:cs typeface="Helvetica Neue"/>
              </a:rPr>
              <a:t>Behavior</a:t>
            </a:r>
            <a:r>
              <a:rPr lang="en-US" dirty="0">
                <a:latin typeface="Helvetica Neue"/>
                <a:cs typeface="Helvetica Neue"/>
              </a:rPr>
              <a:t> and </a:t>
            </a:r>
            <a:r>
              <a:rPr lang="en-US" dirty="0">
                <a:solidFill>
                  <a:srgbClr val="0000CC"/>
                </a:solidFill>
                <a:effectLst>
                  <a:outerShdw blurRad="38100" dist="38100" dir="2700000" algn="tl">
                    <a:srgbClr val="000000">
                      <a:alpha val="43137"/>
                    </a:srgbClr>
                  </a:outerShdw>
                </a:effectLst>
                <a:latin typeface="Helvetica Neue"/>
                <a:cs typeface="Helvetica Neue"/>
              </a:rPr>
              <a:t>State</a:t>
            </a:r>
            <a:r>
              <a:rPr lang="en-US" dirty="0">
                <a:latin typeface="Helvetica Neue"/>
                <a:cs typeface="Helvetica Neue"/>
              </a:rPr>
              <a:t> of the frontend</a:t>
            </a:r>
            <a:endParaRPr lang="en-US" dirty="0"/>
          </a:p>
          <a:p>
            <a:pPr lvl="1"/>
            <a:r>
              <a:rPr lang="en-US" dirty="0">
                <a:effectLst>
                  <a:outerShdw blurRad="38100" dist="38100" dir="2700000" algn="tl">
                    <a:srgbClr val="000000">
                      <a:alpha val="43137"/>
                    </a:srgbClr>
                  </a:outerShdw>
                </a:effectLst>
                <a:latin typeface="Helvetica Neue"/>
                <a:cs typeface="Helvetica Neue"/>
              </a:rPr>
              <a:t>Document Object Model (DOM)</a:t>
            </a:r>
          </a:p>
          <a:p>
            <a:pPr lvl="2">
              <a:buFont typeface="Courier New" panose="02070309020205020404" pitchFamily="49" charset="0"/>
              <a:buChar char="o"/>
            </a:pPr>
            <a:r>
              <a:rPr lang="en-US" dirty="0"/>
              <a:t>2-way programming </a:t>
            </a:r>
            <a:r>
              <a:rPr lang="en-US" dirty="0">
                <a:solidFill>
                  <a:srgbClr val="0000CC"/>
                </a:solidFill>
                <a:effectLst>
                  <a:outerShdw blurRad="38100" dist="38100" dir="2700000" algn="tl">
                    <a:srgbClr val="000000">
                      <a:alpha val="43137"/>
                    </a:srgbClr>
                  </a:outerShdw>
                </a:effectLst>
                <a:latin typeface="Helvetica Neue"/>
                <a:cs typeface="Helvetica Neue"/>
              </a:rPr>
              <a:t>API</a:t>
            </a:r>
            <a:r>
              <a:rPr lang="en-US" baseline="0" dirty="0"/>
              <a:t> for JavaScript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12871206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outerShdw blurRad="38100" dist="38100" dir="2700000" algn="tl">
                    <a:srgbClr val="000000">
                      <a:alpha val="43137"/>
                    </a:srgbClr>
                  </a:outerShdw>
                </a:effectLst>
              </a:rPr>
              <a:t>Front-end Web Apps Demos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2800" dirty="0">
                <a:hlinkClick r:id="rId3"/>
              </a:rPr>
              <a:t>The Planetarium</a:t>
            </a:r>
          </a:p>
          <a:p>
            <a:pPr lvl="1">
              <a:buNone/>
            </a:pPr>
            <a:r>
              <a:rPr lang="en-US" sz="2400" dirty="0"/>
              <a:t>Beautiful Web Introduction to the solar system</a:t>
            </a:r>
            <a:endParaRPr lang="en-US" sz="2400" dirty="0">
              <a:hlinkClick r:id="rId3"/>
            </a:endParaRPr>
          </a:p>
          <a:p>
            <a:pPr>
              <a:buFont typeface="Wingdings" panose="05000000000000000000" pitchFamily="2" charset="2"/>
              <a:buChar char="Ø"/>
            </a:pPr>
            <a:r>
              <a:rPr lang="en-US" sz="2800" dirty="0">
                <a:hlinkClick r:id="rId4"/>
              </a:rPr>
              <a:t>BananBread</a:t>
            </a:r>
            <a:endParaRPr lang="en-US" sz="2800" dirty="0"/>
          </a:p>
          <a:p>
            <a:pPr lvl="1">
              <a:buNone/>
            </a:pPr>
            <a:r>
              <a:rPr lang="en-US" sz="2400" dirty="0"/>
              <a:t>Web FPS shooter</a:t>
            </a:r>
          </a:p>
          <a:p>
            <a:pPr>
              <a:buFont typeface="Wingdings" panose="05000000000000000000" pitchFamily="2" charset="2"/>
              <a:buChar char="Ø"/>
            </a:pPr>
            <a:r>
              <a:rPr lang="en-US" sz="2800" dirty="0">
                <a:hlinkClick r:id="rId5"/>
              </a:rPr>
              <a:t>CSS Tricks</a:t>
            </a:r>
          </a:p>
          <a:p>
            <a:pPr lvl="1">
              <a:buNone/>
            </a:pPr>
            <a:r>
              <a:rPr lang="en-US" sz="2400" dirty="0"/>
              <a:t>Web Animation (using data from 3d body tracking)</a:t>
            </a:r>
          </a:p>
          <a:p>
            <a:pPr>
              <a:buFont typeface="Wingdings" panose="05000000000000000000" pitchFamily="2" charset="2"/>
              <a:buChar char="Ø"/>
            </a:pPr>
            <a:r>
              <a:rPr lang="en-US" sz="2800" dirty="0">
                <a:hlinkClick r:id="rId6"/>
              </a:rPr>
              <a:t>Responsive Web Application</a:t>
            </a:r>
            <a:endParaRPr lang="en-US" sz="2800" dirty="0"/>
          </a:p>
          <a:p>
            <a:pPr marL="457200" lvl="1" indent="0">
              <a:buNone/>
            </a:pPr>
            <a:r>
              <a:rPr lang="en-US" sz="2400" dirty="0"/>
              <a:t>For multi-media types:</a:t>
            </a:r>
          </a:p>
          <a:p>
            <a:pPr lvl="2">
              <a:buFont typeface="Courier New" panose="02070309020205020404" pitchFamily="49" charset="0"/>
              <a:buChar char="o"/>
            </a:pPr>
            <a:r>
              <a:rPr lang="en-US" sz="2000" dirty="0"/>
              <a:t> Screen (mobile, desktop), print, projection, </a:t>
            </a:r>
            <a:r>
              <a:rPr lang="en-US" sz="2000" dirty="0" err="1"/>
              <a:t>tty</a:t>
            </a:r>
            <a:r>
              <a:rPr lang="en-US" sz="2000" dirty="0"/>
              <a:t>, …</a:t>
            </a:r>
          </a:p>
          <a:p>
            <a:pPr>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1711320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Course Overview</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01625" y="1484784"/>
            <a:ext cx="8540750" cy="4680520"/>
          </a:xfrm>
        </p:spPr>
        <p:txBody>
          <a:bodyPr>
            <a:normAutofit fontScale="92500"/>
          </a:bodyPr>
          <a:lstStyle/>
          <a:p>
            <a:pPr>
              <a:spcBef>
                <a:spcPts val="1200"/>
              </a:spcBef>
              <a:buFont typeface="Wingdings" panose="05000000000000000000" pitchFamily="2" charset="2"/>
              <a:buChar char="Ø"/>
            </a:pPr>
            <a:r>
              <a:rPr lang="en-US" sz="3000" dirty="0"/>
              <a:t>In this course, you will learn web client side (front-end) development concepts and techniques, including </a:t>
            </a:r>
            <a:r>
              <a:rPr lang="en-US" sz="3000" dirty="0">
                <a:solidFill>
                  <a:srgbClr val="000099"/>
                </a:solidFill>
                <a:effectLst>
                  <a:outerShdw blurRad="38100" dist="38100" dir="2700000" algn="tl">
                    <a:srgbClr val="000000">
                      <a:alpha val="43137"/>
                    </a:srgbClr>
                  </a:outerShdw>
                </a:effectLst>
              </a:rPr>
              <a:t>JavaScript</a:t>
            </a:r>
            <a:r>
              <a:rPr lang="en-US" sz="3000" dirty="0"/>
              <a:t>, </a:t>
            </a:r>
            <a:r>
              <a:rPr lang="en-US" sz="3000" dirty="0">
                <a:solidFill>
                  <a:srgbClr val="000099"/>
                </a:solidFill>
                <a:effectLst>
                  <a:outerShdw blurRad="38100" dist="38100" dir="2700000" algn="tl">
                    <a:srgbClr val="000000">
                      <a:alpha val="43137"/>
                    </a:srgbClr>
                  </a:outerShdw>
                </a:effectLst>
              </a:rPr>
              <a:t>HTML</a:t>
            </a:r>
            <a:r>
              <a:rPr lang="en-US" sz="3000" dirty="0"/>
              <a:t>, </a:t>
            </a:r>
            <a:r>
              <a:rPr lang="en-US" sz="3000" dirty="0">
                <a:solidFill>
                  <a:srgbClr val="000099"/>
                </a:solidFill>
                <a:effectLst>
                  <a:outerShdw blurRad="38100" dist="38100" dir="2700000" algn="tl">
                    <a:srgbClr val="000000">
                      <a:alpha val="43137"/>
                    </a:srgbClr>
                  </a:outerShdw>
                </a:effectLst>
              </a:rPr>
              <a:t>CSS</a:t>
            </a:r>
            <a:r>
              <a:rPr lang="en-US" sz="3000" dirty="0"/>
              <a:t>, and </a:t>
            </a:r>
            <a:r>
              <a:rPr lang="en-US" sz="3000" dirty="0">
                <a:solidFill>
                  <a:srgbClr val="000099"/>
                </a:solidFill>
                <a:effectLst>
                  <a:outerShdw blurRad="38100" dist="38100" dir="2700000" algn="tl">
                    <a:srgbClr val="000000">
                      <a:alpha val="43137"/>
                    </a:srgbClr>
                  </a:outerShdw>
                </a:effectLst>
              </a:rPr>
              <a:t>DOM</a:t>
            </a:r>
          </a:p>
          <a:p>
            <a:pPr>
              <a:spcBef>
                <a:spcPts val="1200"/>
              </a:spcBef>
              <a:buFont typeface="Wingdings" panose="05000000000000000000" pitchFamily="2" charset="2"/>
              <a:buChar char="Ø"/>
            </a:pPr>
            <a:r>
              <a:rPr lang="en-US" sz="3000" dirty="0"/>
              <a:t>Course </a:t>
            </a:r>
            <a:r>
              <a:rPr lang="en-US" sz="3000" dirty="0" err="1"/>
              <a:t>desc</a:t>
            </a:r>
            <a:r>
              <a:rPr lang="en-US" sz="3000" dirty="0"/>
              <a:t> on course outline:</a:t>
            </a:r>
          </a:p>
          <a:p>
            <a:pPr lvl="1">
              <a:spcBef>
                <a:spcPts val="1200"/>
              </a:spcBef>
              <a:buNone/>
            </a:pPr>
            <a:r>
              <a:rPr lang="en-US" sz="2200" dirty="0">
                <a:hlinkClick r:id="rId3"/>
              </a:rPr>
              <a:t>https://ict.senecacollege.ca/course/int222</a:t>
            </a:r>
            <a:r>
              <a:rPr lang="en-US" sz="2200" dirty="0"/>
              <a:t> </a:t>
            </a:r>
          </a:p>
          <a:p>
            <a:pPr>
              <a:spcBef>
                <a:spcPts val="1200"/>
              </a:spcBef>
              <a:buFont typeface="Wingdings" panose="05000000000000000000" pitchFamily="2" charset="2"/>
              <a:buChar char="Ø"/>
            </a:pPr>
            <a:r>
              <a:rPr lang="en-US" sz="3000" dirty="0"/>
              <a:t>Course standards</a:t>
            </a:r>
          </a:p>
          <a:p>
            <a:pPr marL="400050" lvl="1" indent="0">
              <a:spcBef>
                <a:spcPts val="1200"/>
              </a:spcBef>
              <a:buNone/>
            </a:pPr>
            <a:r>
              <a:rPr lang="en-US" sz="2200" dirty="0">
                <a:hlinkClick r:id="rId4"/>
              </a:rPr>
              <a:t>https://scs.senecac.on.ca/~wei.song/int222/int222.html#standards</a:t>
            </a:r>
            <a:endParaRPr lang="en-US" sz="2200" dirty="0"/>
          </a:p>
          <a:p>
            <a:pPr>
              <a:spcBef>
                <a:spcPts val="1200"/>
              </a:spcBef>
              <a:buFont typeface="Wingdings" panose="05000000000000000000" pitchFamily="2" charset="2"/>
              <a:buChar char="Ø"/>
            </a:pPr>
            <a:r>
              <a:rPr lang="en-US" sz="3000" dirty="0"/>
              <a:t>Academic Honesty Policy</a:t>
            </a:r>
          </a:p>
          <a:p>
            <a:pPr lvl="1">
              <a:spcBef>
                <a:spcPts val="1200"/>
              </a:spcBef>
              <a:buNone/>
            </a:pPr>
            <a:r>
              <a:rPr lang="en-US" sz="2200" dirty="0">
                <a:hlinkClick r:id="rId5"/>
              </a:rPr>
              <a:t>https://scs.senecac.on.ca/page/academic-honesty-policy</a:t>
            </a:r>
            <a:endParaRPr lang="en-US" sz="2200" dirty="0"/>
          </a:p>
          <a:p>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26533971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a:effectLst>
                  <a:outerShdw blurRad="38100" dist="38100" dir="2700000" algn="tl">
                    <a:srgbClr val="000000">
                      <a:alpha val="43137"/>
                    </a:srgbClr>
                  </a:outerShdw>
                </a:effectLst>
              </a:rPr>
              <a:t>Let's start with JavaScript</a:t>
            </a:r>
          </a:p>
        </p:txBody>
      </p:sp>
      <p:sp>
        <p:nvSpPr>
          <p:cNvPr id="3" name="Subtitle 2"/>
          <p:cNvSpPr>
            <a:spLocks noGrp="1"/>
          </p:cNvSpPr>
          <p:nvPr>
            <p:ph type="subTitle" idx="1"/>
          </p:nvPr>
        </p:nvSpPr>
        <p:spPr/>
        <p:txBody>
          <a:bodyPr/>
          <a:lstStyle/>
          <a:p>
            <a:r>
              <a:rPr lang="en-US" dirty="0"/>
              <a:t> </a:t>
            </a:r>
          </a:p>
        </p:txBody>
      </p:sp>
    </p:spTree>
    <p:extLst>
      <p:ext uri="{BB962C8B-B14F-4D97-AF65-F5344CB8AC3E}">
        <p14:creationId xmlns:p14="http://schemas.microsoft.com/office/powerpoint/2010/main" val="8062519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0"/>
            <a:ext cx="8540750" cy="1143000"/>
          </a:xfrm>
        </p:spPr>
        <p:txBody>
          <a:bodyPr/>
          <a:lstStyle/>
          <a:p>
            <a:r>
              <a:rPr lang="en-US" sz="4000" dirty="0"/>
              <a:t>Firefox Developer Tool: Scratchpad</a:t>
            </a:r>
          </a:p>
        </p:txBody>
      </p:sp>
      <p:sp>
        <p:nvSpPr>
          <p:cNvPr id="3" name="Content Placeholder 2"/>
          <p:cNvSpPr>
            <a:spLocks noGrp="1"/>
          </p:cNvSpPr>
          <p:nvPr>
            <p:ph idx="1"/>
          </p:nvPr>
        </p:nvSpPr>
        <p:spPr>
          <a:xfrm>
            <a:off x="301624" y="1268760"/>
            <a:ext cx="8590855" cy="5040560"/>
          </a:xfrm>
        </p:spPr>
        <p:txBody>
          <a:bodyPr>
            <a:normAutofit fontScale="62500" lnSpcReduction="20000"/>
          </a:bodyPr>
          <a:lstStyle/>
          <a:p>
            <a:pPr>
              <a:spcAft>
                <a:spcPts val="600"/>
              </a:spcAft>
              <a:buFont typeface="Wingdings" panose="05000000000000000000" pitchFamily="2" charset="2"/>
              <a:buChar char="Ø"/>
            </a:pPr>
            <a:r>
              <a:rPr lang="en-US" sz="3800" dirty="0"/>
              <a:t>Why use Scratchpad?</a:t>
            </a:r>
          </a:p>
          <a:p>
            <a:pPr lvl="1">
              <a:spcAft>
                <a:spcPts val="600"/>
              </a:spcAft>
            </a:pPr>
            <a:r>
              <a:rPr lang="en-US" sz="3100" dirty="0"/>
              <a:t>JavaScript always runs inside a host environment (mostly the browser). </a:t>
            </a:r>
          </a:p>
          <a:p>
            <a:pPr>
              <a:spcAft>
                <a:spcPts val="600"/>
              </a:spcAft>
              <a:buFont typeface="Wingdings" panose="05000000000000000000" pitchFamily="2" charset="2"/>
              <a:buChar char="Ø"/>
            </a:pPr>
            <a:r>
              <a:rPr lang="en-US" sz="3800" dirty="0"/>
              <a:t>Starting Scratchpad</a:t>
            </a:r>
          </a:p>
          <a:p>
            <a:pPr lvl="1">
              <a:spcAft>
                <a:spcPts val="600"/>
              </a:spcAft>
            </a:pPr>
            <a:r>
              <a:rPr lang="en-US" sz="3200" dirty="0"/>
              <a:t>Go to the "Web Developer" menu. Then select "Scratchpad" from that menu, and you'll get a text editor window. </a:t>
            </a:r>
          </a:p>
          <a:p>
            <a:pPr lvl="1">
              <a:spcAft>
                <a:spcPts val="600"/>
              </a:spcAft>
            </a:pPr>
            <a:r>
              <a:rPr lang="en-CA" sz="3200" dirty="0"/>
              <a:t>Hint for Mac users: look for the "Web Developer" menu under "Tools".</a:t>
            </a:r>
            <a:endParaRPr lang="en-US" sz="3200" dirty="0"/>
          </a:p>
          <a:p>
            <a:pPr lvl="1">
              <a:spcAft>
                <a:spcPts val="600"/>
              </a:spcAft>
            </a:pPr>
            <a:r>
              <a:rPr lang="en-US" sz="3200" dirty="0"/>
              <a:t>Shortcut: </a:t>
            </a:r>
            <a:r>
              <a:rPr lang="en-US" sz="3200" dirty="0">
                <a:solidFill>
                  <a:srgbClr val="000099"/>
                </a:solidFill>
                <a:effectLst>
                  <a:outerShdw blurRad="38100" dist="38100" dir="2700000" algn="tl">
                    <a:srgbClr val="000000">
                      <a:alpha val="43137"/>
                    </a:srgbClr>
                  </a:outerShdw>
                </a:effectLst>
              </a:rPr>
              <a:t>Shift+F4</a:t>
            </a:r>
          </a:p>
          <a:p>
            <a:pPr lvl="0">
              <a:spcAft>
                <a:spcPts val="600"/>
              </a:spcAft>
              <a:buFont typeface="Wingdings" panose="05000000000000000000" pitchFamily="2" charset="2"/>
              <a:buChar char="Ø"/>
            </a:pPr>
            <a:r>
              <a:rPr lang="en-US" sz="3800" dirty="0"/>
              <a:t>More on Developer tools:</a:t>
            </a:r>
          </a:p>
          <a:p>
            <a:pPr lvl="1">
              <a:spcAft>
                <a:spcPts val="600"/>
              </a:spcAft>
              <a:buFont typeface="Wingdings" panose="05000000000000000000" pitchFamily="2" charset="2"/>
              <a:buChar char="q"/>
            </a:pPr>
            <a:r>
              <a:rPr lang="en-CA" sz="3200" dirty="0">
                <a:hlinkClick r:id="rId3"/>
              </a:rPr>
              <a:t>Firefox developer tools</a:t>
            </a:r>
            <a:endParaRPr lang="en-CA" sz="3200" dirty="0"/>
          </a:p>
          <a:p>
            <a:pPr lvl="1">
              <a:spcAft>
                <a:spcPts val="600"/>
              </a:spcAft>
              <a:buFont typeface="Wingdings" panose="05000000000000000000" pitchFamily="2" charset="2"/>
              <a:buChar char="q"/>
            </a:pPr>
            <a:r>
              <a:rPr lang="en-CA" sz="3200" dirty="0">
                <a:hlinkClick r:id="rId4"/>
              </a:rPr>
              <a:t>Chrome developer tools</a:t>
            </a:r>
            <a:endParaRPr lang="en-CA" sz="3200" dirty="0"/>
          </a:p>
          <a:p>
            <a:pPr lvl="1">
              <a:spcAft>
                <a:spcPts val="600"/>
              </a:spcAft>
              <a:buFont typeface="Wingdings" panose="05000000000000000000" pitchFamily="2" charset="2"/>
              <a:buChar char="q"/>
            </a:pPr>
            <a:r>
              <a:rPr lang="en-CA" sz="3200" dirty="0">
                <a:hlinkClick r:id="rId5"/>
              </a:rPr>
              <a:t>JSLint</a:t>
            </a:r>
            <a:r>
              <a:rPr lang="en-CA" sz="3200" dirty="0"/>
              <a:t> – validator &amp; error checker</a:t>
            </a:r>
          </a:p>
          <a:p>
            <a:pPr lvl="1">
              <a:spcAft>
                <a:spcPts val="600"/>
              </a:spcAft>
              <a:buFont typeface="Wingdings" panose="05000000000000000000" pitchFamily="2" charset="2"/>
              <a:buChar char="q"/>
            </a:pPr>
            <a:r>
              <a:rPr lang="en-CA" sz="3200" dirty="0">
                <a:hlinkClick r:id="rId6"/>
              </a:rPr>
              <a:t>JSFiddle</a:t>
            </a:r>
            <a:r>
              <a:rPr lang="en-CA" sz="3200" dirty="0"/>
              <a:t> - an online playground for web developers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13720370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Scratchpad</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CA" dirty="0"/>
              <a:t>How to run a script:</a:t>
            </a:r>
          </a:p>
          <a:p>
            <a:pPr marL="514350" indent="-514350">
              <a:buFont typeface="+mj-lt"/>
              <a:buAutoNum type="arabicPeriod"/>
            </a:pPr>
            <a:r>
              <a:rPr lang="en-CA" sz="2800" dirty="0"/>
              <a:t>Enter some code </a:t>
            </a:r>
          </a:p>
          <a:p>
            <a:pPr marL="514350" indent="-514350">
              <a:buFont typeface="+mj-lt"/>
              <a:buAutoNum type="arabicPeriod"/>
            </a:pPr>
            <a:r>
              <a:rPr lang="en-CA" sz="2800" dirty="0"/>
              <a:t>Select a portion of the code </a:t>
            </a:r>
          </a:p>
          <a:p>
            <a:pPr marL="514350" indent="-514350">
              <a:buFont typeface="+mj-lt"/>
              <a:buAutoNum type="arabicPeriod"/>
            </a:pPr>
            <a:r>
              <a:rPr lang="en-CA" sz="2800" dirty="0"/>
              <a:t>Choose one of the three commands from the Execute</a:t>
            </a:r>
          </a:p>
          <a:p>
            <a:pPr>
              <a:buFont typeface="Wingdings" panose="05000000000000000000" pitchFamily="2" charset="2"/>
              <a:buChar char="Ø"/>
            </a:pPr>
            <a:endParaRPr lang="en-CA"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32</a:t>
            </a:fld>
            <a:endParaRPr lang="en-CA" altLang="en-US"/>
          </a:p>
        </p:txBody>
      </p:sp>
    </p:spTree>
    <p:extLst>
      <p:ext uri="{BB962C8B-B14F-4D97-AF65-F5344CB8AC3E}">
        <p14:creationId xmlns:p14="http://schemas.microsoft.com/office/powerpoint/2010/main" val="25748208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Input and output</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CA" sz="2800" dirty="0"/>
              <a:t>JavaScript does not include input and output facilities. Its host environment (e.g. a browser) provides 3 popup Boxes (Modal windows) :</a:t>
            </a:r>
          </a:p>
          <a:p>
            <a:pPr lvl="2">
              <a:buFont typeface="Arial" panose="020B0604020202020204" pitchFamily="34" charset="0"/>
              <a:buChar char="•"/>
            </a:pPr>
            <a:r>
              <a:rPr lang="en-CA" strike="sngStrike" dirty="0"/>
              <a:t>alert()   </a:t>
            </a:r>
          </a:p>
          <a:p>
            <a:pPr lvl="2">
              <a:buFont typeface="Arial" panose="020B0604020202020204" pitchFamily="34" charset="0"/>
              <a:buChar char="•"/>
            </a:pPr>
            <a:r>
              <a:rPr lang="en-CA" dirty="0"/>
              <a:t>prompt()</a:t>
            </a:r>
          </a:p>
          <a:p>
            <a:pPr lvl="2">
              <a:buFont typeface="Arial" panose="020B0604020202020204" pitchFamily="34" charset="0"/>
              <a:buChar char="•"/>
            </a:pPr>
            <a:r>
              <a:rPr lang="en-CA" dirty="0"/>
              <a:t>confirm()</a:t>
            </a:r>
          </a:p>
          <a:p>
            <a:pPr marL="400050" lvl="1" indent="0">
              <a:buNone/>
            </a:pPr>
            <a:r>
              <a:rPr lang="en-CA" dirty="0"/>
              <a:t>as well as</a:t>
            </a:r>
          </a:p>
          <a:p>
            <a:pPr lvl="2">
              <a:buFont typeface="Arial" panose="020B0604020202020204" pitchFamily="34" charset="0"/>
              <a:buChar char="•"/>
            </a:pPr>
            <a:r>
              <a:rPr lang="en-CA" dirty="0"/>
              <a:t>console.log()</a:t>
            </a: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33</a:t>
            </a:fld>
            <a:endParaRPr lang="en-CA" altLang="en-US"/>
          </a:p>
        </p:txBody>
      </p:sp>
    </p:spTree>
    <p:extLst>
      <p:ext uri="{BB962C8B-B14F-4D97-AF65-F5344CB8AC3E}">
        <p14:creationId xmlns:p14="http://schemas.microsoft.com/office/powerpoint/2010/main" val="32156792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alert()</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CA" sz="2800" dirty="0"/>
              <a:t>Alert box, popups a modal window, and user need to click on "OK" to continue.</a:t>
            </a:r>
          </a:p>
          <a:p>
            <a:pPr>
              <a:buFont typeface="Wingdings" panose="05000000000000000000" pitchFamily="2" charset="2"/>
              <a:buChar char="Ø"/>
            </a:pPr>
            <a:r>
              <a:rPr lang="en-US" sz="2800" dirty="0"/>
              <a:t>Outputs info.</a:t>
            </a:r>
          </a:p>
          <a:p>
            <a:pPr>
              <a:buFont typeface="Wingdings" panose="05000000000000000000" pitchFamily="2" charset="2"/>
              <a:buChar char="Ø"/>
            </a:pPr>
            <a:r>
              <a:rPr lang="en-US" sz="2800" dirty="0"/>
              <a:t>Example code:</a:t>
            </a:r>
          </a:p>
          <a:p>
            <a:pPr marL="400050" lvl="1" indent="0">
              <a:buNone/>
            </a:pPr>
            <a:r>
              <a:rPr lang="en-CA" sz="2400" dirty="0"/>
              <a:t>alert("Welcome to INT222!");</a:t>
            </a:r>
            <a:endParaRPr lang="en-CA" dirty="0"/>
          </a:p>
          <a:p>
            <a:pPr>
              <a:buFont typeface="Wingdings" panose="05000000000000000000" pitchFamily="2" charset="2"/>
              <a:buChar char="Ø"/>
            </a:pPr>
            <a:endParaRPr lang="en-CA" dirty="0"/>
          </a:p>
          <a:p>
            <a:pPr>
              <a:buFont typeface="Wingdings" panose="05000000000000000000" pitchFamily="2" charset="2"/>
              <a:buChar char="Ø"/>
            </a:pPr>
            <a:r>
              <a:rPr lang="en-CA" sz="2400" dirty="0"/>
              <a:t>Note: limited use; use console.log() instead.</a:t>
            </a: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34</a:t>
            </a:fld>
            <a:endParaRPr lang="en-CA" altLang="en-US"/>
          </a:p>
        </p:txBody>
      </p:sp>
    </p:spTree>
    <p:extLst>
      <p:ext uri="{BB962C8B-B14F-4D97-AF65-F5344CB8AC3E}">
        <p14:creationId xmlns:p14="http://schemas.microsoft.com/office/powerpoint/2010/main" val="12187745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confirm()</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CA" sz="2800" dirty="0"/>
              <a:t>Confirm box, needs user to verify or accept something.</a:t>
            </a:r>
          </a:p>
          <a:p>
            <a:pPr>
              <a:buFont typeface="Wingdings" panose="05000000000000000000" pitchFamily="2" charset="2"/>
              <a:buChar char="Ø"/>
            </a:pPr>
            <a:r>
              <a:rPr lang="en-CA" sz="2800" dirty="0"/>
              <a:t>Returns a </a:t>
            </a:r>
            <a:r>
              <a:rPr lang="en-CA" sz="2800" dirty="0" err="1"/>
              <a:t>boolean</a:t>
            </a:r>
            <a:r>
              <a:rPr lang="en-CA" sz="2800" dirty="0"/>
              <a:t> value: </a:t>
            </a:r>
            <a:r>
              <a:rPr lang="en-CA" sz="2800" dirty="0">
                <a:solidFill>
                  <a:srgbClr val="000099"/>
                </a:solidFill>
                <a:effectLst>
                  <a:outerShdw blurRad="38100" dist="38100" dir="2700000" algn="tl">
                    <a:srgbClr val="000000">
                      <a:alpha val="43137"/>
                    </a:srgbClr>
                  </a:outerShdw>
                </a:effectLst>
              </a:rPr>
              <a:t>true </a:t>
            </a:r>
            <a:r>
              <a:rPr lang="en-CA" sz="2800" dirty="0"/>
              <a:t>or </a:t>
            </a:r>
            <a:r>
              <a:rPr lang="en-CA" sz="2800" dirty="0">
                <a:effectLst>
                  <a:outerShdw blurRad="38100" dist="38100" dir="2700000" algn="tl">
                    <a:srgbClr val="000000">
                      <a:alpha val="43137"/>
                    </a:srgbClr>
                  </a:outerShdw>
                </a:effectLst>
              </a:rPr>
              <a:t>false</a:t>
            </a:r>
          </a:p>
          <a:p>
            <a:pPr>
              <a:buFont typeface="Wingdings" panose="05000000000000000000" pitchFamily="2" charset="2"/>
              <a:buChar char="Ø"/>
            </a:pPr>
            <a:r>
              <a:rPr lang="en-CA" sz="2800" dirty="0"/>
              <a:t>Example code:</a:t>
            </a:r>
          </a:p>
          <a:p>
            <a:pPr marL="800100" lvl="2" indent="0">
              <a:buNone/>
            </a:pPr>
            <a:r>
              <a:rPr lang="en-CA" sz="2000" dirty="0"/>
              <a:t>var result = confirm("Are you OK?");</a:t>
            </a:r>
          </a:p>
          <a:p>
            <a:pPr marL="800100" lvl="2" indent="0">
              <a:buNone/>
            </a:pPr>
            <a:r>
              <a:rPr lang="en-CA" sz="2000" dirty="0"/>
              <a:t>if (result) {</a:t>
            </a:r>
          </a:p>
          <a:p>
            <a:pPr marL="800100" lvl="2" indent="0">
              <a:buNone/>
            </a:pPr>
            <a:r>
              <a:rPr lang="en-CA" sz="2000" dirty="0"/>
              <a:t>    console.log("You pressed OK!");</a:t>
            </a:r>
          </a:p>
          <a:p>
            <a:pPr marL="800100" lvl="2" indent="0">
              <a:buNone/>
            </a:pPr>
            <a:r>
              <a:rPr lang="en-CA" sz="2000" dirty="0"/>
              <a:t>} else {</a:t>
            </a:r>
          </a:p>
          <a:p>
            <a:pPr marL="800100" lvl="2" indent="0">
              <a:buNone/>
            </a:pPr>
            <a:r>
              <a:rPr lang="en-CA" sz="2000" dirty="0"/>
              <a:t>    console.log("You pressed Cancel!");</a:t>
            </a:r>
          </a:p>
          <a:p>
            <a:pPr marL="800100" lvl="2" indent="0">
              <a:buNone/>
            </a:pPr>
            <a:r>
              <a:rPr lang="en-CA" sz="2000" dirty="0"/>
              <a:t>} </a:t>
            </a:r>
            <a:endParaRPr lang="en-CA" sz="28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35</a:t>
            </a:fld>
            <a:endParaRPr lang="en-CA" altLang="en-US"/>
          </a:p>
        </p:txBody>
      </p:sp>
    </p:spTree>
    <p:extLst>
      <p:ext uri="{BB962C8B-B14F-4D97-AF65-F5344CB8AC3E}">
        <p14:creationId xmlns:p14="http://schemas.microsoft.com/office/powerpoint/2010/main" val="24198580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outerShdw blurRad="38100" dist="38100" dir="2700000" algn="tl">
                    <a:srgbClr val="000000">
                      <a:alpha val="43137"/>
                    </a:srgbClr>
                  </a:outerShdw>
                </a:effectLst>
              </a:rPr>
              <a:t>prompt()</a:t>
            </a:r>
          </a:p>
        </p:txBody>
      </p:sp>
      <p:sp>
        <p:nvSpPr>
          <p:cNvPr id="3" name="Content Placeholder 2"/>
          <p:cNvSpPr>
            <a:spLocks noGrp="1"/>
          </p:cNvSpPr>
          <p:nvPr>
            <p:ph idx="1"/>
          </p:nvPr>
        </p:nvSpPr>
        <p:spPr>
          <a:xfrm>
            <a:off x="323528" y="1556792"/>
            <a:ext cx="8540750" cy="4859015"/>
          </a:xfrm>
        </p:spPr>
        <p:txBody>
          <a:bodyPr>
            <a:normAutofit fontScale="70000" lnSpcReduction="20000"/>
          </a:bodyPr>
          <a:lstStyle/>
          <a:p>
            <a:pPr>
              <a:lnSpc>
                <a:spcPct val="120000"/>
              </a:lnSpc>
              <a:buFont typeface="Wingdings" panose="05000000000000000000" pitchFamily="2" charset="2"/>
              <a:buChar char="Ø"/>
            </a:pPr>
            <a:r>
              <a:rPr lang="en-US" dirty="0"/>
              <a:t>Prompt box, displays a dialog box (Modal window) that prompts the user for input.</a:t>
            </a:r>
          </a:p>
          <a:p>
            <a:pPr>
              <a:lnSpc>
                <a:spcPct val="120000"/>
              </a:lnSpc>
              <a:buFont typeface="Wingdings" panose="05000000000000000000" pitchFamily="2" charset="2"/>
              <a:buChar char="Ø"/>
            </a:pPr>
            <a:r>
              <a:rPr lang="en-US" dirty="0"/>
              <a:t>Returns a string entered by the user input; or return the value </a:t>
            </a:r>
            <a:r>
              <a:rPr lang="en-US" dirty="0">
                <a:solidFill>
                  <a:srgbClr val="000099"/>
                </a:solidFill>
                <a:effectLst>
                  <a:outerShdw blurRad="38100" dist="38100" dir="2700000" algn="tl">
                    <a:srgbClr val="000000">
                      <a:alpha val="43137"/>
                    </a:srgbClr>
                  </a:outerShdw>
                </a:effectLst>
              </a:rPr>
              <a:t>null</a:t>
            </a:r>
            <a:r>
              <a:rPr lang="en-US" dirty="0"/>
              <a:t>.</a:t>
            </a:r>
          </a:p>
          <a:p>
            <a:pPr>
              <a:lnSpc>
                <a:spcPct val="120000"/>
              </a:lnSpc>
              <a:buFont typeface="Wingdings" panose="05000000000000000000" pitchFamily="2" charset="2"/>
              <a:buChar char="Ø"/>
            </a:pPr>
            <a:r>
              <a:rPr lang="en-US" dirty="0"/>
              <a:t>Example code:</a:t>
            </a:r>
          </a:p>
          <a:p>
            <a:pPr lvl="1" indent="-6350">
              <a:lnSpc>
                <a:spcPct val="120000"/>
              </a:lnSpc>
              <a:buNone/>
            </a:pPr>
            <a:r>
              <a:rPr lang="en-US" sz="2900" dirty="0" err="1"/>
              <a:t>var</a:t>
            </a:r>
            <a:r>
              <a:rPr lang="en-US" sz="2900" dirty="0"/>
              <a:t> cl = prompt("Enter your favorite color", "green");</a:t>
            </a:r>
          </a:p>
          <a:p>
            <a:pPr lvl="1" indent="-6350">
              <a:lnSpc>
                <a:spcPct val="120000"/>
              </a:lnSpc>
              <a:buNone/>
            </a:pPr>
            <a:endParaRPr lang="en-US" sz="2900" dirty="0"/>
          </a:p>
          <a:p>
            <a:pPr lvl="1" indent="-6350">
              <a:lnSpc>
                <a:spcPct val="120000"/>
              </a:lnSpc>
              <a:buNone/>
            </a:pPr>
            <a:r>
              <a:rPr lang="en-US" sz="2900" dirty="0"/>
              <a:t>if (cl) { // if cl is not null</a:t>
            </a:r>
          </a:p>
          <a:p>
            <a:pPr lvl="1" indent="-6350">
              <a:lnSpc>
                <a:spcPct val="120000"/>
              </a:lnSpc>
              <a:buNone/>
            </a:pPr>
            <a:r>
              <a:rPr lang="en-US" sz="2900" dirty="0"/>
              <a:t>     console.log (cl);</a:t>
            </a:r>
          </a:p>
          <a:p>
            <a:pPr lvl="1" indent="-6350">
              <a:lnSpc>
                <a:spcPct val="120000"/>
              </a:lnSpc>
              <a:buNone/>
            </a:pPr>
            <a:r>
              <a:rPr lang="en-US" sz="2900" dirty="0"/>
              <a:t>} else {  // cl is null</a:t>
            </a:r>
          </a:p>
          <a:p>
            <a:pPr lvl="1" indent="-6350">
              <a:lnSpc>
                <a:spcPct val="120000"/>
              </a:lnSpc>
              <a:buNone/>
            </a:pPr>
            <a:r>
              <a:rPr lang="en-US" sz="2900" dirty="0"/>
              <a:t>     console.log ("No color entered.");</a:t>
            </a:r>
          </a:p>
          <a:p>
            <a:pPr lvl="1" indent="-6350">
              <a:lnSpc>
                <a:spcPct val="120000"/>
              </a:lnSpc>
              <a:buNone/>
            </a:pPr>
            <a:r>
              <a:rPr lang="en-US" sz="2900" dirty="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3902748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outerShdw blurRad="38100" dist="38100" dir="2700000" algn="tl">
                    <a:srgbClr val="000000">
                      <a:alpha val="43137"/>
                    </a:srgbClr>
                  </a:outerShdw>
                </a:effectLst>
              </a:rPr>
              <a:t>console.log()</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800" dirty="0"/>
              <a:t>Shows a message in</a:t>
            </a:r>
            <a:r>
              <a:rPr lang="en-US" sz="2800" baseline="0" dirty="0"/>
              <a:t> web console.</a:t>
            </a:r>
          </a:p>
          <a:p>
            <a:pPr>
              <a:buFont typeface="Wingdings" panose="05000000000000000000" pitchFamily="2" charset="2"/>
              <a:buChar char="Ø"/>
            </a:pPr>
            <a:r>
              <a:rPr lang="en-US" sz="2800" dirty="0"/>
              <a:t>Outputs info.</a:t>
            </a:r>
          </a:p>
          <a:p>
            <a:pPr>
              <a:buFont typeface="Wingdings" panose="05000000000000000000" pitchFamily="2" charset="2"/>
              <a:buChar char="Ø"/>
            </a:pPr>
            <a:r>
              <a:rPr lang="en-US" sz="2800" dirty="0"/>
              <a:t>Example code:</a:t>
            </a:r>
          </a:p>
          <a:p>
            <a:pPr marL="342900" lvl="1" indent="-1588">
              <a:buNone/>
            </a:pPr>
            <a:r>
              <a:rPr lang="en-US" sz="2000" dirty="0">
                <a:latin typeface="Lucida Console" pitchFamily="49" charset="0"/>
              </a:rPr>
              <a:t>var </a:t>
            </a:r>
            <a:r>
              <a:rPr lang="en-US" sz="2000" dirty="0" err="1">
                <a:latin typeface="Lucida Console" pitchFamily="49" charset="0"/>
              </a:rPr>
              <a:t>anObject</a:t>
            </a:r>
            <a:r>
              <a:rPr lang="en-US" sz="2000" dirty="0">
                <a:latin typeface="Lucida Console" pitchFamily="49" charset="0"/>
              </a:rPr>
              <a:t> = { </a:t>
            </a:r>
            <a:r>
              <a:rPr lang="en-US" sz="2000" dirty="0" err="1">
                <a:latin typeface="Lucida Console" pitchFamily="49" charset="0"/>
              </a:rPr>
              <a:t>str</a:t>
            </a:r>
            <a:r>
              <a:rPr lang="en-US" sz="2000" dirty="0">
                <a:latin typeface="Lucida Console" pitchFamily="49" charset="0"/>
              </a:rPr>
              <a:t>: "Some text", id: 5 }; </a:t>
            </a:r>
          </a:p>
          <a:p>
            <a:pPr marL="342900" lvl="1" indent="-1588">
              <a:buNone/>
            </a:pPr>
            <a:endParaRPr lang="en-US" sz="1000" dirty="0">
              <a:latin typeface="Lucida Console" pitchFamily="49" charset="0"/>
            </a:endParaRPr>
          </a:p>
          <a:p>
            <a:pPr marL="342900" lvl="1" indent="-1588">
              <a:buNone/>
            </a:pPr>
            <a:r>
              <a:rPr lang="en-US" sz="2000" dirty="0">
                <a:latin typeface="Lucida Console" pitchFamily="49" charset="0"/>
              </a:rPr>
              <a:t>console.log(</a:t>
            </a:r>
            <a:r>
              <a:rPr lang="en-US" sz="2000" dirty="0" err="1">
                <a:latin typeface="Lucida Console" pitchFamily="49" charset="0"/>
              </a:rPr>
              <a:t>anObject</a:t>
            </a:r>
            <a:r>
              <a:rPr lang="en-US" sz="2000" dirty="0">
                <a:latin typeface="Lucida Console" pitchFamily="49" charset="0"/>
              </a:rPr>
              <a:t>);</a:t>
            </a:r>
          </a:p>
          <a:p>
            <a:endParaRPr lang="en-US" sz="2800" dirty="0"/>
          </a:p>
          <a:p>
            <a:pPr>
              <a:buFont typeface="Wingdings" panose="05000000000000000000" pitchFamily="2" charset="2"/>
              <a:buChar char="Ø"/>
            </a:pPr>
            <a:r>
              <a:rPr lang="en-US" sz="2800" dirty="0"/>
              <a:t>open browser console in Firefox:</a:t>
            </a:r>
          </a:p>
          <a:p>
            <a:pPr lvl="1"/>
            <a:r>
              <a:rPr lang="en-US" sz="2400" dirty="0">
                <a:solidFill>
                  <a:srgbClr val="000099"/>
                </a:solidFill>
                <a:effectLst>
                  <a:outerShdw blurRad="38100" dist="38100" dir="2700000" algn="tl">
                    <a:srgbClr val="000000">
                      <a:alpha val="43137"/>
                    </a:srgbClr>
                  </a:outerShdw>
                </a:effectLst>
              </a:rPr>
              <a:t>Ctrl + Shift + k  </a:t>
            </a:r>
            <a:endParaRPr lang="en-US" sz="2400" dirty="0"/>
          </a:p>
          <a:p>
            <a:pPr lvl="1"/>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12727406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Introduction to JavaScript</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23528" y="1124744"/>
            <a:ext cx="8496944" cy="5199856"/>
          </a:xfrm>
        </p:spPr>
        <p:txBody>
          <a:bodyPr>
            <a:noAutofit/>
          </a:bodyPr>
          <a:lstStyle/>
          <a:p>
            <a:pPr>
              <a:spcBef>
                <a:spcPts val="300"/>
              </a:spcBef>
              <a:spcAft>
                <a:spcPts val="300"/>
              </a:spcAft>
              <a:buFont typeface="Wingdings" panose="05000000000000000000" pitchFamily="2" charset="2"/>
              <a:buChar char="Ø"/>
            </a:pPr>
            <a:r>
              <a:rPr lang="en-CA" sz="2200" dirty="0"/>
              <a:t>JavaScript (sometimes shortened to </a:t>
            </a:r>
            <a:r>
              <a:rPr lang="en-CA" sz="2200" dirty="0">
                <a:solidFill>
                  <a:srgbClr val="000099"/>
                </a:solidFill>
                <a:effectLst>
                  <a:outerShdw blurRad="38100" dist="38100" dir="2700000" algn="tl">
                    <a:srgbClr val="000000">
                      <a:alpha val="43137"/>
                    </a:srgbClr>
                  </a:outerShdw>
                </a:effectLst>
              </a:rPr>
              <a:t>JS</a:t>
            </a:r>
            <a:r>
              <a:rPr lang="en-CA" sz="2200" dirty="0"/>
              <a:t>) is a lightweight, interpreted, high-level language used along with html code. </a:t>
            </a:r>
          </a:p>
          <a:p>
            <a:pPr>
              <a:spcBef>
                <a:spcPts val="300"/>
              </a:spcBef>
              <a:spcAft>
                <a:spcPts val="300"/>
              </a:spcAft>
              <a:buFont typeface="Wingdings" panose="05000000000000000000" pitchFamily="2" charset="2"/>
              <a:buChar char="Ø"/>
            </a:pPr>
            <a:r>
              <a:rPr lang="en-CA" sz="2200" dirty="0"/>
              <a:t>The language syntax is somewhat similar but not the same as the C language. Today, JavaScript is the scripting language for Web pages.</a:t>
            </a:r>
          </a:p>
          <a:p>
            <a:pPr>
              <a:spcBef>
                <a:spcPts val="300"/>
              </a:spcBef>
              <a:spcAft>
                <a:spcPts val="300"/>
              </a:spcAft>
              <a:buFont typeface="Wingdings" panose="05000000000000000000" pitchFamily="2" charset="2"/>
              <a:buChar char="Ø"/>
            </a:pPr>
            <a:r>
              <a:rPr lang="en-CA" sz="2200" dirty="0"/>
              <a:t>JavaScript is not Java</a:t>
            </a:r>
          </a:p>
          <a:p>
            <a:pPr>
              <a:spcBef>
                <a:spcPts val="300"/>
              </a:spcBef>
              <a:spcAft>
                <a:spcPts val="300"/>
              </a:spcAft>
              <a:buFont typeface="Wingdings" panose="05000000000000000000" pitchFamily="2" charset="2"/>
              <a:buChar char="Ø"/>
            </a:pPr>
            <a:r>
              <a:rPr lang="en-CA" sz="2200" dirty="0"/>
              <a:t>An interpreted language interprets and executes each statement - one-by-one - in the order they appear.</a:t>
            </a:r>
          </a:p>
          <a:p>
            <a:pPr>
              <a:spcBef>
                <a:spcPts val="300"/>
              </a:spcBef>
              <a:spcAft>
                <a:spcPts val="300"/>
              </a:spcAft>
              <a:buFont typeface="Wingdings" panose="05000000000000000000" pitchFamily="2" charset="2"/>
              <a:buChar char="Ø"/>
            </a:pPr>
            <a:r>
              <a:rPr lang="en-US" sz="2200" dirty="0"/>
              <a:t>JavaScript always runs inside a  host environment (mostly the browser). </a:t>
            </a:r>
          </a:p>
          <a:p>
            <a:pPr lvl="0">
              <a:spcBef>
                <a:spcPts val="300"/>
              </a:spcBef>
              <a:spcAft>
                <a:spcPts val="300"/>
              </a:spcAft>
              <a:buClr>
                <a:srgbClr val="5F5F5F"/>
              </a:buClr>
              <a:buFont typeface="Wingdings" panose="05000000000000000000" pitchFamily="2" charset="2"/>
              <a:buChar char="Ø"/>
            </a:pPr>
            <a:r>
              <a:rPr lang="en-CA" sz="2200" dirty="0">
                <a:solidFill>
                  <a:prstClr val="black"/>
                </a:solidFill>
              </a:rPr>
              <a:t>The JavaScript standard is based on the European Computer Manufacturers Association (</a:t>
            </a:r>
            <a:r>
              <a:rPr lang="en-CA" sz="2200" dirty="0">
                <a:solidFill>
                  <a:srgbClr val="000099"/>
                </a:solidFill>
                <a:effectLst>
                  <a:outerShdw blurRad="38100" dist="38100" dir="2700000" algn="tl">
                    <a:srgbClr val="000000">
                      <a:alpha val="43137"/>
                    </a:srgbClr>
                  </a:outerShdw>
                </a:effectLst>
              </a:rPr>
              <a:t>ECMAScript</a:t>
            </a:r>
            <a:r>
              <a:rPr lang="en-CA" sz="2200" dirty="0">
                <a:solidFill>
                  <a:prstClr val="black"/>
                </a:solidFill>
              </a:rPr>
              <a:t>). As of 2012, all modern browsers fully support ECMAScript 5.1.</a:t>
            </a:r>
          </a:p>
          <a:p>
            <a:pPr>
              <a:lnSpc>
                <a:spcPct val="80000"/>
              </a:lnSpc>
              <a:spcBef>
                <a:spcPts val="600"/>
              </a:spcBef>
              <a:spcAft>
                <a:spcPts val="600"/>
              </a:spcAft>
              <a:buFont typeface="Wingdings" panose="05000000000000000000" pitchFamily="2" charset="2"/>
              <a:buChar char="Ø"/>
            </a:pPr>
            <a:endParaRPr lang="en-US" sz="26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7755503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Introduction to JavaScript</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124744"/>
            <a:ext cx="8229600" cy="5199856"/>
          </a:xfrm>
        </p:spPr>
        <p:txBody>
          <a:bodyPr>
            <a:noAutofit/>
          </a:bodyPr>
          <a:lstStyle/>
          <a:p>
            <a:pPr>
              <a:spcBef>
                <a:spcPts val="300"/>
              </a:spcBef>
              <a:spcAft>
                <a:spcPts val="300"/>
              </a:spcAft>
              <a:buFont typeface="Wingdings" panose="05000000000000000000" pitchFamily="2" charset="2"/>
              <a:buChar char="Ø"/>
            </a:pPr>
            <a:r>
              <a:rPr lang="en-US" sz="2400" dirty="0"/>
              <a:t>JavaScript is useful for making dynamic web pages,</a:t>
            </a:r>
            <a:r>
              <a:rPr lang="en-CA" sz="2400" dirty="0"/>
              <a:t> validating user input and changing the way the web page responds to events on the web page.</a:t>
            </a:r>
            <a:endParaRPr lang="en-US" sz="2400" dirty="0"/>
          </a:p>
          <a:p>
            <a:pPr>
              <a:spcBef>
                <a:spcPts val="300"/>
              </a:spcBef>
              <a:spcAft>
                <a:spcPts val="300"/>
              </a:spcAft>
              <a:buFont typeface="Wingdings" panose="05000000000000000000" pitchFamily="2" charset="2"/>
              <a:buChar char="Ø"/>
            </a:pPr>
            <a:r>
              <a:rPr lang="en-CA" sz="2400" dirty="0"/>
              <a:t>JavaScript statements can be stored in an external file with a </a:t>
            </a:r>
            <a:r>
              <a:rPr lang="en-CA" sz="2400" dirty="0">
                <a:solidFill>
                  <a:srgbClr val="000099"/>
                </a:solidFill>
                <a:effectLst>
                  <a:outerShdw blurRad="38100" dist="38100" dir="2700000" algn="tl">
                    <a:srgbClr val="000000">
                      <a:alpha val="43137"/>
                    </a:srgbClr>
                  </a:outerShdw>
                </a:effectLst>
              </a:rPr>
              <a:t>.</a:t>
            </a:r>
            <a:r>
              <a:rPr lang="en-CA" sz="2400" dirty="0" err="1">
                <a:solidFill>
                  <a:srgbClr val="000099"/>
                </a:solidFill>
                <a:effectLst>
                  <a:outerShdw blurRad="38100" dist="38100" dir="2700000" algn="tl">
                    <a:srgbClr val="000000">
                      <a:alpha val="43137"/>
                    </a:srgbClr>
                  </a:outerShdw>
                </a:effectLst>
              </a:rPr>
              <a:t>js</a:t>
            </a:r>
            <a:r>
              <a:rPr lang="en-CA" sz="2400" dirty="0">
                <a:solidFill>
                  <a:srgbClr val="000099"/>
                </a:solidFill>
                <a:effectLst>
                  <a:outerShdw blurRad="38100" dist="38100" dir="2700000" algn="tl">
                    <a:srgbClr val="000000">
                      <a:alpha val="43137"/>
                    </a:srgbClr>
                  </a:outerShdw>
                </a:effectLst>
              </a:rPr>
              <a:t> </a:t>
            </a:r>
            <a:r>
              <a:rPr lang="en-CA" sz="2400" dirty="0"/>
              <a:t>file extension or embedded within HTML code</a:t>
            </a:r>
            <a:r>
              <a:rPr lang="en-US" sz="2400" dirty="0"/>
              <a:t>.</a:t>
            </a:r>
          </a:p>
          <a:p>
            <a:pPr lvl="0">
              <a:buClr>
                <a:srgbClr val="5F5F5F"/>
              </a:buClr>
              <a:buFont typeface="Wingdings" panose="05000000000000000000" pitchFamily="2" charset="2"/>
              <a:buChar char="Ø"/>
            </a:pPr>
            <a:r>
              <a:rPr lang="en-US" sz="2400" dirty="0">
                <a:solidFill>
                  <a:prstClr val="black"/>
                </a:solidFill>
              </a:rPr>
              <a:t>JavaScript is one of the world's most popular programming languages .</a:t>
            </a:r>
          </a:p>
          <a:p>
            <a:pPr lvl="1">
              <a:buClr>
                <a:srgbClr val="919191"/>
              </a:buClr>
            </a:pPr>
            <a:r>
              <a:rPr lang="en-US" sz="2000" dirty="0">
                <a:solidFill>
                  <a:prstClr val="black"/>
                </a:solidFill>
              </a:rPr>
              <a:t>The role as the scripting language of the WWW.</a:t>
            </a:r>
          </a:p>
          <a:p>
            <a:pPr lvl="1">
              <a:buClr>
                <a:srgbClr val="919191"/>
              </a:buClr>
            </a:pPr>
            <a:r>
              <a:rPr lang="en-CA" sz="2000" dirty="0">
                <a:solidFill>
                  <a:prstClr val="black"/>
                </a:solidFill>
              </a:rPr>
              <a:t>simple and easy to learn</a:t>
            </a:r>
          </a:p>
          <a:p>
            <a:pPr lvl="0">
              <a:buClr>
                <a:srgbClr val="5F5F5F"/>
              </a:buClr>
              <a:buFont typeface="Wingdings" panose="05000000000000000000" pitchFamily="2" charset="2"/>
              <a:buChar char="Ø"/>
            </a:pPr>
            <a:r>
              <a:rPr lang="en-US" sz="2400" dirty="0">
                <a:solidFill>
                  <a:prstClr val="black"/>
                </a:solidFill>
              </a:rPr>
              <a:t>JavaScript is the world's </a:t>
            </a:r>
            <a:r>
              <a:rPr lang="en-US" sz="2400" dirty="0">
                <a:solidFill>
                  <a:prstClr val="black"/>
                </a:solidFill>
                <a:hlinkClick r:id="rId3" action="ppaction://hlinkfile"/>
              </a:rPr>
              <a:t>most misunderstood programming language</a:t>
            </a:r>
            <a:r>
              <a:rPr lang="en-US" sz="2400" dirty="0">
                <a:solidFill>
                  <a:prstClr val="black"/>
                </a:solidFill>
              </a:rPr>
              <a:t>.</a:t>
            </a:r>
          </a:p>
          <a:p>
            <a:pPr lvl="1">
              <a:buClr>
                <a:srgbClr val="919191"/>
              </a:buClr>
            </a:pPr>
            <a:r>
              <a:rPr lang="en-CA" sz="2000" dirty="0">
                <a:solidFill>
                  <a:prstClr val="black"/>
                </a:solidFill>
              </a:rPr>
              <a:t>The name, typecasting, used by amateurs, object-oriented,…</a:t>
            </a:r>
          </a:p>
          <a:p>
            <a:pPr lvl="0">
              <a:buClr>
                <a:srgbClr val="5F5F5F"/>
              </a:buClr>
              <a:buFont typeface="Wingdings" panose="05000000000000000000" pitchFamily="2" charset="2"/>
              <a:buChar char="Ø"/>
            </a:pPr>
            <a:r>
              <a:rPr lang="en-US" sz="2400" dirty="0">
                <a:solidFill>
                  <a:prstClr val="black"/>
                </a:solidFill>
                <a:effectLst/>
              </a:rPr>
              <a:t>JavaScript may be, in the future, the most important language you will learn.</a:t>
            </a:r>
            <a:endParaRPr lang="en-CA" sz="2400" dirty="0">
              <a:solidFill>
                <a:prstClr val="black"/>
              </a:solidFill>
              <a:effectLst/>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1158727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896144"/>
          </a:xfrm>
        </p:spPr>
        <p:txBody>
          <a:bodyPr/>
          <a:lstStyle/>
          <a:p>
            <a:r>
              <a:rPr lang="en-CA" sz="4000" dirty="0">
                <a:effectLst>
                  <a:outerShdw blurRad="38100" dist="38100" dir="2700000" algn="tl">
                    <a:srgbClr val="000000">
                      <a:alpha val="43137"/>
                    </a:srgbClr>
                  </a:outerShdw>
                </a:effectLst>
              </a:rPr>
              <a:t>Course Information</a:t>
            </a:r>
            <a:endParaRPr lang="en-CA" sz="4000" dirty="0"/>
          </a:p>
        </p:txBody>
      </p:sp>
      <p:sp>
        <p:nvSpPr>
          <p:cNvPr id="3" name="Content Placeholder 2"/>
          <p:cNvSpPr>
            <a:spLocks noGrp="1"/>
          </p:cNvSpPr>
          <p:nvPr>
            <p:ph idx="1"/>
          </p:nvPr>
        </p:nvSpPr>
        <p:spPr>
          <a:xfrm>
            <a:off x="251520" y="1124744"/>
            <a:ext cx="8540750" cy="5003031"/>
          </a:xfrm>
        </p:spPr>
        <p:txBody>
          <a:bodyPr/>
          <a:lstStyle/>
          <a:p>
            <a:pPr>
              <a:spcBef>
                <a:spcPts val="600"/>
              </a:spcBef>
              <a:buFont typeface="Wingdings" panose="05000000000000000000" pitchFamily="2" charset="2"/>
              <a:buChar char="Ø"/>
            </a:pPr>
            <a:r>
              <a:rPr lang="en-CA" sz="2800" dirty="0"/>
              <a:t>Format </a:t>
            </a:r>
          </a:p>
          <a:p>
            <a:pPr lvl="1">
              <a:spcBef>
                <a:spcPts val="600"/>
              </a:spcBef>
            </a:pPr>
            <a:r>
              <a:rPr lang="en-US" sz="2400" dirty="0"/>
              <a:t>2 hours week. interactive lecture per week.</a:t>
            </a:r>
          </a:p>
          <a:p>
            <a:pPr lvl="1">
              <a:spcBef>
                <a:spcPts val="600"/>
              </a:spcBef>
            </a:pPr>
            <a:r>
              <a:rPr lang="en-US" sz="2400" dirty="0"/>
              <a:t>2 hours labs per </a:t>
            </a:r>
            <a:endParaRPr lang="en-CA" sz="2400" dirty="0"/>
          </a:p>
          <a:p>
            <a:pPr>
              <a:spcBef>
                <a:spcPts val="1200"/>
              </a:spcBef>
              <a:buFont typeface="Wingdings" panose="05000000000000000000" pitchFamily="2" charset="2"/>
              <a:buChar char="Ø"/>
            </a:pPr>
            <a:r>
              <a:rPr lang="en-CA" sz="2800" dirty="0"/>
              <a:t>Tests &amp; Quizzes</a:t>
            </a:r>
          </a:p>
          <a:p>
            <a:pPr lvl="1">
              <a:spcBef>
                <a:spcPts val="600"/>
              </a:spcBef>
            </a:pPr>
            <a:r>
              <a:rPr lang="en-CA" sz="2400" dirty="0"/>
              <a:t>1 term test is scheduled in week 8.</a:t>
            </a:r>
          </a:p>
          <a:p>
            <a:pPr lvl="1">
              <a:spcBef>
                <a:spcPts val="600"/>
              </a:spcBef>
            </a:pPr>
            <a:r>
              <a:rPr lang="en-CA" sz="2400" dirty="0"/>
              <a:t>7 quizzes with 5% for each. About 1 quiz each 2 weeks.</a:t>
            </a:r>
          </a:p>
          <a:p>
            <a:pPr>
              <a:spcBef>
                <a:spcPts val="1200"/>
              </a:spcBef>
              <a:buFont typeface="Wingdings" panose="05000000000000000000" pitchFamily="2" charset="2"/>
              <a:buChar char="Ø"/>
            </a:pPr>
            <a:r>
              <a:rPr lang="en-CA" sz="2800" dirty="0"/>
              <a:t>Labs and assignments</a:t>
            </a:r>
          </a:p>
          <a:p>
            <a:pPr lvl="1">
              <a:spcBef>
                <a:spcPts val="1200"/>
              </a:spcBef>
            </a:pPr>
            <a:r>
              <a:rPr lang="en-CA" sz="2400" dirty="0"/>
              <a:t>No assignments.</a:t>
            </a:r>
          </a:p>
          <a:p>
            <a:pPr lvl="1">
              <a:spcBef>
                <a:spcPts val="1200"/>
              </a:spcBef>
            </a:pPr>
            <a:r>
              <a:rPr lang="en-CA" sz="2400" dirty="0"/>
              <a:t>6 quizzes with 5% for each. One quiz each 2 weeks.</a:t>
            </a:r>
          </a:p>
          <a:p>
            <a:pPr lvl="2">
              <a:spcBef>
                <a:spcPts val="1200"/>
              </a:spcBef>
            </a:pPr>
            <a:r>
              <a:rPr lang="en-US" sz="2000" dirty="0">
                <a:solidFill>
                  <a:srgbClr val="000099"/>
                </a:solidFill>
                <a:effectLst>
                  <a:outerShdw blurRad="38100" dist="38100" dir="2700000" algn="tl">
                    <a:srgbClr val="000000">
                      <a:alpha val="43137"/>
                    </a:srgbClr>
                  </a:outerShdw>
                </a:effectLst>
              </a:rPr>
              <a:t>NO LATE SUBMISSIONS </a:t>
            </a:r>
            <a:r>
              <a:rPr lang="en-US" sz="2000" dirty="0"/>
              <a:t>for labs.</a:t>
            </a:r>
          </a:p>
          <a:p>
            <a:pPr lvl="2">
              <a:spcBef>
                <a:spcPts val="1200"/>
              </a:spcBef>
            </a:pPr>
            <a:r>
              <a:rPr lang="en-US" sz="2000" dirty="0"/>
              <a:t>Attendance will be a part of lab grading.</a:t>
            </a:r>
            <a:endParaRPr lang="en-CA" sz="2000" dirty="0"/>
          </a:p>
          <a:p>
            <a:pPr lvl="1">
              <a:spcBef>
                <a:spcPts val="1200"/>
              </a:spcBef>
            </a:pPr>
            <a:endParaRPr lang="en-CA" sz="2400" dirty="0"/>
          </a:p>
          <a:p>
            <a:pPr>
              <a:buFont typeface="Wingdings" panose="05000000000000000000" pitchFamily="2" charset="2"/>
              <a:buChar char="Ø"/>
            </a:pPr>
            <a:endParaRPr lang="en-CA" sz="28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4</a:t>
            </a:fld>
            <a:endParaRPr lang="en-CA" altLang="en-US" dirty="0"/>
          </a:p>
        </p:txBody>
      </p:sp>
    </p:spTree>
    <p:extLst>
      <p:ext uri="{BB962C8B-B14F-4D97-AF65-F5344CB8AC3E}">
        <p14:creationId xmlns:p14="http://schemas.microsoft.com/office/powerpoint/2010/main" val="418622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Basic JavaScript Rules</a:t>
            </a:r>
          </a:p>
        </p:txBody>
      </p:sp>
      <p:sp>
        <p:nvSpPr>
          <p:cNvPr id="3" name="Content Placeholder 2"/>
          <p:cNvSpPr>
            <a:spLocks noGrp="1"/>
          </p:cNvSpPr>
          <p:nvPr>
            <p:ph idx="1"/>
          </p:nvPr>
        </p:nvSpPr>
        <p:spPr>
          <a:xfrm>
            <a:off x="301625" y="1196752"/>
            <a:ext cx="8374831" cy="5040560"/>
          </a:xfrm>
        </p:spPr>
        <p:txBody>
          <a:bodyPr/>
          <a:lstStyle/>
          <a:p>
            <a:pPr>
              <a:buFont typeface="Wingdings" panose="05000000000000000000" pitchFamily="2" charset="2"/>
              <a:buChar char="Ø"/>
            </a:pPr>
            <a:r>
              <a:rPr lang="en-CA" sz="2400" dirty="0"/>
              <a:t>JavaScript is case-sensitive</a:t>
            </a:r>
          </a:p>
          <a:p>
            <a:pPr lvl="1"/>
            <a:r>
              <a:rPr lang="en-CA" sz="2000" dirty="0"/>
              <a:t>When writing a JavaScript script, be aware of upper and lower case characters. </a:t>
            </a:r>
          </a:p>
          <a:p>
            <a:pPr lvl="1"/>
            <a:r>
              <a:rPr lang="en-CA" sz="2000" dirty="0" err="1"/>
              <a:t>CustomerCount</a:t>
            </a:r>
            <a:r>
              <a:rPr lang="en-CA" sz="2000" dirty="0"/>
              <a:t> is not the same as </a:t>
            </a:r>
            <a:r>
              <a:rPr lang="en-CA" sz="2000" dirty="0" err="1"/>
              <a:t>Customercount</a:t>
            </a:r>
            <a:r>
              <a:rPr lang="en-CA" sz="2000" dirty="0"/>
              <a:t> nor is it the same as </a:t>
            </a:r>
            <a:r>
              <a:rPr lang="en-CA" sz="2000" dirty="0" err="1"/>
              <a:t>customerCount</a:t>
            </a:r>
            <a:endParaRPr lang="en-CA" sz="2000" dirty="0"/>
          </a:p>
          <a:p>
            <a:pPr>
              <a:buFont typeface="Wingdings" panose="05000000000000000000" pitchFamily="2" charset="2"/>
              <a:buChar char="Ø"/>
            </a:pPr>
            <a:r>
              <a:rPr lang="en-CA" sz="2400" dirty="0"/>
              <a:t>JavaScript statement</a:t>
            </a:r>
          </a:p>
          <a:p>
            <a:pPr lvl="1"/>
            <a:r>
              <a:rPr lang="en-CA" sz="2000" dirty="0"/>
              <a:t>A JavaScript typically consists of a series of statements. </a:t>
            </a:r>
          </a:p>
          <a:p>
            <a:pPr lvl="1"/>
            <a:r>
              <a:rPr lang="en-CA" sz="2000" dirty="0"/>
              <a:t>A statement is a single line of instruction to the computer made up of objects, expressions, variables, and events/</a:t>
            </a:r>
            <a:r>
              <a:rPr lang="en-CA" sz="2000" dirty="0" err="1"/>
              <a:t>eventhandlers</a:t>
            </a:r>
            <a:r>
              <a:rPr lang="en-CA" sz="2000" dirty="0"/>
              <a:t>.</a:t>
            </a:r>
          </a:p>
          <a:p>
            <a:pPr>
              <a:buFont typeface="Wingdings" panose="05000000000000000000" pitchFamily="2" charset="2"/>
              <a:buChar char="Ø"/>
            </a:pPr>
            <a:r>
              <a:rPr lang="en-CA" sz="2400" dirty="0"/>
              <a:t>Command block</a:t>
            </a:r>
          </a:p>
          <a:p>
            <a:pPr lvl="1"/>
            <a:r>
              <a:rPr lang="en-CA" sz="2000" dirty="0"/>
              <a:t>A Command block is a group of statements that is treated as a single entity and are grouped within braces - the curly brackets - {   }</a:t>
            </a:r>
          </a:p>
          <a:p>
            <a:endParaRPr lang="en-CA" sz="22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40</a:t>
            </a:fld>
            <a:endParaRPr lang="en-CA" altLang="en-US"/>
          </a:p>
        </p:txBody>
      </p:sp>
    </p:spTree>
    <p:extLst>
      <p:ext uri="{BB962C8B-B14F-4D97-AF65-F5344CB8AC3E}">
        <p14:creationId xmlns:p14="http://schemas.microsoft.com/office/powerpoint/2010/main" val="14877031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Basic JavaScript Rules</a:t>
            </a:r>
          </a:p>
        </p:txBody>
      </p:sp>
      <p:sp>
        <p:nvSpPr>
          <p:cNvPr id="3" name="Content Placeholder 2"/>
          <p:cNvSpPr>
            <a:spLocks noGrp="1"/>
          </p:cNvSpPr>
          <p:nvPr>
            <p:ph idx="1"/>
          </p:nvPr>
        </p:nvSpPr>
        <p:spPr>
          <a:xfrm>
            <a:off x="301625" y="1196752"/>
            <a:ext cx="8540750" cy="5040560"/>
          </a:xfrm>
        </p:spPr>
        <p:txBody>
          <a:bodyPr/>
          <a:lstStyle/>
          <a:p>
            <a:pPr>
              <a:spcBef>
                <a:spcPts val="1200"/>
              </a:spcBef>
              <a:buFont typeface="Wingdings" panose="05000000000000000000" pitchFamily="2" charset="2"/>
              <a:buChar char="Ø"/>
            </a:pPr>
            <a:r>
              <a:rPr lang="en-CA" sz="2400" dirty="0"/>
              <a:t>Matching Pairs</a:t>
            </a:r>
          </a:p>
          <a:p>
            <a:pPr lvl="1">
              <a:spcBef>
                <a:spcPts val="1200"/>
              </a:spcBef>
            </a:pPr>
            <a:r>
              <a:rPr lang="en-CA" sz="2000" dirty="0"/>
              <a:t>Opening and closing symbols need to work in pairs. </a:t>
            </a:r>
          </a:p>
          <a:p>
            <a:pPr marL="857250" lvl="2" indent="0">
              <a:spcBef>
                <a:spcPts val="1200"/>
              </a:spcBef>
              <a:buNone/>
            </a:pPr>
            <a:r>
              <a:rPr lang="en-CA" sz="2000" dirty="0"/>
              <a:t>For example, if you use the left brace { to indicate the start of a command block, then you must use the right brace } to end the command block. The same matching pairs applies to single '......' and double "......." quotes to designate text strings.</a:t>
            </a:r>
          </a:p>
          <a:p>
            <a:pPr>
              <a:spcBef>
                <a:spcPts val="1200"/>
              </a:spcBef>
              <a:buFont typeface="Wingdings" panose="05000000000000000000" pitchFamily="2" charset="2"/>
              <a:buChar char="Ø"/>
            </a:pPr>
            <a:r>
              <a:rPr lang="en-CA" sz="2400" dirty="0"/>
              <a:t>The use of comments</a:t>
            </a:r>
          </a:p>
          <a:p>
            <a:pPr lvl="1">
              <a:spcBef>
                <a:spcPts val="1200"/>
              </a:spcBef>
            </a:pPr>
            <a:r>
              <a:rPr lang="en-CA" sz="2000" dirty="0"/>
              <a:t>Block/Multi-line comment: </a:t>
            </a:r>
            <a:r>
              <a:rPr lang="en-CA" sz="2000" dirty="0">
                <a:solidFill>
                  <a:srgbClr val="000099"/>
                </a:solidFill>
                <a:effectLst>
                  <a:outerShdw blurRad="38100" dist="38100" dir="2700000" algn="tl">
                    <a:srgbClr val="000000">
                      <a:alpha val="43137"/>
                    </a:srgbClr>
                  </a:outerShdw>
                </a:effectLst>
              </a:rPr>
              <a:t>/* */ </a:t>
            </a:r>
          </a:p>
          <a:p>
            <a:pPr lvl="1">
              <a:spcBef>
                <a:spcPts val="1200"/>
              </a:spcBef>
            </a:pPr>
            <a:r>
              <a:rPr lang="en-CA" sz="2000" dirty="0"/>
              <a:t>Single line comments: </a:t>
            </a:r>
            <a:r>
              <a:rPr lang="en-CA" sz="2000" dirty="0">
                <a:solidFill>
                  <a:srgbClr val="000099"/>
                </a:solidFill>
                <a:effectLst>
                  <a:outerShdw blurRad="38100" dist="38100" dir="2700000" algn="tl">
                    <a:srgbClr val="000000">
                      <a:alpha val="43137"/>
                    </a:srgbClr>
                  </a:outerShdw>
                </a:effectLst>
              </a:rPr>
              <a:t>//</a:t>
            </a:r>
            <a:r>
              <a:rPr lang="en-CA" sz="2000" dirty="0"/>
              <a:t> </a:t>
            </a:r>
          </a:p>
          <a:p>
            <a:pPr>
              <a:spcBef>
                <a:spcPts val="1200"/>
              </a:spcBef>
              <a:buFont typeface="Wingdings" panose="05000000000000000000" pitchFamily="2" charset="2"/>
              <a:buChar char="Ø"/>
            </a:pPr>
            <a:r>
              <a:rPr lang="en-CA" sz="2400" dirty="0"/>
              <a:t>The use of white Space</a:t>
            </a:r>
          </a:p>
          <a:p>
            <a:pPr lvl="1">
              <a:spcBef>
                <a:spcPts val="1200"/>
              </a:spcBef>
            </a:pPr>
            <a:r>
              <a:rPr lang="en-CA" sz="2000" dirty="0"/>
              <a:t>JavaScript ignores extras spaces however it is recommended that you use them to make your scripts easier to read.</a:t>
            </a:r>
          </a:p>
          <a:p>
            <a:endParaRPr lang="en-CA" sz="24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41</a:t>
            </a:fld>
            <a:endParaRPr lang="en-CA" altLang="en-US"/>
          </a:p>
        </p:txBody>
      </p:sp>
    </p:spTree>
    <p:extLst>
      <p:ext uri="{BB962C8B-B14F-4D97-AF65-F5344CB8AC3E}">
        <p14:creationId xmlns:p14="http://schemas.microsoft.com/office/powerpoint/2010/main" val="17746265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outerShdw blurRad="38100" dist="38100" dir="2700000" algn="tl">
                    <a:srgbClr val="000000">
                      <a:alpha val="43137"/>
                    </a:srgbClr>
                  </a:outerShdw>
                </a:effectLst>
              </a:rPr>
              <a:t>JavaScript data types</a:t>
            </a:r>
          </a:p>
        </p:txBody>
      </p:sp>
      <p:sp>
        <p:nvSpPr>
          <p:cNvPr id="3" name="Content Placeholder 2"/>
          <p:cNvSpPr>
            <a:spLocks noGrp="1"/>
          </p:cNvSpPr>
          <p:nvPr>
            <p:ph idx="1"/>
          </p:nvPr>
        </p:nvSpPr>
        <p:spPr/>
        <p:txBody>
          <a:bodyPr>
            <a:normAutofit fontScale="92500" lnSpcReduction="20000"/>
          </a:bodyPr>
          <a:lstStyle/>
          <a:p>
            <a:r>
              <a:rPr lang="en-US" dirty="0"/>
              <a:t>There are 3 main (primitive) data types: </a:t>
            </a:r>
          </a:p>
          <a:p>
            <a:pPr lvl="1"/>
            <a:r>
              <a:rPr lang="en-US" dirty="0">
                <a:solidFill>
                  <a:srgbClr val="0000CC"/>
                </a:solidFill>
                <a:effectLst>
                  <a:outerShdw blurRad="38100" dist="38100" dir="2700000" algn="tl">
                    <a:srgbClr val="000000">
                      <a:alpha val="43137"/>
                    </a:srgbClr>
                  </a:outerShdw>
                </a:effectLst>
              </a:rPr>
              <a:t>string</a:t>
            </a:r>
          </a:p>
          <a:p>
            <a:pPr lvl="2"/>
            <a:r>
              <a:rPr lang="en-US" dirty="0"/>
              <a:t>must be enclosed in single or double quotes</a:t>
            </a:r>
          </a:p>
          <a:p>
            <a:pPr lvl="1"/>
            <a:r>
              <a:rPr lang="en-US" dirty="0">
                <a:solidFill>
                  <a:srgbClr val="0000CC"/>
                </a:solidFill>
                <a:effectLst>
                  <a:outerShdw blurRad="38100" dist="38100" dir="2700000" algn="tl">
                    <a:srgbClr val="000000">
                      <a:alpha val="43137"/>
                    </a:srgbClr>
                  </a:outerShdw>
                </a:effectLst>
              </a:rPr>
              <a:t>number</a:t>
            </a:r>
          </a:p>
          <a:p>
            <a:pPr lvl="2"/>
            <a:r>
              <a:rPr lang="en-US" dirty="0"/>
              <a:t>can be integers or floating point</a:t>
            </a:r>
          </a:p>
          <a:p>
            <a:pPr lvl="2"/>
            <a:r>
              <a:rPr lang="en-US" dirty="0"/>
              <a:t>Special number: Infinity, </a:t>
            </a:r>
            <a:r>
              <a:rPr lang="en-US" dirty="0" err="1"/>
              <a:t>NaN</a:t>
            </a:r>
            <a:endParaRPr lang="en-US" dirty="0"/>
          </a:p>
          <a:p>
            <a:pPr lvl="1"/>
            <a:r>
              <a:rPr lang="en-US" dirty="0" err="1">
                <a:solidFill>
                  <a:srgbClr val="0000CC"/>
                </a:solidFill>
                <a:effectLst>
                  <a:outerShdw blurRad="38100" dist="38100" dir="2700000" algn="tl">
                    <a:srgbClr val="000000">
                      <a:alpha val="43137"/>
                    </a:srgbClr>
                  </a:outerShdw>
                </a:effectLst>
              </a:rPr>
              <a:t>boolean</a:t>
            </a:r>
            <a:endParaRPr lang="en-US" dirty="0">
              <a:solidFill>
                <a:srgbClr val="0000CC"/>
              </a:solidFill>
              <a:effectLst>
                <a:outerShdw blurRad="38100" dist="38100" dir="2700000" algn="tl">
                  <a:srgbClr val="000000">
                    <a:alpha val="43137"/>
                  </a:srgbClr>
                </a:outerShdw>
              </a:effectLst>
            </a:endParaRPr>
          </a:p>
          <a:p>
            <a:pPr lvl="2"/>
            <a:r>
              <a:rPr lang="en-US" dirty="0"/>
              <a:t>values are binary, with the values (1) "true" and (0) "false" (without the quotes)</a:t>
            </a:r>
          </a:p>
          <a:p>
            <a:r>
              <a:rPr lang="en-US" dirty="0"/>
              <a:t>Other types:</a:t>
            </a:r>
          </a:p>
          <a:p>
            <a:pPr lvl="1"/>
            <a:r>
              <a:rPr lang="en-US" dirty="0">
                <a:solidFill>
                  <a:srgbClr val="0000CC"/>
                </a:solidFill>
              </a:rPr>
              <a:t>undefined, null, object, function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42</a:t>
            </a:fld>
            <a:endParaRPr lang="en-US" dirty="0"/>
          </a:p>
        </p:txBody>
      </p:sp>
    </p:spTree>
    <p:extLst>
      <p:ext uri="{BB962C8B-B14F-4D97-AF65-F5344CB8AC3E}">
        <p14:creationId xmlns:p14="http://schemas.microsoft.com/office/powerpoint/2010/main" val="27907932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outerShdw blurRad="38100" dist="38100" dir="2700000" algn="tl">
                    <a:srgbClr val="000000">
                      <a:alpha val="43137"/>
                    </a:srgbClr>
                  </a:outerShdw>
                </a:effectLst>
              </a:rPr>
              <a:t>JavaScript data types</a:t>
            </a:r>
          </a:p>
        </p:txBody>
      </p:sp>
      <p:sp>
        <p:nvSpPr>
          <p:cNvPr id="3" name="Content Placeholder 2"/>
          <p:cNvSpPr>
            <a:spLocks noGrp="1"/>
          </p:cNvSpPr>
          <p:nvPr>
            <p:ph idx="1"/>
          </p:nvPr>
        </p:nvSpPr>
        <p:spPr/>
        <p:txBody>
          <a:bodyPr/>
          <a:lstStyle/>
          <a:p>
            <a:pPr>
              <a:lnSpc>
                <a:spcPct val="80000"/>
              </a:lnSpc>
            </a:pPr>
            <a:r>
              <a:rPr lang="en-CA" dirty="0"/>
              <a:t>JavaScript is a </a:t>
            </a:r>
            <a:r>
              <a:rPr lang="en-CA" dirty="0">
                <a:solidFill>
                  <a:srgbClr val="0000CC"/>
                </a:solidFill>
              </a:rPr>
              <a:t>loosely typed language.</a:t>
            </a:r>
          </a:p>
          <a:p>
            <a:pPr>
              <a:lnSpc>
                <a:spcPct val="80000"/>
              </a:lnSpc>
            </a:pPr>
            <a:endParaRPr lang="en-CA" dirty="0"/>
          </a:p>
          <a:p>
            <a:pPr lvl="1">
              <a:lnSpc>
                <a:spcPct val="80000"/>
              </a:lnSpc>
            </a:pPr>
            <a:r>
              <a:rPr lang="en-CA" dirty="0"/>
              <a:t>You do not have to specify the data type of a variable when you declare it. </a:t>
            </a:r>
          </a:p>
          <a:p>
            <a:pPr lvl="1">
              <a:lnSpc>
                <a:spcPct val="80000"/>
              </a:lnSpc>
            </a:pPr>
            <a:endParaRPr lang="en-CA" dirty="0"/>
          </a:p>
          <a:p>
            <a:pPr lvl="1">
              <a:lnSpc>
                <a:spcPct val="80000"/>
              </a:lnSpc>
            </a:pPr>
            <a:r>
              <a:rPr lang="en-CA" u="sng" dirty="0"/>
              <a:t>Data types are converted automatically</a:t>
            </a:r>
            <a:r>
              <a:rPr lang="en-CA" dirty="0"/>
              <a:t> as needed during script execution. </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43</a:t>
            </a:fld>
            <a:endParaRPr lang="en-US"/>
          </a:p>
        </p:txBody>
      </p:sp>
    </p:spTree>
    <p:extLst>
      <p:ext uri="{BB962C8B-B14F-4D97-AF65-F5344CB8AC3E}">
        <p14:creationId xmlns:p14="http://schemas.microsoft.com/office/powerpoint/2010/main" val="27974469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outerShdw blurRad="38100" dist="38100" dir="2700000" algn="tl">
                    <a:srgbClr val="000000">
                      <a:alpha val="43137"/>
                    </a:srgbClr>
                  </a:outerShdw>
                </a:effectLst>
              </a:rPr>
              <a:t>JavaScript Variable</a:t>
            </a:r>
          </a:p>
        </p:txBody>
      </p:sp>
      <p:sp>
        <p:nvSpPr>
          <p:cNvPr id="3" name="Content Placeholder 2"/>
          <p:cNvSpPr>
            <a:spLocks noGrp="1"/>
          </p:cNvSpPr>
          <p:nvPr>
            <p:ph idx="1"/>
          </p:nvPr>
        </p:nvSpPr>
        <p:spPr>
          <a:xfrm>
            <a:off x="301625" y="1600200"/>
            <a:ext cx="8540750" cy="4853136"/>
          </a:xfrm>
        </p:spPr>
        <p:txBody>
          <a:bodyPr>
            <a:normAutofit fontScale="77500" lnSpcReduction="20000"/>
          </a:bodyPr>
          <a:lstStyle/>
          <a:p>
            <a:pPr>
              <a:spcBef>
                <a:spcPts val="1800"/>
              </a:spcBef>
              <a:buFont typeface="Wingdings" panose="05000000000000000000" pitchFamily="2" charset="2"/>
              <a:buChar char="Ø"/>
            </a:pPr>
            <a:r>
              <a:rPr lang="en-US" sz="3600" dirty="0"/>
              <a:t>Variable naming rules are: Must start with a letter, underscore (_), or dollar sign ($)</a:t>
            </a:r>
          </a:p>
          <a:p>
            <a:pPr>
              <a:spcBef>
                <a:spcPts val="1800"/>
              </a:spcBef>
              <a:buFont typeface="Wingdings" panose="05000000000000000000" pitchFamily="2" charset="2"/>
              <a:buChar char="Ø"/>
            </a:pPr>
            <a:r>
              <a:rPr lang="en-US" sz="3600" dirty="0"/>
              <a:t>Cannot be a reserved (key) word</a:t>
            </a:r>
          </a:p>
          <a:p>
            <a:pPr>
              <a:spcBef>
                <a:spcPts val="1800"/>
              </a:spcBef>
              <a:buFont typeface="Wingdings" panose="05000000000000000000" pitchFamily="2" charset="2"/>
              <a:buChar char="Ø"/>
            </a:pPr>
            <a:r>
              <a:rPr lang="en-US" sz="3600" dirty="0"/>
              <a:t>Subsequent characters can be letters </a:t>
            </a:r>
          </a:p>
          <a:p>
            <a:pPr lvl="1">
              <a:spcBef>
                <a:spcPts val="1800"/>
              </a:spcBef>
            </a:pPr>
            <a:r>
              <a:rPr lang="en-US" sz="3100" dirty="0"/>
              <a:t>upper case (A...Z) or lower case (a...z), </a:t>
            </a:r>
          </a:p>
          <a:p>
            <a:pPr lvl="1">
              <a:spcBef>
                <a:spcPts val="1800"/>
              </a:spcBef>
            </a:pPr>
            <a:r>
              <a:rPr lang="en-US" sz="3100" dirty="0"/>
              <a:t>numbers </a:t>
            </a:r>
          </a:p>
          <a:p>
            <a:pPr lvl="1">
              <a:spcBef>
                <a:spcPts val="1800"/>
              </a:spcBef>
            </a:pPr>
            <a:r>
              <a:rPr lang="en-US" sz="3100" dirty="0"/>
              <a:t>underscores </a:t>
            </a:r>
          </a:p>
          <a:p>
            <a:pPr>
              <a:spcBef>
                <a:spcPts val="1800"/>
              </a:spcBef>
            </a:pPr>
            <a:r>
              <a:rPr lang="en-US" sz="3500" dirty="0"/>
              <a:t>JavaScript </a:t>
            </a:r>
            <a:r>
              <a:rPr lang="en-US" sz="3500" dirty="0">
                <a:hlinkClick r:id="rId2"/>
              </a:rPr>
              <a:t>reserved words</a:t>
            </a:r>
            <a:endParaRPr lang="en-US" sz="3500" dirty="0"/>
          </a:p>
          <a:p>
            <a:pPr lvl="1">
              <a:spcBef>
                <a:spcPts val="1800"/>
              </a:spcBef>
            </a:pPr>
            <a:r>
              <a:rPr lang="en-CA" sz="3100" dirty="0"/>
              <a:t>Similar to other programming languages, JavaScript has a list of words that are considered "reserved".</a:t>
            </a:r>
            <a:endParaRPr lang="en-US" sz="31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44</a:t>
            </a:fld>
            <a:endParaRPr lang="en-US"/>
          </a:p>
        </p:txBody>
      </p:sp>
    </p:spTree>
    <p:extLst>
      <p:ext uri="{BB962C8B-B14F-4D97-AF65-F5344CB8AC3E}">
        <p14:creationId xmlns:p14="http://schemas.microsoft.com/office/powerpoint/2010/main" val="29158984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US" sz="4000" dirty="0">
                <a:effectLst>
                  <a:outerShdw blurRad="38100" dist="38100" dir="2700000" algn="tl">
                    <a:srgbClr val="000000">
                      <a:alpha val="43137"/>
                    </a:srgbClr>
                  </a:outerShdw>
                </a:effectLst>
              </a:rPr>
              <a:t>Declare and Refer Variables</a:t>
            </a:r>
          </a:p>
        </p:txBody>
      </p:sp>
      <p:sp>
        <p:nvSpPr>
          <p:cNvPr id="3" name="Content Placeholder 2"/>
          <p:cNvSpPr>
            <a:spLocks noGrp="1"/>
          </p:cNvSpPr>
          <p:nvPr>
            <p:ph idx="1"/>
          </p:nvPr>
        </p:nvSpPr>
        <p:spPr>
          <a:xfrm>
            <a:off x="301624" y="1124744"/>
            <a:ext cx="8842376" cy="5544616"/>
          </a:xfrm>
        </p:spPr>
        <p:txBody>
          <a:bodyPr>
            <a:normAutofit fontScale="70000" lnSpcReduction="20000"/>
          </a:bodyPr>
          <a:lstStyle/>
          <a:p>
            <a:pPr>
              <a:lnSpc>
                <a:spcPct val="120000"/>
              </a:lnSpc>
              <a:buFont typeface="Wingdings" panose="05000000000000000000" pitchFamily="2" charset="2"/>
              <a:buChar char="Ø"/>
            </a:pPr>
            <a:r>
              <a:rPr lang="en-US" sz="3400" dirty="0"/>
              <a:t>You must use the "</a:t>
            </a:r>
            <a:r>
              <a:rPr lang="en-US" sz="3400" dirty="0">
                <a:solidFill>
                  <a:srgbClr val="0000CC"/>
                </a:solidFill>
                <a:effectLst>
                  <a:outerShdw blurRad="38100" dist="38100" dir="2700000" algn="tl">
                    <a:srgbClr val="000000">
                      <a:alpha val="43137"/>
                    </a:srgbClr>
                  </a:outerShdw>
                </a:effectLst>
              </a:rPr>
              <a:t>var</a:t>
            </a:r>
            <a:r>
              <a:rPr lang="en-US" sz="3400" dirty="0"/>
              <a:t>" keyword to precede a variable name. </a:t>
            </a:r>
          </a:p>
          <a:p>
            <a:pPr>
              <a:lnSpc>
                <a:spcPct val="120000"/>
              </a:lnSpc>
              <a:buFont typeface="Wingdings" panose="05000000000000000000" pitchFamily="2" charset="2"/>
              <a:buChar char="Ø"/>
            </a:pPr>
            <a:r>
              <a:rPr lang="en-US" sz="3400" dirty="0"/>
              <a:t>Unlike the C language, you do not need a type specifier. </a:t>
            </a:r>
          </a:p>
          <a:p>
            <a:pPr lvl="1">
              <a:lnSpc>
                <a:spcPct val="120000"/>
              </a:lnSpc>
            </a:pPr>
            <a:r>
              <a:rPr lang="en-US" sz="3400" dirty="0"/>
              <a:t>The variable's initial value will set its initial type.</a:t>
            </a:r>
          </a:p>
          <a:p>
            <a:pPr>
              <a:lnSpc>
                <a:spcPct val="120000"/>
              </a:lnSpc>
              <a:buFont typeface="Wingdings" panose="05000000000000000000" pitchFamily="2" charset="2"/>
              <a:buChar char="Ø"/>
            </a:pPr>
            <a:r>
              <a:rPr lang="en-US" sz="3400" dirty="0"/>
              <a:t>Declaration syntax:</a:t>
            </a:r>
          </a:p>
          <a:p>
            <a:pPr lvl="2">
              <a:lnSpc>
                <a:spcPct val="120000"/>
              </a:lnSpc>
              <a:buNone/>
            </a:pPr>
            <a:r>
              <a:rPr lang="en-US" sz="2600" dirty="0"/>
              <a:t>var </a:t>
            </a:r>
            <a:r>
              <a:rPr lang="en-US" sz="2600" dirty="0" err="1"/>
              <a:t>variableName</a:t>
            </a:r>
            <a:r>
              <a:rPr lang="en-US" sz="2600" dirty="0"/>
              <a:t>;</a:t>
            </a:r>
          </a:p>
          <a:p>
            <a:pPr lvl="1">
              <a:lnSpc>
                <a:spcPct val="120000"/>
              </a:lnSpc>
              <a:buNone/>
            </a:pPr>
            <a:r>
              <a:rPr lang="en-US" sz="2300" dirty="0"/>
              <a:t>Or:</a:t>
            </a:r>
          </a:p>
          <a:p>
            <a:pPr lvl="2">
              <a:lnSpc>
                <a:spcPct val="120000"/>
              </a:lnSpc>
              <a:buNone/>
            </a:pPr>
            <a:r>
              <a:rPr lang="en-US" sz="2600" dirty="0"/>
              <a:t>var </a:t>
            </a:r>
            <a:r>
              <a:rPr lang="en-US" sz="2600" dirty="0" err="1"/>
              <a:t>variableName</a:t>
            </a:r>
            <a:r>
              <a:rPr lang="en-US" sz="2600" dirty="0"/>
              <a:t> = "Summer";</a:t>
            </a:r>
          </a:p>
          <a:p>
            <a:pPr lvl="2">
              <a:lnSpc>
                <a:spcPct val="120000"/>
              </a:lnSpc>
              <a:buNone/>
            </a:pPr>
            <a:endParaRPr lang="en-US" sz="1000" dirty="0"/>
          </a:p>
          <a:p>
            <a:pPr lvl="2">
              <a:lnSpc>
                <a:spcPct val="120000"/>
              </a:lnSpc>
              <a:buNone/>
            </a:pPr>
            <a:r>
              <a:rPr lang="en-US" sz="2600" dirty="0"/>
              <a:t>// Referring to and using syntax:</a:t>
            </a:r>
          </a:p>
          <a:p>
            <a:pPr lvl="2">
              <a:lnSpc>
                <a:spcPct val="120000"/>
              </a:lnSpc>
              <a:buNone/>
            </a:pPr>
            <a:r>
              <a:rPr lang="en-US" sz="2600" dirty="0" err="1"/>
              <a:t>variableName</a:t>
            </a:r>
            <a:r>
              <a:rPr lang="en-US" sz="2600" dirty="0"/>
              <a:t> = 2015;</a:t>
            </a:r>
          </a:p>
          <a:p>
            <a:pPr lvl="2">
              <a:lnSpc>
                <a:spcPct val="120000"/>
              </a:lnSpc>
              <a:buNone/>
            </a:pPr>
            <a:r>
              <a:rPr lang="en-US" sz="2600" dirty="0"/>
              <a:t>console.log(</a:t>
            </a:r>
            <a:r>
              <a:rPr lang="en-US" sz="2600" dirty="0" err="1"/>
              <a:t>variableName</a:t>
            </a:r>
            <a:r>
              <a:rPr lang="en-US" sz="2600" dirty="0"/>
              <a:t>);</a:t>
            </a:r>
          </a:p>
          <a:p>
            <a:pPr>
              <a:lnSpc>
                <a:spcPct val="120000"/>
              </a:lnSpc>
              <a:buFont typeface="Wingdings" panose="05000000000000000000" pitchFamily="2" charset="2"/>
              <a:buChar char="Ø"/>
            </a:pPr>
            <a:r>
              <a:rPr lang="en-CA" sz="3400" dirty="0"/>
              <a:t>Dynamic typing</a:t>
            </a:r>
          </a:p>
          <a:p>
            <a:pPr lvl="1">
              <a:lnSpc>
                <a:spcPct val="120000"/>
              </a:lnSpc>
            </a:pPr>
            <a:r>
              <a:rPr lang="en-CA" sz="3400" dirty="0"/>
              <a:t>a JavaScript variable can have a different type in different parts of a program </a:t>
            </a:r>
          </a:p>
          <a:p>
            <a:pPr>
              <a:buFont typeface="Wingdings" panose="05000000000000000000" pitchFamily="2" charset="2"/>
              <a:buChar char="Ø"/>
            </a:pPr>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45</a:t>
            </a:fld>
            <a:endParaRPr lang="en-US"/>
          </a:p>
        </p:txBody>
      </p:sp>
    </p:spTree>
    <p:extLst>
      <p:ext uri="{BB962C8B-B14F-4D97-AF65-F5344CB8AC3E}">
        <p14:creationId xmlns:p14="http://schemas.microsoft.com/office/powerpoint/2010/main" val="2627910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outerShdw blurRad="38100" dist="38100" dir="2700000" algn="tl">
                    <a:srgbClr val="000000">
                      <a:alpha val="43137"/>
                    </a:srgbClr>
                  </a:outerShdw>
                </a:effectLst>
              </a:rPr>
              <a:t>Variables Example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15529297"/>
              </p:ext>
            </p:extLst>
          </p:nvPr>
        </p:nvGraphicFramePr>
        <p:xfrm>
          <a:off x="457200" y="1600200"/>
          <a:ext cx="8229600" cy="397764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0000"/>
                    </a:ext>
                  </a:extLst>
                </a:gridCol>
                <a:gridCol w="24384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tblGrid>
              <a:tr h="370840">
                <a:tc>
                  <a:txBody>
                    <a:bodyPr/>
                    <a:lstStyle/>
                    <a:p>
                      <a:pPr algn="ctr"/>
                      <a:r>
                        <a:rPr lang="en-US" dirty="0"/>
                        <a:t>Declaration</a:t>
                      </a:r>
                    </a:p>
                  </a:txBody>
                  <a:tcPr anchor="ctr">
                    <a:solidFill>
                      <a:srgbClr val="0070C0">
                        <a:alpha val="51000"/>
                      </a:srgbClr>
                    </a:solidFill>
                  </a:tcPr>
                </a:tc>
                <a:tc>
                  <a:txBody>
                    <a:bodyPr/>
                    <a:lstStyle/>
                    <a:p>
                      <a:pPr algn="ctr"/>
                      <a:r>
                        <a:rPr lang="en-US" dirty="0"/>
                        <a:t>Type</a:t>
                      </a:r>
                    </a:p>
                  </a:txBody>
                  <a:tcPr anchor="ctr">
                    <a:solidFill>
                      <a:srgbClr val="0070C0">
                        <a:alpha val="51000"/>
                      </a:srgbClr>
                    </a:solidFill>
                  </a:tcPr>
                </a:tc>
                <a:tc>
                  <a:txBody>
                    <a:bodyPr/>
                    <a:lstStyle/>
                    <a:p>
                      <a:pPr algn="ctr"/>
                      <a:r>
                        <a:rPr lang="en-US" dirty="0"/>
                        <a:t>Value</a:t>
                      </a:r>
                    </a:p>
                  </a:txBody>
                  <a:tcPr anchor="ctr">
                    <a:solidFill>
                      <a:srgbClr val="0070C0">
                        <a:alpha val="49000"/>
                      </a:srgbClr>
                    </a:solidFill>
                  </a:tcPr>
                </a:tc>
                <a:extLst>
                  <a:ext uri="{0D108BD9-81ED-4DB2-BD59-A6C34878D82A}">
                    <a16:rowId xmlns:a16="http://schemas.microsoft.com/office/drawing/2014/main" val="10000"/>
                  </a:ext>
                </a:extLst>
              </a:tr>
              <a:tr h="370840">
                <a:tc>
                  <a:txBody>
                    <a:bodyPr/>
                    <a:lstStyle/>
                    <a:p>
                      <a:r>
                        <a:rPr lang="en-US" dirty="0"/>
                        <a:t>var </a:t>
                      </a:r>
                      <a:r>
                        <a:rPr lang="en-US" dirty="0" err="1"/>
                        <a:t>identOne</a:t>
                      </a:r>
                      <a:r>
                        <a:rPr lang="en-US" dirty="0"/>
                        <a:t> = "some text";</a:t>
                      </a:r>
                    </a:p>
                  </a:txBody>
                  <a:tcPr anchor="ctr"/>
                </a:tc>
                <a:tc>
                  <a:txBody>
                    <a:bodyPr/>
                    <a:lstStyle/>
                    <a:p>
                      <a:r>
                        <a:rPr lang="en-US" dirty="0"/>
                        <a:t>String</a:t>
                      </a:r>
                    </a:p>
                  </a:txBody>
                  <a:tcPr anchor="ctr"/>
                </a:tc>
                <a:tc>
                  <a:txBody>
                    <a:bodyPr/>
                    <a:lstStyle/>
                    <a:p>
                      <a:r>
                        <a:rPr lang="en-US" dirty="0"/>
                        <a:t>some text</a:t>
                      </a:r>
                    </a:p>
                  </a:txBody>
                  <a:tcPr anchor="ctr"/>
                </a:tc>
                <a:extLst>
                  <a:ext uri="{0D108BD9-81ED-4DB2-BD59-A6C34878D82A}">
                    <a16:rowId xmlns:a16="http://schemas.microsoft.com/office/drawing/2014/main" val="10001"/>
                  </a:ext>
                </a:extLst>
              </a:tr>
              <a:tr h="370840">
                <a:tc>
                  <a:txBody>
                    <a:bodyPr/>
                    <a:lstStyle/>
                    <a:p>
                      <a:r>
                        <a:rPr lang="en-US" dirty="0"/>
                        <a:t>var </a:t>
                      </a:r>
                      <a:r>
                        <a:rPr lang="en-US" dirty="0" err="1"/>
                        <a:t>identOne</a:t>
                      </a:r>
                      <a:r>
                        <a:rPr lang="en-US" dirty="0"/>
                        <a:t> = 'some text';</a:t>
                      </a:r>
                    </a:p>
                  </a:txBody>
                  <a:tcPr anchor="ctr"/>
                </a:tc>
                <a:tc>
                  <a:txBody>
                    <a:bodyPr/>
                    <a:lstStyle/>
                    <a:p>
                      <a:r>
                        <a:rPr lang="en-US" dirty="0"/>
                        <a:t>String</a:t>
                      </a:r>
                    </a:p>
                  </a:txBody>
                  <a:tcPr anchor="ctr"/>
                </a:tc>
                <a:tc>
                  <a:txBody>
                    <a:bodyPr/>
                    <a:lstStyle/>
                    <a:p>
                      <a:r>
                        <a:rPr lang="en-US"/>
                        <a:t>some text</a:t>
                      </a:r>
                    </a:p>
                  </a:txBody>
                  <a:tcPr anchor="ctr"/>
                </a:tc>
                <a:extLst>
                  <a:ext uri="{0D108BD9-81ED-4DB2-BD59-A6C34878D82A}">
                    <a16:rowId xmlns:a16="http://schemas.microsoft.com/office/drawing/2014/main" val="10002"/>
                  </a:ext>
                </a:extLst>
              </a:tr>
              <a:tr h="370840">
                <a:tc>
                  <a:txBody>
                    <a:bodyPr/>
                    <a:lstStyle/>
                    <a:p>
                      <a:r>
                        <a:rPr lang="en-US" dirty="0"/>
                        <a:t>var </a:t>
                      </a:r>
                      <a:r>
                        <a:rPr lang="en-US" dirty="0" err="1"/>
                        <a:t>IdentOne</a:t>
                      </a:r>
                      <a:r>
                        <a:rPr lang="en-US" dirty="0"/>
                        <a:t> = '172';</a:t>
                      </a:r>
                    </a:p>
                  </a:txBody>
                  <a:tcPr anchor="ctr"/>
                </a:tc>
                <a:tc>
                  <a:txBody>
                    <a:bodyPr/>
                    <a:lstStyle/>
                    <a:p>
                      <a:r>
                        <a:rPr lang="en-US"/>
                        <a:t>String</a:t>
                      </a:r>
                    </a:p>
                  </a:txBody>
                  <a:tcPr anchor="ctr"/>
                </a:tc>
                <a:tc>
                  <a:txBody>
                    <a:bodyPr/>
                    <a:lstStyle/>
                    <a:p>
                      <a:r>
                        <a:rPr lang="en-US"/>
                        <a:t>172</a:t>
                      </a:r>
                    </a:p>
                  </a:txBody>
                  <a:tcPr anchor="ctr"/>
                </a:tc>
                <a:extLst>
                  <a:ext uri="{0D108BD9-81ED-4DB2-BD59-A6C34878D82A}">
                    <a16:rowId xmlns:a16="http://schemas.microsoft.com/office/drawing/2014/main" val="10003"/>
                  </a:ext>
                </a:extLst>
              </a:tr>
              <a:tr h="370840">
                <a:tc>
                  <a:txBody>
                    <a:bodyPr/>
                    <a:lstStyle/>
                    <a:p>
                      <a:r>
                        <a:rPr lang="en-US" dirty="0"/>
                        <a:t>var _</a:t>
                      </a:r>
                      <a:r>
                        <a:rPr lang="en-US" dirty="0" err="1"/>
                        <a:t>identOne</a:t>
                      </a:r>
                      <a:r>
                        <a:rPr lang="en-US" dirty="0"/>
                        <a:t> = 25;</a:t>
                      </a:r>
                    </a:p>
                  </a:txBody>
                  <a:tcPr anchor="ctr"/>
                </a:tc>
                <a:tc>
                  <a:txBody>
                    <a:bodyPr/>
                    <a:lstStyle/>
                    <a:p>
                      <a:r>
                        <a:rPr lang="en-US" dirty="0"/>
                        <a:t>Number (Integer)</a:t>
                      </a:r>
                    </a:p>
                  </a:txBody>
                  <a:tcPr anchor="ctr"/>
                </a:tc>
                <a:tc>
                  <a:txBody>
                    <a:bodyPr/>
                    <a:lstStyle/>
                    <a:p>
                      <a:r>
                        <a:rPr lang="en-US"/>
                        <a:t>25</a:t>
                      </a:r>
                    </a:p>
                  </a:txBody>
                  <a:tcPr anchor="ctr"/>
                </a:tc>
                <a:extLst>
                  <a:ext uri="{0D108BD9-81ED-4DB2-BD59-A6C34878D82A}">
                    <a16:rowId xmlns:a16="http://schemas.microsoft.com/office/drawing/2014/main" val="10004"/>
                  </a:ext>
                </a:extLst>
              </a:tr>
              <a:tr h="370840">
                <a:tc>
                  <a:txBody>
                    <a:bodyPr/>
                    <a:lstStyle/>
                    <a:p>
                      <a:r>
                        <a:rPr lang="en-US" dirty="0"/>
                        <a:t>var _</a:t>
                      </a:r>
                      <a:r>
                        <a:rPr lang="en-US" dirty="0" err="1"/>
                        <a:t>identTwo</a:t>
                      </a:r>
                      <a:r>
                        <a:rPr lang="en-US" dirty="0"/>
                        <a:t> = 56.2564;</a:t>
                      </a:r>
                    </a:p>
                  </a:txBody>
                  <a:tcPr anchor="ctr"/>
                </a:tc>
                <a:tc>
                  <a:txBody>
                    <a:bodyPr/>
                    <a:lstStyle/>
                    <a:p>
                      <a:r>
                        <a:rPr lang="en-US" dirty="0"/>
                        <a:t>Number (float)</a:t>
                      </a:r>
                    </a:p>
                  </a:txBody>
                  <a:tcPr anchor="ctr"/>
                </a:tc>
                <a:tc>
                  <a:txBody>
                    <a:bodyPr/>
                    <a:lstStyle/>
                    <a:p>
                      <a:r>
                        <a:rPr lang="en-US"/>
                        <a:t>56.2564</a:t>
                      </a:r>
                    </a:p>
                  </a:txBody>
                  <a:tcPr anchor="ctr"/>
                </a:tc>
                <a:extLst>
                  <a:ext uri="{0D108BD9-81ED-4DB2-BD59-A6C34878D82A}">
                    <a16:rowId xmlns:a16="http://schemas.microsoft.com/office/drawing/2014/main" val="10005"/>
                  </a:ext>
                </a:extLst>
              </a:tr>
              <a:tr h="370840">
                <a:tc>
                  <a:txBody>
                    <a:bodyPr/>
                    <a:lstStyle/>
                    <a:p>
                      <a:r>
                        <a:rPr lang="en-US" dirty="0"/>
                        <a:t>var </a:t>
                      </a:r>
                      <a:r>
                        <a:rPr lang="en-US" dirty="0" err="1"/>
                        <a:t>ident_A</a:t>
                      </a:r>
                      <a:r>
                        <a:rPr lang="en-US" dirty="0"/>
                        <a:t> = true;</a:t>
                      </a:r>
                    </a:p>
                  </a:txBody>
                  <a:tcPr anchor="ctr"/>
                </a:tc>
                <a:tc>
                  <a:txBody>
                    <a:bodyPr/>
                    <a:lstStyle/>
                    <a:p>
                      <a:r>
                        <a:rPr lang="en-US"/>
                        <a:t>Boolean</a:t>
                      </a:r>
                    </a:p>
                  </a:txBody>
                  <a:tcPr anchor="ctr"/>
                </a:tc>
                <a:tc>
                  <a:txBody>
                    <a:bodyPr/>
                    <a:lstStyle/>
                    <a:p>
                      <a:r>
                        <a:rPr lang="en-US" dirty="0"/>
                        <a:t>true (1)</a:t>
                      </a:r>
                    </a:p>
                  </a:txBody>
                  <a:tcPr anchor="ctr"/>
                </a:tc>
                <a:extLst>
                  <a:ext uri="{0D108BD9-81ED-4DB2-BD59-A6C34878D82A}">
                    <a16:rowId xmlns:a16="http://schemas.microsoft.com/office/drawing/2014/main" val="10006"/>
                  </a:ext>
                </a:extLst>
              </a:tr>
              <a:tr h="370840">
                <a:tc>
                  <a:txBody>
                    <a:bodyPr/>
                    <a:lstStyle/>
                    <a:p>
                      <a:r>
                        <a:rPr lang="en-US" dirty="0"/>
                        <a:t>var </a:t>
                      </a:r>
                      <a:r>
                        <a:rPr lang="en-US" dirty="0" err="1"/>
                        <a:t>ident_B</a:t>
                      </a:r>
                      <a:r>
                        <a:rPr lang="en-US" dirty="0"/>
                        <a:t> = false;</a:t>
                      </a:r>
                    </a:p>
                  </a:txBody>
                  <a:tcPr anchor="ctr"/>
                </a:tc>
                <a:tc>
                  <a:txBody>
                    <a:bodyPr/>
                    <a:lstStyle/>
                    <a:p>
                      <a:r>
                        <a:rPr lang="en-US"/>
                        <a:t>Boolean</a:t>
                      </a:r>
                    </a:p>
                  </a:txBody>
                  <a:tcPr anchor="ctr"/>
                </a:tc>
                <a:tc>
                  <a:txBody>
                    <a:bodyPr/>
                    <a:lstStyle/>
                    <a:p>
                      <a:r>
                        <a:rPr lang="en-US"/>
                        <a:t>false (0)</a:t>
                      </a:r>
                    </a:p>
                  </a:txBody>
                  <a:tcPr anchor="ctr"/>
                </a:tc>
                <a:extLst>
                  <a:ext uri="{0D108BD9-81ED-4DB2-BD59-A6C34878D82A}">
                    <a16:rowId xmlns:a16="http://schemas.microsoft.com/office/drawing/2014/main" val="10007"/>
                  </a:ext>
                </a:extLst>
              </a:tr>
              <a:tr h="370840">
                <a:tc>
                  <a:txBody>
                    <a:bodyPr/>
                    <a:lstStyle/>
                    <a:p>
                      <a:r>
                        <a:rPr lang="en-US" dirty="0"/>
                        <a:t>var </a:t>
                      </a:r>
                      <a:r>
                        <a:rPr lang="en-US" dirty="0" err="1"/>
                        <a:t>ident_C</a:t>
                      </a:r>
                      <a:r>
                        <a:rPr lang="en-US" dirty="0"/>
                        <a:t>;</a:t>
                      </a:r>
                    </a:p>
                  </a:txBody>
                  <a:tcPr anchor="ctr"/>
                </a:tc>
                <a:tc>
                  <a:txBody>
                    <a:bodyPr/>
                    <a:lstStyle/>
                    <a:p>
                      <a:r>
                        <a:rPr lang="en-US"/>
                        <a:t>undefined</a:t>
                      </a:r>
                    </a:p>
                  </a:txBody>
                  <a:tcPr anchor="ctr"/>
                </a:tc>
                <a:tc>
                  <a:txBody>
                    <a:bodyPr/>
                    <a:lstStyle/>
                    <a:p>
                      <a:r>
                        <a:rPr lang="en-US" dirty="0"/>
                        <a:t>undefined</a:t>
                      </a:r>
                    </a:p>
                  </a:txBody>
                  <a:tcPr anchor="ctr"/>
                </a:tc>
                <a:extLst>
                  <a:ext uri="{0D108BD9-81ED-4DB2-BD59-A6C34878D82A}">
                    <a16:rowId xmlns:a16="http://schemas.microsoft.com/office/drawing/2014/main" val="10008"/>
                  </a:ext>
                </a:extLst>
              </a:tr>
              <a:tr h="370840">
                <a:tc>
                  <a:txBody>
                    <a:bodyPr/>
                    <a:lstStyle/>
                    <a:p>
                      <a:r>
                        <a:rPr lang="en-US" dirty="0"/>
                        <a:t>var </a:t>
                      </a:r>
                      <a:r>
                        <a:rPr lang="en-US" dirty="0" err="1"/>
                        <a:t>ident_D</a:t>
                      </a:r>
                      <a:r>
                        <a:rPr lang="en-US" dirty="0"/>
                        <a:t>="Yes",       </a:t>
                      </a:r>
                    </a:p>
                    <a:p>
                      <a:r>
                        <a:rPr lang="en-US" dirty="0"/>
                        <a:t>     </a:t>
                      </a:r>
                      <a:r>
                        <a:rPr lang="en-US" dirty="0" err="1"/>
                        <a:t>ident_E</a:t>
                      </a:r>
                      <a:r>
                        <a:rPr lang="en-US" dirty="0"/>
                        <a:t>="No";</a:t>
                      </a:r>
                    </a:p>
                  </a:txBody>
                  <a:tcPr anchor="ctr"/>
                </a:tc>
                <a:tc>
                  <a:txBody>
                    <a:bodyPr/>
                    <a:lstStyle/>
                    <a:p>
                      <a:r>
                        <a:rPr lang="en-US"/>
                        <a:t>String / String</a:t>
                      </a:r>
                    </a:p>
                  </a:txBody>
                  <a:tcPr anchor="ctr"/>
                </a:tc>
                <a:tc>
                  <a:txBody>
                    <a:bodyPr/>
                    <a:lstStyle/>
                    <a:p>
                      <a:r>
                        <a:rPr lang="en-US" dirty="0"/>
                        <a:t>Yes / No</a:t>
                      </a:r>
                    </a:p>
                  </a:txBody>
                  <a:tcPr anchor="ctr"/>
                </a:tc>
                <a:extLst>
                  <a:ext uri="{0D108BD9-81ED-4DB2-BD59-A6C34878D82A}">
                    <a16:rowId xmlns:a16="http://schemas.microsoft.com/office/drawing/2014/main" val="10009"/>
                  </a:ext>
                </a:extLst>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46</a:t>
            </a:fld>
            <a:endParaRPr lang="en-US"/>
          </a:p>
        </p:txBody>
      </p:sp>
    </p:spTree>
    <p:extLst>
      <p:ext uri="{BB962C8B-B14F-4D97-AF65-F5344CB8AC3E}">
        <p14:creationId xmlns:p14="http://schemas.microsoft.com/office/powerpoint/2010/main" val="10726993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Special values</a:t>
            </a:r>
          </a:p>
        </p:txBody>
      </p:sp>
      <p:sp>
        <p:nvSpPr>
          <p:cNvPr id="3" name="Content Placeholder 2"/>
          <p:cNvSpPr>
            <a:spLocks noGrp="1"/>
          </p:cNvSpPr>
          <p:nvPr>
            <p:ph idx="1"/>
          </p:nvPr>
        </p:nvSpPr>
        <p:spPr>
          <a:xfrm>
            <a:off x="301625" y="1196752"/>
            <a:ext cx="8540750" cy="4902423"/>
          </a:xfrm>
        </p:spPr>
        <p:txBody>
          <a:bodyPr/>
          <a:lstStyle/>
          <a:p>
            <a:pPr>
              <a:buFont typeface="Wingdings" panose="05000000000000000000" pitchFamily="2" charset="2"/>
              <a:buChar char="Ø"/>
            </a:pPr>
            <a:r>
              <a:rPr lang="en-CA" sz="2800" dirty="0"/>
              <a:t>Infinity</a:t>
            </a:r>
          </a:p>
          <a:p>
            <a:pPr lvl="1"/>
            <a:r>
              <a:rPr lang="en-CA" sz="2400" dirty="0"/>
              <a:t>Number data type</a:t>
            </a:r>
          </a:p>
          <a:p>
            <a:pPr lvl="1"/>
            <a:r>
              <a:rPr lang="en-CA" sz="2400" dirty="0"/>
              <a:t>e.g. console.log(12/0);</a:t>
            </a:r>
          </a:p>
          <a:p>
            <a:pPr>
              <a:buFont typeface="Wingdings" panose="05000000000000000000" pitchFamily="2" charset="2"/>
              <a:buChar char="Ø"/>
            </a:pPr>
            <a:r>
              <a:rPr lang="en-CA" sz="2800" dirty="0" err="1"/>
              <a:t>NaN</a:t>
            </a:r>
            <a:endParaRPr lang="en-CA" sz="2800" dirty="0"/>
          </a:p>
          <a:p>
            <a:pPr lvl="1"/>
            <a:r>
              <a:rPr lang="en-CA" sz="2400" dirty="0"/>
              <a:t>means "</a:t>
            </a:r>
            <a:r>
              <a:rPr lang="en-CA" sz="2400" dirty="0">
                <a:solidFill>
                  <a:srgbClr val="000099"/>
                </a:solidFill>
                <a:effectLst>
                  <a:outerShdw blurRad="38100" dist="38100" dir="2700000" algn="tl">
                    <a:srgbClr val="000000">
                      <a:alpha val="43137"/>
                    </a:srgbClr>
                  </a:outerShdw>
                </a:effectLst>
              </a:rPr>
              <a:t>N</a:t>
            </a:r>
            <a:r>
              <a:rPr lang="en-CA" sz="2400" dirty="0"/>
              <a:t>ot </a:t>
            </a:r>
            <a:r>
              <a:rPr lang="en-CA" sz="2400" dirty="0">
                <a:solidFill>
                  <a:srgbClr val="000099"/>
                </a:solidFill>
                <a:effectLst>
                  <a:outerShdw blurRad="38100" dist="38100" dir="2700000" algn="tl">
                    <a:srgbClr val="000000">
                      <a:alpha val="43137"/>
                    </a:srgbClr>
                  </a:outerShdw>
                </a:effectLst>
              </a:rPr>
              <a:t>a</a:t>
            </a:r>
            <a:r>
              <a:rPr lang="en-CA" sz="2400" dirty="0"/>
              <a:t> </a:t>
            </a:r>
            <a:r>
              <a:rPr lang="en-CA" sz="2400" dirty="0">
                <a:solidFill>
                  <a:srgbClr val="000099"/>
                </a:solidFill>
                <a:effectLst>
                  <a:outerShdw blurRad="38100" dist="38100" dir="2700000" algn="tl">
                    <a:srgbClr val="000000">
                      <a:alpha val="43137"/>
                    </a:srgbClr>
                  </a:outerShdw>
                </a:effectLst>
              </a:rPr>
              <a:t>N</a:t>
            </a:r>
            <a:r>
              <a:rPr lang="en-CA" sz="2400" dirty="0"/>
              <a:t>umber"; Number data type</a:t>
            </a:r>
          </a:p>
          <a:p>
            <a:pPr>
              <a:buFont typeface="Wingdings" panose="05000000000000000000" pitchFamily="2" charset="2"/>
              <a:buChar char="Ø"/>
            </a:pPr>
            <a:r>
              <a:rPr lang="en-CA" sz="2800" dirty="0"/>
              <a:t>null</a:t>
            </a:r>
          </a:p>
          <a:p>
            <a:pPr lvl="1"/>
            <a:r>
              <a:rPr lang="en-CA" sz="2400" dirty="0"/>
              <a:t>both a value and a data type</a:t>
            </a:r>
          </a:p>
          <a:p>
            <a:pPr>
              <a:buFont typeface="Wingdings" panose="05000000000000000000" pitchFamily="2" charset="2"/>
              <a:buChar char="Ø"/>
            </a:pPr>
            <a:r>
              <a:rPr lang="en-CA" sz="2800" dirty="0"/>
              <a:t>undefined</a:t>
            </a:r>
          </a:p>
          <a:p>
            <a:pPr lvl="1"/>
            <a:r>
              <a:rPr lang="en-CA" sz="2400" dirty="0"/>
              <a:t>both a value and a data type</a:t>
            </a:r>
          </a:p>
          <a:p>
            <a:pPr lvl="1"/>
            <a:r>
              <a:rPr lang="en-CA" sz="2400" dirty="0"/>
              <a:t>e.g.  var x; </a:t>
            </a:r>
          </a:p>
          <a:p>
            <a:pPr marL="457200" lvl="1" indent="0">
              <a:buNone/>
            </a:pPr>
            <a:r>
              <a:rPr lang="en-CA" sz="2400" dirty="0"/>
              <a:t>          console.log(x); </a:t>
            </a:r>
          </a:p>
          <a:p>
            <a:endParaRPr lang="en-CA"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47</a:t>
            </a:fld>
            <a:endParaRPr lang="en-CA" altLang="en-US"/>
          </a:p>
        </p:txBody>
      </p:sp>
    </p:spTree>
    <p:extLst>
      <p:ext uri="{BB962C8B-B14F-4D97-AF65-F5344CB8AC3E}">
        <p14:creationId xmlns:p14="http://schemas.microsoft.com/office/powerpoint/2010/main" val="24318918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effectLst>
                  <a:outerShdw blurRad="38100" dist="38100" dir="2700000" algn="tl">
                    <a:srgbClr val="000000">
                      <a:alpha val="43137"/>
                    </a:srgbClr>
                  </a:outerShdw>
                </a:effectLst>
              </a:rPr>
              <a:t>Conditional Expression</a:t>
            </a:r>
          </a:p>
        </p:txBody>
      </p:sp>
      <p:sp>
        <p:nvSpPr>
          <p:cNvPr id="3" name="Content Placeholder 2"/>
          <p:cNvSpPr>
            <a:spLocks noGrp="1"/>
          </p:cNvSpPr>
          <p:nvPr>
            <p:ph idx="1"/>
          </p:nvPr>
        </p:nvSpPr>
        <p:spPr>
          <a:xfrm>
            <a:off x="457200" y="1600201"/>
            <a:ext cx="8229600" cy="2971800"/>
          </a:xfrm>
        </p:spPr>
        <p:txBody>
          <a:bodyPr>
            <a:normAutofit/>
          </a:bodyPr>
          <a:lstStyle/>
          <a:p>
            <a:pPr>
              <a:buFont typeface="Wingdings" panose="05000000000000000000" pitchFamily="2" charset="2"/>
              <a:buChar char="Ø"/>
            </a:pPr>
            <a:r>
              <a:rPr lang="en-US" sz="2800" dirty="0"/>
              <a:t>A conditional expression can have one of two values based on a condition. The syntax:</a:t>
            </a:r>
          </a:p>
          <a:p>
            <a:endParaRPr lang="en-US" dirty="0"/>
          </a:p>
          <a:p>
            <a:pPr>
              <a:buFont typeface="Wingdings" panose="05000000000000000000" pitchFamily="2" charset="2"/>
              <a:buChar char="Ø"/>
            </a:pPr>
            <a:r>
              <a:rPr lang="en-US" sz="2800" dirty="0"/>
              <a:t>If the condition is true, the expression has the value of val1, Otherwise it has the value of val2.</a:t>
            </a:r>
          </a:p>
        </p:txBody>
      </p:sp>
      <p:sp>
        <p:nvSpPr>
          <p:cNvPr id="4" name="TextBox 3"/>
          <p:cNvSpPr txBox="1"/>
          <p:nvPr/>
        </p:nvSpPr>
        <p:spPr>
          <a:xfrm>
            <a:off x="1641748" y="2561881"/>
            <a:ext cx="5708104" cy="461665"/>
          </a:xfrm>
          <a:prstGeom prst="rect">
            <a:avLst/>
          </a:prstGeom>
          <a:solidFill>
            <a:schemeClr val="accent1">
              <a:lumMod val="20000"/>
              <a:lumOff val="80000"/>
            </a:schemeClr>
          </a:solidFill>
        </p:spPr>
        <p:txBody>
          <a:bodyPr wrap="square" rtlCol="0">
            <a:spAutoFit/>
          </a:bodyPr>
          <a:lstStyle/>
          <a:p>
            <a:r>
              <a:rPr lang="en-US" dirty="0"/>
              <a:t>	</a:t>
            </a:r>
            <a:r>
              <a:rPr lang="en-US" sz="2400" dirty="0"/>
              <a:t>(condition) ? val1 : val2; </a:t>
            </a:r>
            <a:endParaRPr lang="en-US" dirty="0"/>
          </a:p>
        </p:txBody>
      </p:sp>
      <p:sp>
        <p:nvSpPr>
          <p:cNvPr id="5" name="TextBox 4"/>
          <p:cNvSpPr txBox="1"/>
          <p:nvPr/>
        </p:nvSpPr>
        <p:spPr>
          <a:xfrm>
            <a:off x="1295400" y="4509120"/>
            <a:ext cx="6400800" cy="1323439"/>
          </a:xfrm>
          <a:prstGeom prst="rect">
            <a:avLst/>
          </a:prstGeom>
          <a:solidFill>
            <a:schemeClr val="accent1">
              <a:lumMod val="20000"/>
              <a:lumOff val="80000"/>
            </a:schemeClr>
          </a:solidFill>
        </p:spPr>
        <p:txBody>
          <a:bodyPr wrap="square" rtlCol="0">
            <a:spAutoFit/>
          </a:bodyPr>
          <a:lstStyle/>
          <a:p>
            <a:r>
              <a:rPr lang="en-US" dirty="0"/>
              <a:t> </a:t>
            </a:r>
            <a:r>
              <a:rPr lang="en-US" sz="2000" dirty="0"/>
              <a:t>			              When     </a:t>
            </a:r>
            <a:r>
              <a:rPr lang="en-US" sz="2000" dirty="0" err="1"/>
              <a:t>When</a:t>
            </a:r>
            <a:endParaRPr lang="en-US" sz="2000" dirty="0"/>
          </a:p>
          <a:p>
            <a:r>
              <a:rPr lang="en-US" sz="2000" dirty="0"/>
              <a:t>		      condition        True      False </a:t>
            </a:r>
          </a:p>
          <a:p>
            <a:r>
              <a:rPr lang="en-US" sz="2000" dirty="0"/>
              <a:t>						</a:t>
            </a:r>
          </a:p>
          <a:p>
            <a:r>
              <a:rPr lang="en-US" sz="2000" dirty="0"/>
              <a:t>         var status = (age &gt;= 18) ? "adult" : "minor";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dirty="0"/>
          </a:p>
        </p:txBody>
      </p:sp>
    </p:spTree>
    <p:extLst>
      <p:ext uri="{BB962C8B-B14F-4D97-AF65-F5344CB8AC3E}">
        <p14:creationId xmlns:p14="http://schemas.microsoft.com/office/powerpoint/2010/main" val="27338257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outerShdw blurRad="38100" dist="38100" dir="2700000" algn="tl">
                    <a:srgbClr val="000000">
                      <a:alpha val="43137"/>
                    </a:srgbClr>
                  </a:outerShdw>
                </a:effectLst>
              </a:rPr>
              <a:t>Arithmetic Operators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120504203"/>
              </p:ext>
            </p:extLst>
          </p:nvPr>
        </p:nvGraphicFramePr>
        <p:xfrm>
          <a:off x="448131" y="1371600"/>
          <a:ext cx="8247738" cy="4521338"/>
        </p:xfrm>
        <a:graphic>
          <a:graphicData uri="http://schemas.openxmlformats.org/drawingml/2006/table">
            <a:tbl>
              <a:tblPr firstRow="1" bandRow="1">
                <a:tableStyleId>{5C22544A-7EE6-4342-B048-85BDC9FD1C3A}</a:tableStyleId>
              </a:tblPr>
              <a:tblGrid>
                <a:gridCol w="573040">
                  <a:extLst>
                    <a:ext uri="{9D8B030D-6E8A-4147-A177-3AD203B41FA5}">
                      <a16:colId xmlns:a16="http://schemas.microsoft.com/office/drawing/2014/main" val="20000"/>
                    </a:ext>
                  </a:extLst>
                </a:gridCol>
                <a:gridCol w="2650309">
                  <a:extLst>
                    <a:ext uri="{9D8B030D-6E8A-4147-A177-3AD203B41FA5}">
                      <a16:colId xmlns:a16="http://schemas.microsoft.com/office/drawing/2014/main" val="20001"/>
                    </a:ext>
                  </a:extLst>
                </a:gridCol>
                <a:gridCol w="5024389">
                  <a:extLst>
                    <a:ext uri="{9D8B030D-6E8A-4147-A177-3AD203B41FA5}">
                      <a16:colId xmlns:a16="http://schemas.microsoft.com/office/drawing/2014/main" val="20002"/>
                    </a:ext>
                  </a:extLst>
                </a:gridCol>
              </a:tblGrid>
              <a:tr h="497862">
                <a:tc>
                  <a:txBody>
                    <a:bodyPr/>
                    <a:lstStyle/>
                    <a:p>
                      <a:pPr algn="ctr"/>
                      <a:r>
                        <a:rPr lang="en-US" sz="1200" dirty="0"/>
                        <a:t>Operator</a:t>
                      </a:r>
                    </a:p>
                  </a:txBody>
                  <a:tcPr>
                    <a:solidFill>
                      <a:srgbClr val="0070C0">
                        <a:alpha val="49000"/>
                      </a:srgbClr>
                    </a:solidFill>
                  </a:tcPr>
                </a:tc>
                <a:tc>
                  <a:txBody>
                    <a:bodyPr/>
                    <a:lstStyle/>
                    <a:p>
                      <a:pPr algn="ctr"/>
                      <a:r>
                        <a:rPr lang="en-US" dirty="0"/>
                        <a:t>Operation</a:t>
                      </a:r>
                    </a:p>
                  </a:txBody>
                  <a:tcPr>
                    <a:solidFill>
                      <a:srgbClr val="0070C0">
                        <a:alpha val="49000"/>
                      </a:srgbClr>
                    </a:solidFill>
                  </a:tcPr>
                </a:tc>
                <a:tc>
                  <a:txBody>
                    <a:bodyPr/>
                    <a:lstStyle/>
                    <a:p>
                      <a:pPr algn="ctr"/>
                      <a:r>
                        <a:rPr lang="en-US" dirty="0"/>
                        <a:t>Example</a:t>
                      </a:r>
                    </a:p>
                  </a:txBody>
                  <a:tcPr>
                    <a:solidFill>
                      <a:srgbClr val="0070C0">
                        <a:alpha val="49000"/>
                      </a:srgbClr>
                    </a:solidFill>
                  </a:tcPr>
                </a:tc>
                <a:extLst>
                  <a:ext uri="{0D108BD9-81ED-4DB2-BD59-A6C34878D82A}">
                    <a16:rowId xmlns:a16="http://schemas.microsoft.com/office/drawing/2014/main" val="10000"/>
                  </a:ext>
                </a:extLst>
              </a:tr>
              <a:tr h="711232">
                <a:tc>
                  <a:txBody>
                    <a:bodyPr/>
                    <a:lstStyle/>
                    <a:p>
                      <a:pPr algn="ctr"/>
                      <a:r>
                        <a:rPr lang="en-US" dirty="0"/>
                        <a:t>+</a:t>
                      </a:r>
                    </a:p>
                  </a:txBody>
                  <a:tcPr anchor="ctr"/>
                </a:tc>
                <a:tc>
                  <a:txBody>
                    <a:bodyPr/>
                    <a:lstStyle/>
                    <a:p>
                      <a:pPr algn="ctr"/>
                      <a:r>
                        <a:rPr lang="en-US" dirty="0"/>
                        <a:t>addition  of numbers</a:t>
                      </a:r>
                    </a:p>
                    <a:p>
                      <a:pPr algn="ctr"/>
                      <a:r>
                        <a:rPr lang="en-US" dirty="0"/>
                        <a:t>Concatenation </a:t>
                      </a:r>
                      <a:r>
                        <a:rPr lang="en-US" dirty="0">
                          <a:solidFill>
                            <a:srgbClr val="0000FF"/>
                          </a:solidFill>
                          <a:effectLst>
                            <a:outerShdw blurRad="38100" dist="38100" dir="2700000" algn="tl">
                              <a:srgbClr val="000000">
                                <a:alpha val="43137"/>
                              </a:srgbClr>
                            </a:outerShdw>
                          </a:effectLst>
                        </a:rPr>
                        <a:t>of strings</a:t>
                      </a:r>
                    </a:p>
                  </a:txBody>
                  <a:tcPr anchor="ctr"/>
                </a:tc>
                <a:tc>
                  <a:txBody>
                    <a:bodyPr/>
                    <a:lstStyle/>
                    <a:p>
                      <a:pPr algn="ctr"/>
                      <a:r>
                        <a:rPr lang="en-US" dirty="0"/>
                        <a:t>y + x; </a:t>
                      </a:r>
                    </a:p>
                    <a:p>
                      <a:pPr algn="ctr"/>
                      <a:r>
                        <a:rPr lang="en-US" dirty="0"/>
                        <a:t>"INT" + "222"</a:t>
                      </a:r>
                    </a:p>
                  </a:txBody>
                  <a:tcPr anchor="ctr"/>
                </a:tc>
                <a:extLst>
                  <a:ext uri="{0D108BD9-81ED-4DB2-BD59-A6C34878D82A}">
                    <a16:rowId xmlns:a16="http://schemas.microsoft.com/office/drawing/2014/main" val="10001"/>
                  </a:ext>
                </a:extLst>
              </a:tr>
              <a:tr h="363158">
                <a:tc>
                  <a:txBody>
                    <a:bodyPr/>
                    <a:lstStyle/>
                    <a:p>
                      <a:pPr algn="ctr"/>
                      <a:r>
                        <a:rPr lang="en-US"/>
                        <a:t>-</a:t>
                      </a:r>
                    </a:p>
                  </a:txBody>
                  <a:tcPr anchor="ctr"/>
                </a:tc>
                <a:tc>
                  <a:txBody>
                    <a:bodyPr/>
                    <a:lstStyle/>
                    <a:p>
                      <a:pPr algn="ctr"/>
                      <a:r>
                        <a:rPr lang="en-US" dirty="0"/>
                        <a:t>subtraction </a:t>
                      </a:r>
                    </a:p>
                  </a:txBody>
                  <a:tcPr anchor="ctr"/>
                </a:tc>
                <a:tc>
                  <a:txBody>
                    <a:bodyPr/>
                    <a:lstStyle/>
                    <a:p>
                      <a:pPr algn="ctr"/>
                      <a:r>
                        <a:rPr lang="en-US" dirty="0"/>
                        <a:t>x - y; </a:t>
                      </a:r>
                    </a:p>
                  </a:txBody>
                  <a:tcPr anchor="ctr"/>
                </a:tc>
                <a:extLst>
                  <a:ext uri="{0D108BD9-81ED-4DB2-BD59-A6C34878D82A}">
                    <a16:rowId xmlns:a16="http://schemas.microsoft.com/office/drawing/2014/main" val="10002"/>
                  </a:ext>
                </a:extLst>
              </a:tr>
              <a:tr h="363158">
                <a:tc>
                  <a:txBody>
                    <a:bodyPr/>
                    <a:lstStyle/>
                    <a:p>
                      <a:pPr algn="ctr"/>
                      <a:r>
                        <a:rPr lang="en-US"/>
                        <a:t>*</a:t>
                      </a:r>
                    </a:p>
                  </a:txBody>
                  <a:tcPr anchor="ctr"/>
                </a:tc>
                <a:tc>
                  <a:txBody>
                    <a:bodyPr/>
                    <a:lstStyle/>
                    <a:p>
                      <a:pPr algn="ctr"/>
                      <a:r>
                        <a:rPr lang="en-US" dirty="0"/>
                        <a:t>multiplication </a:t>
                      </a:r>
                    </a:p>
                  </a:txBody>
                  <a:tcPr anchor="ctr"/>
                </a:tc>
                <a:tc>
                  <a:txBody>
                    <a:bodyPr/>
                    <a:lstStyle/>
                    <a:p>
                      <a:pPr algn="ctr"/>
                      <a:r>
                        <a:rPr lang="en-US" dirty="0"/>
                        <a:t>x * y;</a:t>
                      </a:r>
                    </a:p>
                  </a:txBody>
                  <a:tcPr anchor="ctr"/>
                </a:tc>
                <a:extLst>
                  <a:ext uri="{0D108BD9-81ED-4DB2-BD59-A6C34878D82A}">
                    <a16:rowId xmlns:a16="http://schemas.microsoft.com/office/drawing/2014/main" val="10003"/>
                  </a:ext>
                </a:extLst>
              </a:tr>
              <a:tr h="363158">
                <a:tc>
                  <a:txBody>
                    <a:bodyPr/>
                    <a:lstStyle/>
                    <a:p>
                      <a:pPr algn="ctr"/>
                      <a:r>
                        <a:rPr lang="en-US"/>
                        <a:t>/</a:t>
                      </a:r>
                    </a:p>
                  </a:txBody>
                  <a:tcPr anchor="ctr"/>
                </a:tc>
                <a:tc>
                  <a:txBody>
                    <a:bodyPr/>
                    <a:lstStyle/>
                    <a:p>
                      <a:pPr algn="ctr"/>
                      <a:r>
                        <a:rPr lang="en-US" dirty="0"/>
                        <a:t>division </a:t>
                      </a:r>
                    </a:p>
                  </a:txBody>
                  <a:tcPr anchor="ctr"/>
                </a:tc>
                <a:tc>
                  <a:txBody>
                    <a:bodyPr/>
                    <a:lstStyle/>
                    <a:p>
                      <a:pPr algn="ctr"/>
                      <a:r>
                        <a:rPr lang="en-US" dirty="0"/>
                        <a:t>x / y;</a:t>
                      </a:r>
                    </a:p>
                  </a:txBody>
                  <a:tcPr anchor="ctr"/>
                </a:tc>
                <a:extLst>
                  <a:ext uri="{0D108BD9-81ED-4DB2-BD59-A6C34878D82A}">
                    <a16:rowId xmlns:a16="http://schemas.microsoft.com/office/drawing/2014/main" val="10004"/>
                  </a:ext>
                </a:extLst>
              </a:tr>
              <a:tr h="363158">
                <a:tc>
                  <a:txBody>
                    <a:bodyPr/>
                    <a:lstStyle/>
                    <a:p>
                      <a:pPr algn="ctr"/>
                      <a:r>
                        <a:rPr lang="en-US"/>
                        <a:t>%</a:t>
                      </a:r>
                    </a:p>
                  </a:txBody>
                  <a:tcPr anchor="ctr"/>
                </a:tc>
                <a:tc>
                  <a:txBody>
                    <a:bodyPr/>
                    <a:lstStyle/>
                    <a:p>
                      <a:pPr algn="ctr"/>
                      <a:r>
                        <a:rPr lang="en-US"/>
                        <a:t>modulo</a:t>
                      </a:r>
                    </a:p>
                  </a:txBody>
                  <a:tcPr anchor="ctr"/>
                </a:tc>
                <a:tc>
                  <a:txBody>
                    <a:bodyPr/>
                    <a:lstStyle/>
                    <a:p>
                      <a:pPr algn="l"/>
                      <a:r>
                        <a:rPr lang="en-US" sz="1600" dirty="0"/>
                        <a:t>x % y;  // remainder of x divided by y</a:t>
                      </a:r>
                    </a:p>
                  </a:txBody>
                  <a:tcPr anchor="ctr"/>
                </a:tc>
                <a:extLst>
                  <a:ext uri="{0D108BD9-81ED-4DB2-BD59-A6C34878D82A}">
                    <a16:rowId xmlns:a16="http://schemas.microsoft.com/office/drawing/2014/main" val="10005"/>
                  </a:ext>
                </a:extLst>
              </a:tr>
              <a:tr h="924602">
                <a:tc>
                  <a:txBody>
                    <a:bodyPr/>
                    <a:lstStyle/>
                    <a:p>
                      <a:pPr algn="ctr"/>
                      <a:r>
                        <a:rPr lang="en-US" sz="1400" dirty="0"/>
                        <a:t>++</a:t>
                      </a:r>
                      <a:r>
                        <a:rPr lang="en-US" dirty="0"/>
                        <a:t> </a:t>
                      </a:r>
                    </a:p>
                  </a:txBody>
                  <a:tcPr anchor="ctr"/>
                </a:tc>
                <a:tc>
                  <a:txBody>
                    <a:bodyPr/>
                    <a:lstStyle/>
                    <a:p>
                      <a:pPr algn="ctr"/>
                      <a:r>
                        <a:rPr lang="en-US" dirty="0"/>
                        <a:t>post/pre -increment</a:t>
                      </a:r>
                    </a:p>
                  </a:txBody>
                  <a:tcPr anchor="ctr"/>
                </a:tc>
                <a:tc>
                  <a:txBody>
                    <a:bodyPr/>
                    <a:lstStyle/>
                    <a:p>
                      <a:pPr algn="l"/>
                      <a:r>
                        <a:rPr lang="en-US" sz="1600" dirty="0"/>
                        <a:t>x = y++; // assign y to x, then increment y (y+=1) </a:t>
                      </a:r>
                    </a:p>
                    <a:p>
                      <a:pPr algn="l"/>
                      <a:r>
                        <a:rPr lang="en-US" sz="1600" dirty="0"/>
                        <a:t>x = ++y; //increment y &lt; (y+=1), then assign y to x</a:t>
                      </a:r>
                    </a:p>
                  </a:txBody>
                  <a:tcPr/>
                </a:tc>
                <a:extLst>
                  <a:ext uri="{0D108BD9-81ED-4DB2-BD59-A6C34878D82A}">
                    <a16:rowId xmlns:a16="http://schemas.microsoft.com/office/drawing/2014/main" val="10006"/>
                  </a:ext>
                </a:extLst>
              </a:tr>
              <a:tr h="924602">
                <a:tc>
                  <a:txBody>
                    <a:bodyPr/>
                    <a:lstStyle/>
                    <a:p>
                      <a:pPr algn="ctr"/>
                      <a:r>
                        <a:rPr lang="en-US"/>
                        <a:t>-- </a:t>
                      </a:r>
                    </a:p>
                  </a:txBody>
                  <a:tcPr anchor="ctr"/>
                </a:tc>
                <a:tc>
                  <a:txBody>
                    <a:bodyPr/>
                    <a:lstStyle/>
                    <a:p>
                      <a:pPr algn="ctr"/>
                      <a:r>
                        <a:rPr lang="en-US" dirty="0"/>
                        <a:t>post/pre decrement </a:t>
                      </a:r>
                    </a:p>
                  </a:txBody>
                  <a:tcPr anchor="ctr"/>
                </a:tc>
                <a:tc>
                  <a:txBody>
                    <a:bodyPr/>
                    <a:lstStyle/>
                    <a:p>
                      <a:pPr algn="l"/>
                      <a:r>
                        <a:rPr lang="en-US" sz="1600" dirty="0"/>
                        <a:t>x = y--; // assign y to x, then decrement y (y-=1) </a:t>
                      </a:r>
                    </a:p>
                    <a:p>
                      <a:pPr algn="l"/>
                      <a:r>
                        <a:rPr lang="en-US" sz="1600" dirty="0"/>
                        <a:t>x = --y; // decrement y &lt; (y-=1), then assign y to x</a:t>
                      </a:r>
                    </a:p>
                  </a:txBody>
                  <a:tcPr/>
                </a:tc>
                <a:extLst>
                  <a:ext uri="{0D108BD9-81ED-4DB2-BD59-A6C34878D82A}">
                    <a16:rowId xmlns:a16="http://schemas.microsoft.com/office/drawing/2014/main" val="10007"/>
                  </a:ext>
                </a:extLst>
              </a:tr>
            </a:tbl>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49</a:t>
            </a:fld>
            <a:endParaRPr lang="en-US"/>
          </a:p>
        </p:txBody>
      </p:sp>
    </p:spTree>
    <p:extLst>
      <p:ext uri="{BB962C8B-B14F-4D97-AF65-F5344CB8AC3E}">
        <p14:creationId xmlns:p14="http://schemas.microsoft.com/office/powerpoint/2010/main" val="26748845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896144"/>
          </a:xfrm>
        </p:spPr>
        <p:txBody>
          <a:bodyPr/>
          <a:lstStyle/>
          <a:p>
            <a:r>
              <a:rPr lang="en-CA" sz="4000" dirty="0">
                <a:effectLst>
                  <a:outerShdw blurRad="38100" dist="38100" dir="2700000" algn="tl">
                    <a:srgbClr val="000000">
                      <a:alpha val="43137"/>
                    </a:srgbClr>
                  </a:outerShdw>
                </a:effectLst>
              </a:rPr>
              <a:t>Course Information</a:t>
            </a:r>
            <a:endParaRPr lang="en-CA" sz="4000" dirty="0"/>
          </a:p>
        </p:txBody>
      </p:sp>
      <p:sp>
        <p:nvSpPr>
          <p:cNvPr id="3" name="Content Placeholder 2"/>
          <p:cNvSpPr>
            <a:spLocks noGrp="1"/>
          </p:cNvSpPr>
          <p:nvPr>
            <p:ph idx="1"/>
          </p:nvPr>
        </p:nvSpPr>
        <p:spPr>
          <a:xfrm>
            <a:off x="251520" y="1124744"/>
            <a:ext cx="8540750" cy="5003031"/>
          </a:xfrm>
        </p:spPr>
        <p:txBody>
          <a:bodyPr/>
          <a:lstStyle/>
          <a:p>
            <a:pPr>
              <a:buFont typeface="Wingdings" panose="05000000000000000000" pitchFamily="2" charset="2"/>
              <a:buChar char="Ø"/>
            </a:pPr>
            <a:r>
              <a:rPr lang="en-CA" sz="2800" dirty="0"/>
              <a:t>Course info, lecture notes are on course website: </a:t>
            </a:r>
          </a:p>
          <a:p>
            <a:pPr marL="457200" lvl="1" indent="0">
              <a:buNone/>
            </a:pPr>
            <a:r>
              <a:rPr lang="en-CA" sz="2400" dirty="0">
                <a:hlinkClick r:id="rId2"/>
              </a:rPr>
              <a:t>https://scs.senecac.on.ca/~wei.song/int222/int222.html</a:t>
            </a:r>
            <a:r>
              <a:rPr lang="en-CA" sz="2400" dirty="0"/>
              <a:t> </a:t>
            </a:r>
          </a:p>
          <a:p>
            <a:pPr marL="457200" lvl="1" indent="0">
              <a:buNone/>
            </a:pPr>
            <a:endParaRPr lang="en-CA" sz="2800" dirty="0"/>
          </a:p>
          <a:p>
            <a:pPr>
              <a:buFont typeface="Wingdings" panose="05000000000000000000" pitchFamily="2" charset="2"/>
              <a:buChar char="Ø"/>
            </a:pPr>
            <a:r>
              <a:rPr lang="en-CA" sz="2800" dirty="0"/>
              <a:t>Labs will be posted on the Blackboard (</a:t>
            </a:r>
            <a:r>
              <a:rPr lang="en-CA" sz="2800" dirty="0" err="1"/>
              <a:t>My.Seneca</a:t>
            </a:r>
            <a:r>
              <a:rPr lang="en-CA" sz="2800" dirty="0"/>
              <a:t>). Also, labs will be submitted on the Blackboard.</a:t>
            </a:r>
          </a:p>
          <a:p>
            <a:pPr>
              <a:buFont typeface="Wingdings" panose="05000000000000000000" pitchFamily="2" charset="2"/>
              <a:buChar char="Ø"/>
            </a:pPr>
            <a:endParaRPr lang="en-CA" sz="2800" dirty="0"/>
          </a:p>
          <a:p>
            <a:pPr>
              <a:buFont typeface="Wingdings" panose="05000000000000000000" pitchFamily="2" charset="2"/>
              <a:buChar char="Ø"/>
            </a:pPr>
            <a:r>
              <a:rPr lang="en-CA" sz="2800" dirty="0"/>
              <a:t>Grades will be posted on Blackboard</a:t>
            </a:r>
          </a:p>
          <a:p>
            <a:pPr>
              <a:buFont typeface="Wingdings" panose="05000000000000000000" pitchFamily="2" charset="2"/>
              <a:buChar char="Ø"/>
            </a:pPr>
            <a:endParaRPr lang="en-CA" sz="28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5</a:t>
            </a:fld>
            <a:endParaRPr lang="en-CA" altLang="en-US"/>
          </a:p>
        </p:txBody>
      </p:sp>
    </p:spTree>
    <p:extLst>
      <p:ext uri="{BB962C8B-B14F-4D97-AF65-F5344CB8AC3E}">
        <p14:creationId xmlns:p14="http://schemas.microsoft.com/office/powerpoint/2010/main" val="38620579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outerShdw blurRad="38100" dist="38100" dir="2700000" algn="tl">
                    <a:srgbClr val="000000">
                      <a:alpha val="43137"/>
                    </a:srgbClr>
                  </a:outerShdw>
                </a:effectLst>
              </a:rPr>
              <a:t>Assigning Values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93608689"/>
              </p:ext>
            </p:extLst>
          </p:nvPr>
        </p:nvGraphicFramePr>
        <p:xfrm>
          <a:off x="457200" y="1600200"/>
          <a:ext cx="8229601" cy="3403600"/>
        </p:xfrm>
        <a:graphic>
          <a:graphicData uri="http://schemas.openxmlformats.org/drawingml/2006/table">
            <a:tbl>
              <a:tblPr firstRow="1" bandRow="1">
                <a:tableStyleId>{5C22544A-7EE6-4342-B048-85BDC9FD1C3A}</a:tableStyleId>
              </a:tblPr>
              <a:tblGrid>
                <a:gridCol w="1234480">
                  <a:extLst>
                    <a:ext uri="{9D8B030D-6E8A-4147-A177-3AD203B41FA5}">
                      <a16:colId xmlns:a16="http://schemas.microsoft.com/office/drawing/2014/main" val="20000"/>
                    </a:ext>
                  </a:extLst>
                </a:gridCol>
                <a:gridCol w="1656184">
                  <a:extLst>
                    <a:ext uri="{9D8B030D-6E8A-4147-A177-3AD203B41FA5}">
                      <a16:colId xmlns:a16="http://schemas.microsoft.com/office/drawing/2014/main" val="20001"/>
                    </a:ext>
                  </a:extLst>
                </a:gridCol>
                <a:gridCol w="3600400">
                  <a:extLst>
                    <a:ext uri="{9D8B030D-6E8A-4147-A177-3AD203B41FA5}">
                      <a16:colId xmlns:a16="http://schemas.microsoft.com/office/drawing/2014/main" val="20002"/>
                    </a:ext>
                  </a:extLst>
                </a:gridCol>
                <a:gridCol w="1738537">
                  <a:extLst>
                    <a:ext uri="{9D8B030D-6E8A-4147-A177-3AD203B41FA5}">
                      <a16:colId xmlns:a16="http://schemas.microsoft.com/office/drawing/2014/main" val="20003"/>
                    </a:ext>
                  </a:extLst>
                </a:gridCol>
              </a:tblGrid>
              <a:tr h="370840">
                <a:tc>
                  <a:txBody>
                    <a:bodyPr/>
                    <a:lstStyle/>
                    <a:p>
                      <a:pPr algn="ctr"/>
                      <a:r>
                        <a:rPr lang="en-US" dirty="0"/>
                        <a:t>Operator </a:t>
                      </a:r>
                    </a:p>
                  </a:txBody>
                  <a:tcPr>
                    <a:solidFill>
                      <a:srgbClr val="0070C0">
                        <a:alpha val="49000"/>
                      </a:srgbClr>
                    </a:solidFill>
                  </a:tcPr>
                </a:tc>
                <a:tc>
                  <a:txBody>
                    <a:bodyPr/>
                    <a:lstStyle/>
                    <a:p>
                      <a:pPr algn="ctr"/>
                      <a:r>
                        <a:rPr lang="en-US" dirty="0"/>
                        <a:t>Example</a:t>
                      </a:r>
                    </a:p>
                  </a:txBody>
                  <a:tcPr>
                    <a:solidFill>
                      <a:srgbClr val="0070C0">
                        <a:alpha val="49000"/>
                      </a:srgbClr>
                    </a:solidFill>
                  </a:tcPr>
                </a:tc>
                <a:tc>
                  <a:txBody>
                    <a:bodyPr/>
                    <a:lstStyle/>
                    <a:p>
                      <a:pPr algn="ctr"/>
                      <a:r>
                        <a:rPr lang="en-US" dirty="0"/>
                        <a:t>Equivalent</a:t>
                      </a:r>
                    </a:p>
                  </a:txBody>
                  <a:tcPr>
                    <a:solidFill>
                      <a:srgbClr val="0070C0">
                        <a:alpha val="49000"/>
                      </a:srgbClr>
                    </a:solidFill>
                  </a:tcPr>
                </a:tc>
                <a:tc>
                  <a:txBody>
                    <a:bodyPr/>
                    <a:lstStyle/>
                    <a:p>
                      <a:pPr algn="ctr"/>
                      <a:r>
                        <a:rPr lang="en-US" dirty="0"/>
                        <a:t>For</a:t>
                      </a:r>
                    </a:p>
                  </a:txBody>
                  <a:tcPr>
                    <a:solidFill>
                      <a:srgbClr val="0070C0">
                        <a:alpha val="49000"/>
                      </a:srgbClr>
                    </a:solidFill>
                  </a:tcPr>
                </a:tc>
                <a:extLst>
                  <a:ext uri="{0D108BD9-81ED-4DB2-BD59-A6C34878D82A}">
                    <a16:rowId xmlns:a16="http://schemas.microsoft.com/office/drawing/2014/main" val="10000"/>
                  </a:ext>
                </a:extLst>
              </a:tr>
              <a:tr h="370840">
                <a:tc>
                  <a:txBody>
                    <a:bodyPr/>
                    <a:lstStyle/>
                    <a:p>
                      <a:pPr algn="ctr"/>
                      <a:r>
                        <a:rPr lang="en-US" dirty="0"/>
                        <a:t>= </a:t>
                      </a:r>
                    </a:p>
                  </a:txBody>
                  <a:tcPr anchor="ctr"/>
                </a:tc>
                <a:tc>
                  <a:txBody>
                    <a:bodyPr/>
                    <a:lstStyle/>
                    <a:p>
                      <a:pPr algn="ctr"/>
                      <a:r>
                        <a:rPr lang="en-US" dirty="0"/>
                        <a:t>a</a:t>
                      </a:r>
                      <a:r>
                        <a:rPr lang="en-US" baseline="0" dirty="0"/>
                        <a:t> = b;</a:t>
                      </a:r>
                      <a:r>
                        <a:rPr lang="en-US" dirty="0"/>
                        <a:t> </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a</a:t>
                      </a:r>
                      <a:r>
                        <a:rPr lang="en-US" baseline="0" dirty="0"/>
                        <a:t> = b;</a:t>
                      </a:r>
                      <a:r>
                        <a:rPr lang="en-US" dirty="0"/>
                        <a:t> </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Numbers, strings, …</a:t>
                      </a:r>
                    </a:p>
                  </a:txBody>
                  <a:tcPr anchor="ctr"/>
                </a:tc>
                <a:extLst>
                  <a:ext uri="{0D108BD9-81ED-4DB2-BD59-A6C34878D82A}">
                    <a16:rowId xmlns:a16="http://schemas.microsoft.com/office/drawing/2014/main" val="10001"/>
                  </a:ext>
                </a:extLst>
              </a:tr>
              <a:tr h="370840">
                <a:tc>
                  <a:txBody>
                    <a:bodyPr/>
                    <a:lstStyle/>
                    <a:p>
                      <a:pPr algn="ctr"/>
                      <a:r>
                        <a:rPr lang="en-US"/>
                        <a:t>+= </a:t>
                      </a:r>
                    </a:p>
                  </a:txBody>
                  <a:tcPr anchor="ctr"/>
                </a:tc>
                <a:tc>
                  <a:txBody>
                    <a:bodyPr/>
                    <a:lstStyle/>
                    <a:p>
                      <a:pPr algn="ctr"/>
                      <a:r>
                        <a:rPr lang="fr-FR" dirty="0"/>
                        <a:t>a += b;</a:t>
                      </a:r>
                    </a:p>
                  </a:txBody>
                  <a:tcPr anchor="ctr"/>
                </a:tc>
                <a:tc>
                  <a:txBody>
                    <a:bodyPr/>
                    <a:lstStyle/>
                    <a:p>
                      <a:pPr algn="ctr"/>
                      <a:r>
                        <a:rPr lang="en-US" dirty="0"/>
                        <a:t>a</a:t>
                      </a:r>
                      <a:r>
                        <a:rPr lang="en-US" baseline="0" dirty="0"/>
                        <a:t> = ( a + b);</a:t>
                      </a:r>
                      <a:endParaRPr lang="en-US" dirty="0"/>
                    </a:p>
                  </a:txBody>
                  <a:tcPr anchor="ctr"/>
                </a:tc>
                <a:tc>
                  <a:txBody>
                    <a:bodyPr/>
                    <a:lstStyle/>
                    <a:p>
                      <a:pPr algn="ctr"/>
                      <a:r>
                        <a:rPr lang="en-US" dirty="0"/>
                        <a:t>numbers or strings</a:t>
                      </a:r>
                    </a:p>
                  </a:txBody>
                  <a:tcPr anchor="ctr"/>
                </a:tc>
                <a:extLst>
                  <a:ext uri="{0D108BD9-81ED-4DB2-BD59-A6C34878D82A}">
                    <a16:rowId xmlns:a16="http://schemas.microsoft.com/office/drawing/2014/main" val="10002"/>
                  </a:ext>
                </a:extLst>
              </a:tr>
              <a:tr h="370840">
                <a:tc>
                  <a:txBody>
                    <a:bodyPr/>
                    <a:lstStyle/>
                    <a:p>
                      <a:pPr algn="ctr"/>
                      <a:r>
                        <a:rPr lang="en-US"/>
                        <a:t>-= </a:t>
                      </a:r>
                    </a:p>
                  </a:txBody>
                  <a:tcPr anchor="ctr"/>
                </a:tc>
                <a:tc>
                  <a:txBody>
                    <a:bodyPr/>
                    <a:lstStyle/>
                    <a:p>
                      <a:pPr algn="ctr"/>
                      <a:r>
                        <a:rPr lang="en-US" dirty="0"/>
                        <a:t>a</a:t>
                      </a:r>
                      <a:r>
                        <a:rPr lang="en-US" baseline="0" dirty="0"/>
                        <a:t> </a:t>
                      </a:r>
                      <a:r>
                        <a:rPr lang="en-US" dirty="0"/>
                        <a:t>-= </a:t>
                      </a:r>
                      <a:r>
                        <a:rPr lang="en-US" baseline="0" dirty="0"/>
                        <a:t> b;</a:t>
                      </a:r>
                      <a:r>
                        <a:rPr lang="en-US" dirty="0"/>
                        <a:t> </a:t>
                      </a:r>
                    </a:p>
                  </a:txBody>
                  <a:tcPr anchor="ctr"/>
                </a:tc>
                <a:tc>
                  <a:txBody>
                    <a:bodyPr/>
                    <a:lstStyle/>
                    <a:p>
                      <a:pPr algn="ctr"/>
                      <a:r>
                        <a:rPr lang="en-US" dirty="0"/>
                        <a:t>a</a:t>
                      </a:r>
                      <a:r>
                        <a:rPr lang="en-US" baseline="0" dirty="0"/>
                        <a:t> = ( a - b);</a:t>
                      </a:r>
                      <a:endParaRPr lang="en-US" dirty="0"/>
                    </a:p>
                  </a:txBody>
                  <a:tcPr anchor="ctr"/>
                </a:tc>
                <a:tc>
                  <a:txBody>
                    <a:bodyPr/>
                    <a:lstStyle/>
                    <a:p>
                      <a:pPr algn="ctr"/>
                      <a:r>
                        <a:rPr lang="en-US" dirty="0"/>
                        <a:t>numbers</a:t>
                      </a:r>
                    </a:p>
                  </a:txBody>
                  <a:tcPr anchor="ctr"/>
                </a:tc>
                <a:extLst>
                  <a:ext uri="{0D108BD9-81ED-4DB2-BD59-A6C34878D82A}">
                    <a16:rowId xmlns:a16="http://schemas.microsoft.com/office/drawing/2014/main" val="10003"/>
                  </a:ext>
                </a:extLst>
              </a:tr>
              <a:tr h="370840">
                <a:tc>
                  <a:txBody>
                    <a:bodyPr/>
                    <a:lstStyle/>
                    <a:p>
                      <a:pPr algn="ctr"/>
                      <a:r>
                        <a:rPr lang="en-US"/>
                        <a:t>*= </a:t>
                      </a:r>
                    </a:p>
                  </a:txBody>
                  <a:tcPr anchor="ctr"/>
                </a:tc>
                <a:tc>
                  <a:txBody>
                    <a:bodyPr/>
                    <a:lstStyle/>
                    <a:p>
                      <a:pPr algn="ctr"/>
                      <a:r>
                        <a:rPr lang="en-US" dirty="0"/>
                        <a:t>a</a:t>
                      </a:r>
                      <a:r>
                        <a:rPr lang="en-US" baseline="0" dirty="0"/>
                        <a:t> </a:t>
                      </a:r>
                      <a:r>
                        <a:rPr lang="en-US" dirty="0"/>
                        <a:t>*= </a:t>
                      </a:r>
                      <a:r>
                        <a:rPr lang="en-US" baseline="0" dirty="0"/>
                        <a:t> b;</a:t>
                      </a:r>
                      <a:r>
                        <a:rPr lang="en-US" dirty="0"/>
                        <a:t> </a:t>
                      </a:r>
                    </a:p>
                  </a:txBody>
                  <a:tcPr anchor="ctr"/>
                </a:tc>
                <a:tc>
                  <a:txBody>
                    <a:bodyPr/>
                    <a:lstStyle/>
                    <a:p>
                      <a:pPr algn="ctr"/>
                      <a:r>
                        <a:rPr lang="en-US" dirty="0"/>
                        <a:t>a</a:t>
                      </a:r>
                      <a:r>
                        <a:rPr lang="en-US" baseline="0" dirty="0"/>
                        <a:t> = ( a * b);</a:t>
                      </a:r>
                      <a:endParaRPr lang="en-US" dirty="0"/>
                    </a:p>
                  </a:txBody>
                  <a:tcPr anchor="ctr"/>
                </a:tc>
                <a:tc>
                  <a:txBody>
                    <a:bodyPr/>
                    <a:lstStyle/>
                    <a:p>
                      <a:pPr algn="ctr"/>
                      <a:r>
                        <a:rPr lang="en-US" dirty="0"/>
                        <a:t>numbers</a:t>
                      </a:r>
                    </a:p>
                  </a:txBody>
                  <a:tcPr anchor="ctr"/>
                </a:tc>
                <a:extLst>
                  <a:ext uri="{0D108BD9-81ED-4DB2-BD59-A6C34878D82A}">
                    <a16:rowId xmlns:a16="http://schemas.microsoft.com/office/drawing/2014/main" val="10004"/>
                  </a:ext>
                </a:extLst>
              </a:tr>
              <a:tr h="370840">
                <a:tc>
                  <a:txBody>
                    <a:bodyPr/>
                    <a:lstStyle/>
                    <a:p>
                      <a:pPr algn="ctr"/>
                      <a:r>
                        <a:rPr lang="en-US"/>
                        <a:t>/= </a:t>
                      </a:r>
                    </a:p>
                  </a:txBody>
                  <a:tcPr anchor="ctr"/>
                </a:tc>
                <a:tc>
                  <a:txBody>
                    <a:bodyPr/>
                    <a:lstStyle/>
                    <a:p>
                      <a:pPr algn="ctr"/>
                      <a:r>
                        <a:rPr lang="en-US" dirty="0"/>
                        <a:t>a</a:t>
                      </a:r>
                      <a:r>
                        <a:rPr lang="en-US" baseline="0" dirty="0"/>
                        <a:t> </a:t>
                      </a:r>
                      <a:r>
                        <a:rPr lang="en-US" dirty="0"/>
                        <a:t>/= </a:t>
                      </a:r>
                      <a:r>
                        <a:rPr lang="en-US" baseline="0" dirty="0"/>
                        <a:t> b;</a:t>
                      </a:r>
                      <a:r>
                        <a:rPr lang="en-US" dirty="0"/>
                        <a:t> </a:t>
                      </a:r>
                    </a:p>
                  </a:txBody>
                  <a:tcPr anchor="ctr"/>
                </a:tc>
                <a:tc>
                  <a:txBody>
                    <a:bodyPr/>
                    <a:lstStyle/>
                    <a:p>
                      <a:pPr algn="ctr"/>
                      <a:r>
                        <a:rPr lang="en-US" dirty="0"/>
                        <a:t>a</a:t>
                      </a:r>
                      <a:r>
                        <a:rPr lang="en-US" baseline="0" dirty="0"/>
                        <a:t> = ( a / b);</a:t>
                      </a:r>
                      <a:endParaRPr lang="en-US" dirty="0"/>
                    </a:p>
                  </a:txBody>
                  <a:tcPr anchor="ctr"/>
                </a:tc>
                <a:tc>
                  <a:txBody>
                    <a:bodyPr/>
                    <a:lstStyle/>
                    <a:p>
                      <a:pPr algn="ctr"/>
                      <a:r>
                        <a:rPr lang="en-US" dirty="0"/>
                        <a:t>numbers</a:t>
                      </a:r>
                    </a:p>
                  </a:txBody>
                  <a:tcPr anchor="ctr"/>
                </a:tc>
                <a:extLst>
                  <a:ext uri="{0D108BD9-81ED-4DB2-BD59-A6C34878D82A}">
                    <a16:rowId xmlns:a16="http://schemas.microsoft.com/office/drawing/2014/main" val="10005"/>
                  </a:ext>
                </a:extLst>
              </a:tr>
              <a:tr h="370840">
                <a:tc>
                  <a:txBody>
                    <a:bodyPr/>
                    <a:lstStyle/>
                    <a:p>
                      <a:pPr algn="ctr"/>
                      <a:r>
                        <a:rPr lang="en-US" dirty="0"/>
                        <a:t>%= </a:t>
                      </a:r>
                    </a:p>
                  </a:txBody>
                  <a:tcPr anchor="ctr"/>
                </a:tc>
                <a:tc>
                  <a:txBody>
                    <a:bodyPr/>
                    <a:lstStyle/>
                    <a:p>
                      <a:pPr algn="ctr"/>
                      <a:r>
                        <a:rPr lang="en-US" dirty="0"/>
                        <a:t>a</a:t>
                      </a:r>
                      <a:r>
                        <a:rPr lang="en-US" baseline="0" dirty="0"/>
                        <a:t> </a:t>
                      </a:r>
                      <a:r>
                        <a:rPr lang="en-US" dirty="0"/>
                        <a:t>%= </a:t>
                      </a:r>
                      <a:r>
                        <a:rPr lang="en-US" baseline="0" dirty="0"/>
                        <a:t> b;</a:t>
                      </a:r>
                      <a:r>
                        <a:rPr lang="en-US" dirty="0"/>
                        <a:t> </a:t>
                      </a:r>
                    </a:p>
                  </a:txBody>
                  <a:tcPr anchor="ctr"/>
                </a:tc>
                <a:tc>
                  <a:txBody>
                    <a:bodyPr/>
                    <a:lstStyle/>
                    <a:p>
                      <a:pPr algn="ctr"/>
                      <a:r>
                        <a:rPr lang="en-US" dirty="0"/>
                        <a:t>a</a:t>
                      </a:r>
                      <a:r>
                        <a:rPr lang="en-US" baseline="0" dirty="0"/>
                        <a:t> = ( a % b);  // </a:t>
                      </a:r>
                      <a:r>
                        <a:rPr lang="en-US" dirty="0"/>
                        <a:t>divide a by b, </a:t>
                      </a:r>
                    </a:p>
                    <a:p>
                      <a:pPr algn="ctr"/>
                      <a:r>
                        <a:rPr lang="en-US" dirty="0"/>
                        <a:t>// assign remainder to a</a:t>
                      </a:r>
                    </a:p>
                  </a:txBody>
                  <a:tcPr anchor="ctr"/>
                </a:tc>
                <a:tc>
                  <a:txBody>
                    <a:bodyPr/>
                    <a:lstStyle/>
                    <a:p>
                      <a:pPr algn="ctr"/>
                      <a:r>
                        <a:rPr lang="en-US" dirty="0"/>
                        <a:t>numbers</a:t>
                      </a:r>
                    </a:p>
                  </a:txBody>
                  <a:tcPr anchor="ctr"/>
                </a:tc>
                <a:extLst>
                  <a:ext uri="{0D108BD9-81ED-4DB2-BD59-A6C34878D82A}">
                    <a16:rowId xmlns:a16="http://schemas.microsoft.com/office/drawing/2014/main" val="10006"/>
                  </a:ext>
                </a:extLst>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50</a:t>
            </a:fld>
            <a:endParaRPr lang="en-US"/>
          </a:p>
        </p:txBody>
      </p:sp>
    </p:spTree>
    <p:extLst>
      <p:ext uri="{BB962C8B-B14F-4D97-AF65-F5344CB8AC3E}">
        <p14:creationId xmlns:p14="http://schemas.microsoft.com/office/powerpoint/2010/main" val="234274203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60648"/>
            <a:ext cx="8540750" cy="1143000"/>
          </a:xfrm>
        </p:spPr>
        <p:txBody>
          <a:bodyPr>
            <a:normAutofit/>
          </a:bodyPr>
          <a:lstStyle/>
          <a:p>
            <a:r>
              <a:rPr lang="en-US" sz="4000" dirty="0">
                <a:effectLst>
                  <a:outerShdw blurRad="38100" dist="38100" dir="2700000" algn="tl">
                    <a:srgbClr val="000000">
                      <a:alpha val="43137"/>
                    </a:srgbClr>
                  </a:outerShdw>
                </a:effectLst>
              </a:rPr>
              <a:t>Logical Operators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66121477"/>
              </p:ext>
            </p:extLst>
          </p:nvPr>
        </p:nvGraphicFramePr>
        <p:xfrm>
          <a:off x="467544" y="2204864"/>
          <a:ext cx="8229600" cy="2021840"/>
        </p:xfrm>
        <a:graphic>
          <a:graphicData uri="http://schemas.openxmlformats.org/drawingml/2006/table">
            <a:tbl>
              <a:tblPr firstRow="1" bandRow="1">
                <a:tableStyleId>{5C22544A-7EE6-4342-B048-85BDC9FD1C3A}</a:tableStyleId>
              </a:tblPr>
              <a:tblGrid>
                <a:gridCol w="1954560">
                  <a:extLst>
                    <a:ext uri="{9D8B030D-6E8A-4147-A177-3AD203B41FA5}">
                      <a16:colId xmlns:a16="http://schemas.microsoft.com/office/drawing/2014/main" val="20000"/>
                    </a:ext>
                  </a:extLst>
                </a:gridCol>
                <a:gridCol w="2736304">
                  <a:extLst>
                    <a:ext uri="{9D8B030D-6E8A-4147-A177-3AD203B41FA5}">
                      <a16:colId xmlns:a16="http://schemas.microsoft.com/office/drawing/2014/main" val="20001"/>
                    </a:ext>
                  </a:extLst>
                </a:gridCol>
                <a:gridCol w="3538736">
                  <a:extLst>
                    <a:ext uri="{9D8B030D-6E8A-4147-A177-3AD203B41FA5}">
                      <a16:colId xmlns:a16="http://schemas.microsoft.com/office/drawing/2014/main" val="20002"/>
                    </a:ext>
                  </a:extLst>
                </a:gridCol>
              </a:tblGrid>
              <a:tr h="370840">
                <a:tc>
                  <a:txBody>
                    <a:bodyPr/>
                    <a:lstStyle/>
                    <a:p>
                      <a:pPr algn="ctr"/>
                      <a:r>
                        <a:rPr lang="en-US" dirty="0"/>
                        <a:t>Operator</a:t>
                      </a:r>
                      <a:r>
                        <a:rPr lang="en-US" baseline="0" dirty="0"/>
                        <a:t> </a:t>
                      </a:r>
                      <a:endParaRPr lang="en-US" dirty="0"/>
                    </a:p>
                  </a:txBody>
                  <a:tcPr>
                    <a:solidFill>
                      <a:srgbClr val="0070C0">
                        <a:alpha val="45000"/>
                      </a:srgbClr>
                    </a:solidFill>
                  </a:tcPr>
                </a:tc>
                <a:tc>
                  <a:txBody>
                    <a:bodyPr/>
                    <a:lstStyle/>
                    <a:p>
                      <a:pPr algn="ctr"/>
                      <a:r>
                        <a:rPr lang="en-US" dirty="0"/>
                        <a:t>Operation</a:t>
                      </a:r>
                    </a:p>
                  </a:txBody>
                  <a:tcPr>
                    <a:solidFill>
                      <a:srgbClr val="0070C0">
                        <a:alpha val="45000"/>
                      </a:srgbClr>
                    </a:solidFill>
                  </a:tcPr>
                </a:tc>
                <a:tc>
                  <a:txBody>
                    <a:bodyPr/>
                    <a:lstStyle/>
                    <a:p>
                      <a:pPr algn="ctr"/>
                      <a:r>
                        <a:rPr lang="en-US" dirty="0"/>
                        <a:t>Example</a:t>
                      </a:r>
                    </a:p>
                  </a:txBody>
                  <a:tcPr>
                    <a:solidFill>
                      <a:srgbClr val="0070C0">
                        <a:alpha val="45000"/>
                      </a:srgbClr>
                    </a:solidFill>
                  </a:tcPr>
                </a:tc>
                <a:extLst>
                  <a:ext uri="{0D108BD9-81ED-4DB2-BD59-A6C34878D82A}">
                    <a16:rowId xmlns:a16="http://schemas.microsoft.com/office/drawing/2014/main" val="10000"/>
                  </a:ext>
                </a:extLst>
              </a:tr>
              <a:tr h="370840">
                <a:tc>
                  <a:txBody>
                    <a:bodyPr/>
                    <a:lstStyle/>
                    <a:p>
                      <a:pPr algn="ctr"/>
                      <a:r>
                        <a:rPr lang="en-US" dirty="0"/>
                        <a:t>&amp;&amp;</a:t>
                      </a:r>
                    </a:p>
                  </a:txBody>
                  <a:tcPr anchor="ctr"/>
                </a:tc>
                <a:tc>
                  <a:txBody>
                    <a:bodyPr/>
                    <a:lstStyle/>
                    <a:p>
                      <a:pPr algn="ctr"/>
                      <a:r>
                        <a:rPr lang="en-US" dirty="0"/>
                        <a:t>Logical AND</a:t>
                      </a:r>
                    </a:p>
                  </a:txBody>
                  <a:tcPr anchor="ctr"/>
                </a:tc>
                <a:tc>
                  <a:txBody>
                    <a:bodyPr/>
                    <a:lstStyle/>
                    <a:p>
                      <a:pPr algn="ctr"/>
                      <a:r>
                        <a:rPr lang="en-US" dirty="0"/>
                        <a:t>(x &gt; 3 &amp;&amp; x =</a:t>
                      </a:r>
                      <a:r>
                        <a:rPr lang="en-US" baseline="0" dirty="0"/>
                        <a:t>= 2) is false</a:t>
                      </a:r>
                      <a:br>
                        <a:rPr lang="en-US" dirty="0"/>
                      </a:br>
                      <a:endParaRPr lang="en-US" dirty="0"/>
                    </a:p>
                  </a:txBody>
                  <a:tcPr anchor="ctr"/>
                </a:tc>
                <a:extLst>
                  <a:ext uri="{0D108BD9-81ED-4DB2-BD59-A6C34878D82A}">
                    <a16:rowId xmlns:a16="http://schemas.microsoft.com/office/drawing/2014/main" val="10001"/>
                  </a:ext>
                </a:extLst>
              </a:tr>
              <a:tr h="370840">
                <a:tc>
                  <a:txBody>
                    <a:bodyPr/>
                    <a:lstStyle/>
                    <a:p>
                      <a:pPr algn="ctr"/>
                      <a:r>
                        <a:rPr lang="en-US"/>
                        <a:t>||</a:t>
                      </a:r>
                    </a:p>
                  </a:txBody>
                  <a:tcPr anchor="ctr"/>
                </a:tc>
                <a:tc>
                  <a:txBody>
                    <a:bodyPr/>
                    <a:lstStyle/>
                    <a:p>
                      <a:pPr algn="ctr"/>
                      <a:r>
                        <a:rPr lang="en-US" dirty="0"/>
                        <a:t>Logical OR </a:t>
                      </a:r>
                    </a:p>
                  </a:txBody>
                  <a:tcPr anchor="ctr"/>
                </a:tc>
                <a:tc>
                  <a:txBody>
                    <a:bodyPr/>
                    <a:lstStyle/>
                    <a:p>
                      <a:pPr algn="ctr"/>
                      <a:r>
                        <a:rPr lang="en-US" dirty="0"/>
                        <a:t>(true || x</a:t>
                      </a:r>
                      <a:r>
                        <a:rPr lang="en-US" baseline="0" dirty="0"/>
                        <a:t> &gt; 10 ) is true</a:t>
                      </a:r>
                      <a:br>
                        <a:rPr lang="en-US" dirty="0"/>
                      </a:br>
                      <a:endParaRPr lang="en-US" dirty="0"/>
                    </a:p>
                  </a:txBody>
                  <a:tcPr anchor="ctr"/>
                </a:tc>
                <a:extLst>
                  <a:ext uri="{0D108BD9-81ED-4DB2-BD59-A6C34878D82A}">
                    <a16:rowId xmlns:a16="http://schemas.microsoft.com/office/drawing/2014/main" val="10002"/>
                  </a:ext>
                </a:extLst>
              </a:tr>
              <a:tr h="370840">
                <a:tc>
                  <a:txBody>
                    <a:bodyPr/>
                    <a:lstStyle/>
                    <a:p>
                      <a:pPr algn="ctr"/>
                      <a:r>
                        <a:rPr lang="en-US"/>
                        <a:t>!</a:t>
                      </a:r>
                    </a:p>
                  </a:txBody>
                  <a:tcPr anchor="ctr"/>
                </a:tc>
                <a:tc>
                  <a:txBody>
                    <a:bodyPr/>
                    <a:lstStyle/>
                    <a:p>
                      <a:pPr algn="ctr"/>
                      <a:r>
                        <a:rPr lang="en-US" dirty="0"/>
                        <a:t>Logical NOT</a:t>
                      </a:r>
                    </a:p>
                  </a:txBody>
                  <a:tcPr anchor="ctr"/>
                </a:tc>
                <a:tc>
                  <a:txBody>
                    <a:bodyPr/>
                    <a:lstStyle/>
                    <a:p>
                      <a:pPr algn="ctr"/>
                      <a:r>
                        <a:rPr lang="en-US" dirty="0"/>
                        <a:t>!(x ==2) is</a:t>
                      </a:r>
                      <a:r>
                        <a:rPr lang="en-US" baseline="0" dirty="0"/>
                        <a:t> false</a:t>
                      </a:r>
                      <a:endParaRPr lang="en-US" dirty="0"/>
                    </a:p>
                  </a:txBody>
                  <a:tcPr anchor="ctr"/>
                </a:tc>
                <a:extLst>
                  <a:ext uri="{0D108BD9-81ED-4DB2-BD59-A6C34878D82A}">
                    <a16:rowId xmlns:a16="http://schemas.microsoft.com/office/drawing/2014/main" val="10003"/>
                  </a:ext>
                </a:extLst>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51</a:t>
            </a:fld>
            <a:endParaRPr lang="en-US"/>
          </a:p>
        </p:txBody>
      </p:sp>
      <p:sp>
        <p:nvSpPr>
          <p:cNvPr id="3" name="TextBox 2"/>
          <p:cNvSpPr txBox="1"/>
          <p:nvPr/>
        </p:nvSpPr>
        <p:spPr>
          <a:xfrm>
            <a:off x="539552" y="1613991"/>
            <a:ext cx="2176365" cy="461665"/>
          </a:xfrm>
          <a:prstGeom prst="rect">
            <a:avLst/>
          </a:prstGeom>
          <a:noFill/>
        </p:spPr>
        <p:txBody>
          <a:bodyPr wrap="none" rtlCol="0">
            <a:spAutoFit/>
          </a:bodyPr>
          <a:lstStyle/>
          <a:p>
            <a:pPr marL="285750" indent="-285750">
              <a:buFont typeface="Wingdings" panose="05000000000000000000" pitchFamily="2" charset="2"/>
              <a:buChar char="Ø"/>
            </a:pPr>
            <a:r>
              <a:rPr lang="en-CA" sz="2400" dirty="0"/>
              <a:t>Given x = 2;</a:t>
            </a:r>
          </a:p>
        </p:txBody>
      </p:sp>
    </p:spTree>
    <p:extLst>
      <p:ext uri="{BB962C8B-B14F-4D97-AF65-F5344CB8AC3E}">
        <p14:creationId xmlns:p14="http://schemas.microsoft.com/office/powerpoint/2010/main" val="29078710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outerShdw blurRad="38100" dist="38100" dir="2700000" algn="tl">
                    <a:srgbClr val="000000">
                      <a:alpha val="43137"/>
                    </a:srgbClr>
                  </a:outerShdw>
                </a:effectLst>
              </a:rPr>
              <a:t>Other Operators</a:t>
            </a:r>
          </a:p>
        </p:txBody>
      </p:sp>
      <p:sp>
        <p:nvSpPr>
          <p:cNvPr id="3" name="Content Placeholder 2"/>
          <p:cNvSpPr>
            <a:spLocks noGrp="1"/>
          </p:cNvSpPr>
          <p:nvPr>
            <p:ph idx="1"/>
          </p:nvPr>
        </p:nvSpPr>
        <p:spPr>
          <a:xfrm>
            <a:off x="323528" y="1628800"/>
            <a:ext cx="8540750" cy="4752528"/>
          </a:xfrm>
        </p:spPr>
        <p:txBody>
          <a:bodyPr>
            <a:normAutofit/>
          </a:bodyPr>
          <a:lstStyle/>
          <a:p>
            <a:pPr>
              <a:buFont typeface="Wingdings" panose="05000000000000000000" pitchFamily="2" charset="2"/>
              <a:buChar char="Ø"/>
            </a:pPr>
            <a:r>
              <a:rPr lang="en-US" sz="2800" dirty="0"/>
              <a:t>The </a:t>
            </a:r>
            <a:r>
              <a:rPr lang="en-US" sz="2800" dirty="0" err="1">
                <a:solidFill>
                  <a:srgbClr val="0000CC"/>
                </a:solidFill>
              </a:rPr>
              <a:t>typeof</a:t>
            </a:r>
            <a:r>
              <a:rPr lang="en-US" sz="2800" dirty="0"/>
              <a:t> operator (for variable or values):</a:t>
            </a:r>
          </a:p>
          <a:p>
            <a:pPr lvl="1"/>
            <a:r>
              <a:rPr lang="en-US" sz="2400" dirty="0"/>
              <a:t> possible return values:</a:t>
            </a:r>
          </a:p>
          <a:p>
            <a:pPr lvl="2">
              <a:buNone/>
            </a:pPr>
            <a:r>
              <a:rPr lang="en-CA" sz="2000" dirty="0" err="1"/>
              <a:t>typeof</a:t>
            </a:r>
            <a:r>
              <a:rPr lang="en-CA" sz="2000" dirty="0"/>
              <a:t> "John"                         // Returns string </a:t>
            </a:r>
          </a:p>
          <a:p>
            <a:pPr lvl="2">
              <a:buNone/>
            </a:pPr>
            <a:r>
              <a:rPr lang="en-CA" sz="2000" dirty="0" err="1"/>
              <a:t>typeof</a:t>
            </a:r>
            <a:r>
              <a:rPr lang="en-CA" sz="2000" dirty="0"/>
              <a:t> 3.14                            // Returns number</a:t>
            </a:r>
          </a:p>
          <a:p>
            <a:pPr lvl="2">
              <a:buNone/>
            </a:pPr>
            <a:r>
              <a:rPr lang="en-CA" sz="2000" dirty="0" err="1"/>
              <a:t>typeof</a:t>
            </a:r>
            <a:r>
              <a:rPr lang="en-CA" sz="2000" dirty="0"/>
              <a:t> false                           // Returns </a:t>
            </a:r>
            <a:r>
              <a:rPr lang="en-CA" sz="2000" dirty="0" err="1"/>
              <a:t>boolean</a:t>
            </a:r>
            <a:endParaRPr lang="en-CA" sz="2000" dirty="0"/>
          </a:p>
          <a:p>
            <a:pPr lvl="2">
              <a:buNone/>
            </a:pPr>
            <a:r>
              <a:rPr lang="en-CA" sz="2000" dirty="0" err="1"/>
              <a:t>typeof</a:t>
            </a:r>
            <a:r>
              <a:rPr lang="en-CA" sz="2000" dirty="0"/>
              <a:t> [1,2,3,4]                     // Returns object</a:t>
            </a:r>
          </a:p>
          <a:p>
            <a:pPr lvl="2">
              <a:buNone/>
            </a:pPr>
            <a:r>
              <a:rPr lang="en-CA" sz="2000" dirty="0" err="1"/>
              <a:t>typeof</a:t>
            </a:r>
            <a:r>
              <a:rPr lang="en-CA" sz="2000" dirty="0"/>
              <a:t> {</a:t>
            </a:r>
            <a:r>
              <a:rPr lang="en-CA" sz="2000" dirty="0" err="1"/>
              <a:t>name:'John</a:t>
            </a:r>
            <a:r>
              <a:rPr lang="en-CA" sz="2000" dirty="0"/>
              <a:t>', age:34}  // Returns object</a:t>
            </a:r>
          </a:p>
          <a:p>
            <a:pPr lvl="2">
              <a:buNone/>
            </a:pPr>
            <a:endParaRPr lang="en-US" sz="600" dirty="0"/>
          </a:p>
          <a:p>
            <a:pPr>
              <a:buFont typeface="Wingdings" panose="05000000000000000000" pitchFamily="2" charset="2"/>
              <a:buChar char="Ø"/>
            </a:pPr>
            <a:r>
              <a:rPr lang="en-US" sz="2800" dirty="0"/>
              <a:t>The </a:t>
            </a:r>
            <a:r>
              <a:rPr lang="en-US" sz="2800" dirty="0" err="1">
                <a:solidFill>
                  <a:srgbClr val="0000CC"/>
                </a:solidFill>
              </a:rPr>
              <a:t>instanceof</a:t>
            </a:r>
            <a:r>
              <a:rPr lang="en-US" sz="2800" dirty="0"/>
              <a:t> operator</a:t>
            </a:r>
          </a:p>
          <a:p>
            <a:pPr lvl="1"/>
            <a:r>
              <a:rPr lang="en-US" sz="2400" dirty="0"/>
              <a:t>Used for objects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52</a:t>
            </a:fld>
            <a:endParaRPr lang="en-US"/>
          </a:p>
        </p:txBody>
      </p:sp>
    </p:spTree>
    <p:extLst>
      <p:ext uri="{BB962C8B-B14F-4D97-AF65-F5344CB8AC3E}">
        <p14:creationId xmlns:p14="http://schemas.microsoft.com/office/powerpoint/2010/main" val="12053706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effectLst>
                  <a:outerShdw blurRad="38100" dist="38100" dir="2700000" algn="tl">
                    <a:srgbClr val="000000">
                      <a:alpha val="43137"/>
                    </a:srgbClr>
                  </a:outerShdw>
                </a:effectLst>
              </a:rPr>
              <a:t>Comparison Operators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08477987"/>
              </p:ext>
            </p:extLst>
          </p:nvPr>
        </p:nvGraphicFramePr>
        <p:xfrm>
          <a:off x="457200" y="914400"/>
          <a:ext cx="8229600" cy="557102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3581400">
                  <a:extLst>
                    <a:ext uri="{9D8B030D-6E8A-4147-A177-3AD203B41FA5}">
                      <a16:colId xmlns:a16="http://schemas.microsoft.com/office/drawing/2014/main" val="20001"/>
                    </a:ext>
                  </a:extLst>
                </a:gridCol>
                <a:gridCol w="3429000">
                  <a:extLst>
                    <a:ext uri="{9D8B030D-6E8A-4147-A177-3AD203B41FA5}">
                      <a16:colId xmlns:a16="http://schemas.microsoft.com/office/drawing/2014/main" val="20002"/>
                    </a:ext>
                  </a:extLst>
                </a:gridCol>
              </a:tblGrid>
              <a:tr h="382684">
                <a:tc>
                  <a:txBody>
                    <a:bodyPr/>
                    <a:lstStyle/>
                    <a:p>
                      <a:pPr algn="ctr"/>
                      <a:r>
                        <a:rPr lang="en-US" dirty="0"/>
                        <a:t>Operator</a:t>
                      </a:r>
                    </a:p>
                  </a:txBody>
                  <a:tcPr>
                    <a:solidFill>
                      <a:srgbClr val="003399">
                        <a:alpha val="50000"/>
                      </a:srgbClr>
                    </a:solidFill>
                  </a:tcPr>
                </a:tc>
                <a:tc>
                  <a:txBody>
                    <a:bodyPr/>
                    <a:lstStyle/>
                    <a:p>
                      <a:pPr algn="ctr"/>
                      <a:r>
                        <a:rPr lang="en-US" dirty="0"/>
                        <a:t>Description</a:t>
                      </a:r>
                    </a:p>
                  </a:txBody>
                  <a:tcPr>
                    <a:solidFill>
                      <a:srgbClr val="003399">
                        <a:alpha val="50000"/>
                      </a:srgbClr>
                    </a:solidFill>
                  </a:tcPr>
                </a:tc>
                <a:tc>
                  <a:txBody>
                    <a:bodyPr/>
                    <a:lstStyle/>
                    <a:p>
                      <a:pPr algn="ctr"/>
                      <a:r>
                        <a:rPr lang="en-US" dirty="0"/>
                        <a:t>Example</a:t>
                      </a:r>
                    </a:p>
                  </a:txBody>
                  <a:tcPr>
                    <a:solidFill>
                      <a:srgbClr val="003399">
                        <a:alpha val="50000"/>
                      </a:srgbClr>
                    </a:solidFill>
                  </a:tcPr>
                </a:tc>
                <a:extLst>
                  <a:ext uri="{0D108BD9-81ED-4DB2-BD59-A6C34878D82A}">
                    <a16:rowId xmlns:a16="http://schemas.microsoft.com/office/drawing/2014/main" val="10000"/>
                  </a:ext>
                </a:extLst>
              </a:tr>
              <a:tr h="1065116">
                <a:tc>
                  <a:txBody>
                    <a:bodyPr/>
                    <a:lstStyle/>
                    <a:p>
                      <a:pPr algn="ctr"/>
                      <a:r>
                        <a:rPr lang="en-US" b="1" dirty="0">
                          <a:solidFill>
                            <a:srgbClr val="0000FF"/>
                          </a:solidFill>
                        </a:rPr>
                        <a:t>==</a:t>
                      </a:r>
                    </a:p>
                  </a:txBody>
                  <a:tcPr anchor="ctr"/>
                </a:tc>
                <a:tc>
                  <a:txBody>
                    <a:bodyPr/>
                    <a:lstStyle/>
                    <a:p>
                      <a:pPr algn="ctr"/>
                      <a:r>
                        <a:rPr lang="en-US" dirty="0"/>
                        <a:t>Equal</a:t>
                      </a:r>
                    </a:p>
                    <a:p>
                      <a:pPr algn="ctr"/>
                      <a:r>
                        <a:rPr lang="en-US" dirty="0"/>
                        <a:t>(</a:t>
                      </a:r>
                      <a:r>
                        <a:rPr lang="en-US" dirty="0">
                          <a:effectLst>
                            <a:outerShdw blurRad="38100" dist="38100" dir="2700000" algn="tl">
                              <a:srgbClr val="000000">
                                <a:alpha val="43137"/>
                              </a:srgbClr>
                            </a:outerShdw>
                          </a:effectLst>
                        </a:rPr>
                        <a:t>The operands are converted to the same type before being compared.)</a:t>
                      </a:r>
                    </a:p>
                  </a:txBody>
                  <a:tcPr anchor="ctr"/>
                </a:tc>
                <a:tc>
                  <a:txBody>
                    <a:bodyPr/>
                    <a:lstStyle/>
                    <a:p>
                      <a:pPr algn="ctr"/>
                      <a:r>
                        <a:rPr lang="en-US" dirty="0"/>
                        <a:t>1 == 1 is true</a:t>
                      </a:r>
                      <a:br>
                        <a:rPr lang="en-US" dirty="0"/>
                      </a:br>
                      <a:r>
                        <a:rPr lang="en-US" dirty="0"/>
                        <a:t>1 == "1" is true</a:t>
                      </a:r>
                      <a:br>
                        <a:rPr lang="en-US" dirty="0"/>
                      </a:br>
                      <a:r>
                        <a:rPr lang="en-US" dirty="0"/>
                        <a:t>1 == true is true</a:t>
                      </a:r>
                      <a:br>
                        <a:rPr lang="en-US" dirty="0"/>
                      </a:br>
                      <a:r>
                        <a:rPr lang="en-US" dirty="0"/>
                        <a:t>0 == false is true</a:t>
                      </a:r>
                    </a:p>
                  </a:txBody>
                  <a:tcPr anchor="ctr"/>
                </a:tc>
                <a:extLst>
                  <a:ext uri="{0D108BD9-81ED-4DB2-BD59-A6C34878D82A}">
                    <a16:rowId xmlns:a16="http://schemas.microsoft.com/office/drawing/2014/main" val="10001"/>
                  </a:ext>
                </a:extLst>
              </a:tr>
              <a:tr h="1095596">
                <a:tc>
                  <a:txBody>
                    <a:bodyPr/>
                    <a:lstStyle/>
                    <a:p>
                      <a:pPr algn="ctr"/>
                      <a:r>
                        <a:rPr lang="en-US" b="1" dirty="0">
                          <a:solidFill>
                            <a:srgbClr val="0000CC"/>
                          </a:solidFill>
                        </a:rPr>
                        <a:t>===</a:t>
                      </a:r>
                    </a:p>
                  </a:txBody>
                  <a:tcPr anchor="ctr"/>
                </a:tc>
                <a:tc>
                  <a:txBody>
                    <a:bodyPr/>
                    <a:lstStyle/>
                    <a:p>
                      <a:pPr algn="ctr"/>
                      <a:r>
                        <a:rPr lang="en-US" dirty="0"/>
                        <a:t>strictly equal</a:t>
                      </a:r>
                    </a:p>
                    <a:p>
                      <a:pPr marL="0" marR="0" indent="0" algn="ctr" defTabSz="914400" rtl="0" eaLnBrk="1" fontAlgn="auto" latinLnBrk="0" hangingPunct="1">
                        <a:lnSpc>
                          <a:spcPct val="100000"/>
                        </a:lnSpc>
                        <a:spcBef>
                          <a:spcPts val="0"/>
                        </a:spcBef>
                        <a:spcAft>
                          <a:spcPts val="0"/>
                        </a:spcAft>
                        <a:buClrTx/>
                        <a:buSzTx/>
                        <a:buFontTx/>
                        <a:buNone/>
                        <a:tabLst/>
                        <a:defRPr/>
                      </a:pPr>
                      <a:r>
                        <a:rPr lang="en-US" dirty="0"/>
                        <a:t>(There is </a:t>
                      </a:r>
                      <a:r>
                        <a:rPr lang="en-US" dirty="0">
                          <a:effectLst>
                            <a:outerShdw blurRad="38100" dist="38100" dir="2700000" algn="tl">
                              <a:srgbClr val="000000">
                                <a:alpha val="43137"/>
                              </a:srgbClr>
                            </a:outerShdw>
                          </a:effectLst>
                        </a:rPr>
                        <a:t>no type conversion</a:t>
                      </a:r>
                      <a:r>
                        <a:rPr lang="en-US" dirty="0"/>
                        <a:t>.)</a:t>
                      </a:r>
                    </a:p>
                    <a:p>
                      <a:pPr algn="ctr"/>
                      <a:endParaRPr lang="en-US" dirty="0"/>
                    </a:p>
                  </a:txBody>
                  <a:tcPr anchor="ctr"/>
                </a:tc>
                <a:tc>
                  <a:txBody>
                    <a:bodyPr/>
                    <a:lstStyle/>
                    <a:p>
                      <a:pPr algn="ctr"/>
                      <a:r>
                        <a:rPr lang="en-US" dirty="0"/>
                        <a:t>1 === 1 is true</a:t>
                      </a:r>
                      <a:br>
                        <a:rPr lang="en-US" dirty="0"/>
                      </a:br>
                      <a:r>
                        <a:rPr lang="en-US" dirty="0"/>
                        <a:t>1 === "1" is false</a:t>
                      </a:r>
                      <a:br>
                        <a:rPr lang="en-US" dirty="0"/>
                      </a:br>
                      <a:r>
                        <a:rPr lang="en-US" dirty="0"/>
                        <a:t>1 === true is false</a:t>
                      </a:r>
                      <a:br>
                        <a:rPr lang="en-US" dirty="0"/>
                      </a:br>
                      <a:r>
                        <a:rPr lang="en-US" dirty="0"/>
                        <a:t>0 === false is false</a:t>
                      </a:r>
                    </a:p>
                  </a:txBody>
                  <a:tcPr anchor="ctr"/>
                </a:tc>
                <a:extLst>
                  <a:ext uri="{0D108BD9-81ED-4DB2-BD59-A6C34878D82A}">
                    <a16:rowId xmlns:a16="http://schemas.microsoft.com/office/drawing/2014/main" val="10002"/>
                  </a:ext>
                </a:extLst>
              </a:tr>
              <a:tr h="592676">
                <a:tc>
                  <a:txBody>
                    <a:bodyPr/>
                    <a:lstStyle/>
                    <a:p>
                      <a:pPr algn="ctr"/>
                      <a:r>
                        <a:rPr lang="en-US" dirty="0"/>
                        <a:t>!=</a:t>
                      </a:r>
                    </a:p>
                  </a:txBody>
                  <a:tcPr anchor="ctr"/>
                </a:tc>
                <a:tc>
                  <a:txBody>
                    <a:bodyPr/>
                    <a:lstStyle/>
                    <a:p>
                      <a:pPr algn="ctr"/>
                      <a:r>
                        <a:rPr lang="en-US" dirty="0"/>
                        <a:t>not equal</a:t>
                      </a:r>
                    </a:p>
                    <a:p>
                      <a:pPr marL="0" marR="0" indent="0" algn="ctr" defTabSz="914400" rtl="0" eaLnBrk="1" fontAlgn="auto" latinLnBrk="0" hangingPunct="1">
                        <a:lnSpc>
                          <a:spcPct val="100000"/>
                        </a:lnSpc>
                        <a:spcBef>
                          <a:spcPts val="0"/>
                        </a:spcBef>
                        <a:spcAft>
                          <a:spcPts val="0"/>
                        </a:spcAft>
                        <a:buClrTx/>
                        <a:buSzTx/>
                        <a:buFontTx/>
                        <a:buNone/>
                        <a:tabLst/>
                        <a:defRPr/>
                      </a:pPr>
                      <a:r>
                        <a:rPr lang="en-US" dirty="0"/>
                        <a:t>(with</a:t>
                      </a:r>
                      <a:r>
                        <a:rPr lang="en-US" baseline="0" dirty="0"/>
                        <a:t> type conversion</a:t>
                      </a:r>
                      <a:r>
                        <a:rPr lang="en-US" dirty="0"/>
                        <a:t>)</a:t>
                      </a:r>
                    </a:p>
                  </a:txBody>
                  <a:tcPr anchor="ctr"/>
                </a:tc>
                <a:tc>
                  <a:txBody>
                    <a:bodyPr/>
                    <a:lstStyle/>
                    <a:p>
                      <a:pPr algn="ctr"/>
                      <a:r>
                        <a:rPr lang="en-US" dirty="0"/>
                        <a:t>1 != 1 is false</a:t>
                      </a:r>
                    </a:p>
                    <a:p>
                      <a:pPr algn="ctr"/>
                      <a:r>
                        <a:rPr lang="en-US" dirty="0"/>
                        <a:t>1 != '1' is false</a:t>
                      </a:r>
                    </a:p>
                  </a:txBody>
                  <a:tcPr anchor="ctr"/>
                </a:tc>
                <a:extLst>
                  <a:ext uri="{0D108BD9-81ED-4DB2-BD59-A6C34878D82A}">
                    <a16:rowId xmlns:a16="http://schemas.microsoft.com/office/drawing/2014/main" val="10003"/>
                  </a:ext>
                </a:extLst>
              </a:tr>
              <a:tr h="485996">
                <a:tc>
                  <a:txBody>
                    <a:bodyPr/>
                    <a:lstStyle/>
                    <a:p>
                      <a:pPr algn="ctr"/>
                      <a:r>
                        <a:rPr lang="en-US" dirty="0"/>
                        <a:t>!==</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not equal</a:t>
                      </a:r>
                    </a:p>
                    <a:p>
                      <a:pPr algn="ctr"/>
                      <a:r>
                        <a:rPr lang="en-US" dirty="0"/>
                        <a:t>(without</a:t>
                      </a:r>
                      <a:r>
                        <a:rPr lang="en-US" baseline="0" dirty="0"/>
                        <a:t> type conversion</a:t>
                      </a:r>
                      <a:r>
                        <a:rPr lang="en-US" dirty="0"/>
                        <a:t>)</a:t>
                      </a:r>
                    </a:p>
                  </a:txBody>
                  <a:tcPr anchor="ctr"/>
                </a:tc>
                <a:tc>
                  <a:txBody>
                    <a:bodyPr/>
                    <a:lstStyle/>
                    <a:p>
                      <a:pPr algn="ctr"/>
                      <a:r>
                        <a:rPr lang="en-US" dirty="0"/>
                        <a:t>1 !== 1 is false</a:t>
                      </a:r>
                    </a:p>
                    <a:p>
                      <a:pPr algn="ctr"/>
                      <a:r>
                        <a:rPr lang="en-US" dirty="0"/>
                        <a:t>1 !== '1' is true</a:t>
                      </a:r>
                    </a:p>
                  </a:txBody>
                  <a:tcPr anchor="ctr"/>
                </a:tc>
                <a:extLst>
                  <a:ext uri="{0D108BD9-81ED-4DB2-BD59-A6C34878D82A}">
                    <a16:rowId xmlns:a16="http://schemas.microsoft.com/office/drawing/2014/main" val="10004"/>
                  </a:ext>
                </a:extLst>
              </a:tr>
              <a:tr h="382684">
                <a:tc>
                  <a:txBody>
                    <a:bodyPr/>
                    <a:lstStyle/>
                    <a:p>
                      <a:pPr algn="ctr"/>
                      <a:r>
                        <a:rPr lang="en-US"/>
                        <a:t>&gt;</a:t>
                      </a:r>
                    </a:p>
                  </a:txBody>
                  <a:tcPr anchor="ctr"/>
                </a:tc>
                <a:tc>
                  <a:txBody>
                    <a:bodyPr/>
                    <a:lstStyle/>
                    <a:p>
                      <a:pPr algn="ctr"/>
                      <a:r>
                        <a:rPr lang="en-US" dirty="0"/>
                        <a:t>greater than</a:t>
                      </a:r>
                    </a:p>
                  </a:txBody>
                  <a:tcPr anchor="ctr"/>
                </a:tc>
                <a:tc>
                  <a:txBody>
                    <a:bodyPr/>
                    <a:lstStyle/>
                    <a:p>
                      <a:pPr algn="ctr"/>
                      <a:r>
                        <a:rPr lang="en-US" dirty="0"/>
                        <a:t>expr1 &gt; expr2 </a:t>
                      </a:r>
                    </a:p>
                  </a:txBody>
                  <a:tcPr anchor="ctr"/>
                </a:tc>
                <a:extLst>
                  <a:ext uri="{0D108BD9-81ED-4DB2-BD59-A6C34878D82A}">
                    <a16:rowId xmlns:a16="http://schemas.microsoft.com/office/drawing/2014/main" val="10005"/>
                  </a:ext>
                </a:extLst>
              </a:tr>
              <a:tr h="382684">
                <a:tc>
                  <a:txBody>
                    <a:bodyPr/>
                    <a:lstStyle/>
                    <a:p>
                      <a:pPr algn="ctr"/>
                      <a:r>
                        <a:rPr lang="en-US"/>
                        <a:t>&gt;=</a:t>
                      </a:r>
                    </a:p>
                  </a:txBody>
                  <a:tcPr anchor="ctr"/>
                </a:tc>
                <a:tc>
                  <a:txBody>
                    <a:bodyPr/>
                    <a:lstStyle/>
                    <a:p>
                      <a:pPr algn="ctr"/>
                      <a:r>
                        <a:rPr lang="en-US"/>
                        <a:t>greater than or equal to</a:t>
                      </a:r>
                    </a:p>
                  </a:txBody>
                  <a:tcPr anchor="ctr"/>
                </a:tc>
                <a:tc>
                  <a:txBody>
                    <a:bodyPr/>
                    <a:lstStyle/>
                    <a:p>
                      <a:pPr algn="ctr"/>
                      <a:r>
                        <a:rPr lang="en-US" dirty="0"/>
                        <a:t>expr1 &gt;= expr2 </a:t>
                      </a:r>
                    </a:p>
                  </a:txBody>
                  <a:tcPr anchor="ctr"/>
                </a:tc>
                <a:extLst>
                  <a:ext uri="{0D108BD9-81ED-4DB2-BD59-A6C34878D82A}">
                    <a16:rowId xmlns:a16="http://schemas.microsoft.com/office/drawing/2014/main" val="10006"/>
                  </a:ext>
                </a:extLst>
              </a:tr>
              <a:tr h="382684">
                <a:tc>
                  <a:txBody>
                    <a:bodyPr/>
                    <a:lstStyle/>
                    <a:p>
                      <a:pPr algn="ctr"/>
                      <a:r>
                        <a:rPr lang="en-US"/>
                        <a:t>&lt;</a:t>
                      </a:r>
                    </a:p>
                  </a:txBody>
                  <a:tcPr anchor="ctr"/>
                </a:tc>
                <a:tc>
                  <a:txBody>
                    <a:bodyPr/>
                    <a:lstStyle/>
                    <a:p>
                      <a:pPr algn="ctr"/>
                      <a:r>
                        <a:rPr lang="en-US"/>
                        <a:t>less than</a:t>
                      </a:r>
                    </a:p>
                  </a:txBody>
                  <a:tcPr anchor="ctr"/>
                </a:tc>
                <a:tc>
                  <a:txBody>
                    <a:bodyPr/>
                    <a:lstStyle/>
                    <a:p>
                      <a:pPr algn="ctr"/>
                      <a:r>
                        <a:rPr lang="en-US" dirty="0"/>
                        <a:t>expr1 &lt; expr2 </a:t>
                      </a:r>
                    </a:p>
                  </a:txBody>
                  <a:tcPr anchor="ctr"/>
                </a:tc>
                <a:extLst>
                  <a:ext uri="{0D108BD9-81ED-4DB2-BD59-A6C34878D82A}">
                    <a16:rowId xmlns:a16="http://schemas.microsoft.com/office/drawing/2014/main" val="10007"/>
                  </a:ext>
                </a:extLst>
              </a:tr>
              <a:tr h="382684">
                <a:tc>
                  <a:txBody>
                    <a:bodyPr/>
                    <a:lstStyle/>
                    <a:p>
                      <a:pPr algn="ctr"/>
                      <a:r>
                        <a:rPr lang="en-US"/>
                        <a:t>&lt;=</a:t>
                      </a:r>
                    </a:p>
                  </a:txBody>
                  <a:tcPr anchor="ctr"/>
                </a:tc>
                <a:tc>
                  <a:txBody>
                    <a:bodyPr/>
                    <a:lstStyle/>
                    <a:p>
                      <a:pPr algn="ctr"/>
                      <a:r>
                        <a:rPr lang="en-US"/>
                        <a:t>less than or equal to</a:t>
                      </a:r>
                    </a:p>
                  </a:txBody>
                  <a:tcPr anchor="ctr"/>
                </a:tc>
                <a:tc>
                  <a:txBody>
                    <a:bodyPr/>
                    <a:lstStyle/>
                    <a:p>
                      <a:pPr algn="ctr"/>
                      <a:r>
                        <a:rPr lang="en-US" dirty="0"/>
                        <a:t>expr1 &lt;= expr2 </a:t>
                      </a:r>
                    </a:p>
                  </a:txBody>
                  <a:tcPr anchor="ctr"/>
                </a:tc>
                <a:extLst>
                  <a:ext uri="{0D108BD9-81ED-4DB2-BD59-A6C34878D82A}">
                    <a16:rowId xmlns:a16="http://schemas.microsoft.com/office/drawing/2014/main" val="10008"/>
                  </a:ext>
                </a:extLst>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53</a:t>
            </a:fld>
            <a:endParaRPr lang="en-US"/>
          </a:p>
        </p:txBody>
      </p:sp>
    </p:spTree>
    <p:extLst>
      <p:ext uri="{BB962C8B-B14F-4D97-AF65-F5344CB8AC3E}">
        <p14:creationId xmlns:p14="http://schemas.microsoft.com/office/powerpoint/2010/main" val="38164203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effectLst>
                  <a:outerShdw blurRad="38100" dist="38100" dir="2700000" algn="tl">
                    <a:srgbClr val="000000">
                      <a:alpha val="43137"/>
                    </a:srgbClr>
                  </a:outerShdw>
                </a:effectLst>
              </a:rPr>
              <a:t>Strings and Quotation Marks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2800" dirty="0"/>
              <a:t>Literal strings can be denoted by either single or double quotes, which gives you some flexibility about how to handle awkward situations such as quotation marks inside a string:</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837052892"/>
              </p:ext>
            </p:extLst>
          </p:nvPr>
        </p:nvGraphicFramePr>
        <p:xfrm>
          <a:off x="1475656" y="4077072"/>
          <a:ext cx="6096000" cy="12750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533400">
                <a:tc>
                  <a:txBody>
                    <a:bodyPr/>
                    <a:lstStyle/>
                    <a:p>
                      <a:pPr algn="ctr"/>
                      <a:r>
                        <a:rPr lang="en-US" dirty="0"/>
                        <a:t>Expression</a:t>
                      </a:r>
                    </a:p>
                  </a:txBody>
                  <a:tcPr>
                    <a:solidFill>
                      <a:srgbClr val="3333CC">
                        <a:alpha val="49000"/>
                      </a:srgbClr>
                    </a:solidFill>
                  </a:tcPr>
                </a:tc>
                <a:tc>
                  <a:txBody>
                    <a:bodyPr/>
                    <a:lstStyle/>
                    <a:p>
                      <a:pPr algn="ctr"/>
                      <a:r>
                        <a:rPr lang="en-US" dirty="0"/>
                        <a:t>Values</a:t>
                      </a:r>
                    </a:p>
                  </a:txBody>
                  <a:tcPr>
                    <a:solidFill>
                      <a:srgbClr val="3333CC">
                        <a:alpha val="49000"/>
                      </a:srgbClr>
                    </a:solidFill>
                  </a:tcPr>
                </a:tc>
                <a:extLst>
                  <a:ext uri="{0D108BD9-81ED-4DB2-BD59-A6C34878D82A}">
                    <a16:rowId xmlns:a16="http://schemas.microsoft.com/office/drawing/2014/main" val="10000"/>
                  </a:ext>
                </a:extLst>
              </a:tr>
              <a:tr h="370840">
                <a:tc>
                  <a:txBody>
                    <a:bodyPr/>
                    <a:lstStyle/>
                    <a:p>
                      <a:r>
                        <a:rPr lang="en-US" dirty="0"/>
                        <a:t>"Let's start with JavaScript"</a:t>
                      </a:r>
                    </a:p>
                  </a:txBody>
                  <a:tcPr/>
                </a:tc>
                <a:tc>
                  <a:txBody>
                    <a:bodyPr/>
                    <a:lstStyle/>
                    <a:p>
                      <a:r>
                        <a:rPr lang="en-US" dirty="0"/>
                        <a:t>Let's start with JavaScript</a:t>
                      </a:r>
                    </a:p>
                  </a:txBody>
                  <a:tcPr/>
                </a:tc>
                <a:extLst>
                  <a:ext uri="{0D108BD9-81ED-4DB2-BD59-A6C34878D82A}">
                    <a16:rowId xmlns:a16="http://schemas.microsoft.com/office/drawing/2014/main" val="10001"/>
                  </a:ext>
                </a:extLst>
              </a:tr>
              <a:tr h="370840">
                <a:tc>
                  <a:txBody>
                    <a:bodyPr/>
                    <a:lstStyle/>
                    <a:p>
                      <a:r>
                        <a:rPr lang="en-US" dirty="0"/>
                        <a:t>'Not "it"!'</a:t>
                      </a:r>
                    </a:p>
                  </a:txBody>
                  <a:tcPr/>
                </a:tc>
                <a:tc>
                  <a:txBody>
                    <a:bodyPr/>
                    <a:lstStyle/>
                    <a:p>
                      <a:r>
                        <a:rPr lang="en-US" dirty="0"/>
                        <a:t>Not "it"!</a:t>
                      </a:r>
                    </a:p>
                  </a:txBody>
                  <a:tcPr/>
                </a:tc>
                <a:extLst>
                  <a:ext uri="{0D108BD9-81ED-4DB2-BD59-A6C34878D82A}">
                    <a16:rowId xmlns:a16="http://schemas.microsoft.com/office/drawing/2014/main" val="10002"/>
                  </a:ext>
                </a:extLst>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54</a:t>
            </a:fld>
            <a:endParaRPr lang="en-US"/>
          </a:p>
        </p:txBody>
      </p:sp>
    </p:spTree>
    <p:extLst>
      <p:ext uri="{BB962C8B-B14F-4D97-AF65-F5344CB8AC3E}">
        <p14:creationId xmlns:p14="http://schemas.microsoft.com/office/powerpoint/2010/main" val="1099623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effectLst>
                  <a:outerShdw blurRad="38100" dist="38100" dir="2700000" algn="tl">
                    <a:srgbClr val="000000">
                      <a:alpha val="43137"/>
                    </a:srgbClr>
                  </a:outerShdw>
                </a:effectLst>
              </a:rPr>
              <a:t>Concatenation of Strings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2800" dirty="0"/>
              <a:t>The main operation on strings is the concatenation operator, +:</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738500539"/>
              </p:ext>
            </p:extLst>
          </p:nvPr>
        </p:nvGraphicFramePr>
        <p:xfrm>
          <a:off x="1043608" y="3212976"/>
          <a:ext cx="6629400" cy="1112520"/>
        </p:xfrm>
        <a:graphic>
          <a:graphicData uri="http://schemas.openxmlformats.org/drawingml/2006/table">
            <a:tbl>
              <a:tblPr firstRow="1" bandRow="1">
                <a:tableStyleId>{5C22544A-7EE6-4342-B048-85BDC9FD1C3A}</a:tableStyleId>
              </a:tblPr>
              <a:tblGrid>
                <a:gridCol w="3314700">
                  <a:extLst>
                    <a:ext uri="{9D8B030D-6E8A-4147-A177-3AD203B41FA5}">
                      <a16:colId xmlns:a16="http://schemas.microsoft.com/office/drawing/2014/main" val="20000"/>
                    </a:ext>
                  </a:extLst>
                </a:gridCol>
                <a:gridCol w="3314700">
                  <a:extLst>
                    <a:ext uri="{9D8B030D-6E8A-4147-A177-3AD203B41FA5}">
                      <a16:colId xmlns:a16="http://schemas.microsoft.com/office/drawing/2014/main" val="20001"/>
                    </a:ext>
                  </a:extLst>
                </a:gridCol>
              </a:tblGrid>
              <a:tr h="370840">
                <a:tc>
                  <a:txBody>
                    <a:bodyPr/>
                    <a:lstStyle/>
                    <a:p>
                      <a:pPr algn="ctr"/>
                      <a:r>
                        <a:rPr lang="en-US" dirty="0"/>
                        <a:t>Expression</a:t>
                      </a:r>
                    </a:p>
                  </a:txBody>
                  <a:tcPr anchor="ctr">
                    <a:solidFill>
                      <a:srgbClr val="3333CC">
                        <a:alpha val="49000"/>
                      </a:srgbClr>
                    </a:solidFill>
                  </a:tcPr>
                </a:tc>
                <a:tc>
                  <a:txBody>
                    <a:bodyPr/>
                    <a:lstStyle/>
                    <a:p>
                      <a:pPr algn="ctr"/>
                      <a:r>
                        <a:rPr lang="en-US" dirty="0"/>
                        <a:t>Value</a:t>
                      </a:r>
                    </a:p>
                  </a:txBody>
                  <a:tcPr anchor="ctr">
                    <a:solidFill>
                      <a:srgbClr val="3333CC">
                        <a:alpha val="49000"/>
                      </a:srgbClr>
                    </a:solidFill>
                  </a:tcPr>
                </a:tc>
                <a:extLst>
                  <a:ext uri="{0D108BD9-81ED-4DB2-BD59-A6C34878D82A}">
                    <a16:rowId xmlns:a16="http://schemas.microsoft.com/office/drawing/2014/main" val="10000"/>
                  </a:ext>
                </a:extLst>
              </a:tr>
              <a:tr h="370840">
                <a:tc>
                  <a:txBody>
                    <a:bodyPr/>
                    <a:lstStyle/>
                    <a:p>
                      <a:r>
                        <a:rPr lang="en-US" dirty="0">
                          <a:latin typeface="Lucida Console" pitchFamily="49" charset="0"/>
                        </a:rPr>
                        <a:t>"INT" + "222"</a:t>
                      </a:r>
                    </a:p>
                  </a:txBody>
                  <a:tcPr anchor="ctr"/>
                </a:tc>
                <a:tc>
                  <a:txBody>
                    <a:bodyPr/>
                    <a:lstStyle/>
                    <a:p>
                      <a:r>
                        <a:rPr lang="en-US" dirty="0">
                          <a:latin typeface="Lucida Console" pitchFamily="49" charset="0"/>
                        </a:rPr>
                        <a:t>INT222</a:t>
                      </a:r>
                    </a:p>
                  </a:txBody>
                  <a:tcPr anchor="ctr"/>
                </a:tc>
                <a:extLst>
                  <a:ext uri="{0D108BD9-81ED-4DB2-BD59-A6C34878D82A}">
                    <a16:rowId xmlns:a16="http://schemas.microsoft.com/office/drawing/2014/main" val="10001"/>
                  </a:ext>
                </a:extLst>
              </a:tr>
              <a:tr h="370840">
                <a:tc>
                  <a:txBody>
                    <a:bodyPr/>
                    <a:lstStyle/>
                    <a:p>
                      <a:r>
                        <a:rPr lang="en-US" b="0" dirty="0">
                          <a:latin typeface="Lucida Console" pitchFamily="49" charset="0"/>
                        </a:rPr>
                        <a:t>"Stephen" + " Harper"</a:t>
                      </a:r>
                    </a:p>
                  </a:txBody>
                  <a:tcPr anchor="ctr"/>
                </a:tc>
                <a:tc>
                  <a:txBody>
                    <a:bodyPr/>
                    <a:lstStyle/>
                    <a:p>
                      <a:r>
                        <a:rPr lang="en-US" b="0" dirty="0">
                          <a:latin typeface="Lucida Console" pitchFamily="49" charset="0"/>
                        </a:rPr>
                        <a:t>Stephen Harper</a:t>
                      </a:r>
                    </a:p>
                  </a:txBody>
                  <a:tcPr anchor="ctr"/>
                </a:tc>
                <a:extLst>
                  <a:ext uri="{0D108BD9-81ED-4DB2-BD59-A6C34878D82A}">
                    <a16:rowId xmlns:a16="http://schemas.microsoft.com/office/drawing/2014/main" val="10002"/>
                  </a:ext>
                </a:extLst>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55</a:t>
            </a:fld>
            <a:endParaRPr lang="en-US"/>
          </a:p>
        </p:txBody>
      </p:sp>
    </p:spTree>
    <p:extLst>
      <p:ext uri="{BB962C8B-B14F-4D97-AF65-F5344CB8AC3E}">
        <p14:creationId xmlns:p14="http://schemas.microsoft.com/office/powerpoint/2010/main" val="37676838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Adding Strings and Numbers</a:t>
            </a:r>
          </a:p>
        </p:txBody>
      </p:sp>
      <p:sp>
        <p:nvSpPr>
          <p:cNvPr id="3" name="Content Placeholder 2"/>
          <p:cNvSpPr>
            <a:spLocks noGrp="1"/>
          </p:cNvSpPr>
          <p:nvPr>
            <p:ph idx="1"/>
          </p:nvPr>
        </p:nvSpPr>
        <p:spPr>
          <a:xfrm>
            <a:off x="611559" y="1600200"/>
            <a:ext cx="7848873" cy="4498975"/>
          </a:xfrm>
        </p:spPr>
        <p:txBody>
          <a:bodyPr/>
          <a:lstStyle/>
          <a:p>
            <a:pPr>
              <a:buFont typeface="Wingdings" panose="05000000000000000000" pitchFamily="2" charset="2"/>
              <a:buChar char="Ø"/>
            </a:pPr>
            <a:r>
              <a:rPr lang="it-IT" sz="2800" dirty="0"/>
              <a:t>x =5+5;               </a:t>
            </a:r>
            <a:br>
              <a:rPr lang="it-IT" sz="2800" dirty="0"/>
            </a:br>
            <a:r>
              <a:rPr lang="it-IT" sz="2800" dirty="0"/>
              <a:t>console.log(x);</a:t>
            </a:r>
            <a:br>
              <a:rPr lang="it-IT" sz="2800" dirty="0"/>
            </a:br>
            <a:endParaRPr lang="it-IT" sz="1200" dirty="0"/>
          </a:p>
          <a:p>
            <a:pPr>
              <a:buFont typeface="Wingdings" panose="05000000000000000000" pitchFamily="2" charset="2"/>
              <a:buChar char="Ø"/>
            </a:pPr>
            <a:r>
              <a:rPr lang="it-IT" sz="2800" dirty="0"/>
              <a:t>x="5"+"5";</a:t>
            </a:r>
            <a:br>
              <a:rPr lang="it-IT" sz="2800" dirty="0"/>
            </a:br>
            <a:r>
              <a:rPr lang="it-IT" sz="2800" dirty="0"/>
              <a:t>console.log(x);</a:t>
            </a:r>
            <a:br>
              <a:rPr lang="it-IT" sz="2800" dirty="0"/>
            </a:br>
            <a:endParaRPr lang="it-IT" sz="1200" dirty="0"/>
          </a:p>
          <a:p>
            <a:pPr>
              <a:buFont typeface="Wingdings" panose="05000000000000000000" pitchFamily="2" charset="2"/>
              <a:buChar char="Ø"/>
            </a:pPr>
            <a:r>
              <a:rPr lang="it-IT" sz="2800" dirty="0"/>
              <a:t>x=5+"5";</a:t>
            </a:r>
            <a:br>
              <a:rPr lang="it-IT" sz="2800" dirty="0"/>
            </a:br>
            <a:r>
              <a:rPr lang="it-IT" sz="2800" dirty="0"/>
              <a:t>console.log(x);</a:t>
            </a:r>
            <a:br>
              <a:rPr lang="it-IT" sz="2800" dirty="0"/>
            </a:br>
            <a:endParaRPr lang="it-IT" sz="1200" dirty="0"/>
          </a:p>
          <a:p>
            <a:pPr>
              <a:buFont typeface="Wingdings" panose="05000000000000000000" pitchFamily="2" charset="2"/>
              <a:buChar char="Ø"/>
            </a:pPr>
            <a:r>
              <a:rPr lang="it-IT" sz="2800" dirty="0"/>
              <a:t>x="5"+5;</a:t>
            </a:r>
            <a:br>
              <a:rPr lang="it-IT" sz="2800" dirty="0"/>
            </a:br>
            <a:r>
              <a:rPr lang="it-IT" sz="2800" dirty="0"/>
              <a:t>console.log(x);</a:t>
            </a:r>
          </a:p>
          <a:p>
            <a:pPr marL="0" indent="0">
              <a:buNone/>
            </a:pPr>
            <a:endParaRPr lang="it-IT" sz="16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56</a:t>
            </a:fld>
            <a:endParaRPr lang="en-CA" altLang="en-US"/>
          </a:p>
        </p:txBody>
      </p:sp>
    </p:spTree>
    <p:extLst>
      <p:ext uri="{BB962C8B-B14F-4D97-AF65-F5344CB8AC3E}">
        <p14:creationId xmlns:p14="http://schemas.microsoft.com/office/powerpoint/2010/main" val="4142405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Example - Evaluating Expressions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856523721"/>
              </p:ext>
            </p:extLst>
          </p:nvPr>
        </p:nvGraphicFramePr>
        <p:xfrm>
          <a:off x="971599" y="1600200"/>
          <a:ext cx="7272809" cy="4114800"/>
        </p:xfrm>
        <a:graphic>
          <a:graphicData uri="http://schemas.openxmlformats.org/drawingml/2006/table">
            <a:tbl>
              <a:tblPr firstRow="1" bandRow="1">
                <a:tableStyleId>{5C22544A-7EE6-4342-B048-85BDC9FD1C3A}</a:tableStyleId>
              </a:tblPr>
              <a:tblGrid>
                <a:gridCol w="7272809">
                  <a:extLst>
                    <a:ext uri="{9D8B030D-6E8A-4147-A177-3AD203B41FA5}">
                      <a16:colId xmlns:a16="http://schemas.microsoft.com/office/drawing/2014/main" val="20000"/>
                    </a:ext>
                  </a:extLst>
                </a:gridCol>
              </a:tblGrid>
              <a:tr h="370840">
                <a:tc>
                  <a:txBody>
                    <a:bodyPr/>
                    <a:lstStyle/>
                    <a:p>
                      <a:r>
                        <a:rPr lang="en-CA" sz="2400" b="0" dirty="0">
                          <a:solidFill>
                            <a:schemeClr val="tx1"/>
                          </a:solidFill>
                        </a:rPr>
                        <a:t>var x = prompt("Enter</a:t>
                      </a:r>
                      <a:r>
                        <a:rPr lang="en-CA" sz="2400" b="0" baseline="0" dirty="0">
                          <a:solidFill>
                            <a:schemeClr val="tx1"/>
                          </a:solidFill>
                        </a:rPr>
                        <a:t> </a:t>
                      </a:r>
                      <a:r>
                        <a:rPr lang="en-CA" sz="2400" b="0" dirty="0">
                          <a:solidFill>
                            <a:schemeClr val="tx1"/>
                          </a:solidFill>
                        </a:rPr>
                        <a:t>a number."); </a:t>
                      </a:r>
                    </a:p>
                    <a:p>
                      <a:r>
                        <a:rPr lang="en-CA" sz="2400" b="0" dirty="0">
                          <a:solidFill>
                            <a:schemeClr val="tx1"/>
                          </a:solidFill>
                        </a:rPr>
                        <a:t>x = x + 2; </a:t>
                      </a:r>
                    </a:p>
                    <a:p>
                      <a:r>
                        <a:rPr lang="en-CA" sz="2400" b="0" dirty="0">
                          <a:solidFill>
                            <a:schemeClr val="tx1"/>
                          </a:solidFill>
                        </a:rPr>
                        <a:t>console.log ("The value of x is " + x); </a:t>
                      </a:r>
                    </a:p>
                    <a:p>
                      <a:endParaRPr lang="en-CA" sz="2400" b="0" dirty="0">
                        <a:solidFill>
                          <a:schemeClr val="tx1"/>
                        </a:solidFill>
                      </a:endParaRPr>
                    </a:p>
                    <a:p>
                      <a:r>
                        <a:rPr lang="en-CA" sz="2400" b="0" dirty="0">
                          <a:solidFill>
                            <a:schemeClr val="tx1"/>
                          </a:solidFill>
                        </a:rPr>
                        <a:t>x = 2 * x; </a:t>
                      </a:r>
                    </a:p>
                    <a:p>
                      <a:r>
                        <a:rPr lang="en-CA" sz="2400" b="0" dirty="0">
                          <a:solidFill>
                            <a:schemeClr val="tx1"/>
                          </a:solidFill>
                        </a:rPr>
                        <a:t>console.log("The new value of x is now " + x); </a:t>
                      </a:r>
                    </a:p>
                    <a:p>
                      <a:endParaRPr lang="en-CA" sz="2400" b="0" dirty="0">
                        <a:solidFill>
                          <a:schemeClr val="tx1"/>
                        </a:solidFill>
                      </a:endParaRPr>
                    </a:p>
                    <a:p>
                      <a:r>
                        <a:rPr lang="en-CA" sz="2400" b="0" dirty="0">
                          <a:solidFill>
                            <a:schemeClr val="tx1"/>
                          </a:solidFill>
                        </a:rPr>
                        <a:t>x = x + 1; </a:t>
                      </a:r>
                    </a:p>
                    <a:p>
                      <a:r>
                        <a:rPr lang="en-CA" sz="2400" b="0" dirty="0">
                          <a:solidFill>
                            <a:schemeClr val="tx1"/>
                          </a:solidFill>
                        </a:rPr>
                        <a:t>console.log("x is now " + x); </a:t>
                      </a:r>
                    </a:p>
                    <a:p>
                      <a:endParaRPr lang="en-CA" sz="2400" b="0" dirty="0">
                        <a:solidFill>
                          <a:schemeClr val="tx1"/>
                        </a:solidFill>
                      </a:endParaRPr>
                    </a:p>
                    <a:p>
                      <a:r>
                        <a:rPr lang="en-CA" sz="2400" b="0" dirty="0">
                          <a:solidFill>
                            <a:schemeClr val="tx1"/>
                          </a:solidFill>
                        </a:rPr>
                        <a:t>console.log("x divided by 3 is: " + x/3); </a:t>
                      </a:r>
                    </a:p>
                  </a:txBody>
                  <a:tcPr/>
                </a:tc>
                <a:extLst>
                  <a:ext uri="{0D108BD9-81ED-4DB2-BD59-A6C34878D82A}">
                    <a16:rowId xmlns:a16="http://schemas.microsoft.com/office/drawing/2014/main" val="10000"/>
                  </a:ext>
                </a:extLst>
              </a:tr>
            </a:tbl>
          </a:graphicData>
        </a:graphic>
      </p:graphicFrame>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57</a:t>
            </a:fld>
            <a:endParaRPr lang="en-CA" altLang="en-US"/>
          </a:p>
        </p:txBody>
      </p:sp>
    </p:spTree>
    <p:extLst>
      <p:ext uri="{BB962C8B-B14F-4D97-AF65-F5344CB8AC3E}">
        <p14:creationId xmlns:p14="http://schemas.microsoft.com/office/powerpoint/2010/main" val="8244748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Programming Constructs</a:t>
            </a:r>
          </a:p>
        </p:txBody>
      </p:sp>
      <p:sp>
        <p:nvSpPr>
          <p:cNvPr id="3" name="Content Placeholder 2"/>
          <p:cNvSpPr>
            <a:spLocks noGrp="1"/>
          </p:cNvSpPr>
          <p:nvPr>
            <p:ph idx="1"/>
          </p:nvPr>
        </p:nvSpPr>
        <p:spPr>
          <a:xfrm>
            <a:off x="107504" y="1600200"/>
            <a:ext cx="9036496" cy="4498975"/>
          </a:xfrm>
        </p:spPr>
        <p:txBody>
          <a:bodyPr/>
          <a:lstStyle/>
          <a:p>
            <a:pPr>
              <a:buFont typeface="Wingdings" panose="05000000000000000000" pitchFamily="2" charset="2"/>
              <a:buChar char="Ø"/>
            </a:pPr>
            <a:r>
              <a:rPr lang="en-CA" sz="2400" dirty="0"/>
              <a:t>JavaScript execution flow is determined using the following four (4) basic control structures:</a:t>
            </a:r>
          </a:p>
          <a:p>
            <a:pPr marL="914400" lvl="1" indent="-457200">
              <a:buFont typeface="+mj-lt"/>
              <a:buAutoNum type="arabicPeriod"/>
            </a:pPr>
            <a:r>
              <a:rPr lang="en-CA" sz="2000" dirty="0">
                <a:solidFill>
                  <a:srgbClr val="000099"/>
                </a:solidFill>
                <a:effectLst>
                  <a:outerShdw blurRad="38100" dist="38100" dir="2700000" algn="tl">
                    <a:srgbClr val="000000">
                      <a:alpha val="43137"/>
                    </a:srgbClr>
                  </a:outerShdw>
                </a:effectLst>
              </a:rPr>
              <a:t>Sequential</a:t>
            </a:r>
            <a:r>
              <a:rPr lang="en-CA" sz="2000" dirty="0">
                <a:effectLst>
                  <a:outerShdw blurRad="38100" dist="38100" dir="2700000" algn="tl">
                    <a:srgbClr val="000000">
                      <a:alpha val="43137"/>
                    </a:srgbClr>
                  </a:outerShdw>
                </a:effectLst>
              </a:rPr>
              <a:t>: </a:t>
            </a:r>
            <a:br>
              <a:rPr lang="en-CA" sz="2000" dirty="0"/>
            </a:br>
            <a:r>
              <a:rPr lang="en-CA" sz="2000" dirty="0"/>
              <a:t>an instruction is executed when the previous one is finished.</a:t>
            </a:r>
          </a:p>
          <a:p>
            <a:pPr marL="914400" lvl="1" indent="-457200">
              <a:buFont typeface="+mj-lt"/>
              <a:buAutoNum type="arabicPeriod"/>
            </a:pPr>
            <a:r>
              <a:rPr lang="en-CA" sz="2000" dirty="0">
                <a:solidFill>
                  <a:srgbClr val="000099"/>
                </a:solidFill>
                <a:effectLst>
                  <a:outerShdw blurRad="38100" dist="38100" dir="2700000" algn="tl">
                    <a:srgbClr val="000000">
                      <a:alpha val="43137"/>
                    </a:srgbClr>
                  </a:outerShdw>
                </a:effectLst>
              </a:rPr>
              <a:t>Conditional</a:t>
            </a:r>
            <a:br>
              <a:rPr lang="en-CA" sz="2000" dirty="0"/>
            </a:br>
            <a:r>
              <a:rPr lang="en-CA" sz="2000" dirty="0"/>
              <a:t>a logical condition is used to determine which instruction will be executed next - similar to the "</a:t>
            </a:r>
            <a:r>
              <a:rPr lang="en-CA" sz="2000" dirty="0">
                <a:solidFill>
                  <a:srgbClr val="000099"/>
                </a:solidFill>
                <a:effectLst>
                  <a:outerShdw blurRad="38100" dist="38100" dir="2700000" algn="tl">
                    <a:srgbClr val="000000">
                      <a:alpha val="43137"/>
                    </a:srgbClr>
                  </a:outerShdw>
                </a:effectLst>
              </a:rPr>
              <a:t>if</a:t>
            </a:r>
            <a:r>
              <a:rPr lang="en-CA" sz="2000" dirty="0"/>
              <a:t>" and "</a:t>
            </a:r>
            <a:r>
              <a:rPr lang="en-CA" sz="2000" dirty="0">
                <a:solidFill>
                  <a:srgbClr val="000099"/>
                </a:solidFill>
                <a:effectLst>
                  <a:outerShdw blurRad="38100" dist="38100" dir="2700000" algn="tl">
                    <a:srgbClr val="000000">
                      <a:alpha val="43137"/>
                    </a:srgbClr>
                  </a:outerShdw>
                </a:effectLst>
              </a:rPr>
              <a:t>switch</a:t>
            </a:r>
            <a:r>
              <a:rPr lang="en-CA" sz="2000" dirty="0"/>
              <a:t>" statements in C.</a:t>
            </a:r>
          </a:p>
          <a:p>
            <a:pPr marL="914400" lvl="1" indent="-457200">
              <a:buFont typeface="+mj-lt"/>
              <a:buAutoNum type="arabicPeriod"/>
            </a:pPr>
            <a:r>
              <a:rPr lang="en-CA" sz="2000" dirty="0">
                <a:solidFill>
                  <a:srgbClr val="000099"/>
                </a:solidFill>
                <a:effectLst>
                  <a:outerShdw blurRad="38100" dist="38100" dir="2700000" algn="tl">
                    <a:srgbClr val="000000">
                      <a:alpha val="43137"/>
                    </a:srgbClr>
                  </a:outerShdw>
                </a:effectLst>
              </a:rPr>
              <a:t>Looping</a:t>
            </a:r>
            <a:br>
              <a:rPr lang="en-CA" sz="2000" dirty="0"/>
            </a:br>
            <a:r>
              <a:rPr lang="en-CA" sz="2000" dirty="0"/>
              <a:t>a series of instructions are repeatedly executed until some condition is satisfied - similar to the "</a:t>
            </a:r>
            <a:r>
              <a:rPr lang="en-CA" sz="2000" dirty="0">
                <a:solidFill>
                  <a:srgbClr val="000099"/>
                </a:solidFill>
                <a:effectLst>
                  <a:outerShdw blurRad="38100" dist="38100" dir="2700000" algn="tl">
                    <a:srgbClr val="000000">
                      <a:alpha val="43137"/>
                    </a:srgbClr>
                  </a:outerShdw>
                </a:effectLst>
              </a:rPr>
              <a:t>for</a:t>
            </a:r>
            <a:r>
              <a:rPr lang="en-CA" sz="2000" dirty="0"/>
              <a:t>" and "</a:t>
            </a:r>
            <a:r>
              <a:rPr lang="en-CA" sz="2000" dirty="0">
                <a:solidFill>
                  <a:srgbClr val="000099"/>
                </a:solidFill>
                <a:effectLst>
                  <a:outerShdw blurRad="38100" dist="38100" dir="2700000" algn="tl">
                    <a:srgbClr val="000000">
                      <a:alpha val="43137"/>
                    </a:srgbClr>
                  </a:outerShdw>
                </a:effectLst>
              </a:rPr>
              <a:t>while</a:t>
            </a:r>
            <a:r>
              <a:rPr lang="en-CA" sz="2000" dirty="0"/>
              <a:t>" statements in C.</a:t>
            </a:r>
          </a:p>
          <a:p>
            <a:pPr marL="914400" lvl="1" indent="-457200">
              <a:buFont typeface="+mj-lt"/>
              <a:buAutoNum type="arabicPeriod"/>
            </a:pPr>
            <a:r>
              <a:rPr lang="en-CA" sz="2000" dirty="0">
                <a:solidFill>
                  <a:srgbClr val="000099"/>
                </a:solidFill>
                <a:effectLst>
                  <a:outerShdw blurRad="38100" dist="38100" dir="2700000" algn="tl">
                    <a:srgbClr val="000000">
                      <a:alpha val="43137"/>
                    </a:srgbClr>
                  </a:outerShdw>
                </a:effectLst>
              </a:rPr>
              <a:t>Transfer</a:t>
            </a:r>
            <a:br>
              <a:rPr lang="en-CA" sz="2000" dirty="0"/>
            </a:br>
            <a:r>
              <a:rPr lang="en-CA" sz="2000" dirty="0"/>
              <a:t>jump to a different part of the code - similar to calling a function in C.</a:t>
            </a:r>
          </a:p>
        </p:txBody>
      </p:sp>
      <p:sp>
        <p:nvSpPr>
          <p:cNvPr id="4" name="Slide Number Placeholder 3"/>
          <p:cNvSpPr>
            <a:spLocks noGrp="1"/>
          </p:cNvSpPr>
          <p:nvPr>
            <p:ph type="sldNum" sz="quarter" idx="12"/>
          </p:nvPr>
        </p:nvSpPr>
        <p:spPr>
          <a:xfrm>
            <a:off x="6588224" y="6237312"/>
            <a:ext cx="2289175" cy="476250"/>
          </a:xfrm>
        </p:spPr>
        <p:txBody>
          <a:bodyPr/>
          <a:lstStyle/>
          <a:p>
            <a:pPr>
              <a:defRPr/>
            </a:pPr>
            <a:fld id="{F25ECEE5-C433-4A70-8537-4B10DA0D0402}" type="slidenum">
              <a:rPr lang="en-CA" altLang="en-US" smtClean="0"/>
              <a:pPr>
                <a:defRPr/>
              </a:pPr>
              <a:t>58</a:t>
            </a:fld>
            <a:endParaRPr lang="en-CA" altLang="en-US"/>
          </a:p>
        </p:txBody>
      </p:sp>
    </p:spTree>
    <p:extLst>
      <p:ext uri="{BB962C8B-B14F-4D97-AF65-F5344CB8AC3E}">
        <p14:creationId xmlns:p14="http://schemas.microsoft.com/office/powerpoint/2010/main" val="377530285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solidFill>
                  <a:srgbClr val="0000CC"/>
                </a:solidFill>
                <a:effectLst>
                  <a:outerShdw blurRad="38100" dist="38100" dir="2700000" algn="tl">
                    <a:srgbClr val="000000">
                      <a:alpha val="43137"/>
                    </a:srgbClr>
                  </a:outerShdw>
                </a:effectLst>
              </a:rPr>
              <a:t>if-else</a:t>
            </a:r>
            <a:r>
              <a:rPr lang="en-CA" sz="4000" dirty="0">
                <a:effectLst>
                  <a:outerShdw blurRad="38100" dist="38100" dir="2700000" algn="tl">
                    <a:srgbClr val="000000">
                      <a:alpha val="43137"/>
                    </a:srgbClr>
                  </a:outerShdw>
                </a:effectLst>
              </a:rPr>
              <a:t> Example </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959095590"/>
              </p:ext>
            </p:extLst>
          </p:nvPr>
        </p:nvGraphicFramePr>
        <p:xfrm>
          <a:off x="827584" y="1268760"/>
          <a:ext cx="7344816" cy="5242560"/>
        </p:xfrm>
        <a:graphic>
          <a:graphicData uri="http://schemas.openxmlformats.org/drawingml/2006/table">
            <a:tbl>
              <a:tblPr firstRow="1" bandRow="1">
                <a:tableStyleId>{5C22544A-7EE6-4342-B048-85BDC9FD1C3A}</a:tableStyleId>
              </a:tblPr>
              <a:tblGrid>
                <a:gridCol w="7344816">
                  <a:extLst>
                    <a:ext uri="{9D8B030D-6E8A-4147-A177-3AD203B41FA5}">
                      <a16:colId xmlns:a16="http://schemas.microsoft.com/office/drawing/2014/main" val="20000"/>
                    </a:ext>
                  </a:extLst>
                </a:gridCol>
              </a:tblGrid>
              <a:tr h="4813364">
                <a:tc>
                  <a:txBody>
                    <a:bodyPr/>
                    <a:lstStyle/>
                    <a:p>
                      <a:pPr lvl="1"/>
                      <a:r>
                        <a:rPr lang="en-CA" sz="2000" b="0" dirty="0">
                          <a:solidFill>
                            <a:schemeClr val="tx1"/>
                          </a:solidFill>
                        </a:rPr>
                        <a:t>var grade, mark=prompt("Enter your mark:");</a:t>
                      </a:r>
                    </a:p>
                    <a:p>
                      <a:pPr lvl="1"/>
                      <a:endParaRPr lang="en-CA" sz="2000" b="0" dirty="0">
                        <a:solidFill>
                          <a:schemeClr val="tx1"/>
                        </a:solidFill>
                      </a:endParaRPr>
                    </a:p>
                    <a:p>
                      <a:pPr lvl="1"/>
                      <a:r>
                        <a:rPr lang="en-CA" sz="2000" b="0" dirty="0">
                          <a:solidFill>
                            <a:schemeClr val="tx1"/>
                          </a:solidFill>
                        </a:rPr>
                        <a:t>if (mark &gt;= 90)</a:t>
                      </a:r>
                    </a:p>
                    <a:p>
                      <a:pPr lvl="1"/>
                      <a:r>
                        <a:rPr lang="en-CA" sz="2000" b="0" dirty="0">
                          <a:solidFill>
                            <a:schemeClr val="tx1"/>
                          </a:solidFill>
                        </a:rPr>
                        <a:t>    grade='A+';</a:t>
                      </a:r>
                    </a:p>
                    <a:p>
                      <a:pPr lvl="1"/>
                      <a:r>
                        <a:rPr lang="en-CA" sz="2000" b="0" dirty="0">
                          <a:solidFill>
                            <a:schemeClr val="tx1"/>
                          </a:solidFill>
                        </a:rPr>
                        <a:t>else if (mark &gt;= 80)</a:t>
                      </a:r>
                    </a:p>
                    <a:p>
                      <a:pPr lvl="1"/>
                      <a:r>
                        <a:rPr lang="en-CA" sz="2000" b="0" dirty="0">
                          <a:solidFill>
                            <a:schemeClr val="tx1"/>
                          </a:solidFill>
                        </a:rPr>
                        <a:t>    grade='A';</a:t>
                      </a:r>
                    </a:p>
                    <a:p>
                      <a:pPr lvl="1"/>
                      <a:r>
                        <a:rPr lang="en-CA" sz="2000" b="0" dirty="0">
                          <a:solidFill>
                            <a:schemeClr val="tx1"/>
                          </a:solidFill>
                        </a:rPr>
                        <a:t>else if (mark &gt;= 70)</a:t>
                      </a:r>
                    </a:p>
                    <a:p>
                      <a:pPr lvl="1"/>
                      <a:r>
                        <a:rPr lang="en-CA" sz="2000" b="0" dirty="0">
                          <a:solidFill>
                            <a:schemeClr val="tx1"/>
                          </a:solidFill>
                        </a:rPr>
                        <a:t>    grade='B';</a:t>
                      </a:r>
                    </a:p>
                    <a:p>
                      <a:pPr lvl="1"/>
                      <a:r>
                        <a:rPr lang="en-CA" sz="2000" b="0" dirty="0">
                          <a:solidFill>
                            <a:schemeClr val="tx1"/>
                          </a:solidFill>
                        </a:rPr>
                        <a:t>else if (mark &gt;= 60)</a:t>
                      </a:r>
                    </a:p>
                    <a:p>
                      <a:pPr lvl="1"/>
                      <a:r>
                        <a:rPr lang="en-CA" sz="2000" b="0" dirty="0">
                          <a:solidFill>
                            <a:schemeClr val="tx1"/>
                          </a:solidFill>
                        </a:rPr>
                        <a:t>    grade='C';</a:t>
                      </a:r>
                    </a:p>
                    <a:p>
                      <a:pPr lvl="1"/>
                      <a:r>
                        <a:rPr lang="en-CA" sz="2000" b="0" dirty="0">
                          <a:solidFill>
                            <a:schemeClr val="tx1"/>
                          </a:solidFill>
                        </a:rPr>
                        <a:t>else if (mark &gt;= 50)</a:t>
                      </a:r>
                    </a:p>
                    <a:p>
                      <a:pPr lvl="1"/>
                      <a:r>
                        <a:rPr lang="en-CA" sz="2000" b="0" dirty="0">
                          <a:solidFill>
                            <a:schemeClr val="tx1"/>
                          </a:solidFill>
                        </a:rPr>
                        <a:t>    grade='D';</a:t>
                      </a:r>
                    </a:p>
                    <a:p>
                      <a:pPr lvl="1"/>
                      <a:r>
                        <a:rPr lang="en-CA" sz="2000" b="0" dirty="0">
                          <a:solidFill>
                            <a:schemeClr val="tx1"/>
                          </a:solidFill>
                        </a:rPr>
                        <a:t>else </a:t>
                      </a:r>
                    </a:p>
                    <a:p>
                      <a:pPr lvl="1"/>
                      <a:r>
                        <a:rPr lang="en-CA" sz="2000" b="0" dirty="0">
                          <a:solidFill>
                            <a:schemeClr val="tx1"/>
                          </a:solidFill>
                        </a:rPr>
                        <a:t>    grade="F";</a:t>
                      </a:r>
                    </a:p>
                    <a:p>
                      <a:pPr lvl="1"/>
                      <a:endParaRPr lang="en-CA" sz="2000" b="0" dirty="0">
                        <a:solidFill>
                          <a:schemeClr val="tx1"/>
                        </a:solidFill>
                      </a:endParaRPr>
                    </a:p>
                    <a:p>
                      <a:pPr lvl="1"/>
                      <a:r>
                        <a:rPr lang="en-CA" sz="2000" b="0" dirty="0">
                          <a:solidFill>
                            <a:schemeClr val="tx1"/>
                          </a:solidFill>
                        </a:rPr>
                        <a:t>console.log("Your grade: " + grade);</a:t>
                      </a:r>
                    </a:p>
                    <a:p>
                      <a:endParaRPr lang="en-CA" b="0" dirty="0">
                        <a:solidFill>
                          <a:schemeClr val="tx1"/>
                        </a:solidFill>
                      </a:endParaRPr>
                    </a:p>
                  </a:txBody>
                  <a:tcPr/>
                </a:tc>
                <a:extLst>
                  <a:ext uri="{0D108BD9-81ED-4DB2-BD59-A6C34878D82A}">
                    <a16:rowId xmlns:a16="http://schemas.microsoft.com/office/drawing/2014/main" val="10000"/>
                  </a:ext>
                </a:extLst>
              </a:tr>
            </a:tbl>
          </a:graphicData>
        </a:graphic>
      </p:graphicFrame>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59</a:t>
            </a:fld>
            <a:endParaRPr lang="en-CA" altLang="en-US"/>
          </a:p>
        </p:txBody>
      </p:sp>
    </p:spTree>
    <p:extLst>
      <p:ext uri="{BB962C8B-B14F-4D97-AF65-F5344CB8AC3E}">
        <p14:creationId xmlns:p14="http://schemas.microsoft.com/office/powerpoint/2010/main" val="782430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Course Information</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01625" y="1412776"/>
            <a:ext cx="8540750" cy="4680519"/>
          </a:xfrm>
        </p:spPr>
        <p:txBody>
          <a:bodyPr>
            <a:normAutofit fontScale="70000" lnSpcReduction="20000"/>
          </a:bodyPr>
          <a:lstStyle/>
          <a:p>
            <a:pPr>
              <a:buFont typeface="Wingdings" panose="05000000000000000000" pitchFamily="2" charset="2"/>
              <a:buChar char="Ø"/>
            </a:pPr>
            <a:r>
              <a:rPr lang="en-CA" dirty="0"/>
              <a:t>No text book. </a:t>
            </a:r>
          </a:p>
          <a:p>
            <a:pPr>
              <a:buFont typeface="Wingdings" panose="05000000000000000000" pitchFamily="2" charset="2"/>
              <a:buChar char="Ø"/>
            </a:pPr>
            <a:endParaRPr lang="en-CA" sz="1600" dirty="0"/>
          </a:p>
          <a:p>
            <a:pPr>
              <a:buFont typeface="Wingdings" panose="05000000000000000000" pitchFamily="2" charset="2"/>
              <a:buChar char="Ø"/>
            </a:pPr>
            <a:r>
              <a:rPr lang="en-CA" dirty="0"/>
              <a:t>Reference materials:</a:t>
            </a:r>
          </a:p>
          <a:p>
            <a:pPr lvl="1"/>
            <a:r>
              <a:rPr lang="en-CA" dirty="0"/>
              <a:t> </a:t>
            </a:r>
            <a:r>
              <a:rPr lang="en-CA" dirty="0">
                <a:solidFill>
                  <a:srgbClr val="000099"/>
                </a:solidFill>
                <a:effectLst>
                  <a:outerShdw blurRad="38100" dist="38100" dir="2700000" algn="tl">
                    <a:srgbClr val="000000">
                      <a:alpha val="43137"/>
                    </a:srgbClr>
                  </a:outerShdw>
                </a:effectLst>
              </a:rPr>
              <a:t>Mozilla Developer Network (MDN) </a:t>
            </a:r>
            <a:r>
              <a:rPr lang="en-CA" dirty="0"/>
              <a:t>start page</a:t>
            </a:r>
          </a:p>
          <a:p>
            <a:pPr marL="857250" lvl="2" indent="0">
              <a:buNone/>
            </a:pPr>
            <a:r>
              <a:rPr lang="en-CA" sz="2600" dirty="0"/>
              <a:t>by the Mozilla Developer Network and individual contributors </a:t>
            </a:r>
          </a:p>
          <a:p>
            <a:pPr marL="857250" lvl="2" indent="0">
              <a:buNone/>
            </a:pPr>
            <a:r>
              <a:rPr lang="en-CA" sz="2600" dirty="0">
                <a:hlinkClick r:id="rId3"/>
              </a:rPr>
              <a:t>http://developer.mozilla.org</a:t>
            </a:r>
            <a:endParaRPr lang="en-CA" sz="2600" dirty="0"/>
          </a:p>
          <a:p>
            <a:pPr marL="857250" lvl="2" indent="0">
              <a:buNone/>
            </a:pPr>
            <a:endParaRPr lang="en-CA" sz="1100" dirty="0"/>
          </a:p>
          <a:p>
            <a:pPr lvl="1"/>
            <a:r>
              <a:rPr lang="en-CA" dirty="0"/>
              <a:t> Web Education Community Group Wiki </a:t>
            </a:r>
          </a:p>
          <a:p>
            <a:pPr marL="857250" lvl="2" indent="0">
              <a:buNone/>
            </a:pPr>
            <a:r>
              <a:rPr lang="en-CA" sz="2600" dirty="0"/>
              <a:t>by the W3C Web Education Community Group </a:t>
            </a:r>
          </a:p>
          <a:p>
            <a:pPr marL="857250" lvl="2" indent="0">
              <a:buNone/>
            </a:pPr>
            <a:r>
              <a:rPr lang="en-CA" sz="2600" dirty="0">
                <a:hlinkClick r:id="rId4"/>
              </a:rPr>
              <a:t>http://www.w3.org/community/webed/wiki/Main_Page</a:t>
            </a:r>
            <a:endParaRPr lang="en-CA" sz="2600" dirty="0"/>
          </a:p>
          <a:p>
            <a:pPr marL="857250" lvl="2" indent="0">
              <a:buNone/>
            </a:pPr>
            <a:endParaRPr lang="en-CA" sz="1100" dirty="0"/>
          </a:p>
          <a:p>
            <a:pPr lvl="1"/>
            <a:r>
              <a:rPr lang="en-CA" dirty="0"/>
              <a:t> Your Web, Documented </a:t>
            </a:r>
          </a:p>
          <a:p>
            <a:pPr marL="857250" lvl="2" indent="0">
              <a:buNone/>
            </a:pPr>
            <a:r>
              <a:rPr lang="en-CA" sz="2900" dirty="0"/>
              <a:t>by the W3C and the Web Platform stewards </a:t>
            </a:r>
          </a:p>
          <a:p>
            <a:pPr marL="857250" lvl="2" indent="0">
              <a:buNone/>
            </a:pPr>
            <a:r>
              <a:rPr lang="en-CA" sz="2900" dirty="0">
                <a:hlinkClick r:id="rId5"/>
              </a:rPr>
              <a:t>http://www.webplatform.org/</a:t>
            </a:r>
            <a:endParaRPr lang="en-CA" sz="2900" dirty="0"/>
          </a:p>
          <a:p>
            <a:pPr marL="857250" lvl="2" indent="0">
              <a:buNone/>
            </a:pPr>
            <a:endParaRPr lang="en-CA" sz="2900" dirty="0"/>
          </a:p>
          <a:p>
            <a:pPr marL="628650" indent="-571500">
              <a:buFont typeface="Wingdings" panose="05000000000000000000" pitchFamily="2" charset="2"/>
              <a:buChar char="Ø"/>
            </a:pPr>
            <a:r>
              <a:rPr lang="en-CA" sz="3100" dirty="0"/>
              <a:t>More on </a:t>
            </a:r>
            <a:r>
              <a:rPr lang="en-CA" dirty="0">
                <a:hlinkClick r:id="rId6"/>
              </a:rPr>
              <a:t>course resource page</a:t>
            </a:r>
            <a:endParaRPr lang="en-CA"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324826788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solidFill>
                  <a:srgbClr val="0000CC"/>
                </a:solidFill>
                <a:effectLst>
                  <a:outerShdw blurRad="38100" dist="38100" dir="2700000" algn="tl">
                    <a:srgbClr val="000000">
                      <a:alpha val="43137"/>
                    </a:srgbClr>
                  </a:outerShdw>
                </a:effectLst>
              </a:rPr>
              <a:t>Switch-case</a:t>
            </a:r>
            <a:r>
              <a:rPr lang="en-CA" sz="4000" dirty="0">
                <a:solidFill>
                  <a:schemeClr val="tx1"/>
                </a:solidFill>
                <a:effectLst>
                  <a:outerShdw blurRad="38100" dist="38100" dir="2700000" algn="tl">
                    <a:srgbClr val="000000">
                      <a:alpha val="43137"/>
                    </a:srgbClr>
                  </a:outerShdw>
                </a:effectLst>
              </a:rPr>
              <a:t> Example </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907887561"/>
              </p:ext>
            </p:extLst>
          </p:nvPr>
        </p:nvGraphicFramePr>
        <p:xfrm>
          <a:off x="683568" y="1628800"/>
          <a:ext cx="7582743" cy="4358640"/>
        </p:xfrm>
        <a:graphic>
          <a:graphicData uri="http://schemas.openxmlformats.org/drawingml/2006/table">
            <a:tbl>
              <a:tblPr firstRow="1" bandRow="1">
                <a:tableStyleId>{5C22544A-7EE6-4342-B048-85BDC9FD1C3A}</a:tableStyleId>
              </a:tblPr>
              <a:tblGrid>
                <a:gridCol w="7582743">
                  <a:extLst>
                    <a:ext uri="{9D8B030D-6E8A-4147-A177-3AD203B41FA5}">
                      <a16:colId xmlns:a16="http://schemas.microsoft.com/office/drawing/2014/main" val="20000"/>
                    </a:ext>
                  </a:extLst>
                </a:gridCol>
              </a:tblGrid>
              <a:tr h="370840">
                <a:tc>
                  <a:txBody>
                    <a:bodyPr/>
                    <a:lstStyle/>
                    <a:p>
                      <a:r>
                        <a:rPr lang="en-CA" sz="2000" b="0" dirty="0">
                          <a:solidFill>
                            <a:schemeClr val="tx1"/>
                          </a:solidFill>
                        </a:rPr>
                        <a:t>var semester = prompt("Enter CPD semester number (1 to 4)");</a:t>
                      </a:r>
                    </a:p>
                    <a:p>
                      <a:endParaRPr lang="en-CA" sz="2000" b="0" dirty="0">
                        <a:solidFill>
                          <a:schemeClr val="tx1"/>
                        </a:solidFill>
                      </a:endParaRPr>
                    </a:p>
                    <a:p>
                      <a:r>
                        <a:rPr lang="en-CA" sz="2000" b="0" dirty="0">
                          <a:solidFill>
                            <a:schemeClr val="tx1"/>
                          </a:solidFill>
                        </a:rPr>
                        <a:t>switch (semester) {</a:t>
                      </a:r>
                    </a:p>
                    <a:p>
                      <a:r>
                        <a:rPr lang="en-CA" sz="2000" b="0" dirty="0">
                          <a:solidFill>
                            <a:schemeClr val="tx1"/>
                          </a:solidFill>
                        </a:rPr>
                        <a:t>            case '1':   console.log("IPC144, ULI101");</a:t>
                      </a:r>
                    </a:p>
                    <a:p>
                      <a:r>
                        <a:rPr lang="en-CA" sz="2000" b="0" dirty="0">
                          <a:solidFill>
                            <a:schemeClr val="tx1"/>
                          </a:solidFill>
                        </a:rPr>
                        <a:t>	          break;</a:t>
                      </a:r>
                    </a:p>
                    <a:p>
                      <a:r>
                        <a:rPr lang="en-CA" sz="2000" b="0" dirty="0">
                          <a:solidFill>
                            <a:schemeClr val="tx1"/>
                          </a:solidFill>
                        </a:rPr>
                        <a:t>	case '2':   console.log("OOP244, INT222");</a:t>
                      </a:r>
                    </a:p>
                    <a:p>
                      <a:r>
                        <a:rPr lang="en-CA" sz="2000" b="0" dirty="0">
                          <a:solidFill>
                            <a:schemeClr val="tx1"/>
                          </a:solidFill>
                        </a:rPr>
                        <a:t>	          break;</a:t>
                      </a:r>
                    </a:p>
                    <a:p>
                      <a:r>
                        <a:rPr lang="en-CA" sz="2000" b="0" dirty="0">
                          <a:solidFill>
                            <a:schemeClr val="tx1"/>
                          </a:solidFill>
                        </a:rPr>
                        <a:t>	case '3':   console.log("OOP344, INT322");</a:t>
                      </a:r>
                    </a:p>
                    <a:p>
                      <a:r>
                        <a:rPr lang="en-CA" sz="2000" b="0" dirty="0">
                          <a:solidFill>
                            <a:schemeClr val="tx1"/>
                          </a:solidFill>
                        </a:rPr>
                        <a:t>	          break;</a:t>
                      </a:r>
                    </a:p>
                    <a:p>
                      <a:r>
                        <a:rPr lang="en-CA" sz="2000" b="0" dirty="0">
                          <a:solidFill>
                            <a:schemeClr val="tx1"/>
                          </a:solidFill>
                        </a:rPr>
                        <a:t>	case '4':   console.log("JAC444, INT422");</a:t>
                      </a:r>
                    </a:p>
                    <a:p>
                      <a:r>
                        <a:rPr lang="en-CA" sz="2000" b="0" dirty="0">
                          <a:solidFill>
                            <a:schemeClr val="tx1"/>
                          </a:solidFill>
                        </a:rPr>
                        <a:t>	          break;</a:t>
                      </a:r>
                    </a:p>
                    <a:p>
                      <a:r>
                        <a:rPr lang="en-CA" sz="2000" b="0" dirty="0">
                          <a:solidFill>
                            <a:schemeClr val="tx1"/>
                          </a:solidFill>
                        </a:rPr>
                        <a:t>	default:</a:t>
                      </a:r>
                    </a:p>
                    <a:p>
                      <a:r>
                        <a:rPr lang="en-CA" sz="2000" b="0" dirty="0">
                          <a:solidFill>
                            <a:schemeClr val="tx1"/>
                          </a:solidFill>
                        </a:rPr>
                        <a:t>	          console.log("You may have graduated from CPD");</a:t>
                      </a:r>
                    </a:p>
                    <a:p>
                      <a:r>
                        <a:rPr lang="en-CA" sz="2000" b="0" dirty="0">
                          <a:solidFill>
                            <a:schemeClr val="tx1"/>
                          </a:solidFill>
                        </a:rPr>
                        <a:t>} </a:t>
                      </a:r>
                    </a:p>
                  </a:txBody>
                  <a:tcPr/>
                </a:tc>
                <a:extLst>
                  <a:ext uri="{0D108BD9-81ED-4DB2-BD59-A6C34878D82A}">
                    <a16:rowId xmlns:a16="http://schemas.microsoft.com/office/drawing/2014/main" val="10000"/>
                  </a:ext>
                </a:extLst>
              </a:tr>
            </a:tbl>
          </a:graphicData>
        </a:graphic>
      </p:graphicFrame>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60</a:t>
            </a:fld>
            <a:endParaRPr lang="en-CA" altLang="en-US"/>
          </a:p>
        </p:txBody>
      </p:sp>
    </p:spTree>
    <p:extLst>
      <p:ext uri="{BB962C8B-B14F-4D97-AF65-F5344CB8AC3E}">
        <p14:creationId xmlns:p14="http://schemas.microsoft.com/office/powerpoint/2010/main" val="160777932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982" y="620688"/>
            <a:ext cx="8491393" cy="703637"/>
          </a:xfrm>
        </p:spPr>
        <p:txBody>
          <a:bodyPr/>
          <a:lstStyle/>
          <a:p>
            <a:r>
              <a:rPr lang="en-CA" sz="4000" dirty="0">
                <a:effectLst>
                  <a:outerShdw blurRad="38100" dist="38100" dir="2700000" algn="tl">
                    <a:srgbClr val="000000">
                      <a:alpha val="43137"/>
                    </a:srgbClr>
                  </a:outerShdw>
                </a:effectLst>
              </a:rPr>
              <a:t>for loop Example</a:t>
            </a:r>
            <a:endParaRPr lang="en-US" sz="4000" dirty="0">
              <a:effectLst>
                <a:outerShdw blurRad="38100" dist="38100" dir="2700000" algn="tl">
                  <a:srgbClr val="000000">
                    <a:alpha val="43137"/>
                  </a:srgbClr>
                </a:outerShdw>
              </a:effectLst>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61</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4087848753"/>
              </p:ext>
            </p:extLst>
          </p:nvPr>
        </p:nvGraphicFramePr>
        <p:xfrm>
          <a:off x="1331640" y="2204864"/>
          <a:ext cx="6264696" cy="2646040"/>
        </p:xfrm>
        <a:graphic>
          <a:graphicData uri="http://schemas.openxmlformats.org/drawingml/2006/table">
            <a:tbl>
              <a:tblPr firstRow="1" bandRow="1">
                <a:tableStyleId>{5C22544A-7EE6-4342-B048-85BDC9FD1C3A}</a:tableStyleId>
              </a:tblPr>
              <a:tblGrid>
                <a:gridCol w="6264696">
                  <a:extLst>
                    <a:ext uri="{9D8B030D-6E8A-4147-A177-3AD203B41FA5}">
                      <a16:colId xmlns:a16="http://schemas.microsoft.com/office/drawing/2014/main" val="20000"/>
                    </a:ext>
                  </a:extLst>
                </a:gridCol>
              </a:tblGrid>
              <a:tr h="2646040">
                <a:tc>
                  <a:txBody>
                    <a:bodyPr/>
                    <a:lstStyle/>
                    <a:p>
                      <a:r>
                        <a:rPr lang="en-CA" sz="2400" b="0" dirty="0">
                          <a:solidFill>
                            <a:schemeClr val="tx1"/>
                          </a:solidFill>
                        </a:rPr>
                        <a:t>var days = "The days in </a:t>
                      </a:r>
                      <a:r>
                        <a:rPr lang="en-CA" sz="2400" b="0" dirty="0" err="1">
                          <a:solidFill>
                            <a:schemeClr val="tx1"/>
                          </a:solidFill>
                        </a:rPr>
                        <a:t>september</a:t>
                      </a:r>
                      <a:r>
                        <a:rPr lang="en-CA" sz="2400" b="0" dirty="0">
                          <a:solidFill>
                            <a:schemeClr val="tx1"/>
                          </a:solidFill>
                        </a:rPr>
                        <a:t>: \n"; </a:t>
                      </a:r>
                    </a:p>
                    <a:p>
                      <a:endParaRPr lang="en-CA" sz="2400" b="0" dirty="0">
                        <a:solidFill>
                          <a:schemeClr val="tx1"/>
                        </a:solidFill>
                      </a:endParaRPr>
                    </a:p>
                    <a:p>
                      <a:r>
                        <a:rPr lang="en-CA" sz="2400" b="0" dirty="0">
                          <a:solidFill>
                            <a:schemeClr val="tx1"/>
                          </a:solidFill>
                        </a:rPr>
                        <a:t>for (var </a:t>
                      </a:r>
                      <a:r>
                        <a:rPr lang="en-CA" sz="2400" b="0" dirty="0" err="1">
                          <a:solidFill>
                            <a:schemeClr val="tx1"/>
                          </a:solidFill>
                        </a:rPr>
                        <a:t>ident</a:t>
                      </a:r>
                      <a:r>
                        <a:rPr lang="en-CA" sz="2400" b="0" dirty="0">
                          <a:solidFill>
                            <a:schemeClr val="tx1"/>
                          </a:solidFill>
                        </a:rPr>
                        <a:t> = 1 ; </a:t>
                      </a:r>
                      <a:r>
                        <a:rPr lang="en-CA" sz="2400" b="0" dirty="0" err="1">
                          <a:solidFill>
                            <a:schemeClr val="tx1"/>
                          </a:solidFill>
                        </a:rPr>
                        <a:t>ident</a:t>
                      </a:r>
                      <a:r>
                        <a:rPr lang="en-CA" sz="2400" b="0" dirty="0">
                          <a:solidFill>
                            <a:schemeClr val="tx1"/>
                          </a:solidFill>
                        </a:rPr>
                        <a:t> &lt;= 30 ; </a:t>
                      </a:r>
                      <a:r>
                        <a:rPr lang="en-CA" sz="2400" b="0" dirty="0" err="1">
                          <a:solidFill>
                            <a:schemeClr val="tx1"/>
                          </a:solidFill>
                        </a:rPr>
                        <a:t>ident</a:t>
                      </a:r>
                      <a:r>
                        <a:rPr lang="en-CA" sz="2400" b="0" dirty="0">
                          <a:solidFill>
                            <a:schemeClr val="tx1"/>
                          </a:solidFill>
                        </a:rPr>
                        <a:t>++) {</a:t>
                      </a:r>
                    </a:p>
                    <a:p>
                      <a:r>
                        <a:rPr lang="en-CA" sz="2400" b="0" dirty="0">
                          <a:solidFill>
                            <a:schemeClr val="tx1"/>
                          </a:solidFill>
                        </a:rPr>
                        <a:t>	days += </a:t>
                      </a:r>
                      <a:r>
                        <a:rPr lang="en-CA" sz="2400" b="0" dirty="0" err="1">
                          <a:solidFill>
                            <a:schemeClr val="tx1"/>
                          </a:solidFill>
                        </a:rPr>
                        <a:t>ident</a:t>
                      </a:r>
                      <a:r>
                        <a:rPr lang="en-CA" sz="2400" b="0" dirty="0">
                          <a:solidFill>
                            <a:schemeClr val="tx1"/>
                          </a:solidFill>
                        </a:rPr>
                        <a:t> + "\n";</a:t>
                      </a:r>
                    </a:p>
                    <a:p>
                      <a:r>
                        <a:rPr lang="en-CA" sz="2400" b="0" dirty="0">
                          <a:solidFill>
                            <a:schemeClr val="tx1"/>
                          </a:solidFill>
                        </a:rPr>
                        <a:t>}</a:t>
                      </a:r>
                    </a:p>
                    <a:p>
                      <a:r>
                        <a:rPr lang="en-CA" sz="2400" b="0" dirty="0">
                          <a:solidFill>
                            <a:schemeClr val="tx1"/>
                          </a:solidFill>
                        </a:rPr>
                        <a:t>console.log(days);</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7005601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for in loop Example</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600200"/>
            <a:ext cx="8229600" cy="1756792"/>
          </a:xfrm>
        </p:spPr>
        <p:txBody>
          <a:bodyPr>
            <a:noAutofit/>
          </a:bodyPr>
          <a:lstStyle/>
          <a:p>
            <a:pPr>
              <a:buFont typeface="Wingdings" panose="05000000000000000000" pitchFamily="2" charset="2"/>
              <a:buChar char="§"/>
            </a:pPr>
            <a:r>
              <a:rPr lang="en-US" sz="2800" dirty="0"/>
              <a:t>Iterates over the enumerable properties of an object, in arbitrary order. For each distinct property, statements can be executed.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62</a:t>
            </a:fld>
            <a:endParaRPr lang="en-US"/>
          </a:p>
        </p:txBody>
      </p:sp>
      <p:sp>
        <p:nvSpPr>
          <p:cNvPr id="5" name="TextBox 4"/>
          <p:cNvSpPr txBox="1"/>
          <p:nvPr/>
        </p:nvSpPr>
        <p:spPr>
          <a:xfrm>
            <a:off x="1187624" y="3645024"/>
            <a:ext cx="7416824" cy="2154436"/>
          </a:xfrm>
          <a:prstGeom prst="rect">
            <a:avLst/>
          </a:prstGeom>
          <a:solidFill>
            <a:schemeClr val="accent1">
              <a:lumMod val="20000"/>
              <a:lumOff val="80000"/>
            </a:schemeClr>
          </a:solidFill>
        </p:spPr>
        <p:txBody>
          <a:bodyPr wrap="square" rtlCol="0">
            <a:spAutoFit/>
          </a:bodyPr>
          <a:lstStyle/>
          <a:p>
            <a:r>
              <a:rPr lang="en-US" sz="2000" dirty="0"/>
              <a:t>var student = {</a:t>
            </a:r>
            <a:r>
              <a:rPr lang="en-US" sz="2000" dirty="0" err="1"/>
              <a:t>name:"John</a:t>
            </a:r>
            <a:r>
              <a:rPr lang="en-US" sz="2000" dirty="0"/>
              <a:t>", </a:t>
            </a:r>
            <a:r>
              <a:rPr lang="en-US" sz="2000" dirty="0" err="1"/>
              <a:t>program:"CPD</a:t>
            </a:r>
            <a:r>
              <a:rPr lang="en-US" sz="2000" dirty="0"/>
              <a:t>", semester:2};</a:t>
            </a:r>
          </a:p>
          <a:p>
            <a:r>
              <a:rPr lang="en-US" sz="2000" dirty="0"/>
              <a:t>var </a:t>
            </a:r>
            <a:r>
              <a:rPr lang="en-US" sz="2000" dirty="0" err="1"/>
              <a:t>str</a:t>
            </a:r>
            <a:r>
              <a:rPr lang="en-US" sz="2000" dirty="0"/>
              <a:t> = "Student info:\n\n";</a:t>
            </a:r>
          </a:p>
          <a:p>
            <a:endParaRPr lang="en-US" sz="1200" dirty="0"/>
          </a:p>
          <a:p>
            <a:r>
              <a:rPr lang="en-US" sz="2000" dirty="0"/>
              <a:t>for (var x in student) { // x stands for …?</a:t>
            </a:r>
          </a:p>
          <a:p>
            <a:r>
              <a:rPr lang="en-US" sz="2000" dirty="0"/>
              <a:t>    </a:t>
            </a:r>
            <a:r>
              <a:rPr lang="en-US" sz="2000" dirty="0" err="1"/>
              <a:t>str</a:t>
            </a:r>
            <a:r>
              <a:rPr lang="en-US" sz="2000" dirty="0"/>
              <a:t> += x + ": " + student[x] + "\n"; </a:t>
            </a:r>
          </a:p>
          <a:p>
            <a:r>
              <a:rPr lang="en-US" sz="2000" dirty="0"/>
              <a:t>}</a:t>
            </a:r>
          </a:p>
          <a:p>
            <a:r>
              <a:rPr lang="en-US" sz="2000" dirty="0"/>
              <a:t>console.log(</a:t>
            </a:r>
            <a:r>
              <a:rPr lang="en-US" sz="2000" dirty="0" err="1"/>
              <a:t>str</a:t>
            </a:r>
            <a:r>
              <a:rPr lang="en-US" sz="2000" dirty="0"/>
              <a:t>);</a:t>
            </a:r>
            <a:endParaRPr lang="en-US" sz="1600" dirty="0"/>
          </a:p>
        </p:txBody>
      </p:sp>
    </p:spTree>
    <p:extLst>
      <p:ext uri="{BB962C8B-B14F-4D97-AF65-F5344CB8AC3E}">
        <p14:creationId xmlns:p14="http://schemas.microsoft.com/office/powerpoint/2010/main" val="8735849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5" y="548680"/>
            <a:ext cx="8446839" cy="599336"/>
          </a:xfrm>
        </p:spPr>
        <p:txBody>
          <a:bodyPr/>
          <a:lstStyle/>
          <a:p>
            <a:r>
              <a:rPr lang="en-CA" sz="4000" dirty="0">
                <a:effectLst>
                  <a:outerShdw blurRad="38100" dist="38100" dir="2700000" algn="tl">
                    <a:srgbClr val="000000">
                      <a:alpha val="43137"/>
                    </a:srgbClr>
                  </a:outerShdw>
                </a:effectLst>
              </a:rPr>
              <a:t>while &amp; do…while loop Examples</a:t>
            </a:r>
            <a:endParaRPr lang="en-US" sz="4000" dirty="0">
              <a:effectLst>
                <a:outerShdw blurRad="38100" dist="38100" dir="2700000" algn="tl">
                  <a:srgbClr val="000000">
                    <a:alpha val="43137"/>
                  </a:srgbClr>
                </a:outerShdw>
              </a:effectLst>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63</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385272132"/>
              </p:ext>
            </p:extLst>
          </p:nvPr>
        </p:nvGraphicFramePr>
        <p:xfrm>
          <a:off x="1619672" y="1772816"/>
          <a:ext cx="5112568" cy="1920240"/>
        </p:xfrm>
        <a:graphic>
          <a:graphicData uri="http://schemas.openxmlformats.org/drawingml/2006/table">
            <a:tbl>
              <a:tblPr firstRow="1" bandRow="1">
                <a:tableStyleId>{5C22544A-7EE6-4342-B048-85BDC9FD1C3A}</a:tableStyleId>
              </a:tblPr>
              <a:tblGrid>
                <a:gridCol w="5112568">
                  <a:extLst>
                    <a:ext uri="{9D8B030D-6E8A-4147-A177-3AD203B41FA5}">
                      <a16:colId xmlns:a16="http://schemas.microsoft.com/office/drawing/2014/main" val="20000"/>
                    </a:ext>
                  </a:extLst>
                </a:gridCol>
              </a:tblGrid>
              <a:tr h="370840">
                <a:tc>
                  <a:txBody>
                    <a:bodyPr/>
                    <a:lstStyle/>
                    <a:p>
                      <a:r>
                        <a:rPr lang="en-CA" sz="2000" b="0" dirty="0">
                          <a:solidFill>
                            <a:schemeClr val="tx1"/>
                          </a:solidFill>
                        </a:rPr>
                        <a:t>var text = "";</a:t>
                      </a:r>
                    </a:p>
                    <a:p>
                      <a:r>
                        <a:rPr lang="en-CA" sz="2000" b="0" dirty="0">
                          <a:solidFill>
                            <a:schemeClr val="tx1"/>
                          </a:solidFill>
                        </a:rPr>
                        <a:t>var </a:t>
                      </a:r>
                      <a:r>
                        <a:rPr lang="en-CA" sz="2000" b="0" dirty="0" err="1">
                          <a:solidFill>
                            <a:schemeClr val="tx1"/>
                          </a:solidFill>
                        </a:rPr>
                        <a:t>i</a:t>
                      </a:r>
                      <a:r>
                        <a:rPr lang="en-CA" sz="2000" b="0" dirty="0">
                          <a:solidFill>
                            <a:schemeClr val="tx1"/>
                          </a:solidFill>
                        </a:rPr>
                        <a:t> = 0;</a:t>
                      </a:r>
                    </a:p>
                    <a:p>
                      <a:r>
                        <a:rPr lang="en-CA" sz="2000" b="0" dirty="0">
                          <a:solidFill>
                            <a:schemeClr val="tx1"/>
                          </a:solidFill>
                        </a:rPr>
                        <a:t>while (</a:t>
                      </a:r>
                      <a:r>
                        <a:rPr lang="en-CA" sz="2000" b="0" dirty="0" err="1">
                          <a:solidFill>
                            <a:schemeClr val="tx1"/>
                          </a:solidFill>
                        </a:rPr>
                        <a:t>i</a:t>
                      </a:r>
                      <a:r>
                        <a:rPr lang="en-CA" sz="2000" b="0" dirty="0">
                          <a:solidFill>
                            <a:schemeClr val="tx1"/>
                          </a:solidFill>
                        </a:rPr>
                        <a:t> &lt; 10) {</a:t>
                      </a:r>
                    </a:p>
                    <a:p>
                      <a:r>
                        <a:rPr lang="en-CA" sz="2000" b="0" dirty="0">
                          <a:solidFill>
                            <a:schemeClr val="tx1"/>
                          </a:solidFill>
                        </a:rPr>
                        <a:t>    text += "\</a:t>
                      </a:r>
                      <a:r>
                        <a:rPr lang="en-CA" sz="2000" b="0" dirty="0" err="1">
                          <a:solidFill>
                            <a:schemeClr val="tx1"/>
                          </a:solidFill>
                        </a:rPr>
                        <a:t>nThe</a:t>
                      </a:r>
                      <a:r>
                        <a:rPr lang="en-CA" sz="2000" b="0" dirty="0">
                          <a:solidFill>
                            <a:schemeClr val="tx1"/>
                          </a:solidFill>
                        </a:rPr>
                        <a:t> number is " + </a:t>
                      </a:r>
                      <a:r>
                        <a:rPr lang="en-CA" sz="2000" b="0" dirty="0" err="1">
                          <a:solidFill>
                            <a:schemeClr val="tx1"/>
                          </a:solidFill>
                        </a:rPr>
                        <a:t>i</a:t>
                      </a:r>
                      <a:r>
                        <a:rPr lang="en-CA" sz="2000" b="0" dirty="0">
                          <a:solidFill>
                            <a:schemeClr val="tx1"/>
                          </a:solidFill>
                        </a:rPr>
                        <a:t>++;</a:t>
                      </a:r>
                    </a:p>
                    <a:p>
                      <a:r>
                        <a:rPr lang="en-CA" sz="2000" b="0" dirty="0">
                          <a:solidFill>
                            <a:schemeClr val="tx1"/>
                          </a:solidFill>
                        </a:rPr>
                        <a:t>}</a:t>
                      </a:r>
                    </a:p>
                    <a:p>
                      <a:r>
                        <a:rPr lang="en-CA" sz="2000" b="0" dirty="0">
                          <a:solidFill>
                            <a:schemeClr val="tx1"/>
                          </a:solidFill>
                        </a:rPr>
                        <a:t>console.log(text);</a:t>
                      </a:r>
                    </a:p>
                  </a:txBody>
                  <a:tcPr/>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555304839"/>
              </p:ext>
            </p:extLst>
          </p:nvPr>
        </p:nvGraphicFramePr>
        <p:xfrm>
          <a:off x="1619672" y="4437112"/>
          <a:ext cx="5112568" cy="1310640"/>
        </p:xfrm>
        <a:graphic>
          <a:graphicData uri="http://schemas.openxmlformats.org/drawingml/2006/table">
            <a:tbl>
              <a:tblPr firstRow="1" bandRow="1">
                <a:tableStyleId>{5C22544A-7EE6-4342-B048-85BDC9FD1C3A}</a:tableStyleId>
              </a:tblPr>
              <a:tblGrid>
                <a:gridCol w="5112568">
                  <a:extLst>
                    <a:ext uri="{9D8B030D-6E8A-4147-A177-3AD203B41FA5}">
                      <a16:colId xmlns:a16="http://schemas.microsoft.com/office/drawing/2014/main" val="20000"/>
                    </a:ext>
                  </a:extLst>
                </a:gridCol>
              </a:tblGrid>
              <a:tr h="370840">
                <a:tc>
                  <a:txBody>
                    <a:bodyPr/>
                    <a:lstStyle/>
                    <a:p>
                      <a:r>
                        <a:rPr lang="nn-NO" sz="2000" b="0" dirty="0">
                          <a:solidFill>
                            <a:schemeClr val="tx1"/>
                          </a:solidFill>
                        </a:rPr>
                        <a:t>var i=10;</a:t>
                      </a:r>
                    </a:p>
                    <a:p>
                      <a:r>
                        <a:rPr lang="nn-NO" sz="2000" b="0" dirty="0">
                          <a:solidFill>
                            <a:schemeClr val="tx1"/>
                          </a:solidFill>
                        </a:rPr>
                        <a:t>do {</a:t>
                      </a:r>
                    </a:p>
                    <a:p>
                      <a:r>
                        <a:rPr lang="nn-NO" sz="2000" b="0" dirty="0">
                          <a:solidFill>
                            <a:schemeClr val="tx1"/>
                          </a:solidFill>
                        </a:rPr>
                        <a:t>    console.log("week " + i++);</a:t>
                      </a:r>
                    </a:p>
                    <a:p>
                      <a:r>
                        <a:rPr lang="nn-NO" sz="2000" b="0" dirty="0">
                          <a:solidFill>
                            <a:schemeClr val="tx1"/>
                          </a:solidFill>
                        </a:rPr>
                        <a:t>} while (i&lt;15)</a:t>
                      </a:r>
                      <a:endParaRPr lang="en-CA" sz="2000" b="0" dirty="0">
                        <a:solidFill>
                          <a:schemeClr val="tx1"/>
                        </a:solidFill>
                      </a:endParaRP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5230084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r>
              <a:rPr lang="en-CA" dirty="0">
                <a:effectLst>
                  <a:outerShdw blurRad="38100" dist="38100" dir="2700000" algn="tl">
                    <a:srgbClr val="000000">
                      <a:alpha val="43137"/>
                    </a:srgbClr>
                  </a:outerShdw>
                </a:effectLst>
              </a:rPr>
              <a:t>break and continue Statements</a:t>
            </a:r>
          </a:p>
        </p:txBody>
      </p:sp>
      <p:sp>
        <p:nvSpPr>
          <p:cNvPr id="3" name="Text Placeholder 2"/>
          <p:cNvSpPr>
            <a:spLocks noGrp="1"/>
          </p:cNvSpPr>
          <p:nvPr>
            <p:ph type="body" idx="1"/>
          </p:nvPr>
        </p:nvSpPr>
        <p:spPr>
          <a:xfrm>
            <a:off x="457200" y="1196752"/>
            <a:ext cx="4040188" cy="1656183"/>
          </a:xfrm>
        </p:spPr>
        <p:txBody>
          <a:bodyPr/>
          <a:lstStyle/>
          <a:p>
            <a:pPr marL="342900" indent="-342900">
              <a:buFont typeface="Wingdings" panose="05000000000000000000" pitchFamily="2" charset="2"/>
              <a:buChar char="Ø"/>
            </a:pPr>
            <a:r>
              <a:rPr lang="en-CA" sz="2200" b="0" dirty="0">
                <a:solidFill>
                  <a:srgbClr val="0000CC"/>
                </a:solidFill>
                <a:effectLst>
                  <a:outerShdw blurRad="38100" dist="38100" dir="2700000" algn="tl">
                    <a:srgbClr val="000000">
                      <a:alpha val="43137"/>
                    </a:srgbClr>
                  </a:outerShdw>
                </a:effectLst>
              </a:rPr>
              <a:t>break:</a:t>
            </a:r>
            <a:r>
              <a:rPr lang="en-CA" sz="2200" b="0" dirty="0">
                <a:effectLst>
                  <a:outerShdw blurRad="38100" dist="38100" dir="2700000" algn="tl">
                    <a:srgbClr val="000000">
                      <a:alpha val="43137"/>
                    </a:srgbClr>
                  </a:outerShdw>
                </a:effectLst>
              </a:rPr>
              <a:t> breaks </a:t>
            </a:r>
            <a:r>
              <a:rPr lang="en-CA" sz="2200" b="0" dirty="0"/>
              <a:t>the loop and continue executing the code that follows after the loop (if any). </a:t>
            </a:r>
          </a:p>
        </p:txBody>
      </p:sp>
      <p:sp>
        <p:nvSpPr>
          <p:cNvPr id="4" name="Content Placeholder 3"/>
          <p:cNvSpPr>
            <a:spLocks noGrp="1"/>
          </p:cNvSpPr>
          <p:nvPr>
            <p:ph sz="half" idx="2"/>
          </p:nvPr>
        </p:nvSpPr>
        <p:spPr>
          <a:xfrm>
            <a:off x="457200" y="2924943"/>
            <a:ext cx="4040188" cy="3201219"/>
          </a:xfrm>
        </p:spPr>
        <p:txBody>
          <a:bodyPr/>
          <a:lstStyle/>
          <a:p>
            <a:pPr marL="0" indent="0">
              <a:buNone/>
            </a:pPr>
            <a:r>
              <a:rPr lang="en-CA" sz="2200" dirty="0"/>
              <a:t>var </a:t>
            </a:r>
            <a:r>
              <a:rPr lang="en-CA" sz="2200" dirty="0" err="1"/>
              <a:t>i</a:t>
            </a:r>
            <a:r>
              <a:rPr lang="en-CA" sz="2200" dirty="0"/>
              <a:t>=1;</a:t>
            </a:r>
          </a:p>
          <a:p>
            <a:pPr marL="0" indent="0">
              <a:buNone/>
            </a:pPr>
            <a:r>
              <a:rPr lang="en-CA" sz="2200" dirty="0"/>
              <a:t>while (</a:t>
            </a:r>
            <a:r>
              <a:rPr lang="en-CA" sz="2200" dirty="0" err="1"/>
              <a:t>i</a:t>
            </a:r>
            <a:r>
              <a:rPr lang="en-CA" sz="2200" dirty="0"/>
              <a:t>&lt;5)	{</a:t>
            </a:r>
          </a:p>
          <a:p>
            <a:pPr marL="0" indent="0">
              <a:buNone/>
            </a:pPr>
            <a:r>
              <a:rPr lang="en-CA" sz="2200" dirty="0"/>
              <a:t>  console.log("week "+</a:t>
            </a:r>
            <a:r>
              <a:rPr lang="en-CA" sz="2200" dirty="0" err="1"/>
              <a:t>i</a:t>
            </a:r>
            <a:r>
              <a:rPr lang="en-CA" sz="2200" dirty="0"/>
              <a:t>);</a:t>
            </a:r>
          </a:p>
          <a:p>
            <a:pPr marL="0" indent="0">
              <a:buNone/>
            </a:pPr>
            <a:r>
              <a:rPr lang="en-CA" sz="2200" dirty="0"/>
              <a:t>  if (</a:t>
            </a:r>
            <a:r>
              <a:rPr lang="en-CA" sz="2200" dirty="0" err="1"/>
              <a:t>i</a:t>
            </a:r>
            <a:r>
              <a:rPr lang="en-CA" sz="2200" dirty="0"/>
              <a:t>==3)</a:t>
            </a:r>
          </a:p>
          <a:p>
            <a:pPr marL="0" indent="0">
              <a:buNone/>
            </a:pPr>
            <a:r>
              <a:rPr lang="en-CA" sz="2200" dirty="0"/>
              <a:t>    break;</a:t>
            </a:r>
          </a:p>
          <a:p>
            <a:pPr marL="0" indent="0">
              <a:buNone/>
            </a:pPr>
            <a:r>
              <a:rPr lang="en-CA" sz="2200" dirty="0"/>
              <a:t>  else</a:t>
            </a:r>
          </a:p>
          <a:p>
            <a:pPr marL="0" indent="0">
              <a:buNone/>
            </a:pPr>
            <a:r>
              <a:rPr lang="en-CA" sz="2200" dirty="0"/>
              <a:t>    </a:t>
            </a:r>
            <a:r>
              <a:rPr lang="en-CA" sz="2200" dirty="0" err="1"/>
              <a:t>i</a:t>
            </a:r>
            <a:r>
              <a:rPr lang="en-CA" sz="2200" dirty="0"/>
              <a:t>++;</a:t>
            </a:r>
          </a:p>
          <a:p>
            <a:pPr marL="0" indent="0">
              <a:buNone/>
            </a:pPr>
            <a:r>
              <a:rPr lang="en-CA" sz="2200" dirty="0"/>
              <a:t>}</a:t>
            </a:r>
          </a:p>
        </p:txBody>
      </p:sp>
      <p:sp>
        <p:nvSpPr>
          <p:cNvPr id="5" name="Text Placeholder 4"/>
          <p:cNvSpPr>
            <a:spLocks noGrp="1"/>
          </p:cNvSpPr>
          <p:nvPr>
            <p:ph type="body" sz="quarter" idx="3"/>
          </p:nvPr>
        </p:nvSpPr>
        <p:spPr>
          <a:xfrm>
            <a:off x="4645025" y="1340768"/>
            <a:ext cx="4041775" cy="1512167"/>
          </a:xfrm>
        </p:spPr>
        <p:txBody>
          <a:bodyPr/>
          <a:lstStyle/>
          <a:p>
            <a:pPr marL="342900" indent="-342900">
              <a:buFont typeface="Wingdings" panose="05000000000000000000" pitchFamily="2" charset="2"/>
              <a:buChar char="Ø"/>
            </a:pPr>
            <a:r>
              <a:rPr lang="en-CA" sz="2200" b="0" dirty="0">
                <a:solidFill>
                  <a:srgbClr val="0000CC"/>
                </a:solidFill>
                <a:effectLst>
                  <a:outerShdw blurRad="38100" dist="38100" dir="2700000" algn="tl">
                    <a:srgbClr val="000000">
                      <a:alpha val="43137"/>
                    </a:srgbClr>
                  </a:outerShdw>
                </a:effectLst>
              </a:rPr>
              <a:t>continue</a:t>
            </a:r>
            <a:r>
              <a:rPr lang="en-CA" sz="2200" b="0" dirty="0"/>
              <a:t>: breaks one iteration (in the loop), and continues with the next iteration in the loop</a:t>
            </a:r>
            <a:r>
              <a:rPr lang="en-CA" b="0" dirty="0"/>
              <a:t>.</a:t>
            </a:r>
          </a:p>
        </p:txBody>
      </p:sp>
      <p:sp>
        <p:nvSpPr>
          <p:cNvPr id="6" name="Content Placeholder 5"/>
          <p:cNvSpPr>
            <a:spLocks noGrp="1"/>
          </p:cNvSpPr>
          <p:nvPr>
            <p:ph sz="quarter" idx="4"/>
          </p:nvPr>
        </p:nvSpPr>
        <p:spPr>
          <a:xfrm>
            <a:off x="4497388" y="2996952"/>
            <a:ext cx="4539108" cy="3201219"/>
          </a:xfrm>
        </p:spPr>
        <p:txBody>
          <a:bodyPr/>
          <a:lstStyle/>
          <a:p>
            <a:pPr marL="0" indent="0">
              <a:buNone/>
            </a:pPr>
            <a:r>
              <a:rPr lang="en-CA" sz="2000" dirty="0"/>
              <a:t>var </a:t>
            </a:r>
            <a:r>
              <a:rPr lang="en-CA" sz="2000" dirty="0" err="1"/>
              <a:t>i</a:t>
            </a:r>
            <a:r>
              <a:rPr lang="en-CA" sz="2000" dirty="0"/>
              <a:t>=1, j=1;</a:t>
            </a:r>
          </a:p>
          <a:p>
            <a:pPr marL="0" indent="0">
              <a:buNone/>
            </a:pPr>
            <a:r>
              <a:rPr lang="en-CA" sz="2000" dirty="0"/>
              <a:t>while (</a:t>
            </a:r>
            <a:r>
              <a:rPr lang="en-CA" sz="2000" dirty="0" err="1"/>
              <a:t>i</a:t>
            </a:r>
            <a:r>
              <a:rPr lang="en-CA" sz="2000" dirty="0"/>
              <a:t>&lt;5) {</a:t>
            </a:r>
          </a:p>
          <a:p>
            <a:pPr marL="0" indent="0">
              <a:buNone/>
            </a:pPr>
            <a:r>
              <a:rPr lang="en-CA" sz="2000" dirty="0"/>
              <a:t>   console.log('week: ' + </a:t>
            </a:r>
            <a:r>
              <a:rPr lang="en-CA" sz="2000" dirty="0" err="1"/>
              <a:t>i</a:t>
            </a:r>
            <a:r>
              <a:rPr lang="en-CA" sz="2000" dirty="0"/>
              <a:t> );</a:t>
            </a:r>
          </a:p>
          <a:p>
            <a:pPr marL="0" indent="0">
              <a:buNone/>
            </a:pPr>
            <a:r>
              <a:rPr lang="en-CA" sz="2000" dirty="0"/>
              <a:t>   for (j=1; j&lt;=7; j++){</a:t>
            </a:r>
          </a:p>
          <a:p>
            <a:pPr marL="0" indent="0">
              <a:buNone/>
            </a:pPr>
            <a:r>
              <a:rPr lang="en-CA" sz="2000" dirty="0"/>
              <a:t>      </a:t>
            </a:r>
            <a:r>
              <a:rPr lang="en-CA" sz="1800" dirty="0"/>
              <a:t>console.log('day:'+ j +'of week:'+ </a:t>
            </a:r>
            <a:r>
              <a:rPr lang="en-CA" sz="1800" dirty="0" err="1"/>
              <a:t>i</a:t>
            </a:r>
            <a:r>
              <a:rPr lang="en-CA" sz="1800" dirty="0"/>
              <a:t>);</a:t>
            </a:r>
          </a:p>
          <a:p>
            <a:pPr marL="0" indent="0">
              <a:buNone/>
            </a:pPr>
            <a:r>
              <a:rPr lang="en-CA" sz="2000" dirty="0"/>
              <a:t>      if (j==3) continue;</a:t>
            </a:r>
          </a:p>
          <a:p>
            <a:pPr marL="0" indent="0">
              <a:buNone/>
            </a:pPr>
            <a:r>
              <a:rPr lang="en-CA" sz="2000" dirty="0"/>
              <a:t>   } // for</a:t>
            </a:r>
          </a:p>
          <a:p>
            <a:pPr marL="0" indent="0">
              <a:buNone/>
            </a:pPr>
            <a:r>
              <a:rPr lang="en-CA" sz="2000" dirty="0"/>
              <a:t>   </a:t>
            </a:r>
            <a:r>
              <a:rPr lang="en-CA" sz="2000" dirty="0" err="1"/>
              <a:t>i</a:t>
            </a:r>
            <a:r>
              <a:rPr lang="en-CA" sz="2000" dirty="0"/>
              <a:t>++;</a:t>
            </a:r>
          </a:p>
          <a:p>
            <a:pPr marL="0" indent="0">
              <a:buNone/>
            </a:pPr>
            <a:r>
              <a:rPr lang="en-CA" sz="2000" dirty="0"/>
              <a:t>}</a:t>
            </a:r>
          </a:p>
        </p:txBody>
      </p:sp>
      <p:sp>
        <p:nvSpPr>
          <p:cNvPr id="7" name="Slide Number Placeholder 6"/>
          <p:cNvSpPr>
            <a:spLocks noGrp="1"/>
          </p:cNvSpPr>
          <p:nvPr>
            <p:ph type="sldNum" sz="quarter" idx="12"/>
          </p:nvPr>
        </p:nvSpPr>
        <p:spPr/>
        <p:txBody>
          <a:bodyPr/>
          <a:lstStyle/>
          <a:p>
            <a:pPr>
              <a:defRPr/>
            </a:pPr>
            <a:fld id="{E40B5CB7-B7E9-40C0-9ABA-B9FDDA42712F}" type="slidenum">
              <a:rPr lang="en-CA" altLang="en-US" smtClean="0"/>
              <a:pPr>
                <a:defRPr/>
              </a:pPr>
              <a:t>64</a:t>
            </a:fld>
            <a:endParaRPr lang="en-CA" altLang="en-US" dirty="0"/>
          </a:p>
        </p:txBody>
      </p:sp>
    </p:spTree>
    <p:extLst>
      <p:ext uri="{BB962C8B-B14F-4D97-AF65-F5344CB8AC3E}">
        <p14:creationId xmlns:p14="http://schemas.microsoft.com/office/powerpoint/2010/main" val="202375916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pPr eaLnBrk="1" hangingPunct="1">
              <a:defRPr/>
            </a:pPr>
            <a:r>
              <a:rPr lang="en-US" sz="4800" dirty="0">
                <a:effectLst>
                  <a:outerShdw blurRad="38100" dist="38100" dir="2700000" algn="tl">
                    <a:srgbClr val="000000">
                      <a:alpha val="43137"/>
                    </a:srgbClr>
                  </a:outerShdw>
                </a:effectLst>
              </a:rPr>
              <a:t>Thank You!</a:t>
            </a:r>
            <a:endParaRPr lang="en-CA" sz="4800" dirty="0"/>
          </a:p>
        </p:txBody>
      </p:sp>
      <p:sp>
        <p:nvSpPr>
          <p:cNvPr id="3" name="Subtitle 2"/>
          <p:cNvSpPr>
            <a:spLocks noGrp="1"/>
          </p:cNvSpPr>
          <p:nvPr>
            <p:ph type="subTitle" sz="quarter" idx="1"/>
          </p:nvPr>
        </p:nvSpPr>
        <p:spPr/>
        <p:txBody>
          <a:bodyPr/>
          <a:lstStyle/>
          <a:p>
            <a:pPr eaLnBrk="1" hangingPunct="1">
              <a:defRPr/>
            </a:pPr>
            <a:r>
              <a:rPr lang="en-CA" dirty="0"/>
              <a:t> </a:t>
            </a:r>
          </a:p>
        </p:txBody>
      </p:sp>
      <p:sp>
        <p:nvSpPr>
          <p:cNvPr id="4" name="Slide Number Placeholder 3"/>
          <p:cNvSpPr>
            <a:spLocks noGrp="1"/>
          </p:cNvSpPr>
          <p:nvPr>
            <p:ph type="sldNum" sz="quarter" idx="12"/>
          </p:nvPr>
        </p:nvSpPr>
        <p:spPr/>
        <p:txBody>
          <a:bodyPr/>
          <a:lstStyle/>
          <a:p>
            <a:pPr>
              <a:defRPr/>
            </a:pPr>
            <a:fld id="{4F427EC2-6CCF-4C21-8DD1-BBFDBD343E16}" type="slidenum">
              <a:rPr lang="en-CA" altLang="en-US"/>
              <a:pPr>
                <a:defRPr/>
              </a:pPr>
              <a:t>65</a:t>
            </a:fld>
            <a:endParaRPr lang="en-CA"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Evaluation</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755576" y="1772816"/>
            <a:ext cx="7690048" cy="3773016"/>
          </a:xfrm>
        </p:spPr>
        <p:txBody>
          <a:bodyPr>
            <a:normAutofit fontScale="92500"/>
          </a:bodyPr>
          <a:lstStyle/>
          <a:p>
            <a:pPr>
              <a:buNone/>
            </a:pPr>
            <a:r>
              <a:rPr lang="en-CA" sz="3000" dirty="0"/>
              <a:t>6 labs               5% each         		30% </a:t>
            </a:r>
          </a:p>
          <a:p>
            <a:pPr>
              <a:buNone/>
            </a:pPr>
            <a:r>
              <a:rPr lang="en-CA" sz="3000" dirty="0"/>
              <a:t>7 quizzes          5% each 	                35%</a:t>
            </a:r>
          </a:p>
          <a:p>
            <a:pPr>
              <a:buNone/>
            </a:pPr>
            <a:r>
              <a:rPr lang="en-CA" sz="3000" dirty="0"/>
              <a:t>0 assignment                                        0%</a:t>
            </a:r>
          </a:p>
          <a:p>
            <a:pPr>
              <a:buNone/>
            </a:pPr>
            <a:r>
              <a:rPr lang="en-CA" sz="3000" dirty="0"/>
              <a:t>1 term test                                          15% </a:t>
            </a:r>
          </a:p>
          <a:p>
            <a:pPr>
              <a:buNone/>
            </a:pPr>
            <a:r>
              <a:rPr lang="en-CA" sz="3000" dirty="0"/>
              <a:t>Final exam                                          20%</a:t>
            </a:r>
          </a:p>
          <a:p>
            <a:pPr>
              <a:buNone/>
            </a:pPr>
            <a:r>
              <a:rPr lang="en-CA" sz="3000" dirty="0"/>
              <a:t>--------------------------------------------------------</a:t>
            </a:r>
          </a:p>
          <a:p>
            <a:pPr>
              <a:buNone/>
            </a:pPr>
            <a:r>
              <a:rPr lang="en-CA" sz="3000" dirty="0"/>
              <a:t>Total                                                  100%</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556694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outerShdw blurRad="38100" dist="38100" dir="2700000" algn="tl">
                    <a:srgbClr val="000000">
                      <a:alpha val="43137"/>
                    </a:srgbClr>
                  </a:outerShdw>
                </a:effectLst>
              </a:rPr>
              <a:t>Promotion Policy</a:t>
            </a:r>
          </a:p>
        </p:txBody>
      </p:sp>
      <p:sp>
        <p:nvSpPr>
          <p:cNvPr id="3" name="Content Placeholder 2"/>
          <p:cNvSpPr>
            <a:spLocks noGrp="1"/>
          </p:cNvSpPr>
          <p:nvPr>
            <p:ph idx="1"/>
          </p:nvPr>
        </p:nvSpPr>
        <p:spPr>
          <a:xfrm>
            <a:off x="301625" y="1600201"/>
            <a:ext cx="8540750" cy="3917032"/>
          </a:xfrm>
        </p:spPr>
        <p:txBody>
          <a:bodyPr>
            <a:normAutofit/>
          </a:bodyPr>
          <a:lstStyle/>
          <a:p>
            <a:pPr>
              <a:buNone/>
            </a:pPr>
            <a:r>
              <a:rPr lang="en-US" sz="3000" dirty="0"/>
              <a:t>To obtain a credit in this subject, a student must:</a:t>
            </a:r>
          </a:p>
          <a:p>
            <a:pPr>
              <a:buFont typeface="Wingdings" panose="05000000000000000000" pitchFamily="2" charset="2"/>
              <a:buChar char="Ø"/>
            </a:pPr>
            <a:endParaRPr lang="en-US" sz="1100" dirty="0"/>
          </a:p>
          <a:p>
            <a:pPr>
              <a:buFont typeface="Wingdings" panose="05000000000000000000" pitchFamily="2" charset="2"/>
              <a:buChar char="§"/>
            </a:pPr>
            <a:r>
              <a:rPr lang="en-US" sz="2400" dirty="0"/>
              <a:t>Achieve an average of 50% or better for all quizzes</a:t>
            </a:r>
          </a:p>
          <a:p>
            <a:pPr>
              <a:buFont typeface="Wingdings" panose="05000000000000000000" pitchFamily="2" charset="2"/>
              <a:buChar char="§"/>
            </a:pPr>
            <a:r>
              <a:rPr lang="en-US" sz="2400" dirty="0"/>
              <a:t>Achieve an average of 50% or better for all labs</a:t>
            </a:r>
          </a:p>
          <a:p>
            <a:pPr>
              <a:buFont typeface="Wingdings" panose="05000000000000000000" pitchFamily="2" charset="2"/>
              <a:buChar char="§"/>
            </a:pPr>
            <a:r>
              <a:rPr lang="en-US" sz="2400" dirty="0"/>
              <a:t>Achieve a grade of 50% or better on the final exam</a:t>
            </a:r>
          </a:p>
          <a:p>
            <a:pPr>
              <a:buFont typeface="Wingdings" panose="05000000000000000000" pitchFamily="2" charset="2"/>
              <a:buChar char="§"/>
            </a:pPr>
            <a:r>
              <a:rPr lang="en-US" sz="2400" dirty="0"/>
              <a:t>Achieve a grade of 50% or better on the overall course</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1306199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How to Get an A in this Course</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CA" dirty="0"/>
              <a:t>Attend all lectures and labs. </a:t>
            </a:r>
          </a:p>
          <a:p>
            <a:pPr>
              <a:buFont typeface="Wingdings" panose="05000000000000000000" pitchFamily="2" charset="2"/>
              <a:buChar char="Ø"/>
            </a:pPr>
            <a:r>
              <a:rPr lang="en-CA" dirty="0"/>
              <a:t>Take your own notes</a:t>
            </a:r>
          </a:p>
          <a:p>
            <a:pPr>
              <a:buFont typeface="Wingdings" panose="05000000000000000000" pitchFamily="2" charset="2"/>
              <a:buChar char="Ø"/>
            </a:pPr>
            <a:r>
              <a:rPr lang="en-CA" dirty="0"/>
              <a:t>Ask question if you don't understand. </a:t>
            </a:r>
          </a:p>
          <a:p>
            <a:pPr>
              <a:buFont typeface="Wingdings" panose="05000000000000000000" pitchFamily="2" charset="2"/>
              <a:buChar char="Ø"/>
            </a:pPr>
            <a:r>
              <a:rPr lang="en-CA" dirty="0"/>
              <a:t>Complete labs, assignments on time. </a:t>
            </a: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9</a:t>
            </a:fld>
            <a:endParaRPr lang="en-CA" altLang="en-US"/>
          </a:p>
        </p:txBody>
      </p:sp>
    </p:spTree>
    <p:extLst>
      <p:ext uri="{BB962C8B-B14F-4D97-AF65-F5344CB8AC3E}">
        <p14:creationId xmlns:p14="http://schemas.microsoft.com/office/powerpoint/2010/main" val="210494663"/>
      </p:ext>
    </p:extLst>
  </p:cSld>
  <p:clrMapOvr>
    <a:masterClrMapping/>
  </p:clrMapOvr>
</p:sld>
</file>

<file path=ppt/theme/theme1.xml><?xml version="1.0" encoding="utf-8"?>
<a:theme xmlns:a="http://schemas.openxmlformats.org/drawingml/2006/main" name="Compass">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ompas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ompass 1">
        <a:dk1>
          <a:srgbClr val="00007A"/>
        </a:dk1>
        <a:lt1>
          <a:srgbClr val="FFFFFF"/>
        </a:lt1>
        <a:dk2>
          <a:srgbClr val="000066"/>
        </a:dk2>
        <a:lt2>
          <a:srgbClr val="CCECFF"/>
        </a:lt2>
        <a:accent1>
          <a:srgbClr val="6F64C2"/>
        </a:accent1>
        <a:accent2>
          <a:srgbClr val="0089BA"/>
        </a:accent2>
        <a:accent3>
          <a:srgbClr val="AAAAB8"/>
        </a:accent3>
        <a:accent4>
          <a:srgbClr val="DADADA"/>
        </a:accent4>
        <a:accent5>
          <a:srgbClr val="BBB8DD"/>
        </a:accent5>
        <a:accent6>
          <a:srgbClr val="007CA8"/>
        </a:accent6>
        <a:hlink>
          <a:srgbClr val="66CCFF"/>
        </a:hlink>
        <a:folHlink>
          <a:srgbClr val="00CC99"/>
        </a:folHlink>
      </a:clrScheme>
      <a:clrMap bg1="dk2" tx1="lt1" bg2="dk1" tx2="lt2" accent1="accent1" accent2="accent2" accent3="accent3" accent4="accent4" accent5="accent5" accent6="accent6" hlink="hlink" folHlink="folHlink"/>
    </a:extraClrScheme>
    <a:extraClrScheme>
      <a:clrScheme name="Compass 2">
        <a:dk1>
          <a:srgbClr val="5B5D6B"/>
        </a:dk1>
        <a:lt1>
          <a:srgbClr val="FFFFFF"/>
        </a:lt1>
        <a:dk2>
          <a:srgbClr val="5A5C6C"/>
        </a:dk2>
        <a:lt2>
          <a:srgbClr val="FFFFCC"/>
        </a:lt2>
        <a:accent1>
          <a:srgbClr val="9966FF"/>
        </a:accent1>
        <a:accent2>
          <a:srgbClr val="9383B3"/>
        </a:accent2>
        <a:accent3>
          <a:srgbClr val="B5B5BA"/>
        </a:accent3>
        <a:accent4>
          <a:srgbClr val="DADADA"/>
        </a:accent4>
        <a:accent5>
          <a:srgbClr val="CAB8FF"/>
        </a:accent5>
        <a:accent6>
          <a:srgbClr val="8576A2"/>
        </a:accent6>
        <a:hlink>
          <a:srgbClr val="A3C145"/>
        </a:hlink>
        <a:folHlink>
          <a:srgbClr val="6FA9B7"/>
        </a:folHlink>
      </a:clrScheme>
      <a:clrMap bg1="dk2" tx1="lt1" bg2="dk1" tx2="lt2" accent1="accent1" accent2="accent2" accent3="accent3" accent4="accent4" accent5="accent5" accent6="accent6" hlink="hlink" folHlink="folHlink"/>
    </a:extraClrScheme>
    <a:extraClrScheme>
      <a:clrScheme name="Compass 3">
        <a:dk1>
          <a:srgbClr val="860000"/>
        </a:dk1>
        <a:lt1>
          <a:srgbClr val="FFFFFF"/>
        </a:lt1>
        <a:dk2>
          <a:srgbClr val="800000"/>
        </a:dk2>
        <a:lt2>
          <a:srgbClr val="FFFFCC"/>
        </a:lt2>
        <a:accent1>
          <a:srgbClr val="FF6600"/>
        </a:accent1>
        <a:accent2>
          <a:srgbClr val="FF9933"/>
        </a:accent2>
        <a:accent3>
          <a:srgbClr val="C0AAAA"/>
        </a:accent3>
        <a:accent4>
          <a:srgbClr val="DADADA"/>
        </a:accent4>
        <a:accent5>
          <a:srgbClr val="FFB8AA"/>
        </a:accent5>
        <a:accent6>
          <a:srgbClr val="E78A2D"/>
        </a:accent6>
        <a:hlink>
          <a:srgbClr val="FFCC00"/>
        </a:hlink>
        <a:folHlink>
          <a:srgbClr val="CC9900"/>
        </a:folHlink>
      </a:clrScheme>
      <a:clrMap bg1="dk2" tx1="lt1" bg2="dk1" tx2="lt2" accent1="accent1" accent2="accent2" accent3="accent3" accent4="accent4" accent5="accent5" accent6="accent6" hlink="hlink" folHlink="folHlink"/>
    </a:extraClrScheme>
    <a:extraClrScheme>
      <a:clrScheme name="Compass 4">
        <a:dk1>
          <a:srgbClr val="676A5C"/>
        </a:dk1>
        <a:lt1>
          <a:srgbClr val="FFFFFF"/>
        </a:lt1>
        <a:dk2>
          <a:srgbClr val="686B5D"/>
        </a:dk2>
        <a:lt2>
          <a:srgbClr val="FFFFCC"/>
        </a:lt2>
        <a:accent1>
          <a:srgbClr val="CC6600"/>
        </a:accent1>
        <a:accent2>
          <a:srgbClr val="809EA8"/>
        </a:accent2>
        <a:accent3>
          <a:srgbClr val="B9BAB6"/>
        </a:accent3>
        <a:accent4>
          <a:srgbClr val="DADADA"/>
        </a:accent4>
        <a:accent5>
          <a:srgbClr val="E2B8AA"/>
        </a:accent5>
        <a:accent6>
          <a:srgbClr val="738F98"/>
        </a:accent6>
        <a:hlink>
          <a:srgbClr val="DDBF4F"/>
        </a:hlink>
        <a:folHlink>
          <a:srgbClr val="B7B6A3"/>
        </a:folHlink>
      </a:clrScheme>
      <a:clrMap bg1="dk2" tx1="lt1" bg2="dk1" tx2="lt2" accent1="accent1" accent2="accent2" accent3="accent3" accent4="accent4" accent5="accent5" accent6="accent6" hlink="hlink" folHlink="folHlink"/>
    </a:extraClrScheme>
    <a:extraClrScheme>
      <a:clrScheme name="Compass 5">
        <a:dk1>
          <a:srgbClr val="AC835E"/>
        </a:dk1>
        <a:lt1>
          <a:srgbClr val="FFFFFF"/>
        </a:lt1>
        <a:dk2>
          <a:srgbClr val="AE8764"/>
        </a:dk2>
        <a:lt2>
          <a:srgbClr val="FFFFCC"/>
        </a:lt2>
        <a:accent1>
          <a:srgbClr val="CC6600"/>
        </a:accent1>
        <a:accent2>
          <a:srgbClr val="FF5050"/>
        </a:accent2>
        <a:accent3>
          <a:srgbClr val="D3C3B8"/>
        </a:accent3>
        <a:accent4>
          <a:srgbClr val="DADADA"/>
        </a:accent4>
        <a:accent5>
          <a:srgbClr val="E2B8AA"/>
        </a:accent5>
        <a:accent6>
          <a:srgbClr val="E74848"/>
        </a:accent6>
        <a:hlink>
          <a:srgbClr val="FFCC99"/>
        </a:hlink>
        <a:folHlink>
          <a:srgbClr val="FF9966"/>
        </a:folHlink>
      </a:clrScheme>
      <a:clrMap bg1="dk2" tx1="lt1" bg2="dk1" tx2="lt2" accent1="accent1" accent2="accent2" accent3="accent3" accent4="accent4" accent5="accent5" accent6="accent6" hlink="hlink" folHlink="folHlink"/>
    </a:extraClrScheme>
    <a:extraClrScheme>
      <a:clrScheme name="Compass 6">
        <a:dk1>
          <a:srgbClr val="526133"/>
        </a:dk1>
        <a:lt1>
          <a:srgbClr val="FFFFFF"/>
        </a:lt1>
        <a:dk2>
          <a:srgbClr val="4E5D31"/>
        </a:dk2>
        <a:lt2>
          <a:srgbClr val="FFFFCC"/>
        </a:lt2>
        <a:accent1>
          <a:srgbClr val="99CC00"/>
        </a:accent1>
        <a:accent2>
          <a:srgbClr val="7A9505"/>
        </a:accent2>
        <a:accent3>
          <a:srgbClr val="B2B6AD"/>
        </a:accent3>
        <a:accent4>
          <a:srgbClr val="DADADA"/>
        </a:accent4>
        <a:accent5>
          <a:srgbClr val="CAE2AA"/>
        </a:accent5>
        <a:accent6>
          <a:srgbClr val="6E8704"/>
        </a:accent6>
        <a:hlink>
          <a:srgbClr val="FFCC00"/>
        </a:hlink>
        <a:folHlink>
          <a:srgbClr val="CCCC00"/>
        </a:folHlink>
      </a:clrScheme>
      <a:clrMap bg1="dk2" tx1="lt1" bg2="dk1" tx2="lt2" accent1="accent1" accent2="accent2" accent3="accent3" accent4="accent4" accent5="accent5" accent6="accent6" hlink="hlink" folHlink="folHlink"/>
    </a:extraClrScheme>
    <a:extraClrScheme>
      <a:clrScheme name="Compass 7">
        <a:dk1>
          <a:srgbClr val="000000"/>
        </a:dk1>
        <a:lt1>
          <a:srgbClr val="DDDCC5"/>
        </a:lt1>
        <a:dk2>
          <a:srgbClr val="95934B"/>
        </a:dk2>
        <a:lt2>
          <a:srgbClr val="DBDAC3"/>
        </a:lt2>
        <a:accent1>
          <a:srgbClr val="EAEBE1"/>
        </a:accent1>
        <a:accent2>
          <a:srgbClr val="9DB0B7"/>
        </a:accent2>
        <a:accent3>
          <a:srgbClr val="EBEBDF"/>
        </a:accent3>
        <a:accent4>
          <a:srgbClr val="000000"/>
        </a:accent4>
        <a:accent5>
          <a:srgbClr val="F3F3EE"/>
        </a:accent5>
        <a:accent6>
          <a:srgbClr val="8E9FA6"/>
        </a:accent6>
        <a:hlink>
          <a:srgbClr val="009900"/>
        </a:hlink>
        <a:folHlink>
          <a:srgbClr val="808000"/>
        </a:folHlink>
      </a:clrScheme>
      <a:clrMap bg1="lt1" tx1="dk1" bg2="lt2" tx2="dk2" accent1="accent1" accent2="accent2" accent3="accent3" accent4="accent4" accent5="accent5" accent6="accent6" hlink="hlink" folHlink="folHlink"/>
    </a:extraClrScheme>
    <a:extraClrScheme>
      <a:clrScheme name="Compass 8">
        <a:dk1>
          <a:srgbClr val="007E7B"/>
        </a:dk1>
        <a:lt1>
          <a:srgbClr val="FFFFFF"/>
        </a:lt1>
        <a:dk2>
          <a:srgbClr val="008080"/>
        </a:dk2>
        <a:lt2>
          <a:srgbClr val="FFFF99"/>
        </a:lt2>
        <a:accent1>
          <a:srgbClr val="33CCCC"/>
        </a:accent1>
        <a:accent2>
          <a:srgbClr val="00CC66"/>
        </a:accent2>
        <a:accent3>
          <a:srgbClr val="AAC0C0"/>
        </a:accent3>
        <a:accent4>
          <a:srgbClr val="DADADA"/>
        </a:accent4>
        <a:accent5>
          <a:srgbClr val="ADE2E2"/>
        </a:accent5>
        <a:accent6>
          <a:srgbClr val="00B95C"/>
        </a:accent6>
        <a:hlink>
          <a:srgbClr val="CCFFCC"/>
        </a:hlink>
        <a:folHlink>
          <a:srgbClr val="FFFFCC"/>
        </a:folHlink>
      </a:clrScheme>
      <a:clrMap bg1="dk2" tx1="lt1" bg2="dk1" tx2="lt2" accent1="accent1" accent2="accent2" accent3="accent3" accent4="accent4" accent5="accent5" accent6="accent6" hlink="hlink" folHlink="folHlink"/>
    </a:extraClrScheme>
    <a:extraClrScheme>
      <a:clrScheme name="Compass 9">
        <a:dk1>
          <a:srgbClr val="000000"/>
        </a:dk1>
        <a:lt1>
          <a:srgbClr val="FFFFFF"/>
        </a:lt1>
        <a:dk2>
          <a:srgbClr val="000000"/>
        </a:dk2>
        <a:lt2>
          <a:srgbClr val="FEFEFE"/>
        </a:lt2>
        <a:accent1>
          <a:srgbClr val="E1E1FF"/>
        </a:accent1>
        <a:accent2>
          <a:srgbClr val="D9FFF8"/>
        </a:accent2>
        <a:accent3>
          <a:srgbClr val="FFFFFF"/>
        </a:accent3>
        <a:accent4>
          <a:srgbClr val="000000"/>
        </a:accent4>
        <a:accent5>
          <a:srgbClr val="EEEEFF"/>
        </a:accent5>
        <a:accent6>
          <a:srgbClr val="C4E7E1"/>
        </a:accent6>
        <a:hlink>
          <a:srgbClr val="9966FF"/>
        </a:hlink>
        <a:folHlink>
          <a:srgbClr val="66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4396</TotalTime>
  <Words>4515</Words>
  <Application>Microsoft Office PowerPoint</Application>
  <PresentationFormat>On-screen Show (4:3)</PresentationFormat>
  <Paragraphs>810</Paragraphs>
  <Slides>65</Slides>
  <Notes>13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65</vt:i4>
      </vt:variant>
    </vt:vector>
  </HeadingPairs>
  <TitlesOfParts>
    <vt:vector size="77" baseType="lpstr">
      <vt:lpstr>Arial</vt:lpstr>
      <vt:lpstr>Arial Narrow</vt:lpstr>
      <vt:lpstr>Calibri</vt:lpstr>
      <vt:lpstr>Courier New</vt:lpstr>
      <vt:lpstr>Helvetica Neue</vt:lpstr>
      <vt:lpstr>Lucida Console</vt:lpstr>
      <vt:lpstr>Tahoma</vt:lpstr>
      <vt:lpstr>Tahoma (Body)</vt:lpstr>
      <vt:lpstr>Tahoma (Headings)</vt:lpstr>
      <vt:lpstr>Times New Roman</vt:lpstr>
      <vt:lpstr>Wingdings</vt:lpstr>
      <vt:lpstr>Compass</vt:lpstr>
      <vt:lpstr>INT222 - Internet Fundamentals</vt:lpstr>
      <vt:lpstr>Agenda</vt:lpstr>
      <vt:lpstr>Course Overview</vt:lpstr>
      <vt:lpstr>Course Information</vt:lpstr>
      <vt:lpstr>Course Information</vt:lpstr>
      <vt:lpstr>Course Information</vt:lpstr>
      <vt:lpstr>Evaluation</vt:lpstr>
      <vt:lpstr>Promotion Policy</vt:lpstr>
      <vt:lpstr>How to Get an A in this Course</vt:lpstr>
      <vt:lpstr>Expectation</vt:lpstr>
      <vt:lpstr>Communication</vt:lpstr>
      <vt:lpstr>Internet Architecture</vt:lpstr>
      <vt:lpstr>Elements of Networks</vt:lpstr>
      <vt:lpstr>Internet Protocol Suite</vt:lpstr>
      <vt:lpstr>Internet Application Protocols</vt:lpstr>
      <vt:lpstr>Services Provided by the Internet</vt:lpstr>
      <vt:lpstr>Client Server Model</vt:lpstr>
      <vt:lpstr>Uniform Resource Locators (URL)</vt:lpstr>
      <vt:lpstr>HTML URL Encoding</vt:lpstr>
      <vt:lpstr>DNS (Domain Name System/Server)</vt:lpstr>
      <vt:lpstr>Hypertext Transfer Protocol </vt:lpstr>
      <vt:lpstr>HTTP Request and Response Messages</vt:lpstr>
      <vt:lpstr>HTTP Request</vt:lpstr>
      <vt:lpstr>HTTP Response</vt:lpstr>
      <vt:lpstr>HTTP Secure</vt:lpstr>
      <vt:lpstr>Web Application</vt:lpstr>
      <vt:lpstr>Front-end Web Application</vt:lpstr>
      <vt:lpstr>Front-end Web Application</vt:lpstr>
      <vt:lpstr>Front-end Web Apps Demos</vt:lpstr>
      <vt:lpstr>Let's start with JavaScript</vt:lpstr>
      <vt:lpstr>Firefox Developer Tool: Scratchpad</vt:lpstr>
      <vt:lpstr>Scratchpad</vt:lpstr>
      <vt:lpstr>Input and output</vt:lpstr>
      <vt:lpstr>alert()</vt:lpstr>
      <vt:lpstr>confirm()</vt:lpstr>
      <vt:lpstr>prompt()</vt:lpstr>
      <vt:lpstr>console.log()</vt:lpstr>
      <vt:lpstr>Introduction to JavaScript</vt:lpstr>
      <vt:lpstr>Introduction to JavaScript</vt:lpstr>
      <vt:lpstr>Basic JavaScript Rules</vt:lpstr>
      <vt:lpstr>Basic JavaScript Rules</vt:lpstr>
      <vt:lpstr>JavaScript data types</vt:lpstr>
      <vt:lpstr>JavaScript data types</vt:lpstr>
      <vt:lpstr>JavaScript Variable</vt:lpstr>
      <vt:lpstr>Declare and Refer Variables</vt:lpstr>
      <vt:lpstr>Variables Example</vt:lpstr>
      <vt:lpstr>Special values</vt:lpstr>
      <vt:lpstr>Conditional Expression</vt:lpstr>
      <vt:lpstr>Arithmetic Operators</vt:lpstr>
      <vt:lpstr>Assigning Values</vt:lpstr>
      <vt:lpstr>Logical Operators</vt:lpstr>
      <vt:lpstr>Other Operators</vt:lpstr>
      <vt:lpstr>Comparison Operators</vt:lpstr>
      <vt:lpstr>Strings and Quotation Marks</vt:lpstr>
      <vt:lpstr>Concatenation of Strings</vt:lpstr>
      <vt:lpstr>Adding Strings and Numbers</vt:lpstr>
      <vt:lpstr>Example - Evaluating Expressions</vt:lpstr>
      <vt:lpstr>Programming Constructs</vt:lpstr>
      <vt:lpstr>if-else Example </vt:lpstr>
      <vt:lpstr>Switch-case Example </vt:lpstr>
      <vt:lpstr>for loop Example</vt:lpstr>
      <vt:lpstr>for in loop Example</vt:lpstr>
      <vt:lpstr>while &amp; do…while loop Examples</vt:lpstr>
      <vt:lpstr>break and continue Statements</vt:lpstr>
      <vt:lpstr>Thank You!</vt:lpstr>
    </vt:vector>
  </TitlesOfParts>
  <Company>Compaq</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dc:title>
  <dc:creator>Wei Song</dc:creator>
  <cp:lastModifiedBy>Wei Song</cp:lastModifiedBy>
  <cp:revision>224</cp:revision>
  <cp:lastPrinted>2001-07-23T19:37:02Z</cp:lastPrinted>
  <dcterms:created xsi:type="dcterms:W3CDTF">2001-03-26T00:24:34Z</dcterms:created>
  <dcterms:modified xsi:type="dcterms:W3CDTF">2016-09-06T04:58:50Z</dcterms:modified>
</cp:coreProperties>
</file>