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266" r:id="rId2"/>
    <p:sldId id="271" r:id="rId3"/>
    <p:sldId id="314" r:id="rId4"/>
    <p:sldId id="384" r:id="rId5"/>
    <p:sldId id="332" r:id="rId6"/>
    <p:sldId id="392" r:id="rId7"/>
    <p:sldId id="336" r:id="rId8"/>
    <p:sldId id="337" r:id="rId9"/>
    <p:sldId id="338" r:id="rId10"/>
    <p:sldId id="339" r:id="rId11"/>
    <p:sldId id="373" r:id="rId12"/>
    <p:sldId id="374" r:id="rId13"/>
    <p:sldId id="366" r:id="rId14"/>
    <p:sldId id="367" r:id="rId15"/>
    <p:sldId id="368" r:id="rId16"/>
    <p:sldId id="369" r:id="rId17"/>
    <p:sldId id="370" r:id="rId18"/>
    <p:sldId id="371" r:id="rId19"/>
    <p:sldId id="308" r:id="rId20"/>
    <p:sldId id="372" r:id="rId21"/>
    <p:sldId id="375" r:id="rId22"/>
    <p:sldId id="377" r:id="rId23"/>
    <p:sldId id="379" r:id="rId24"/>
    <p:sldId id="380" r:id="rId25"/>
    <p:sldId id="315" r:id="rId26"/>
    <p:sldId id="385" r:id="rId27"/>
    <p:sldId id="382" r:id="rId28"/>
    <p:sldId id="376" r:id="rId29"/>
    <p:sldId id="393" r:id="rId30"/>
    <p:sldId id="383" r:id="rId31"/>
    <p:sldId id="386" r:id="rId32"/>
    <p:sldId id="394" r:id="rId33"/>
    <p:sldId id="397" r:id="rId34"/>
    <p:sldId id="398" r:id="rId35"/>
    <p:sldId id="399" r:id="rId36"/>
    <p:sldId id="401" r:id="rId37"/>
    <p:sldId id="402" r:id="rId38"/>
    <p:sldId id="404" r:id="rId39"/>
    <p:sldId id="388" r:id="rId40"/>
    <p:sldId id="389" r:id="rId41"/>
    <p:sldId id="405" r:id="rId42"/>
    <p:sldId id="311" r:id="rId43"/>
    <p:sldId id="277" r:id="rId44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FF"/>
    <a:srgbClr val="660066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5" autoAdjust="0"/>
    <p:restoredTop sz="86182" autoAdjust="0"/>
  </p:normalViewPr>
  <p:slideViewPr>
    <p:cSldViewPr>
      <p:cViewPr varScale="1">
        <p:scale>
          <a:sx n="88" d="100"/>
          <a:sy n="88" d="100"/>
        </p:scale>
        <p:origin x="22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99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F3DBB-8FCE-431D-B8A6-0151B8E5203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2/js-closure.j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2/recursive-function.j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Tools/Scratchpad" TargetMode="External"/><Relationship Id="rId3" Type="http://schemas.openxmlformats.org/officeDocument/2006/relationships/hyperlink" Target="https://developer.mozilla.org/en-US/docs/Web/JavaScript/A_re-introduction_to_JavaScript" TargetMode="External"/><Relationship Id="rId7" Type="http://schemas.openxmlformats.org/officeDocument/2006/relationships/hyperlink" Target="http://www.jslint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z7KL7ZirZc#t=11m30s" TargetMode="External"/><Relationship Id="rId5" Type="http://schemas.openxmlformats.org/officeDocument/2006/relationships/hyperlink" Target="https://developer.mozilla.org/en-US/docs/Web/JavaScript/Guide" TargetMode="External"/><Relationship Id="rId4" Type="http://schemas.openxmlformats.org/officeDocument/2006/relationships/hyperlink" Target="https://developer.mozilla.org/en-US/docs/Web/JavaScript/Reference/Functions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Fundamentals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2: JavaScript Functions, Scope and Closure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with multiple or without parameter(s)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pPr lvl="1"/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parameter</a:t>
            </a:r>
            <a:r>
              <a:rPr lang="en-CA" sz="2000" dirty="0"/>
              <a:t>: arguments - an array-like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45019"/>
              </p:ext>
            </p:extLst>
          </p:nvPr>
        </p:nvGraphicFramePr>
        <p:xfrm>
          <a:off x="1223628" y="2371407"/>
          <a:ext cx="669674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function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var sum = 0;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for (var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=0;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CA" sz="2000" b="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arguments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.length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++) 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	         sum += arguments[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];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}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return sum;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endParaRPr lang="en-CA" sz="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() );           //0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(2, 6, 8) ); //16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functions are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first-class</a:t>
            </a:r>
            <a:r>
              <a:rPr lang="en-CA" sz="2800" dirty="0"/>
              <a:t> values:</a:t>
            </a:r>
          </a:p>
          <a:p>
            <a:pPr lvl="1"/>
            <a:r>
              <a:rPr lang="en-CA" dirty="0"/>
              <a:t>Functions are objects,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like regular values</a:t>
            </a:r>
            <a:r>
              <a:rPr lang="en-CA" dirty="0"/>
              <a:t>, and can be assigned, passed as parameters for another function and so on.</a:t>
            </a:r>
          </a:p>
          <a:p>
            <a:pPr lvl="1"/>
            <a:r>
              <a:rPr lang="en-CA" dirty="0"/>
              <a:t>e.g.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48377"/>
              </p:ext>
            </p:extLst>
          </p:nvPr>
        </p:nvGraphicFramePr>
        <p:xfrm>
          <a:off x="1187624" y="4293096"/>
          <a:ext cx="6696744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(name) {  console.log("Hi, "+name) }</a:t>
                      </a:r>
                    </a:p>
                    <a:p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var hi =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sayHi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// assign a function to another variable</a:t>
                      </a:r>
                    </a:p>
                    <a:p>
                      <a:endParaRPr lang="en-CA" sz="20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hi("John")     // call the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7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Function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Running at place</a:t>
            </a:r>
          </a:p>
          <a:p>
            <a:pPr lvl="1"/>
            <a:r>
              <a:rPr lang="en-CA" sz="2400" dirty="0"/>
              <a:t>It is possible to create and run a function created with Function Expression at once: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r>
              <a:rPr lang="en-CA" sz="2400" dirty="0"/>
              <a:t>Running at place is mostly used when we want to do the job involving local variables.</a:t>
            </a:r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96602"/>
              </p:ext>
            </p:extLst>
          </p:nvPr>
        </p:nvGraphicFramePr>
        <p:xfrm>
          <a:off x="1547664" y="3140968"/>
          <a:ext cx="6096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var f1 = (function() {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var a, b  // local variables  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// ...    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// and the code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89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968152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540750" cy="44930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JavaScript, variable scope can be </a:t>
            </a: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400" dirty="0">
                <a:effectLst/>
              </a:rPr>
              <a:t>the ways of variables to be accessed</a:t>
            </a:r>
            <a:r>
              <a:rPr lang="en-US" sz="2400" dirty="0"/>
              <a:t>. Scope is determined by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US" sz="2400" dirty="0"/>
              <a:t> a variable is declared.</a:t>
            </a:r>
          </a:p>
          <a:p>
            <a:endParaRPr lang="en-US" sz="500" dirty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Global variable </a:t>
            </a:r>
            <a:br>
              <a:rPr lang="en-US" sz="2400" dirty="0"/>
            </a:br>
            <a:r>
              <a:rPr lang="en-US" sz="2400" dirty="0"/>
              <a:t>A variable that is declared outside any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/>
              <a:t>is global. A global variable can be accessed anywhere in the current file or other files.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200" dirty="0"/>
              <a:t>Declared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any functions</a:t>
            </a:r>
            <a:r>
              <a:rPr lang="en-US" sz="2200" dirty="0"/>
              <a:t>, with or without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/>
              <a:t>keyword.</a:t>
            </a:r>
          </a:p>
          <a:p>
            <a:pPr lvl="1"/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Undeclared variable </a:t>
            </a:r>
            <a:r>
              <a:rPr lang="en-US" sz="2200" dirty="0"/>
              <a:t>– “Declared”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without using the var keyword</a:t>
            </a:r>
            <a:r>
              <a:rPr lang="en-US" sz="2200" dirty="0"/>
              <a:t>, </a:t>
            </a:r>
          </a:p>
          <a:p>
            <a:pPr lvl="2"/>
            <a:r>
              <a:rPr lang="en-US" sz="2000" dirty="0"/>
              <a:t>but the variable exists only after the function has been called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21873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 marL="514350" indent="-514350">
              <a:spcBef>
                <a:spcPts val="2400"/>
              </a:spcBef>
              <a:buFont typeface="+mj-lt"/>
              <a:buAutoNum type="arabicPeriod" startAt="2"/>
            </a:pPr>
            <a:r>
              <a:rPr lang="en-US" sz="2400" b="1" dirty="0"/>
              <a:t>Local variable </a:t>
            </a:r>
            <a:endParaRPr lang="en-US" sz="2400" dirty="0"/>
          </a:p>
          <a:p>
            <a:pPr marL="400050" lvl="1" indent="0">
              <a:spcBef>
                <a:spcPts val="2400"/>
              </a:spcBef>
              <a:buNone/>
            </a:pPr>
            <a:r>
              <a:rPr lang="en-US" sz="2400" dirty="0"/>
              <a:t>A variable that is declared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a function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0000FF"/>
                </a:solidFill>
              </a:rPr>
              <a:t>local</a:t>
            </a:r>
            <a:r>
              <a:rPr lang="en-US" sz="2400" dirty="0"/>
              <a:t>. A local variable can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</a:t>
            </a:r>
            <a:r>
              <a:rPr lang="en-US" sz="2400" dirty="0"/>
              <a:t>be accessed inside the function where it is declared in.</a:t>
            </a:r>
          </a:p>
          <a:p>
            <a:pPr marL="0" indent="0">
              <a:buNone/>
            </a:pPr>
            <a:endParaRPr lang="en-US" sz="400" dirty="0"/>
          </a:p>
          <a:p>
            <a:pPr lvl="1"/>
            <a:r>
              <a:rPr lang="en-US" sz="2400" dirty="0"/>
              <a:t>Declared in a function with the </a:t>
            </a:r>
            <a:r>
              <a:rPr lang="en-US" sz="2400" dirty="0" err="1"/>
              <a:t>var</a:t>
            </a:r>
            <a:r>
              <a:rPr lang="en-US" sz="2400" dirty="0"/>
              <a:t> keyword.</a:t>
            </a:r>
          </a:p>
          <a:p>
            <a:pPr lvl="1"/>
            <a:r>
              <a:rPr lang="en-US" sz="2400" dirty="0"/>
              <a:t>If you reference a local variable globally or in another function, JavaScript will trigger the "</a:t>
            </a:r>
            <a:r>
              <a:rPr lang="en-US" sz="2400" dirty="0">
                <a:solidFill>
                  <a:srgbClr val="0000CC"/>
                </a:solidFill>
              </a:rPr>
              <a:t>is not defined</a:t>
            </a:r>
            <a:r>
              <a:rPr lang="en-US" sz="2400" dirty="0"/>
              <a:t>" error. (this is different error from the "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undefined</a:t>
            </a:r>
            <a:r>
              <a:rPr lang="en-US" sz="2400" dirty="0"/>
              <a:t>" that is for a variable that is not initialized.)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8998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  <p:sp>
        <p:nvSpPr>
          <p:cNvPr id="5" name="TextBox 3"/>
          <p:cNvSpPr txBox="1"/>
          <p:nvPr/>
        </p:nvSpPr>
        <p:spPr>
          <a:xfrm>
            <a:off x="635000" y="1340768"/>
            <a:ext cx="7848600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	var display = "";      // Global variable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ident_A</a:t>
            </a:r>
            <a:r>
              <a:rPr lang="en-US" sz="1600" dirty="0"/>
              <a:t> = 5;           // Global variable - bad practice</a:t>
            </a:r>
          </a:p>
          <a:p>
            <a:endParaRPr lang="en-US" sz="1600" dirty="0"/>
          </a:p>
          <a:p>
            <a:r>
              <a:rPr lang="en-US" sz="1600" dirty="0"/>
              <a:t>	function </a:t>
            </a:r>
            <a:r>
              <a:rPr lang="en-US" sz="1600" dirty="0" err="1"/>
              <a:t>someFunction</a:t>
            </a:r>
            <a:r>
              <a:rPr lang="en-US" sz="1600" dirty="0"/>
              <a:t>() {   // Start of function</a:t>
            </a:r>
          </a:p>
          <a:p>
            <a:endParaRPr lang="en-US" sz="1600" dirty="0"/>
          </a:p>
          <a:p>
            <a:r>
              <a:rPr lang="en-US" sz="1600" dirty="0"/>
              <a:t>	    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ident_B</a:t>
            </a:r>
            <a:r>
              <a:rPr lang="en-US" sz="1600" dirty="0"/>
              <a:t> = 15;      // Local  variable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ident_C</a:t>
            </a:r>
            <a:r>
              <a:rPr lang="en-US" sz="1600" dirty="0"/>
              <a:t>     = 34;        // Global variable - bad practice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ident_A</a:t>
            </a:r>
            <a:r>
              <a:rPr lang="en-US" sz="1600" dirty="0"/>
              <a:t> = 0;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ident_C</a:t>
            </a:r>
            <a:r>
              <a:rPr lang="en-US" sz="1600" dirty="0"/>
              <a:t>++;                // increment </a:t>
            </a:r>
            <a:r>
              <a:rPr lang="en-US" sz="1600" dirty="0" err="1"/>
              <a:t>ident_C</a:t>
            </a:r>
            <a:r>
              <a:rPr lang="en-US" sz="1600" dirty="0"/>
              <a:t> by 1 </a:t>
            </a:r>
          </a:p>
          <a:p>
            <a:r>
              <a:rPr lang="en-US" sz="1600" dirty="0"/>
              <a:t>	     </a:t>
            </a:r>
            <a:r>
              <a:rPr lang="en-US" sz="1600" dirty="0" err="1"/>
              <a:t>ident_A</a:t>
            </a:r>
            <a:r>
              <a:rPr lang="en-US" sz="1600" dirty="0"/>
              <a:t>     = </a:t>
            </a:r>
            <a:r>
              <a:rPr lang="en-US" sz="1600" dirty="0" err="1"/>
              <a:t>ident_B</a:t>
            </a:r>
            <a:r>
              <a:rPr lang="en-US" sz="1600" dirty="0"/>
              <a:t> + </a:t>
            </a:r>
            <a:r>
              <a:rPr lang="en-US" sz="1600" dirty="0" err="1"/>
              <a:t>ident_C</a:t>
            </a:r>
            <a:r>
              <a:rPr lang="en-US" sz="1600" dirty="0"/>
              <a:t>;</a:t>
            </a:r>
          </a:p>
          <a:p>
            <a:r>
              <a:rPr lang="en-US" sz="1600" dirty="0"/>
              <a:t>	     console.log(</a:t>
            </a:r>
            <a:r>
              <a:rPr lang="en-US" sz="1600" dirty="0" err="1"/>
              <a:t>ident_A</a:t>
            </a:r>
            <a:r>
              <a:rPr lang="en-US" sz="1600" dirty="0"/>
              <a:t>);  // show the value of </a:t>
            </a:r>
            <a:r>
              <a:rPr lang="en-US" sz="1600" dirty="0" err="1"/>
              <a:t>ident_A</a:t>
            </a:r>
            <a:r>
              <a:rPr lang="en-US" sz="1600" dirty="0"/>
              <a:t> inside the function      </a:t>
            </a:r>
          </a:p>
          <a:p>
            <a:endParaRPr lang="en-US" sz="1600" dirty="0"/>
          </a:p>
          <a:p>
            <a:r>
              <a:rPr lang="en-US" sz="1600" dirty="0"/>
              <a:t>	} // End of function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/>
              <a:t>someFunction</a:t>
            </a:r>
            <a:r>
              <a:rPr lang="en-US" sz="1600" dirty="0"/>
              <a:t>();     // call the function. If remove this line, what result?</a:t>
            </a:r>
          </a:p>
          <a:p>
            <a:r>
              <a:rPr lang="en-US" sz="1600" dirty="0"/>
              <a:t>	console.log(</a:t>
            </a:r>
            <a:r>
              <a:rPr lang="en-US" sz="1600" dirty="0" err="1"/>
              <a:t>ident_A</a:t>
            </a:r>
            <a:r>
              <a:rPr lang="en-US" sz="1600" dirty="0"/>
              <a:t>);   // show the value of </a:t>
            </a:r>
            <a:r>
              <a:rPr lang="en-US" sz="1600" dirty="0" err="1"/>
              <a:t>ident_A</a:t>
            </a:r>
            <a:r>
              <a:rPr lang="en-US" sz="1600" dirty="0"/>
              <a:t> outside the function</a:t>
            </a:r>
          </a:p>
          <a:p>
            <a:r>
              <a:rPr lang="en-US" sz="1600" dirty="0"/>
              <a:t>	console.log(</a:t>
            </a:r>
            <a:r>
              <a:rPr lang="en-US" sz="1600" dirty="0" err="1"/>
              <a:t>ident_C</a:t>
            </a:r>
            <a:r>
              <a:rPr lang="en-US" sz="1600" dirty="0"/>
              <a:t>);   // show the value of </a:t>
            </a:r>
            <a:r>
              <a:rPr lang="en-US" sz="1600" dirty="0" err="1"/>
              <a:t>ident_C</a:t>
            </a:r>
            <a:endParaRPr lang="en-US" sz="1600" dirty="0"/>
          </a:p>
          <a:p>
            <a:r>
              <a:rPr lang="en-US" sz="1600" dirty="0"/>
              <a:t>	console.log(</a:t>
            </a:r>
            <a:r>
              <a:rPr lang="en-US" sz="1600" dirty="0" err="1"/>
              <a:t>ident_B</a:t>
            </a:r>
            <a:r>
              <a:rPr lang="en-US" sz="1600" dirty="0"/>
              <a:t>);   // 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265137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Variable Scope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 is recommended that you</a:t>
            </a:r>
          </a:p>
          <a:p>
            <a:pPr lvl="1"/>
            <a:r>
              <a:rPr lang="en-US" sz="2200" dirty="0"/>
              <a:t>Avoid using global variables.</a:t>
            </a:r>
          </a:p>
          <a:p>
            <a:pPr lvl="1"/>
            <a:r>
              <a:rPr lang="en-US" sz="2200" dirty="0"/>
              <a:t>Always use the </a:t>
            </a:r>
            <a:r>
              <a:rPr lang="en-US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200" dirty="0"/>
              <a:t>keyword when declaring variables.</a:t>
            </a:r>
          </a:p>
          <a:p>
            <a:pPr lvl="1"/>
            <a:r>
              <a:rPr lang="en-US" sz="2200" dirty="0"/>
              <a:t>For large web application, use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self-executing anonymous function</a:t>
            </a:r>
            <a:r>
              <a:rPr lang="en-US" sz="2200" dirty="0"/>
              <a:t> to wrap JavaScript files:</a:t>
            </a:r>
          </a:p>
          <a:p>
            <a:pPr marL="1314450" lvl="3" indent="0">
              <a:buNone/>
            </a:pPr>
            <a:r>
              <a:rPr lang="en-US" sz="1800" dirty="0"/>
              <a:t>(function() {</a:t>
            </a:r>
          </a:p>
          <a:p>
            <a:pPr marL="1314450" lvl="3" indent="0">
              <a:buNone/>
            </a:pPr>
            <a:r>
              <a:rPr lang="en-US" sz="1800" dirty="0"/>
              <a:t>  // your code</a:t>
            </a:r>
          </a:p>
          <a:p>
            <a:pPr marL="1314450" lvl="3" indent="0">
              <a:buNone/>
            </a:pPr>
            <a:r>
              <a:rPr lang="en-US" sz="1800" dirty="0"/>
              <a:t>})();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Notes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/>
              <a:t>are the only construct that can be used to limit scope of variables. </a:t>
            </a:r>
          </a:p>
          <a:p>
            <a:pPr lvl="1"/>
            <a:r>
              <a:rPr lang="en-US" sz="2200" dirty="0"/>
              <a:t>In JavaScript, code blocks {} do not determine variable scope.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86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754322"/>
              </p:ext>
            </p:extLst>
          </p:nvPr>
        </p:nvGraphicFramePr>
        <p:xfrm>
          <a:off x="1259632" y="1484785"/>
          <a:ext cx="6624736" cy="4624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1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Local Block in C</a:t>
                      </a:r>
                    </a:p>
                  </a:txBody>
                  <a:tcPr>
                    <a:solidFill>
                      <a:srgbClr val="4F82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  scope in JavaScript</a:t>
                      </a:r>
                    </a:p>
                  </a:txBody>
                  <a:tcPr>
                    <a:solidFill>
                      <a:srgbClr val="4F8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1348">
                <a:tc>
                  <a:txBody>
                    <a:bodyPr/>
                    <a:lstStyle/>
                    <a:p>
                      <a:r>
                        <a:rPr lang="en-US" dirty="0"/>
                        <a:t>#include &lt;</a:t>
                      </a:r>
                      <a:r>
                        <a:rPr lang="en-US" dirty="0" err="1"/>
                        <a:t>stdio.h</a:t>
                      </a:r>
                      <a:r>
                        <a:rPr lang="en-US" dirty="0"/>
                        <a:t>&gt;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main() </a:t>
                      </a:r>
                    </a:p>
                    <a:p>
                      <a:r>
                        <a:rPr lang="en-US" baseline="0" dirty="0"/>
                        <a:t>{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x = 10;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{</a:t>
                      </a:r>
                    </a:p>
                    <a:p>
                      <a:r>
                        <a:rPr lang="en-US" baseline="0" dirty="0"/>
                        <a:t>        </a:t>
                      </a:r>
                      <a:r>
                        <a:rPr lang="en-US" baseline="0" dirty="0" err="1"/>
                        <a:t>int</a:t>
                      </a:r>
                      <a:r>
                        <a:rPr lang="en-US" baseline="0" dirty="0"/>
                        <a:t> x = 30;</a:t>
                      </a:r>
                    </a:p>
                    <a:p>
                      <a:r>
                        <a:rPr lang="en-US" baseline="0" dirty="0"/>
                        <a:t>        </a:t>
                      </a:r>
                      <a:r>
                        <a:rPr lang="en-US" baseline="0" dirty="0" err="1"/>
                        <a:t>printf</a:t>
                      </a:r>
                      <a:r>
                        <a:rPr lang="en-US" baseline="0" dirty="0"/>
                        <a:t>(%d ", x);</a:t>
                      </a:r>
                    </a:p>
                    <a:p>
                      <a:r>
                        <a:rPr lang="en-US" baseline="0" dirty="0"/>
                        <a:t>    }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 err="1"/>
                        <a:t>printf</a:t>
                      </a:r>
                      <a:r>
                        <a:rPr lang="en-US" baseline="0" dirty="0"/>
                        <a:t>("%d", x);</a:t>
                      </a:r>
                    </a:p>
                    <a:p>
                      <a:r>
                        <a:rPr lang="en-US" baseline="0" dirty="0"/>
                        <a:t>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var</a:t>
                      </a:r>
                      <a:r>
                        <a:rPr lang="en-US" b="0" dirty="0"/>
                        <a:t> a = 10;</a:t>
                      </a:r>
                    </a:p>
                    <a:p>
                      <a:r>
                        <a:rPr lang="en-US" b="0" dirty="0"/>
                        <a:t>{</a:t>
                      </a:r>
                    </a:p>
                    <a:p>
                      <a:r>
                        <a:rPr lang="en-US" b="0" dirty="0"/>
                        <a:t>     </a:t>
                      </a:r>
                      <a:r>
                        <a:rPr lang="en-US" b="0" dirty="0" err="1"/>
                        <a:t>var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dirty="0"/>
                        <a:t>a = 30;</a:t>
                      </a:r>
                    </a:p>
                    <a:p>
                      <a:r>
                        <a:rPr lang="en-US" b="0" dirty="0"/>
                        <a:t>     b= 20;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for (</a:t>
                      </a:r>
                      <a:r>
                        <a:rPr lang="en-US" b="0" dirty="0" err="1"/>
                        <a:t>var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 = 0;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 &lt; 5;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++) { </a:t>
                      </a:r>
                    </a:p>
                    <a:p>
                      <a:r>
                        <a:rPr lang="en-US" b="0" dirty="0"/>
                        <a:t>     </a:t>
                      </a:r>
                      <a:r>
                        <a:rPr lang="en-US" b="0" dirty="0" err="1"/>
                        <a:t>var</a:t>
                      </a:r>
                      <a:r>
                        <a:rPr lang="en-US" b="0" dirty="0"/>
                        <a:t> c = </a:t>
                      </a:r>
                      <a:r>
                        <a:rPr lang="en-US" b="0" dirty="0" err="1"/>
                        <a:t>i</a:t>
                      </a:r>
                      <a:r>
                        <a:rPr lang="en-US" b="0" dirty="0"/>
                        <a:t>; </a:t>
                      </a:r>
                    </a:p>
                    <a:p>
                      <a:r>
                        <a:rPr lang="en-US" b="0" dirty="0"/>
                        <a:t>}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console.log(a); </a:t>
                      </a:r>
                    </a:p>
                    <a:p>
                      <a:r>
                        <a:rPr lang="en-US" b="0" dirty="0"/>
                        <a:t>console.log(b); </a:t>
                      </a:r>
                    </a:p>
                    <a:p>
                      <a:r>
                        <a:rPr lang="en-US" b="0" dirty="0"/>
                        <a:t>console.log(c); </a:t>
                      </a:r>
                      <a:endParaRPr lang="en-CA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980">
                <a:tc>
                  <a:txBody>
                    <a:bodyPr/>
                    <a:lstStyle/>
                    <a:p>
                      <a:r>
                        <a:rPr lang="en-US" dirty="0"/>
                        <a:t>Output:</a:t>
                      </a:r>
                      <a:r>
                        <a:rPr lang="en-US" baseline="0" dirty="0"/>
                        <a:t> 30 10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65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Built-in / Global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are built into the JavaScript language.</a:t>
            </a:r>
          </a:p>
          <a:p>
            <a:pPr lvl="1"/>
            <a:r>
              <a:rPr lang="en-US" sz="2000" b="1" dirty="0">
                <a:solidFill>
                  <a:srgbClr val="0000CC"/>
                </a:solidFill>
              </a:rPr>
              <a:t>Common window object methods </a:t>
            </a:r>
            <a:r>
              <a:rPr lang="en-CA" sz="2000" dirty="0"/>
              <a:t>(Methods of the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/>
              <a:t>object)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They have already been defined and the logic behind them has already been coded for you to use.</a:t>
            </a:r>
          </a:p>
          <a:p>
            <a:pPr lvl="1"/>
            <a:r>
              <a:rPr lang="en-CA" sz="2000" dirty="0"/>
              <a:t>console.log()  or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</a:t>
            </a:r>
            <a:r>
              <a:rPr lang="en-CA" sz="1800" dirty="0"/>
              <a:t>.console.log(), </a:t>
            </a:r>
            <a:r>
              <a:rPr lang="en-CA" sz="2000" dirty="0"/>
              <a:t>confirm(), prompt()  </a:t>
            </a:r>
          </a:p>
          <a:p>
            <a:pPr lvl="1"/>
            <a:endParaRPr lang="en-CA" sz="1050" dirty="0"/>
          </a:p>
          <a:p>
            <a:pPr lvl="1"/>
            <a:r>
              <a:rPr lang="en-CA" sz="2000" dirty="0">
                <a:effectLst/>
              </a:rPr>
              <a:t>parseInt()</a:t>
            </a:r>
            <a:r>
              <a:rPr lang="en-CA" sz="2000" dirty="0"/>
              <a:t>, </a:t>
            </a:r>
            <a:r>
              <a:rPr lang="en-CA" sz="2000" dirty="0">
                <a:effectLst/>
              </a:rPr>
              <a:t>parseFloat()</a:t>
            </a:r>
          </a:p>
          <a:p>
            <a:pPr lvl="1"/>
            <a:r>
              <a:rPr lang="en-CA" sz="2000" dirty="0">
                <a:effectLst/>
              </a:rPr>
              <a:t>Number(), String()</a:t>
            </a:r>
            <a:endParaRPr lang="en-CA" sz="2000" dirty="0">
              <a:solidFill>
                <a:srgbClr val="000000"/>
              </a:solidFill>
              <a:effectLst/>
              <a:latin typeface="verdana"/>
            </a:endParaRPr>
          </a:p>
          <a:p>
            <a:pPr lvl="1"/>
            <a:r>
              <a:rPr lang="en-CA" sz="2000" dirty="0" err="1">
                <a:effectLst/>
              </a:rPr>
              <a:t>isNaN</a:t>
            </a:r>
            <a:r>
              <a:rPr lang="en-CA" sz="2000" dirty="0">
                <a:effectLst/>
              </a:rPr>
              <a:t>(), </a:t>
            </a:r>
            <a:r>
              <a:rPr lang="en-CA" sz="2000" dirty="0" err="1">
                <a:effectLst/>
              </a:rPr>
              <a:t>inFinite</a:t>
            </a:r>
            <a:r>
              <a:rPr lang="en-CA" sz="2000" dirty="0">
                <a:effectLst/>
              </a:rPr>
              <a:t>(), </a:t>
            </a:r>
            <a:r>
              <a:rPr lang="en-CA" sz="2000" dirty="0" err="1">
                <a:effectLst/>
              </a:rPr>
              <a:t>eval</a:t>
            </a:r>
            <a:r>
              <a:rPr lang="en-CA" sz="2000" dirty="0">
                <a:effectLst/>
              </a:rPr>
              <a:t>(), </a:t>
            </a:r>
          </a:p>
          <a:p>
            <a:pPr lvl="1"/>
            <a:endParaRPr lang="en-CA" sz="2000" dirty="0">
              <a:effectLst/>
            </a:endParaRPr>
          </a:p>
          <a:p>
            <a:pPr lvl="1"/>
            <a:r>
              <a:rPr lang="en-CA" sz="2000" dirty="0"/>
              <a:t>Open(), close(), Focus(), …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24841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prompt()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Example:</a:t>
            </a:r>
          </a:p>
          <a:p>
            <a:pPr lvl="1">
              <a:buNone/>
            </a:pPr>
            <a:r>
              <a:rPr lang="en-US" sz="2400" dirty="0"/>
              <a:t>var a = prompt("Enter first number");      // enter 11</a:t>
            </a:r>
          </a:p>
          <a:p>
            <a:pPr lvl="1">
              <a:buNone/>
            </a:pPr>
            <a:r>
              <a:rPr lang="en-US" sz="2400" dirty="0"/>
              <a:t>var b = prompt("Enter second number"); // enter 12</a:t>
            </a:r>
          </a:p>
          <a:p>
            <a:pPr lvl="1">
              <a:buNone/>
            </a:pPr>
            <a:r>
              <a:rPr lang="en-US" sz="2400" dirty="0"/>
              <a:t>var result = a + b;</a:t>
            </a:r>
          </a:p>
          <a:p>
            <a:pPr lvl="1">
              <a:buNone/>
            </a:pPr>
            <a:r>
              <a:rPr lang="en-US" sz="2400" dirty="0"/>
              <a:t>console.log("The result is " + result); </a:t>
            </a:r>
          </a:p>
          <a:p>
            <a:pPr lvl="1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Default values</a:t>
            </a:r>
          </a:p>
          <a:p>
            <a:pPr lvl="1">
              <a:buNone/>
            </a:pPr>
            <a:r>
              <a:rPr lang="en-US" sz="2400" dirty="0"/>
              <a:t>var school = prompt("What is your school?", "Seneca");</a:t>
            </a:r>
          </a:p>
          <a:p>
            <a:pPr lvl="1">
              <a:buNone/>
            </a:pPr>
            <a:r>
              <a:rPr lang="en-US" sz="2400" dirty="0"/>
              <a:t>console.log("The school you are attending :\n" + school);</a:t>
            </a:r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Functions</a:t>
            </a:r>
          </a:p>
          <a:p>
            <a:pPr lvl="1" eaLnBrk="1" hangingPunct="1">
              <a:defRPr/>
            </a:pPr>
            <a:r>
              <a:rPr lang="en-CA" altLang="en-US" sz="2400" dirty="0"/>
              <a:t>User-defined function</a:t>
            </a:r>
          </a:p>
          <a:p>
            <a:pPr lvl="1" eaLnBrk="1" hangingPunct="1">
              <a:defRPr/>
            </a:pPr>
            <a:r>
              <a:rPr lang="en-CA" altLang="en-US" sz="2400" dirty="0"/>
              <a:t>Built-in function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Variable scope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Closure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/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41918"/>
              </p:ext>
            </p:extLst>
          </p:nvPr>
        </p:nvGraphicFramePr>
        <p:xfrm>
          <a:off x="1115616" y="2204864"/>
          <a:ext cx="6768752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var decision = confirm("Last chance:\n Are you sure you want to leave?");</a:t>
                      </a:r>
                    </a:p>
                    <a:p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if (decision) {   // pressed OK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CA" sz="2400" b="0" dirty="0" err="1">
                          <a:solidFill>
                            <a:schemeClr val="tx1"/>
                          </a:solidFill>
                        </a:rPr>
                        <a:t>location.replace</a:t>
                      </a:r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("http://www.cnn.com");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else {  // pressed cancel     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    console.log("I'm glad you are staying.")</a:t>
                      </a:r>
                    </a:p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076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One argument: a string. </a:t>
            </a:r>
          </a:p>
          <a:p>
            <a:pPr lvl="1"/>
            <a:r>
              <a:rPr lang="en-CA" sz="2000" dirty="0"/>
              <a:t>If the string is an </a:t>
            </a:r>
            <a:r>
              <a:rPr lang="en-CA" sz="2000" dirty="0">
                <a:solidFill>
                  <a:srgbClr val="0000FF"/>
                </a:solidFill>
                <a:effectLst/>
              </a:rPr>
              <a:t>expression</a:t>
            </a:r>
            <a:r>
              <a:rPr lang="en-CA" sz="2000" dirty="0"/>
              <a:t>, </a:t>
            </a:r>
            <a:r>
              <a:rPr lang="en-CA" sz="2000" dirty="0" err="1"/>
              <a:t>eval</a:t>
            </a:r>
            <a:r>
              <a:rPr lang="en-CA" sz="2000" dirty="0"/>
              <a:t>() evaluates/executes the expression.</a:t>
            </a:r>
          </a:p>
          <a:p>
            <a:pPr lvl="1"/>
            <a:r>
              <a:rPr lang="en-CA" sz="2000" dirty="0"/>
              <a:t>If the string is made up of JavaScript </a:t>
            </a:r>
            <a:r>
              <a:rPr lang="en-CA" sz="2000" dirty="0">
                <a:solidFill>
                  <a:srgbClr val="0000FF"/>
                </a:solidFill>
                <a:effectLst/>
              </a:rPr>
              <a:t>statements</a:t>
            </a:r>
            <a:r>
              <a:rPr lang="en-CA" sz="2000" dirty="0"/>
              <a:t>, </a:t>
            </a:r>
            <a:r>
              <a:rPr lang="en-CA" sz="2000" dirty="0" err="1"/>
              <a:t>eval</a:t>
            </a:r>
            <a:r>
              <a:rPr lang="en-CA" sz="2000" dirty="0"/>
              <a:t>() executes the statements.</a:t>
            </a:r>
          </a:p>
          <a:p>
            <a:pPr lvl="1"/>
            <a:r>
              <a:rPr lang="en-US" sz="2000" dirty="0"/>
              <a:t>Strings from user input can cause arbitrary code execution – don’t use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748918"/>
              </p:ext>
            </p:extLst>
          </p:nvPr>
        </p:nvGraphicFramePr>
        <p:xfrm>
          <a:off x="1907704" y="4191000"/>
          <a:ext cx="56166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5176">
                <a:tc>
                  <a:txBody>
                    <a:bodyPr/>
                    <a:lstStyle/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var x = 2;</a:t>
                      </a: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var y = 3;</a:t>
                      </a:r>
                    </a:p>
                    <a:p>
                      <a:pPr lvl="1"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console.log("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x + 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");            // x + y</a:t>
                      </a:r>
                    </a:p>
                    <a:p>
                      <a:pPr lvl="1"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0" baseline="0" dirty="0" err="1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x + y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") );  // 5</a:t>
                      </a:r>
                    </a:p>
                    <a:p>
                      <a:pPr lvl="1"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lvl="1">
                        <a:buNone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eval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(prompt("Enter a command"));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3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parseFloat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The </a:t>
            </a:r>
            <a:r>
              <a:rPr lang="en-CA" sz="2000" dirty="0" err="1"/>
              <a:t>parseFloat</a:t>
            </a:r>
            <a:r>
              <a:rPr lang="en-CA" sz="2000" dirty="0"/>
              <a:t>() function parses a string (</a:t>
            </a:r>
            <a:r>
              <a:rPr lang="en-CA" sz="2000" dirty="0">
                <a:solidFill>
                  <a:srgbClr val="0000FF"/>
                </a:solidFill>
              </a:rPr>
              <a:t>from left to right</a:t>
            </a:r>
            <a:r>
              <a:rPr lang="en-CA" sz="2000" dirty="0"/>
              <a:t>) and returns a floating point number. If a character cannot be converted to a number, the function returns the value up to that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If the first character in the string cannot be converted to a number, the function returns "</a:t>
            </a:r>
            <a:r>
              <a:rPr lang="en-CA" sz="2000" dirty="0" err="1">
                <a:solidFill>
                  <a:srgbClr val="0000FF"/>
                </a:solidFill>
              </a:rPr>
              <a:t>NaN</a:t>
            </a:r>
            <a:r>
              <a:rPr lang="en-CA" sz="2000" dirty="0"/>
              <a:t>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The function </a:t>
            </a:r>
            <a:r>
              <a:rPr lang="en-CA" sz="2000" dirty="0">
                <a:solidFill>
                  <a:srgbClr val="0000FF"/>
                </a:solidFill>
              </a:rPr>
              <a:t>trim</a:t>
            </a:r>
            <a:r>
              <a:rPr lang="en-CA" sz="2000" dirty="0"/>
              <a:t> the string before parsing.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Example:</a:t>
            </a:r>
          </a:p>
          <a:p>
            <a:pPr lvl="1"/>
            <a:r>
              <a:rPr lang="en-CA" sz="1600" dirty="0" err="1"/>
              <a:t>parseFloat</a:t>
            </a:r>
            <a:r>
              <a:rPr lang="en-CA" sz="1600" dirty="0"/>
              <a:t>("15.25")          // 15.25</a:t>
            </a:r>
          </a:p>
          <a:p>
            <a:pPr lvl="1"/>
            <a:r>
              <a:rPr lang="en-CA" sz="1600" dirty="0" err="1"/>
              <a:t>parseFloat</a:t>
            </a:r>
            <a:r>
              <a:rPr lang="en-CA" sz="1600" dirty="0"/>
              <a:t>("0.000345")    // 0.000345</a:t>
            </a:r>
          </a:p>
          <a:p>
            <a:pPr lvl="1"/>
            <a:r>
              <a:rPr lang="en-CA" sz="1600" dirty="0" err="1"/>
              <a:t>parseFloat</a:t>
            </a:r>
            <a:r>
              <a:rPr lang="en-CA" sz="1600" dirty="0"/>
              <a:t>("0.00159+E") // 0.00159</a:t>
            </a:r>
          </a:p>
          <a:p>
            <a:pPr lvl="1"/>
            <a:r>
              <a:rPr lang="en-CA" sz="1600" dirty="0" err="1"/>
              <a:t>parseFloat</a:t>
            </a:r>
            <a:r>
              <a:rPr lang="en-CA" sz="1600" dirty="0"/>
              <a:t>(" 1234")         // 1234</a:t>
            </a:r>
          </a:p>
          <a:p>
            <a:pPr lvl="1"/>
            <a:r>
              <a:rPr lang="en-CA" sz="1600" dirty="0" err="1"/>
              <a:t>parseFloat</a:t>
            </a:r>
            <a:r>
              <a:rPr lang="en-CA" sz="1600" dirty="0"/>
              <a:t>("x 1234")       // </a:t>
            </a:r>
            <a:r>
              <a:rPr lang="en-CA" sz="1600" dirty="0" err="1"/>
              <a:t>NaN</a:t>
            </a:r>
            <a:endParaRPr lang="en-CA" sz="1600" dirty="0"/>
          </a:p>
          <a:p>
            <a:pPr lvl="1"/>
            <a:r>
              <a:rPr lang="en-CA" sz="1600" dirty="0" err="1"/>
              <a:t>parseFloat</a:t>
            </a:r>
            <a:r>
              <a:rPr lang="en-CA" sz="1600" dirty="0"/>
              <a:t>("1 2 3 4")      // 1</a:t>
            </a:r>
          </a:p>
          <a:p>
            <a:pPr lvl="1"/>
            <a:r>
              <a:rPr lang="en-CA" sz="1600" dirty="0" err="1"/>
              <a:t>parseFloat</a:t>
            </a:r>
            <a:r>
              <a:rPr lang="en-CA" sz="1600" dirty="0"/>
              <a:t>("1234ABC")   // 1234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parseInt() function parses its first argument (a string), and then tries to return an integer of the specified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</a:t>
            </a:r>
            <a:r>
              <a:rPr lang="en-CA" sz="2400" dirty="0"/>
              <a:t>(or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CA" sz="2400" dirty="0"/>
              <a:t>). The default base is 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If a number in the string is beyond the base, parseInt() ignores the rest of the characters and returns an integer value up to that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err="1"/>
              <a:t>parseInt</a:t>
            </a:r>
            <a:r>
              <a:rPr lang="en-CA" sz="2000" dirty="0"/>
              <a:t>('15')           // returns 15</a:t>
            </a:r>
            <a:br>
              <a:rPr lang="en-CA" sz="2000" dirty="0"/>
            </a:br>
            <a:r>
              <a:rPr lang="en-CA" sz="2000" dirty="0" err="1"/>
              <a:t>parseInt</a:t>
            </a:r>
            <a:r>
              <a:rPr lang="en-CA" sz="2000" dirty="0"/>
              <a:t>("15.99")       // returns 15</a:t>
            </a:r>
            <a:br>
              <a:rPr lang="en-CA" sz="2000" dirty="0"/>
            </a:br>
            <a:r>
              <a:rPr lang="en-CA" sz="2000" dirty="0" err="1"/>
              <a:t>parseInt</a:t>
            </a:r>
            <a:r>
              <a:rPr lang="en-CA" sz="2000" dirty="0"/>
              <a:t>('</a:t>
            </a:r>
            <a:r>
              <a:rPr lang="en-CA" sz="2000" b="1" dirty="0">
                <a:solidFill>
                  <a:srgbClr val="9900CC"/>
                </a:solidFill>
              </a:rPr>
              <a:t>15</a:t>
            </a:r>
            <a:r>
              <a:rPr lang="en-CA" sz="2000" dirty="0"/>
              <a:t>*3')      // returns 15</a:t>
            </a:r>
            <a:br>
              <a:rPr lang="en-CA" sz="2000" dirty="0"/>
            </a:br>
            <a:r>
              <a:rPr lang="en-CA" sz="2000" dirty="0" err="1"/>
              <a:t>parseInt</a:t>
            </a:r>
            <a:r>
              <a:rPr lang="en-CA" sz="2000" dirty="0"/>
              <a:t>('Hello')       // returns 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599"/>
            <a:ext cx="8540750" cy="1156063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with radix </a:t>
            </a:r>
            <a:r>
              <a:rPr lang="en-CA" sz="4000" dirty="0"/>
              <a:t>(or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r>
              <a:rPr lang="en-CA" sz="4000" dirty="0"/>
              <a:t>).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10 (decimal) 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/>
              <a:t>parseInt('15', 10)          // returns 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15</a:t>
            </a:r>
            <a:r>
              <a:rPr lang="en-CA" dirty="0"/>
              <a:t>*3', 10)      // returns 15</a:t>
            </a:r>
            <a:endParaRPr lang="en-CA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16 (hex) examples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/>
              <a:t>parseInt</a:t>
            </a:r>
            <a:r>
              <a:rPr lang="en-CA" dirty="0"/>
              <a:t>('F', 16)             // returns 15</a:t>
            </a:r>
            <a:br>
              <a:rPr lang="en-CA" dirty="0"/>
            </a:br>
            <a:r>
              <a:rPr lang="en-CA" dirty="0"/>
              <a:t>parseInt('</a:t>
            </a:r>
            <a:r>
              <a:rPr lang="en-CA" b="1" dirty="0">
                <a:solidFill>
                  <a:srgbClr val="9900CC"/>
                </a:solidFill>
              </a:rPr>
              <a:t>F</a:t>
            </a:r>
            <a:r>
              <a:rPr lang="en-CA" dirty="0"/>
              <a:t>XX123', 16)    // returns 15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8 (octal) 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/>
              <a:t>parseInt</a:t>
            </a:r>
            <a:r>
              <a:rPr lang="en-CA" dirty="0"/>
              <a:t>('17', 8)             // returns 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8', 8)             // returns 1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base 2 (binary) example</a:t>
            </a:r>
          </a:p>
          <a:p>
            <a:pPr marL="800100" lvl="2" indent="0">
              <a:lnSpc>
                <a:spcPct val="114000"/>
              </a:lnSpc>
              <a:buNone/>
            </a:pPr>
            <a:r>
              <a:rPr lang="en-CA" dirty="0" err="1"/>
              <a:t>parseInt</a:t>
            </a:r>
            <a:r>
              <a:rPr lang="en-CA" dirty="0"/>
              <a:t>('1111', 2)         // returns 15</a:t>
            </a:r>
            <a:br>
              <a:rPr lang="en-CA" dirty="0"/>
            </a:br>
            <a:r>
              <a:rPr lang="en-CA" dirty="0" err="1"/>
              <a:t>parseInt</a:t>
            </a:r>
            <a:r>
              <a:rPr lang="en-CA" dirty="0"/>
              <a:t>('</a:t>
            </a:r>
            <a:r>
              <a:rPr lang="en-CA" b="1" dirty="0">
                <a:solidFill>
                  <a:srgbClr val="9900CC"/>
                </a:solidFill>
              </a:rPr>
              <a:t>1</a:t>
            </a:r>
            <a:r>
              <a:rPr lang="en-CA" dirty="0"/>
              <a:t>211', 2)         // returns 1</a:t>
            </a:r>
          </a:p>
          <a:p>
            <a:pPr marL="800100" lvl="2" indent="0">
              <a:lnSpc>
                <a:spcPct val="114000"/>
              </a:lnSpc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e.g.1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e.g.2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16459"/>
              </p:ext>
            </p:extLst>
          </p:nvPr>
        </p:nvGraphicFramePr>
        <p:xfrm>
          <a:off x="2123728" y="1916832"/>
          <a:ext cx="58326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2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var a = prompt("Enter a number", 10);</a:t>
                      </a: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var b = prompt("Enter another number", 20);</a:t>
                      </a:r>
                    </a:p>
                    <a:p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 x = </a:t>
                      </a:r>
                      <a:r>
                        <a:rPr lang="en-CA" sz="1800" b="0" dirty="0" err="1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(a);</a:t>
                      </a:r>
                    </a:p>
                    <a:p>
                      <a:r>
                        <a:rPr lang="en-CA" sz="1800" b="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 y = </a:t>
                      </a:r>
                      <a:r>
                        <a:rPr lang="en-CA" sz="1800" b="0" dirty="0" err="1">
                          <a:solidFill>
                            <a:schemeClr val="tx1"/>
                          </a:solidFill>
                        </a:rPr>
                        <a:t>parseInt</a:t>
                      </a:r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(b);</a:t>
                      </a:r>
                    </a:p>
                    <a:p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 result = x + y;</a:t>
                      </a: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console.log("The result is " + result);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72530"/>
              </p:ext>
            </p:extLst>
          </p:nvPr>
        </p:nvGraphicFramePr>
        <p:xfrm>
          <a:off x="2051720" y="4725144"/>
          <a:ext cx="590465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x = </a:t>
                      </a:r>
                      <a:r>
                        <a:rPr lang="en-CA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(prompt("Enter a number"));</a:t>
                      </a:r>
                    </a:p>
                    <a:p>
                      <a:r>
                        <a:rPr lang="en-C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 y = </a:t>
                      </a:r>
                      <a:r>
                        <a:rPr lang="en-CA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parseInt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(prompt("Enter </a:t>
                      </a:r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another 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number"));</a:t>
                      </a:r>
                    </a:p>
                    <a:p>
                      <a:endParaRPr lang="en-CA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18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var</a:t>
                      </a:r>
                      <a:r>
                        <a:rPr lang="en-C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result = x + y;</a:t>
                      </a:r>
                    </a:p>
                    <a:p>
                      <a:r>
                        <a:rPr lang="en-CA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console.log("The result is " + result);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673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Number() and String()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Convert an object to a number or a string. 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x = "12.78";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y = 10;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z = </a:t>
            </a:r>
            <a:r>
              <a:rPr lang="es-ES" sz="2000" dirty="0" err="1"/>
              <a:t>Number</a:t>
            </a:r>
            <a:r>
              <a:rPr lang="es-ES" sz="2000" dirty="0"/>
              <a:t>(x) + y;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console.log(z);</a:t>
            </a:r>
          </a:p>
          <a:p>
            <a:pPr marL="857250" lvl="2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es-ES" sz="2000" dirty="0"/>
              <a:t>console.log("</a:t>
            </a:r>
            <a:r>
              <a:rPr lang="es-ES" sz="2000" dirty="0" err="1"/>
              <a:t>sss</a:t>
            </a:r>
            <a:r>
              <a:rPr lang="es-ES" sz="2000" dirty="0"/>
              <a:t> = " + </a:t>
            </a:r>
            <a:r>
              <a:rPr lang="es-ES" sz="2000" dirty="0" err="1"/>
              <a:t>String</a:t>
            </a:r>
            <a:r>
              <a:rPr lang="es-ES" sz="2000" dirty="0"/>
              <a:t>(y));</a:t>
            </a:r>
          </a:p>
          <a:p>
            <a:pPr marL="457200" lvl="1" indent="0">
              <a:lnSpc>
                <a:spcPct val="114000"/>
              </a:lnSpc>
              <a:spcBef>
                <a:spcPts val="0"/>
              </a:spcBef>
              <a:buNone/>
            </a:pPr>
            <a:endParaRPr lang="es-ES" sz="2400" dirty="0"/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sz="2200" dirty="0"/>
              <a:t>Number() can convert both integer and float number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CA" sz="2200" dirty="0"/>
              <a:t>Number() convert the parameter as a whole - no partial conversion.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76918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Without Using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29400" y="6471104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43608" y="1905000"/>
            <a:ext cx="6768752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400" dirty="0"/>
              <a:t>	</a:t>
            </a:r>
            <a:r>
              <a:rPr lang="en-CA" sz="2400" dirty="0" err="1"/>
              <a:t>var</a:t>
            </a:r>
            <a:r>
              <a:rPr lang="en-CA" sz="2400" dirty="0"/>
              <a:t> str1 = "1234";</a:t>
            </a:r>
          </a:p>
          <a:p>
            <a:r>
              <a:rPr lang="en-CA" sz="2400" dirty="0"/>
              <a:t>	</a:t>
            </a:r>
            <a:r>
              <a:rPr lang="en-CA" sz="2400" dirty="0" err="1"/>
              <a:t>var</a:t>
            </a:r>
            <a:r>
              <a:rPr lang="en-CA" sz="2400" dirty="0"/>
              <a:t> num1 =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str1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 1</a:t>
            </a:r>
            <a:r>
              <a:rPr lang="en-CA" sz="2400" dirty="0"/>
              <a:t>;</a:t>
            </a:r>
          </a:p>
          <a:p>
            <a:endParaRPr lang="en-CA" sz="2400" dirty="0"/>
          </a:p>
          <a:p>
            <a:r>
              <a:rPr lang="en-CA" sz="2400" dirty="0"/>
              <a:t>	console.log(num1 + "\n" + </a:t>
            </a:r>
            <a:r>
              <a:rPr lang="en-CA" sz="2400" dirty="0" err="1"/>
              <a:t>typeof</a:t>
            </a:r>
            <a:r>
              <a:rPr lang="en-CA" sz="2400" dirty="0"/>
              <a:t> num1);</a:t>
            </a:r>
          </a:p>
          <a:p>
            <a:endParaRPr lang="en-CA" sz="2400" dirty="0"/>
          </a:p>
          <a:p>
            <a:r>
              <a:rPr lang="en-CA" sz="2400" dirty="0"/>
              <a:t>	</a:t>
            </a:r>
            <a:r>
              <a:rPr lang="en-CA" sz="2400" dirty="0" err="1"/>
              <a:t>var</a:t>
            </a:r>
            <a:r>
              <a:rPr lang="en-CA" sz="2400" dirty="0"/>
              <a:t> str2 = "1234.5678";</a:t>
            </a:r>
          </a:p>
          <a:p>
            <a:r>
              <a:rPr lang="en-CA" sz="2400" dirty="0"/>
              <a:t>	var num2 = </a:t>
            </a:r>
            <a:r>
              <a:rPr lang="en-CA" sz="24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str2</a:t>
            </a:r>
            <a:r>
              <a:rPr lang="en-CA" sz="2400" dirty="0"/>
              <a:t>; </a:t>
            </a:r>
            <a:r>
              <a:rPr lang="en-CA" sz="2000" dirty="0"/>
              <a:t>// The Unary + Operator</a:t>
            </a:r>
            <a:endParaRPr lang="en-CA" sz="2400" dirty="0"/>
          </a:p>
          <a:p>
            <a:endParaRPr lang="en-CA" sz="2400" dirty="0"/>
          </a:p>
          <a:p>
            <a:r>
              <a:rPr lang="en-CA" sz="2400" dirty="0"/>
              <a:t>	console.log(num2 + "\n" + </a:t>
            </a:r>
            <a:r>
              <a:rPr lang="en-CA" sz="2400" dirty="0" err="1"/>
              <a:t>typeof</a:t>
            </a:r>
            <a:r>
              <a:rPr lang="en-CA" sz="2400" dirty="0"/>
              <a:t> num2);</a:t>
            </a:r>
          </a:p>
        </p:txBody>
      </p:sp>
    </p:spTree>
    <p:extLst>
      <p:ext uri="{BB962C8B-B14F-4D97-AF65-F5344CB8AC3E}">
        <p14:creationId xmlns:p14="http://schemas.microsoft.com/office/powerpoint/2010/main" val="996600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</a:t>
            </a:r>
            <a:r>
              <a:rPr lang="en-CA" sz="2200" dirty="0" err="1"/>
              <a:t>isNaN</a:t>
            </a:r>
            <a:r>
              <a:rPr lang="en-CA" sz="2200" dirty="0"/>
              <a:t>() function is used to determine if an argument is "</a:t>
            </a:r>
            <a:r>
              <a:rPr lang="en-CA" sz="2200" dirty="0" err="1"/>
              <a:t>NaN</a:t>
            </a:r>
            <a:r>
              <a:rPr lang="en-CA" sz="2200" dirty="0"/>
              <a:t>" (not a number).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function checks the whole parameter, not partially.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It do “trim” and conversion before checking.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70712" y="3536791"/>
            <a:ext cx="6248400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("123") 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</a:t>
            </a:r>
            <a:r>
              <a:rPr lang="en-CA" sz="2000" dirty="0"/>
              <a:t>false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(123) 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// </a:t>
            </a:r>
            <a:r>
              <a:rPr lang="en-CA" sz="2000" dirty="0"/>
              <a:t>false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("123 456 789") 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t</a:t>
            </a:r>
            <a:r>
              <a:rPr lang="en-CA" sz="2000" dirty="0"/>
              <a:t>rue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("+123") 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//  </a:t>
            </a:r>
            <a:r>
              <a:rPr lang="en-CA" sz="2000" dirty="0"/>
              <a:t>false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("123+") 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//  </a:t>
            </a:r>
            <a:r>
              <a:rPr lang="en-CA" sz="2000" dirty="0"/>
              <a:t>true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isNaN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(" 123 ") </a:t>
            </a:r>
            <a:r>
              <a:rPr lang="en-CA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//   f</a:t>
            </a:r>
            <a:r>
              <a:rPr lang="en-CA" sz="2000" dirty="0"/>
              <a:t>alse 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isFinite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59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global </a:t>
            </a:r>
            <a:r>
              <a:rPr lang="en-CA" sz="2400" dirty="0" err="1"/>
              <a:t>isFinite</a:t>
            </a:r>
            <a:r>
              <a:rPr lang="en-CA" sz="2400" dirty="0"/>
              <a:t>() function determines whether the passed value is a finite number.</a:t>
            </a:r>
          </a:p>
          <a:p>
            <a:pPr lvl="1"/>
            <a:r>
              <a:rPr lang="en-CA" sz="2000" dirty="0"/>
              <a:t>The parameter is first converted to a number.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71600" y="3356992"/>
            <a:ext cx="6248400" cy="2477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isFinite(Infinity);  // false</a:t>
            </a: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isFinite(NaN);       // false</a:t>
            </a: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isFinite(-Infinity); // false</a:t>
            </a:r>
          </a:p>
          <a:p>
            <a:pPr lvl="1">
              <a:spcAft>
                <a:spcPts val="1200"/>
              </a:spcAft>
            </a:pPr>
            <a:endParaRPr lang="it-IT" sz="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isFinite(0);           // true</a:t>
            </a:r>
          </a:p>
          <a:p>
            <a:pPr lvl="1">
              <a:spcAft>
                <a:spcPts val="1200"/>
              </a:spcAft>
            </a:pPr>
            <a:r>
              <a:rPr lang="it-IT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isFinite(2e12);      // true</a:t>
            </a:r>
            <a:endParaRPr lang="en-CA" sz="2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is a "subprogram" that can be called by code external (or internal in the case of recursion) to the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Like the program itself, a function is composed of a sequence of statements called the function body.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parameters are used to </a:t>
            </a:r>
            <a:r>
              <a:rPr lang="en-CA" sz="2400" dirty="0">
                <a:solidFill>
                  <a:srgbClr val="3333CC"/>
                </a:solidFill>
              </a:rPr>
              <a:t>pass values </a:t>
            </a:r>
            <a:r>
              <a:rPr lang="en-CA" sz="2400" dirty="0"/>
              <a:t>to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can </a:t>
            </a:r>
            <a:r>
              <a:rPr lang="en-CA" sz="2400" dirty="0">
                <a:solidFill>
                  <a:srgbClr val="3333CC"/>
                </a:solidFill>
              </a:rPr>
              <a:t>return a value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Function names must adhere to variable name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 function in JavaScript is a Function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function </a:t>
            </a:r>
            <a:r>
              <a:rPr lang="en-CA" sz="2400" dirty="0">
                <a:solidFill>
                  <a:srgbClr val="0000FF"/>
                </a:solidFill>
              </a:rPr>
              <a:t>is not executed until it is called</a:t>
            </a:r>
            <a:r>
              <a:rPr lang="en-CA" sz="2400" dirty="0"/>
              <a:t>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666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toFixed()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toFixed() method formats a number to a specific number of digits to the right of the decimal.</a:t>
            </a:r>
          </a:p>
          <a:p>
            <a:endParaRPr lang="en-CA" sz="2400" dirty="0"/>
          </a:p>
          <a:p>
            <a:pPr marL="800100" lvl="2" indent="0">
              <a:buNone/>
            </a:pPr>
            <a:endParaRPr lang="en-CA" sz="1800" dirty="0"/>
          </a:p>
          <a:p>
            <a:pPr marL="800100" lvl="2" indent="0">
              <a:lnSpc>
                <a:spcPct val="114000"/>
              </a:lnSpc>
              <a:buNone/>
            </a:pPr>
            <a:r>
              <a:rPr lang="en-CA" sz="2000" dirty="0"/>
              <a:t>amount.toFixed()   is    165</a:t>
            </a:r>
            <a:br>
              <a:rPr lang="en-CA" sz="2000" dirty="0"/>
            </a:br>
            <a:r>
              <a:rPr lang="en-CA" sz="2000" dirty="0"/>
              <a:t>amount.toFixed(6) is  165.254560</a:t>
            </a:r>
            <a:br>
              <a:rPr lang="en-CA" sz="2000" dirty="0"/>
            </a:br>
            <a:r>
              <a:rPr lang="en-CA" sz="2000" dirty="0"/>
              <a:t>amount.toFixed(2) is  165.25</a:t>
            </a:r>
          </a:p>
          <a:p>
            <a:pPr marL="800100" lvl="2" indent="0">
              <a:lnSpc>
                <a:spcPct val="114000"/>
              </a:lnSpc>
              <a:buNone/>
            </a:pPr>
            <a:endParaRPr lang="en-CA" sz="2000" dirty="0"/>
          </a:p>
          <a:p>
            <a:pPr marL="800100" lvl="2" indent="0">
              <a:lnSpc>
                <a:spcPct val="114000"/>
              </a:lnSpc>
              <a:buNone/>
            </a:pPr>
            <a:r>
              <a:rPr lang="en-CA" sz="2000" dirty="0"/>
              <a:t>Note: this is a function of Number object instead of a global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73914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400" dirty="0" err="1"/>
              <a:t>var</a:t>
            </a:r>
            <a:r>
              <a:rPr lang="en-CA" sz="2400" dirty="0"/>
              <a:t> amount = 165.25456;</a:t>
            </a:r>
          </a:p>
        </p:txBody>
      </p:sp>
    </p:spTree>
    <p:extLst>
      <p:ext uri="{BB962C8B-B14F-4D97-AF65-F5344CB8AC3E}">
        <p14:creationId xmlns:p14="http://schemas.microsoft.com/office/powerpoint/2010/main" val="1849858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04016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568952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CA" sz="28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created when a function is nested within another function</a:t>
            </a:r>
            <a:r>
              <a:rPr lang="en-CA" sz="2800" dirty="0"/>
              <a:t>. The nested function forms a closure.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Closures are one of the most powerful features of JavaScript.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05233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is private to its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 (outer)</a:t>
            </a:r>
            <a:r>
              <a:rPr lang="en-CA" sz="2800" dirty="0"/>
              <a:t> function.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(inner)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is a </a:t>
            </a:r>
            <a:r>
              <a:rPr lang="en-CA" sz="28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This means that a nested function can access and </a:t>
            </a:r>
            <a:r>
              <a:rPr lang="en-CA" sz="2400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'remember'</a:t>
            </a:r>
            <a:r>
              <a:rPr lang="en-CA" sz="2400" dirty="0"/>
              <a:t> the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</a:t>
            </a:r>
            <a:r>
              <a:rPr lang="en-CA" sz="2400" dirty="0"/>
              <a:t>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function’s</a:t>
            </a:r>
            <a:r>
              <a:rPr lang="en-CA" sz="2400" dirty="0"/>
              <a:t> context (variable and parameters).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Meanwhile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The inner function can be accessed only from statements in the outer function.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sz="2400" dirty="0"/>
              <a:t>The outer function cannot use the arguments and variables of the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1091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function program(</a:t>
            </a:r>
            <a:r>
              <a:rPr lang="en-CA" sz="20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>
                <a:effectLst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  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student(</a:t>
            </a:r>
            <a:r>
              <a:rPr lang="en-CA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return "Student </a:t>
            </a:r>
            <a:r>
              <a:rPr lang="en-CA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 + name + ", \</a:t>
            </a:r>
            <a:r>
              <a:rPr lang="en-CA" sz="2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nProgram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" + </a:t>
            </a:r>
            <a:r>
              <a:rPr lang="en-CA" sz="20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   return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000" dirty="0">
                <a:effectLst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7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</a:t>
            </a:r>
            <a:r>
              <a:rPr lang="en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bsd_student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program("BSD"); </a:t>
            </a:r>
            <a:r>
              <a:rPr lang="en-CA" sz="2000" dirty="0">
                <a:effectLst/>
              </a:rPr>
              <a:t>// returns the inner function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                                                       // with an initial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</a:t>
            </a:r>
            <a:r>
              <a:rPr lang="en-CA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cpa_student</a:t>
            </a:r>
            <a:r>
              <a:rPr lang="en-CA" sz="2000" dirty="0">
                <a:effectLst/>
              </a:rPr>
              <a:t> = program("CPA");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7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john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bsd_student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("John Smith");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var </a:t>
            </a:r>
            <a:r>
              <a:rPr lang="en-CA" sz="2000" dirty="0" err="1">
                <a:effectLst/>
              </a:rPr>
              <a:t>dave</a:t>
            </a:r>
            <a:r>
              <a:rPr lang="en-CA" sz="2000" dirty="0">
                <a:effectLst/>
              </a:rPr>
              <a:t> = </a:t>
            </a:r>
            <a:r>
              <a:rPr lang="en-CA" sz="2000" dirty="0" err="1">
                <a:effectLst/>
              </a:rPr>
              <a:t>cpa_student</a:t>
            </a:r>
            <a:r>
              <a:rPr lang="en-CA" sz="2000" dirty="0">
                <a:effectLst/>
              </a:rPr>
              <a:t>("Dave Lee");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7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console.log(john);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console.log(</a:t>
            </a:r>
            <a:r>
              <a:rPr lang="en-CA" sz="2000" dirty="0" err="1">
                <a:effectLst/>
              </a:rPr>
              <a:t>dave</a:t>
            </a:r>
            <a:r>
              <a:rPr lang="en-CA" sz="2000" dirty="0">
                <a:effectLst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CA" sz="2000" dirty="0">
              <a:effectLst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 err="1">
                <a:effectLst/>
              </a:rPr>
              <a:t>var</a:t>
            </a:r>
            <a:r>
              <a:rPr lang="en-CA" sz="2000" dirty="0">
                <a:effectLst/>
              </a:rPr>
              <a:t> dave2 = program("CPD")("Jr. Dave Lee");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CA" sz="2000" dirty="0">
                <a:effectLst/>
              </a:rPr>
              <a:t>console.log(dave2);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Multiply-nested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00050" lvl="1" indent="0">
              <a:buNone/>
            </a:pPr>
            <a:r>
              <a:rPr lang="en-CA" sz="2200" dirty="0"/>
              <a:t>function A(x) {</a:t>
            </a:r>
          </a:p>
          <a:p>
            <a:pPr marL="400050" lvl="1" indent="0">
              <a:buNone/>
            </a:pPr>
            <a:r>
              <a:rPr lang="en-CA" sz="2200" dirty="0"/>
              <a:t>   function B(y) {</a:t>
            </a:r>
          </a:p>
          <a:p>
            <a:pPr marL="400050" lvl="1" indent="0">
              <a:buNone/>
            </a:pPr>
            <a:r>
              <a:rPr lang="en-CA" sz="2200" dirty="0"/>
              <a:t>      function C(z) {</a:t>
            </a:r>
          </a:p>
          <a:p>
            <a:pPr marL="400050" lvl="1" indent="0">
              <a:buNone/>
            </a:pPr>
            <a:r>
              <a:rPr lang="en-CA" sz="2200" dirty="0"/>
              <a:t>         console.log(x + y + z);</a:t>
            </a:r>
          </a:p>
          <a:p>
            <a:pPr marL="400050" lvl="1" indent="0">
              <a:buNone/>
            </a:pPr>
            <a:r>
              <a:rPr lang="en-CA" sz="2200" dirty="0"/>
              <a:t>      }</a:t>
            </a:r>
          </a:p>
          <a:p>
            <a:pPr marL="400050" lvl="1" indent="0">
              <a:buNone/>
            </a:pPr>
            <a:r>
              <a:rPr lang="en-CA" sz="2200" dirty="0"/>
              <a:t>      C(3);</a:t>
            </a:r>
          </a:p>
          <a:p>
            <a:pPr marL="400050" lvl="1" indent="0">
              <a:buNone/>
            </a:pPr>
            <a:r>
              <a:rPr lang="en-CA" sz="2200" dirty="0"/>
              <a:t>   }</a:t>
            </a:r>
          </a:p>
          <a:p>
            <a:pPr marL="400050" lvl="1" indent="0">
              <a:buNone/>
            </a:pPr>
            <a:r>
              <a:rPr lang="en-CA" sz="2200" dirty="0"/>
              <a:t>   B(2);</a:t>
            </a:r>
          </a:p>
          <a:p>
            <a:pPr marL="400050" lvl="1" indent="0">
              <a:buNone/>
            </a:pPr>
            <a:r>
              <a:rPr lang="en-CA" sz="2200" dirty="0"/>
              <a:t>}</a:t>
            </a:r>
          </a:p>
          <a:p>
            <a:pPr marL="400050" lvl="1" indent="0">
              <a:buNone/>
            </a:pPr>
            <a:endParaRPr lang="en-CA" sz="2200" dirty="0"/>
          </a:p>
          <a:p>
            <a:pPr marL="400050" lvl="1" indent="0">
              <a:buNone/>
            </a:pPr>
            <a:r>
              <a:rPr lang="en-CA" sz="2200" dirty="0"/>
              <a:t>A(1); // 6  (1 + 2 + 3)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and Anonymous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Expression </a:t>
            </a:r>
            <a:r>
              <a:rPr lang="en-CA" sz="2400" dirty="0"/>
              <a:t>in closure</a:t>
            </a:r>
          </a:p>
          <a:p>
            <a:pPr marL="400050" lvl="1" indent="0">
              <a:buNone/>
            </a:pPr>
            <a:r>
              <a:rPr lang="en-CA" sz="2000" dirty="0"/>
              <a:t>function program(</a:t>
            </a:r>
            <a:r>
              <a:rPr lang="en-CA" sz="20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/>
              <a:t>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var student = function (name)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nl-NL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"Student name: " + name + ", \nProgram: " + prog;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};</a:t>
            </a:r>
          </a:p>
          <a:p>
            <a:pPr marL="400050" lvl="1" indent="0">
              <a:buNone/>
            </a:pPr>
            <a:r>
              <a:rPr lang="en-CA" sz="2000" dirty="0"/>
              <a:t>    return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000" dirty="0"/>
              <a:t>;</a:t>
            </a:r>
          </a:p>
          <a:p>
            <a:pPr marL="400050" lvl="1" indent="0">
              <a:buNone/>
            </a:pPr>
            <a:r>
              <a:rPr lang="en-CA" sz="20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anonymous </a:t>
            </a:r>
            <a:r>
              <a:rPr lang="en-CA" sz="2400" dirty="0"/>
              <a:t>function in closure</a:t>
            </a:r>
          </a:p>
          <a:p>
            <a:pPr marL="400050" lvl="1" indent="0">
              <a:buNone/>
            </a:pPr>
            <a:r>
              <a:rPr lang="en-CA" sz="2000" dirty="0"/>
              <a:t>function program(</a:t>
            </a:r>
            <a:r>
              <a:rPr lang="en-CA" sz="20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</a:t>
            </a:r>
            <a:r>
              <a:rPr lang="en-CA" sz="2000" dirty="0"/>
              <a:t>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return function (name) {</a:t>
            </a: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return </a:t>
            </a:r>
            <a:r>
              <a:rPr lang="nl-NL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"Student name: " + name + ", \nProgram: " + prog;</a:t>
            </a: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};</a:t>
            </a:r>
          </a:p>
          <a:p>
            <a:pPr marL="400050" lvl="1" indent="0">
              <a:buNone/>
            </a:pPr>
            <a:r>
              <a:rPr lang="en-CA" sz="18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9013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Analogy to OOP. 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A closure makes it possible to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associate</a:t>
            </a:r>
            <a:r>
              <a:rPr lang="en-US" altLang="en-US" sz="2000" dirty="0"/>
              <a:t> some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altLang="en-US" sz="2000" dirty="0"/>
              <a:t> (the environment) with a function to operate on the data. </a:t>
            </a:r>
          </a:p>
          <a:p>
            <a:pPr lvl="1">
              <a:lnSpc>
                <a:spcPct val="114000"/>
              </a:lnSpc>
            </a:pPr>
            <a:r>
              <a:rPr lang="en-US" altLang="en-US" sz="1900" dirty="0"/>
              <a:t>This is analogous to Object Oriented Programming (OOP), where we can associate some data (properties) to the object with one or more methods</a:t>
            </a:r>
          </a:p>
          <a:p>
            <a:pPr lvl="1">
              <a:lnSpc>
                <a:spcPct val="114000"/>
              </a:lnSpc>
            </a:pPr>
            <a:r>
              <a:rPr lang="en-US" altLang="en-US" sz="1900" dirty="0"/>
              <a:t>The scoped variables in the inner function become private variables, which is the “</a:t>
            </a:r>
            <a:r>
              <a:rPr lang="en-US" altLang="en-US" sz="19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US" altLang="en-US" sz="1900" dirty="0"/>
              <a:t>” in Object Oriented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Avoid global variables.</a:t>
            </a:r>
          </a:p>
          <a:p>
            <a:pPr lvl="1"/>
            <a:r>
              <a:rPr lang="en-US" altLang="en-US" sz="2000" dirty="0"/>
              <a:t>Global variables are not reliable. </a:t>
            </a:r>
          </a:p>
          <a:p>
            <a:pPr lvl="1"/>
            <a:r>
              <a:rPr lang="en-US" altLang="en-US" sz="2000" dirty="0"/>
              <a:t>They are not secure. </a:t>
            </a:r>
          </a:p>
          <a:p>
            <a:pPr lvl="1"/>
            <a:r>
              <a:rPr lang="en-US" altLang="en-US" sz="1900" dirty="0"/>
              <a:t>They may conflict with other global variables in the same application </a:t>
            </a:r>
          </a:p>
          <a:p>
            <a:pPr lvl="1"/>
            <a:r>
              <a:rPr lang="en-US" altLang="en-US" sz="2000" dirty="0"/>
              <a:t>which may cause your code failure and their code failure. </a:t>
            </a:r>
          </a:p>
          <a:p>
            <a:pPr lvl="1"/>
            <a:r>
              <a:rPr lang="en-US" altLang="en-US" sz="2000" dirty="0"/>
              <a:t>And it is almost impossible to test it. </a:t>
            </a:r>
            <a:endParaRPr lang="en-US" altLang="en-US" sz="2400" dirty="0"/>
          </a:p>
          <a:p>
            <a:pPr lvl="1">
              <a:lnSpc>
                <a:spcPct val="114000"/>
              </a:lnSpc>
            </a:pPr>
            <a:endParaRPr lang="en-US" altLang="en-US" sz="20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20A6003-5AF1-46DE-BF1C-2FF6946B28C9}" type="slidenum">
              <a:rPr lang="en-CA" altLang="en-US"/>
              <a:pPr eaLnBrk="1" hangingPunct="1"/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46752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7702624" cy="828328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4213" y="1196752"/>
            <a:ext cx="7696200" cy="38737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 of closures</a:t>
            </a:r>
            <a:r>
              <a:rPr lang="en-US" altLang="en-US" sz="2000" dirty="0"/>
              <a:t>, (inner function can only be accessed/ invoked by its outer function),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implements the same concept of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methods </a:t>
            </a:r>
            <a:r>
              <a:rPr lang="en-US" altLang="en-US" sz="2000" dirty="0"/>
              <a:t>in other Object Oriented Programming (OOP) languages, such as Java.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Private methods provide powerful ways to manage the </a:t>
            </a:r>
            <a:r>
              <a:rPr lang="en-US" altLang="en-US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namespace </a:t>
            </a:r>
            <a:r>
              <a:rPr lang="en-US" altLang="en-US" sz="2000" dirty="0"/>
              <a:t>to keep the non-essential methods from cluttering up the public interface.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C88611A-02EC-4251-9728-D35B8520246E}" type="slidenum">
              <a:rPr lang="en-CA" altLang="en-US"/>
              <a:pPr eaLnBrk="1" hangingPunct="1"/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5676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closures?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1188" y="2060575"/>
            <a:ext cx="4102100" cy="33131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factory.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you can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altLang="en-US" sz="2400" dirty="0"/>
              <a:t> more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r>
              <a:rPr lang="en-US" altLang="en-US" sz="2400" dirty="0"/>
              <a:t> with the same function body definition and different environments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29B21C1E-C89B-4EDC-A5E3-7DDCDA730698}" type="slidenum">
              <a:rPr lang="en-CA" altLang="en-US"/>
              <a:pPr eaLnBrk="1" hangingPunct="1"/>
              <a:t>38</a:t>
            </a:fld>
            <a:endParaRPr lang="en-CA" altLang="en-US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4713288" y="1916113"/>
            <a:ext cx="3533775" cy="37861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/>
              <a:t>function </a:t>
            </a:r>
            <a:r>
              <a:rPr lang="en-US" altLang="en-US" sz="2000" dirty="0" err="1"/>
              <a:t>makeAdder</a:t>
            </a:r>
            <a:r>
              <a:rPr lang="en-US" altLang="en-US" sz="2000" dirty="0"/>
              <a:t>(x) {</a:t>
            </a:r>
          </a:p>
          <a:p>
            <a:pPr eaLnBrk="1" hangingPunct="1"/>
            <a:r>
              <a:rPr lang="en-US" altLang="en-US" sz="2000" dirty="0"/>
              <a:t>  return function(y) {</a:t>
            </a:r>
          </a:p>
          <a:p>
            <a:pPr eaLnBrk="1" hangingPunct="1"/>
            <a:r>
              <a:rPr lang="en-US" altLang="en-US" sz="2000" dirty="0"/>
              <a:t>    return x + y;</a:t>
            </a:r>
          </a:p>
          <a:p>
            <a:pPr eaLnBrk="1" hangingPunct="1"/>
            <a:r>
              <a:rPr lang="en-US" altLang="en-US" sz="2000" dirty="0"/>
              <a:t>  };</a:t>
            </a:r>
          </a:p>
          <a:p>
            <a:pPr eaLnBrk="1" hangingPunct="1"/>
            <a:r>
              <a:rPr lang="en-US" altLang="en-US" sz="2000" dirty="0"/>
              <a:t>}</a:t>
            </a:r>
          </a:p>
          <a:p>
            <a:pPr eaLnBrk="1" hangingPunct="1"/>
            <a:r>
              <a:rPr lang="en-US" altLang="en-US" sz="2000" dirty="0"/>
              <a:t> </a:t>
            </a:r>
          </a:p>
          <a:p>
            <a:pPr eaLnBrk="1" hangingPunct="1"/>
            <a:r>
              <a:rPr lang="en-US" altLang="en-US" sz="2000" dirty="0"/>
              <a:t>var add5 = </a:t>
            </a:r>
            <a:r>
              <a:rPr lang="en-US" altLang="en-US" sz="2000" dirty="0" err="1"/>
              <a:t>makeAdder</a:t>
            </a:r>
            <a:r>
              <a:rPr lang="en-US" altLang="en-US" sz="2000" dirty="0"/>
              <a:t>(5);</a:t>
            </a:r>
          </a:p>
          <a:p>
            <a:pPr eaLnBrk="1" hangingPunct="1"/>
            <a:r>
              <a:rPr lang="en-US" altLang="en-US" sz="2000" dirty="0"/>
              <a:t>var add10 = </a:t>
            </a:r>
            <a:r>
              <a:rPr lang="en-US" altLang="en-US" sz="2000" dirty="0" err="1"/>
              <a:t>makeAdder</a:t>
            </a:r>
            <a:r>
              <a:rPr lang="en-US" altLang="en-US" sz="2000" dirty="0"/>
              <a:t>(10);</a:t>
            </a:r>
          </a:p>
          <a:p>
            <a:pPr eaLnBrk="1" hangingPunct="1"/>
            <a:r>
              <a:rPr lang="en-US" altLang="en-US" sz="2000" dirty="0"/>
              <a:t>  </a:t>
            </a:r>
          </a:p>
          <a:p>
            <a:pPr eaLnBrk="1" hangingPunct="1"/>
            <a:r>
              <a:rPr lang="en-US" altLang="en-US" sz="2000" dirty="0"/>
              <a:t>console.log(add5(2));  // 7</a:t>
            </a:r>
          </a:p>
          <a:p>
            <a:pPr eaLnBrk="1" hangingPunct="1"/>
            <a:r>
              <a:rPr lang="en-US" altLang="en-US" sz="2000" dirty="0"/>
              <a:t>console.log(add10(2)); // 12</a:t>
            </a:r>
          </a:p>
          <a:p>
            <a:pPr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8538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 of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Example: increments a counter (avoid using global variable)</a:t>
            </a:r>
          </a:p>
          <a:p>
            <a:endParaRPr lang="en-CA" sz="16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The inner anonymous function has access to the outer function’s ‘count’ variable (and parameters if existed). </a:t>
            </a:r>
          </a:p>
          <a:p>
            <a:pPr lvl="1"/>
            <a:r>
              <a:rPr lang="en-CA" sz="2000" dirty="0"/>
              <a:t>But the ‘count’ variable is not accessible from outside the ‘</a:t>
            </a:r>
            <a:r>
              <a:rPr lang="en-CA" sz="2000" dirty="0" err="1"/>
              <a:t>incrementer</a:t>
            </a:r>
            <a:r>
              <a:rPr lang="en-CA" sz="2000" dirty="0"/>
              <a:t>’ 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200" dirty="0">
                <a:hlinkClick r:id="rId2"/>
              </a:rPr>
              <a:t>js-closure.js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39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12493"/>
              </p:ext>
            </p:extLst>
          </p:nvPr>
        </p:nvGraphicFramePr>
        <p:xfrm>
          <a:off x="1547664" y="1628800"/>
          <a:ext cx="496855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9592">
                <a:tc>
                  <a:txBody>
                    <a:bodyPr/>
                    <a:lstStyle/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var </a:t>
                      </a:r>
                      <a:r>
                        <a:rPr lang="en-CA" sz="1400" b="1" dirty="0" err="1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 = function() { // outer function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	var count = 0;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	return function () { // inner function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		return ++count;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	};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endParaRPr lang="en-CA" sz="14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var </a:t>
                      </a:r>
                      <a:r>
                        <a:rPr lang="en-CA" sz="1400" b="1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CA" sz="1400" b="1" dirty="0" err="1">
                          <a:solidFill>
                            <a:schemeClr val="tx1"/>
                          </a:solidFill>
                          <a:effectLst/>
                        </a:rPr>
                        <a:t>incrementer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var count = </a:t>
                      </a:r>
                      <a:r>
                        <a:rPr lang="en-CA" sz="1400" b="1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console.log(count); </a:t>
                      </a:r>
                      <a:r>
                        <a:rPr lang="en-CA" sz="1400" b="1" dirty="0">
                          <a:solidFill>
                            <a:srgbClr val="00B050"/>
                          </a:solidFill>
                          <a:effectLst/>
                        </a:rPr>
                        <a:t>// 1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count = </a:t>
                      </a:r>
                      <a:r>
                        <a:rPr lang="en-CA" sz="1400" b="1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console.log(count); </a:t>
                      </a:r>
                      <a:r>
                        <a:rPr lang="en-CA" sz="1400" b="1" dirty="0">
                          <a:solidFill>
                            <a:srgbClr val="00B050"/>
                          </a:solidFill>
                          <a:effectLst/>
                        </a:rPr>
                        <a:t>// 2</a:t>
                      </a:r>
                    </a:p>
                    <a:p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console.log(</a:t>
                      </a:r>
                      <a:r>
                        <a:rPr lang="en-CA" sz="1400" b="1" dirty="0" err="1">
                          <a:solidFill>
                            <a:schemeClr val="tx1"/>
                          </a:solidFill>
                          <a:effectLst/>
                        </a:rPr>
                        <a:t>inc</a:t>
                      </a:r>
                      <a:r>
                        <a:rPr lang="en-CA" sz="1400" b="1" dirty="0">
                          <a:solidFill>
                            <a:schemeClr val="tx1"/>
                          </a:solidFill>
                          <a:effectLst/>
                        </a:rPr>
                        <a:t>());  </a:t>
                      </a:r>
                      <a:r>
                        <a:rPr lang="en-CA" sz="1400" b="1" dirty="0">
                          <a:solidFill>
                            <a:srgbClr val="00B050"/>
                          </a:solidFill>
                          <a:effectLst/>
                        </a:rPr>
                        <a:t>//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41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Where to use JavaScript Functions</a:t>
            </a:r>
            <a:r>
              <a:rPr lang="en-US" sz="2600" dirty="0"/>
              <a:t>:</a:t>
            </a:r>
          </a:p>
          <a:p>
            <a:pPr lvl="1"/>
            <a:r>
              <a:rPr lang="en-CA" sz="2400" dirty="0"/>
              <a:t>used for event handlers on the web pages, and can be called when some events occur on the web page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JavaScript functions are actions or behaviors that are associated with the events on web pages.</a:t>
            </a:r>
          </a:p>
          <a:p>
            <a:pPr lvl="1"/>
            <a:r>
              <a:rPr lang="en-CA" sz="2400" dirty="0"/>
              <a:t>associated to an object to specify the behavior of the object.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a method or a </a:t>
            </a:r>
            <a:r>
              <a:rPr lang="en-CA" sz="2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 function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CA" sz="2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/>
              </a:rPr>
              <a:t>Two Types of Functions</a:t>
            </a:r>
          </a:p>
          <a:p>
            <a:pPr lvl="1"/>
            <a:r>
              <a:rPr lang="en-CA" sz="2200" dirty="0"/>
              <a:t>User-defined functions / custom functions </a:t>
            </a:r>
          </a:p>
          <a:p>
            <a:pPr lvl="1"/>
            <a:r>
              <a:rPr lang="en-CA" sz="2200" dirty="0"/>
              <a:t>Built-in functions/ global functions, which are the methods of the window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45105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Counter Using Closure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903644"/>
              </p:ext>
            </p:extLst>
          </p:nvPr>
        </p:nvGraphicFramePr>
        <p:xfrm>
          <a:off x="827584" y="1268760"/>
          <a:ext cx="7632848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var counter = (function()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= 0;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function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+=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return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increment: function()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(1);                                                   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},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decrement: function() {                              </a:t>
                      </a:r>
                      <a:endParaRPr lang="en-CA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changeBy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(-1);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},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value: function() {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     return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privateCounter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})();</a:t>
                      </a:r>
                    </a:p>
                    <a:p>
                      <a:endParaRPr lang="en-CA" sz="12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// returns 0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</a:t>
                      </a:r>
                      <a:r>
                        <a:rPr lang="en-CA" sz="1200" b="1" dirty="0">
                          <a:solidFill>
                            <a:srgbClr val="00B050"/>
                          </a:solidFill>
                        </a:rPr>
                        <a:t>// counter increased but the return result is 'undefined'(due to no return)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console.log('Counter value 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  </a:t>
                      </a:r>
                      <a:r>
                        <a:rPr lang="en-CA" sz="1200" b="1" dirty="0">
                          <a:solidFill>
                            <a:srgbClr val="00B050"/>
                          </a:solidFill>
                        </a:rPr>
                        <a:t>// returns 1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counter.increment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console.log('Two increments ' +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</a:t>
                      </a:r>
                      <a:r>
                        <a:rPr lang="en-CA" sz="1200" b="1" dirty="0">
                          <a:solidFill>
                            <a:srgbClr val="00B050"/>
                          </a:solidFill>
                        </a:rPr>
                        <a:t>// returns 3</a:t>
                      </a:r>
                    </a:p>
                    <a:p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counter.decrement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();</a:t>
                      </a:r>
                    </a:p>
                    <a:p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console.log('Decrement      '  +  </a:t>
                      </a:r>
                      <a:r>
                        <a:rPr lang="en-CA" sz="1200" b="1" dirty="0" err="1">
                          <a:solidFill>
                            <a:schemeClr val="tx1"/>
                          </a:solidFill>
                        </a:rPr>
                        <a:t>counter.value</a:t>
                      </a:r>
                      <a:r>
                        <a:rPr lang="en-CA" sz="1200" b="1" dirty="0">
                          <a:solidFill>
                            <a:schemeClr val="tx1"/>
                          </a:solidFill>
                        </a:rPr>
                        <a:t>());   </a:t>
                      </a:r>
                      <a:r>
                        <a:rPr lang="en-CA" sz="1200" b="1" dirty="0">
                          <a:solidFill>
                            <a:srgbClr val="00B050"/>
                          </a:solidFill>
                        </a:rPr>
                        <a:t>// returns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04032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7702624" cy="972344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315325" cy="4376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/>
              </a:rPr>
              <a:t>A function that calls itself.</a:t>
            </a:r>
          </a:p>
          <a:p>
            <a:pPr lvl="1">
              <a:buFontTx/>
              <a:buNone/>
            </a:pPr>
            <a:endParaRPr lang="en-US" altLang="en-US" sz="1600" dirty="0">
              <a:solidFill>
                <a:srgbClr val="FF0000"/>
              </a:solidFill>
              <a:effectLst/>
            </a:endParaRPr>
          </a:p>
          <a:p>
            <a:pPr lvl="1">
              <a:buFontTx/>
              <a:buNone/>
            </a:pPr>
            <a:r>
              <a:rPr lang="en-CA" altLang="en-US" sz="1800" dirty="0"/>
              <a:t>function factorial(n){</a:t>
            </a:r>
          </a:p>
          <a:p>
            <a:pPr lvl="1">
              <a:buFontTx/>
              <a:buNone/>
            </a:pPr>
            <a:r>
              <a:rPr lang="en-CA" altLang="en-US" sz="1800" dirty="0"/>
              <a:t>	return  (n &lt;= 1) ? 1 : n * factorial(n-1);</a:t>
            </a:r>
          </a:p>
          <a:p>
            <a:pPr lvl="1">
              <a:buFontTx/>
              <a:buNone/>
            </a:pPr>
            <a:r>
              <a:rPr lang="en-CA" altLang="en-US" sz="1800" dirty="0"/>
              <a:t>} // recursion</a:t>
            </a:r>
          </a:p>
          <a:p>
            <a:pPr lvl="1">
              <a:buFontTx/>
              <a:buNone/>
            </a:pPr>
            <a:endParaRPr lang="en-CA" altLang="en-US" sz="1800" dirty="0"/>
          </a:p>
          <a:p>
            <a:pPr lvl="1">
              <a:buFontTx/>
              <a:buNone/>
            </a:pPr>
            <a:r>
              <a:rPr lang="en-CA" altLang="en-US" sz="1800" dirty="0"/>
              <a:t>do {</a:t>
            </a:r>
          </a:p>
          <a:p>
            <a:pPr lvl="1">
              <a:buFontTx/>
              <a:buNone/>
            </a:pPr>
            <a:r>
              <a:rPr lang="en-CA" altLang="en-US" sz="1800" dirty="0"/>
              <a:t>	var x = Number(prompt("Enter a number (0 to stop):", 1));</a:t>
            </a:r>
          </a:p>
          <a:p>
            <a:pPr lvl="1">
              <a:buFontTx/>
              <a:buNone/>
            </a:pPr>
            <a:r>
              <a:rPr lang="en-CA" altLang="en-US" sz="1800" dirty="0"/>
              <a:t>	if (x != 0)</a:t>
            </a:r>
          </a:p>
          <a:p>
            <a:pPr lvl="1">
              <a:buFontTx/>
              <a:buNone/>
            </a:pPr>
            <a:r>
              <a:rPr lang="en-CA" altLang="en-US" sz="1800" dirty="0"/>
              <a:t>		 console.log("The factorial of "+ x + " is: "+ factorial(x));</a:t>
            </a:r>
          </a:p>
          <a:p>
            <a:pPr lvl="1">
              <a:buFontTx/>
              <a:buNone/>
            </a:pPr>
            <a:r>
              <a:rPr lang="en-CA" altLang="en-US" sz="1800" dirty="0"/>
              <a:t>    else </a:t>
            </a:r>
          </a:p>
          <a:p>
            <a:pPr lvl="1">
              <a:buFontTx/>
              <a:buNone/>
            </a:pPr>
            <a:r>
              <a:rPr lang="en-CA" altLang="en-US" sz="1800" dirty="0"/>
              <a:t>        console.log("Please input the number greater than 0!");</a:t>
            </a:r>
          </a:p>
          <a:p>
            <a:pPr lvl="1">
              <a:buFontTx/>
              <a:buNone/>
            </a:pPr>
            <a:r>
              <a:rPr lang="en-CA" altLang="en-US" sz="1800" dirty="0"/>
              <a:t>} while (x != 0);</a:t>
            </a:r>
          </a:p>
          <a:p>
            <a:pPr lvl="1">
              <a:buFontTx/>
              <a:buNone/>
            </a:pPr>
            <a:endParaRPr lang="en-CA" altLang="en-US" sz="105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hlinkClick r:id="rId2"/>
              </a:rPr>
              <a:t>recursive-function.js</a:t>
            </a:r>
            <a:endParaRPr lang="en-US" altLang="en-US" sz="2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C13A1B86-3F5C-485C-B403-DEBFFEFD559D}" type="slidenum">
              <a:rPr lang="en-CA" altLang="en-US"/>
              <a:pPr eaLnBrk="1" hangingPunct="1"/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709720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CA" sz="2800" dirty="0">
                <a:hlinkClick r:id="rId3"/>
              </a:rPr>
              <a:t>A re-introduction to JavaScript (JS tutorial)</a:t>
            </a:r>
            <a:endParaRPr lang="en-US" sz="2800" dirty="0">
              <a:hlinkClick r:id="rId4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hlinkClick r:id="rId4"/>
              </a:rPr>
              <a:t>Functions and function scope(MDN)</a:t>
            </a:r>
            <a:endParaRPr lang="en-US" sz="28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hlinkClick r:id="rId5"/>
              </a:rPr>
              <a:t>* JavaScript Guide (MDN) </a:t>
            </a:r>
            <a:endParaRPr lang="en-US" sz="28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 err="1">
                <a:hlinkClick r:id="rId6"/>
              </a:rPr>
              <a:t>JSeverywhere</a:t>
            </a:r>
            <a:r>
              <a:rPr lang="en-US" sz="2800" dirty="0">
                <a:hlinkClick r:id="rId6"/>
              </a:rPr>
              <a:t>: Douglas </a:t>
            </a:r>
            <a:r>
              <a:rPr lang="en-US" sz="2800" dirty="0" err="1">
                <a:hlinkClick r:id="rId6"/>
              </a:rPr>
              <a:t>Crockford</a:t>
            </a:r>
            <a:endParaRPr lang="en-US" sz="2800" dirty="0"/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Tools</a:t>
            </a:r>
            <a:endParaRPr lang="en-US" sz="2800" dirty="0">
              <a:hlinkClick r:id="rId7"/>
            </a:endParaRPr>
          </a:p>
          <a:p>
            <a:pPr lvl="1">
              <a:spcAft>
                <a:spcPts val="1200"/>
              </a:spcAft>
            </a:pPr>
            <a:r>
              <a:rPr lang="en-US" sz="2400" dirty="0">
                <a:hlinkClick r:id="rId7"/>
              </a:rPr>
              <a:t>JavaScript Code Quality Tool: </a:t>
            </a:r>
            <a:r>
              <a:rPr lang="en-US" sz="2400" dirty="0" err="1">
                <a:hlinkClick r:id="rId7"/>
              </a:rPr>
              <a:t>JSLint</a:t>
            </a:r>
            <a:endParaRPr lang="en-US" sz="2400" dirty="0"/>
          </a:p>
          <a:p>
            <a:pPr lvl="1">
              <a:spcAft>
                <a:spcPts val="1200"/>
              </a:spcAft>
            </a:pPr>
            <a:r>
              <a:rPr lang="en-US" sz="2400" dirty="0">
                <a:hlinkClick r:id="rId8"/>
              </a:rPr>
              <a:t>Firefox Developer Tool – </a:t>
            </a:r>
            <a:r>
              <a:rPr lang="en-US" sz="2400" dirty="0" err="1">
                <a:hlinkClick r:id="rId8"/>
              </a:rPr>
              <a:t>Scracthpad</a:t>
            </a:r>
            <a:r>
              <a:rPr lang="en-US" sz="2400" dirty="0">
                <a:hlinkClick r:id="rId8"/>
              </a:rPr>
              <a:t> (MDN)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17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43</a:t>
            </a:fld>
            <a:endParaRPr lang="en-CA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There are several ways to define functions. e.g. function declaration and function expression:</a:t>
            </a:r>
          </a:p>
          <a:p>
            <a:pPr marL="514350" indent="-457200">
              <a:buFont typeface="+mj-lt"/>
              <a:buAutoNum type="arabicPeriod"/>
            </a:pPr>
            <a:r>
              <a:rPr lang="en-CA" sz="2400" dirty="0"/>
              <a:t>Function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r>
              <a:rPr lang="en-CA" sz="2400" dirty="0"/>
              <a:t>:  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 parameter1, parameter2, 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CA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square(number)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return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 square(5) );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function is not executed until it is called.</a:t>
            </a:r>
          </a:p>
          <a:p>
            <a:pPr marL="800100" lvl="2" indent="0">
              <a:buClr>
                <a:srgbClr val="5F5F5F"/>
              </a:buClr>
              <a:buNone/>
            </a:pPr>
            <a:endParaRPr lang="en-CA" sz="9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86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712968" cy="4830415"/>
          </a:xfrm>
        </p:spPr>
        <p:txBody>
          <a:bodyPr/>
          <a:lstStyle/>
          <a:p>
            <a:pPr marL="514350" indent="-457200">
              <a:buFont typeface="+mj-lt"/>
              <a:buAutoNum type="arabicPeriod" startAt="2"/>
            </a:pPr>
            <a:r>
              <a:rPr lang="en-CA" sz="2400" dirty="0"/>
              <a:t>Function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</a:t>
            </a:r>
            <a:r>
              <a:rPr lang="en-CA" sz="2400" dirty="0"/>
              <a:t>: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CA" sz="1800" b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functionName</a:t>
            </a:r>
            <a:r>
              <a:rPr lang="en-CA" sz="18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function(parameter1, parameter2, …)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CA" sz="1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functionBody</a:t>
            </a:r>
            <a:endParaRPr lang="en-CA" sz="1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n-CA" sz="20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assigning an anonymous function to a variable 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square = function (number) {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return number * number;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800100" lvl="2" indent="0">
              <a:buClr>
                <a:srgbClr val="5F5F5F"/>
              </a:buClr>
              <a:buNone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 square(5)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1714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and Return Value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Parameters are used to pass values to functions</a:t>
            </a:r>
          </a:p>
          <a:p>
            <a:pPr lvl="1"/>
            <a:r>
              <a:rPr lang="en-CA" sz="2400" dirty="0"/>
              <a:t>Parameters are also referred to as arguments</a:t>
            </a:r>
          </a:p>
          <a:p>
            <a:pPr lvl="1"/>
            <a:r>
              <a:rPr lang="en-CA" sz="2400" dirty="0"/>
              <a:t>Multiple parameters can be used within each function </a:t>
            </a:r>
          </a:p>
          <a:p>
            <a:pPr lvl="1"/>
            <a:r>
              <a:rPr lang="en-CA" sz="2400" dirty="0"/>
              <a:t>Passed by value vs passed by ‘reference’</a:t>
            </a:r>
          </a:p>
          <a:p>
            <a:pPr lvl="2"/>
            <a:r>
              <a:rPr lang="en-CA" sz="2000" dirty="0"/>
              <a:t>Primitive parameters (number, string and </a:t>
            </a:r>
            <a:r>
              <a:rPr lang="en-CA" sz="2000" dirty="0" err="1"/>
              <a:t>boolean</a:t>
            </a:r>
            <a:r>
              <a:rPr lang="en-CA" sz="2000" dirty="0"/>
              <a:t>) are passed to functions by value;</a:t>
            </a:r>
          </a:p>
          <a:p>
            <a:pPr lvl="2"/>
            <a:r>
              <a:rPr lang="en-CA" sz="2000" dirty="0"/>
              <a:t>objects (i.e. a non-primitive value, such as Array or a user-defined object) are passed to functions by ‘reference’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Return value</a:t>
            </a:r>
          </a:p>
          <a:p>
            <a:pPr lvl="1"/>
            <a:r>
              <a:rPr lang="en-CA" sz="2400" dirty="0"/>
              <a:t>Return data type is not necessary to be specified.</a:t>
            </a:r>
          </a:p>
          <a:p>
            <a:pPr lvl="1"/>
            <a:r>
              <a:rPr lang="en-CA" altLang="en-US" sz="2400" dirty="0">
                <a:solidFill>
                  <a:schemeClr val="tx2"/>
                </a:solidFill>
              </a:rPr>
              <a:t>The return statement is optional. </a:t>
            </a:r>
            <a:endParaRPr lang="en-CA" sz="2400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93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Function without return: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329619"/>
              </p:ext>
            </p:extLst>
          </p:nvPr>
        </p:nvGraphicFramePr>
        <p:xfrm>
          <a:off x="1115616" y="2348880"/>
          <a:ext cx="691276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greetings( prompt("Please enter your name") );</a:t>
                      </a:r>
                    </a:p>
                    <a:p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function greetings (name) {</a:t>
                      </a: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     console.log("Hello " + name);</a:t>
                      </a: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//go(); // will give Exception: </a:t>
                      </a:r>
                      <a:r>
                        <a:rPr lang="en-CA" sz="1800" b="0" dirty="0" err="1">
                          <a:solidFill>
                            <a:schemeClr val="tx1"/>
                          </a:solidFill>
                        </a:rPr>
                        <a:t>TypeError</a:t>
                      </a:r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: go is not a function</a:t>
                      </a:r>
                    </a:p>
                    <a:p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var go = function () {</a:t>
                      </a: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     console.log( "GO LEAFS GO" );</a:t>
                      </a: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en-CA" sz="2400" b="1" dirty="0">
                          <a:solidFill>
                            <a:srgbClr val="FF0000"/>
                          </a:solidFill>
                        </a:rPr>
                        <a:t>;</a:t>
                      </a:r>
                    </a:p>
                    <a:p>
                      <a:endParaRPr lang="en-CA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1800" b="0" dirty="0">
                          <a:solidFill>
                            <a:schemeClr val="tx1"/>
                          </a:solidFill>
                        </a:rPr>
                        <a:t>go();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89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Functions with parameters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14972"/>
              </p:ext>
            </p:extLst>
          </p:nvPr>
        </p:nvGraphicFramePr>
        <p:xfrm>
          <a:off x="827584" y="2276872"/>
          <a:ext cx="748883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9872">
                <a:tc>
                  <a:txBody>
                    <a:bodyPr/>
                    <a:lstStyle/>
                    <a:p>
                      <a:r>
                        <a:rPr lang="en-CA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// 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</a:t>
                      </a:r>
                      <a:r>
                        <a:rPr lang="en-CA" sz="2000" b="0" kern="12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function declaration 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function </a:t>
                      </a:r>
                      <a:r>
                        <a:rPr lang="en-CA" sz="20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addTwoNumbers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(a, b) {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a + b;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en-CA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// using</a:t>
                      </a:r>
                      <a:r>
                        <a:rPr lang="en-CA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baseline="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CA" sz="2000" b="0" kern="12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unction expression 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approach</a:t>
                      </a:r>
                    </a:p>
                    <a:p>
                      <a:r>
                        <a:rPr lang="en-CA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var add2numbers = function(a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, b){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  return a + b;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}</a:t>
                      </a:r>
                      <a:r>
                        <a:rPr lang="en-CA" sz="2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  <a:p>
                      <a:endParaRPr lang="en-CA" sz="9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addTwoNumbers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(2, 3) ); // 5</a:t>
                      </a:r>
                    </a:p>
                    <a:p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console.log( add2numbers(2, 4) );     // 6</a:t>
                      </a:r>
                    </a:p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96678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6259</TotalTime>
  <Words>2635</Words>
  <Application>Microsoft Office PowerPoint</Application>
  <PresentationFormat>On-screen Show (4:3)</PresentationFormat>
  <Paragraphs>573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Comic Sans MS</vt:lpstr>
      <vt:lpstr>Courier New</vt:lpstr>
      <vt:lpstr>Tahoma</vt:lpstr>
      <vt:lpstr>Tahoma (Body)</vt:lpstr>
      <vt:lpstr>Tahoma (Headings)</vt:lpstr>
      <vt:lpstr>Times New Roman</vt:lpstr>
      <vt:lpstr>Verdana</vt:lpstr>
      <vt:lpstr>Verdana</vt:lpstr>
      <vt:lpstr>Wingdings</vt:lpstr>
      <vt:lpstr>Compass</vt:lpstr>
      <vt:lpstr>INT222 - Internet Fundamentals</vt:lpstr>
      <vt:lpstr>Agenda</vt:lpstr>
      <vt:lpstr>JavaScript Function</vt:lpstr>
      <vt:lpstr>JavaScript Function</vt:lpstr>
      <vt:lpstr>User-defined Functions</vt:lpstr>
      <vt:lpstr>User-defined Functions</vt:lpstr>
      <vt:lpstr>Parameter and Return Value</vt:lpstr>
      <vt:lpstr>Example </vt:lpstr>
      <vt:lpstr>Example </vt:lpstr>
      <vt:lpstr>Example</vt:lpstr>
      <vt:lpstr>More about Function</vt:lpstr>
      <vt:lpstr>More about Function</vt:lpstr>
      <vt:lpstr>Variable Scope</vt:lpstr>
      <vt:lpstr>Variable Scope</vt:lpstr>
      <vt:lpstr>Example</vt:lpstr>
      <vt:lpstr>About Variable Scope</vt:lpstr>
      <vt:lpstr>Examples </vt:lpstr>
      <vt:lpstr>JS Built-in / Global Functions</vt:lpstr>
      <vt:lpstr>The prompt() Function</vt:lpstr>
      <vt:lpstr>The confirm() Function</vt:lpstr>
      <vt:lpstr>eval() Function</vt:lpstr>
      <vt:lpstr>parseFloat() Function</vt:lpstr>
      <vt:lpstr>parseInt() Function</vt:lpstr>
      <vt:lpstr>Examples with radix (or base).</vt:lpstr>
      <vt:lpstr>Examples </vt:lpstr>
      <vt:lpstr>Number() and String() Functions</vt:lpstr>
      <vt:lpstr>Converting Without Using Functions</vt:lpstr>
      <vt:lpstr>isNaN() Function</vt:lpstr>
      <vt:lpstr>isFinite() Function</vt:lpstr>
      <vt:lpstr>toFixed() Method</vt:lpstr>
      <vt:lpstr>Closure</vt:lpstr>
      <vt:lpstr>Closure</vt:lpstr>
      <vt:lpstr>Closure Example</vt:lpstr>
      <vt:lpstr>Multiply-nested Functions</vt:lpstr>
      <vt:lpstr>Function Expression and Anonymous Function</vt:lpstr>
      <vt:lpstr>Why closures? </vt:lpstr>
      <vt:lpstr>Why closures? </vt:lpstr>
      <vt:lpstr>Why closures? </vt:lpstr>
      <vt:lpstr>More Example of Closure</vt:lpstr>
      <vt:lpstr>Improved Counter Using Closure</vt:lpstr>
      <vt:lpstr>Recursive Functions</vt:lpstr>
      <vt:lpstr>Reference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Wei Song</dc:creator>
  <cp:lastModifiedBy>Wei Song</cp:lastModifiedBy>
  <cp:revision>248</cp:revision>
  <cp:lastPrinted>2001-07-23T19:37:02Z</cp:lastPrinted>
  <dcterms:created xsi:type="dcterms:W3CDTF">2001-03-26T00:24:34Z</dcterms:created>
  <dcterms:modified xsi:type="dcterms:W3CDTF">2016-09-11T18:39:45Z</dcterms:modified>
</cp:coreProperties>
</file>