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266" r:id="rId2"/>
    <p:sldId id="279" r:id="rId3"/>
    <p:sldId id="280" r:id="rId4"/>
    <p:sldId id="288" r:id="rId5"/>
    <p:sldId id="281" r:id="rId6"/>
    <p:sldId id="335" r:id="rId7"/>
    <p:sldId id="336" r:id="rId8"/>
    <p:sldId id="337" r:id="rId9"/>
    <p:sldId id="282" r:id="rId10"/>
    <p:sldId id="338" r:id="rId11"/>
    <p:sldId id="315" r:id="rId12"/>
    <p:sldId id="292" r:id="rId13"/>
    <p:sldId id="286" r:id="rId14"/>
    <p:sldId id="316" r:id="rId15"/>
    <p:sldId id="297" r:id="rId16"/>
    <p:sldId id="340" r:id="rId17"/>
    <p:sldId id="298" r:id="rId18"/>
    <p:sldId id="319" r:id="rId19"/>
    <p:sldId id="299" r:id="rId20"/>
    <p:sldId id="320" r:id="rId21"/>
    <p:sldId id="300" r:id="rId22"/>
    <p:sldId id="321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11" r:id="rId32"/>
    <p:sldId id="309" r:id="rId33"/>
    <p:sldId id="339" r:id="rId34"/>
    <p:sldId id="314" r:id="rId35"/>
    <p:sldId id="277" r:id="rId36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00C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840" autoAdjust="0"/>
    <p:restoredTop sz="94632" autoAdjust="0"/>
  </p:normalViewPr>
  <p:slideViewPr>
    <p:cSldViewPr>
      <p:cViewPr varScale="1">
        <p:scale>
          <a:sx n="107" d="100"/>
          <a:sy n="107" d="100"/>
        </p:scale>
        <p:origin x="9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1/WD-html5-20110525/syntax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/>
              <a:t>&lt;element attribute=value&gt;Content&lt;/element&gt;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ul</a:t>
            </a:r>
            <a:r>
              <a:rPr lang="en-US" dirty="0"/>
              <a:t> {list-style-type: none;}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Nested list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list item one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sub for item one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sub for item one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list item two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list item three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DocType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absent in HTML document?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HTML document which lacks a DOCTYPE, will be rendered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bugwards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compatibility mode (Quirk Mode), since it is assumed to be an older document which was written before DOCTYPE became widely used. 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will not be able to use a HTML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Markup Language)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check the page coding. HTML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requires the DOCTYPE declaration.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stylesheet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may not be implemented as planned.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omitting end tags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HTML5 tags (also in HTML4 but not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that do not require the use of a closing tag for valid HTML, such as body, head, html,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option, p, td,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tfoot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...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http://www.w3.org/TR/2011/WD-html5-20110525/syntax.html#optional-tags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in our INT222 class, we are require to use end/closing tags.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Core / Global</a:t>
            </a:r>
            <a:r>
              <a:rPr lang="en-CA" baseline="0" dirty="0"/>
              <a:t> attributes: id, title, class, style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495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DTD-less DOCTYPE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uses a DOCTYPE declaration which is very short, due to its lack of references to a Document Type Definition in the form of a URL and/or FPI. All it contains is the tag name of the root element of the document, HTML.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34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DTD-less DOCTYPE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uses a DOCTYPE declaration which is very short, due to its lack of references to a Document Type Definition in the form of a URL and/or FPI. All it contains is the tag name of the root element of the document, HTML.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E56D61-891B-4934-B088-536617AE37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9375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60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html/globalAttribut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ld_Wide_Web_Consortiu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html/HTML5-basic-doc-structur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cs.senecac.on.ca/~wei.song/int222/code/html/HTML5-template.html" TargetMode="External"/><Relationship Id="rId3" Type="http://schemas.openxmlformats.org/officeDocument/2006/relationships/hyperlink" Target="http://www.w3.org/QA/2002/04/valid-dtd-list.html" TargetMode="External"/><Relationship Id="rId7" Type="http://schemas.openxmlformats.org/officeDocument/2006/relationships/hyperlink" Target="https://scs.senecac.on.ca/~wei.song/int222/code/html/xHTML1.0_Transitional.html" TargetMode="External"/><Relationship Id="rId2" Type="http://schemas.openxmlformats.org/officeDocument/2006/relationships/hyperlink" Target="http://en.wikipedia.org/wiki/Standard_Generalized_Markup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s.senecac.on.ca/~wei.song/int222/code/html/xHTML1.0_Strict.html" TargetMode="External"/><Relationship Id="rId5" Type="http://schemas.openxmlformats.org/officeDocument/2006/relationships/hyperlink" Target="https://scs.senecac.on.ca/~wei.song/int222/code/html/HTML4_Transitional.html" TargetMode="External"/><Relationship Id="rId4" Type="http://schemas.openxmlformats.org/officeDocument/2006/relationships/hyperlink" Target="https://scs.senecac.on.ca/~wei.song/int222/code/html/HTML4_Strict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a/url?sa=t&amp;rct=j&amp;q=&amp;esrc=s&amp;source=web&amp;cd=2&amp;ved=0CCYQFjAB&amp;url=http://www.yourhtmlsource.com/starthere/historyofhtml.html&amp;ei=MKsfVPP6GcuKyATS-4HADw&amp;usg=AFQjCNG0rKqQ-7YleQeTcDZMUCYfEE3u3Q&amp;sig2=7tMNBvhswz65YxXs0Ac3x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html/HTML5-templat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html/tags-h1toh6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html/tags-paragraph+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.w3.org/html5/html-author/charre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html/tags-preserveFormating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html/tags-presentatio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pan" TargetMode="External"/><Relationship Id="rId2" Type="http://schemas.openxmlformats.org/officeDocument/2006/relationships/hyperlink" Target="https://developer.mozilla.org/en-US/docs/Web/HTML/Element/di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html/tags-grouping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html/tags-list-unordered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html/tags-list-orderd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html/tags-list-definitio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html/tags-list-nested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dex.html#timetab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html/tags-hyperlink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HTML/HTML5" TargetMode="External"/><Relationship Id="rId7" Type="http://schemas.openxmlformats.org/officeDocument/2006/relationships/hyperlink" Target="https://thimble.mozilla.org/" TargetMode="External"/><Relationship Id="rId2" Type="http://schemas.openxmlformats.org/officeDocument/2006/relationships/hyperlink" Target="https://developer.mozilla.org/en-US/docs/Web/Guide/HTML/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reservlets.com/html5-tutorial/basic-html5-document.html" TargetMode="External"/><Relationship Id="rId5" Type="http://schemas.openxmlformats.org/officeDocument/2006/relationships/hyperlink" Target="https://developer.mozilla.org/en-US/docs/Web/HTML/Attributes" TargetMode="External"/><Relationship Id="rId4" Type="http://schemas.openxmlformats.org/officeDocument/2006/relationships/hyperlink" Target="https://developer.mozilla.org/en-US/docs/Web/HTML/Element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html/HTM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4: Introduction to HTML</a:t>
            </a: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311B94-A30D-4255-A6C1-A592F35020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Global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also called HTML </a:t>
            </a:r>
            <a:r>
              <a:rPr lang="en-CA" sz="2400" dirty="0">
                <a:effectLst/>
              </a:rPr>
              <a:t>core attributes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can be used on any HTML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36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globalAttributes.html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37593"/>
              </p:ext>
            </p:extLst>
          </p:nvPr>
        </p:nvGraphicFramePr>
        <p:xfrm>
          <a:off x="647564" y="3068960"/>
          <a:ext cx="7848872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44216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&lt;h2 </a:t>
                      </a:r>
                      <a:r>
                        <a:rPr lang="en-CA" sz="2000" b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title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="Hello HTML!"&gt;Titled Heading Tag Example&lt;/h2&gt;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&lt;div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="className1 className2"&gt;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&lt;p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="xyz123"&gt;This para explains what is HTML&lt;/p&gt;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&lt;</a:t>
                      </a:r>
                      <a:r>
                        <a:rPr lang="en-CA" sz="2000" b="0" u="sng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style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font-family:arial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; color:#FF0000;"&gt;Some text...&lt;/p&gt;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&lt;/div&gt;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8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is the latest standard that defines HTML</a:t>
            </a:r>
            <a:r>
              <a:rPr lang="en-CA" sz="2000" dirty="0"/>
              <a:t>.</a:t>
            </a:r>
          </a:p>
          <a:p>
            <a:pPr lvl="1"/>
            <a:r>
              <a:rPr lang="en-CA" sz="1800" dirty="0"/>
              <a:t>HTML: created in 1990 and standardized as HTML 4 in 1997.</a:t>
            </a:r>
          </a:p>
          <a:p>
            <a:pPr lvl="1"/>
            <a:r>
              <a:rPr lang="en-CA" sz="1800" dirty="0" err="1"/>
              <a:t>xHTML</a:t>
            </a:r>
            <a:r>
              <a:rPr lang="en-CA" sz="1800" dirty="0"/>
              <a:t> (XML + HTML) became a </a:t>
            </a:r>
            <a:r>
              <a:rPr lang="en-CA" sz="1800" dirty="0">
                <a:hlinkClick r:id="rId3"/>
              </a:rPr>
              <a:t>W3C</a:t>
            </a:r>
            <a:r>
              <a:rPr lang="en-CA" sz="1800" dirty="0"/>
              <a:t> Recommendation in 2000.</a:t>
            </a:r>
          </a:p>
          <a:p>
            <a:pPr lvl="1"/>
            <a:r>
              <a:rPr lang="en-CA" sz="1800" dirty="0"/>
              <a:t>HTML5 is a candidate recommendation of W3C as of 2012.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HTML5 comes with a number of new elements, attributes, and behaviors.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1800" dirty="0"/>
              <a:t>Providing new semantic, graphics, and multimedia elements. 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1800" dirty="0"/>
              <a:t>designed to deliver rich web content without the need for additional plugins.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A larger set of technologies that allows more diverse and powerful Web sites and applications.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1800" dirty="0"/>
              <a:t>New form elements and new API's to make it 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easier to build web applications</a:t>
            </a:r>
            <a:r>
              <a:rPr lang="en-CA" sz="1800" dirty="0"/>
              <a:t>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Supporting cross-platform</a:t>
            </a:r>
            <a:r>
              <a:rPr lang="en-CA" sz="1800" dirty="0"/>
              <a:t>, designed to </a:t>
            </a:r>
            <a:r>
              <a:rPr lang="en-CA" sz="1800" dirty="0">
                <a:effectLst/>
              </a:rPr>
              <a:t>work on types of hardware </a:t>
            </a:r>
            <a:r>
              <a:rPr lang="en-CA" sz="1800" dirty="0"/>
              <a:t>(PCs, Tablets, Phones, TVs,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  <p:pic>
        <p:nvPicPr>
          <p:cNvPr id="1026" name="Picture 2" descr="HTML5 logo and wordmark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76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</a:t>
            </a:r>
            <a:r>
              <a:rPr lang="en-US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2736"/>
            <a:ext cx="7696200" cy="489654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9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&lt;!DOCTYPE html&gt;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 </a:t>
            </a:r>
            <a:r>
              <a:rPr lang="en-US" sz="19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</a:t>
            </a:r>
            <a:r>
              <a:rPr lang="en-US" sz="19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sz="19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19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&lt;meta charset="UTF-8" /&gt;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&lt;title&gt;INT222&lt;/title&gt;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effectLst/>
              </a:rPr>
              <a:t>   &lt;link </a:t>
            </a:r>
            <a:r>
              <a:rPr lang="en-US" sz="1900" dirty="0" err="1">
                <a:effectLst/>
              </a:rPr>
              <a:t>href</a:t>
            </a:r>
            <a:r>
              <a:rPr lang="en-US" sz="1900" dirty="0">
                <a:effectLst/>
              </a:rPr>
              <a:t>="</a:t>
            </a:r>
            <a:r>
              <a:rPr lang="en-US" sz="1900" dirty="0" err="1">
                <a:effectLst/>
              </a:rPr>
              <a:t>css</a:t>
            </a:r>
            <a:r>
              <a:rPr lang="en-US" sz="1900" dirty="0">
                <a:effectLst/>
              </a:rPr>
              <a:t>/mystyle.css" </a:t>
            </a:r>
            <a:r>
              <a:rPr lang="en-US" sz="1900" dirty="0" err="1">
                <a:effectLst/>
              </a:rPr>
              <a:t>rel</a:t>
            </a:r>
            <a:r>
              <a:rPr lang="en-US" sz="1900" dirty="0">
                <a:effectLst/>
              </a:rPr>
              <a:t>="stylesheet"/&gt;   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effectLst/>
              </a:rPr>
              <a:t>   &lt;script </a:t>
            </a:r>
            <a:r>
              <a:rPr lang="en-US" sz="1900" dirty="0" err="1">
                <a:effectLst/>
              </a:rPr>
              <a:t>src</a:t>
            </a:r>
            <a:r>
              <a:rPr lang="en-US" sz="1900" dirty="0">
                <a:effectLst/>
              </a:rPr>
              <a:t>="</a:t>
            </a:r>
            <a:r>
              <a:rPr lang="en-US" sz="1900" dirty="0" err="1">
                <a:effectLst/>
              </a:rPr>
              <a:t>js</a:t>
            </a:r>
            <a:r>
              <a:rPr lang="en-US" sz="1900" dirty="0">
                <a:effectLst/>
              </a:rPr>
              <a:t>/myscript.js"&gt;&lt;/script&gt;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&lt;/head&gt;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effectLst/>
              </a:rPr>
              <a:t> &lt;h1&gt;Basic HTML Document Structure&lt;/h1&gt;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effectLst/>
              </a:rPr>
              <a:t>   &lt;p&gt;This is a paragraph.&lt;/p&gt;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effectLst/>
              </a:rPr>
              <a:t>   &lt;p&gt;Here are links to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effectLst/>
              </a:rPr>
              <a:t>      &lt;a </a:t>
            </a:r>
            <a:r>
              <a:rPr lang="en-US" sz="1900" dirty="0" err="1">
                <a:effectLst/>
              </a:rPr>
              <a:t>href</a:t>
            </a:r>
            <a:r>
              <a:rPr lang="en-US" sz="1900" dirty="0">
                <a:effectLst/>
              </a:rPr>
              <a:t>="https://ict.senecacollege.ca/"&gt;School of ICT&lt;/a&gt; and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effectLst/>
              </a:rPr>
              <a:t>      &lt;a </a:t>
            </a:r>
            <a:r>
              <a:rPr lang="en-US" sz="1900" dirty="0" err="1">
                <a:effectLst/>
              </a:rPr>
              <a:t>href</a:t>
            </a:r>
            <a:r>
              <a:rPr lang="en-US" sz="1900" dirty="0">
                <a:effectLst/>
              </a:rPr>
              <a:t>="http://www.senecacollege.ca/"&gt;Seneca College.&lt;/a&gt;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effectLst/>
              </a:rPr>
              <a:t>   &lt;/p&gt;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&lt;/body&gt;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255861"/>
            <a:ext cx="4889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6055320"/>
            <a:ext cx="5312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>
                <a:hlinkClick r:id="rId3"/>
              </a:rPr>
              <a:t>HTML5-basic-doc-structure.html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3149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Type Definition (DTD)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Document type definition (DTD) </a:t>
            </a:r>
            <a:r>
              <a:rPr lang="en-CA" sz="2400" dirty="0"/>
              <a:t>is a set of markup declarations that define a document type for an </a:t>
            </a:r>
            <a:r>
              <a:rPr lang="en-CA" sz="2400" dirty="0">
                <a:hlinkClick r:id="rId2"/>
              </a:rPr>
              <a:t>Standard Generalized Markup Language</a:t>
            </a:r>
            <a:r>
              <a:rPr lang="en-CA" sz="2400" dirty="0"/>
              <a:t> (SGML), e.g. XML, HTML.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DTD Examples - </a:t>
            </a:r>
            <a:r>
              <a:rPr lang="en-CA" sz="2800" dirty="0">
                <a:hlinkClick r:id="rId3"/>
              </a:rPr>
              <a:t>Doctype Declarations List</a:t>
            </a:r>
            <a:endParaRPr lang="en-CA" sz="2800" dirty="0"/>
          </a:p>
          <a:p>
            <a:pPr lvl="1"/>
            <a:r>
              <a:rPr lang="en-CA" sz="2400" dirty="0">
                <a:hlinkClick r:id="rId4"/>
              </a:rPr>
              <a:t>HTML 4 Strict document</a:t>
            </a:r>
            <a:endParaRPr lang="en-CA" sz="2400" dirty="0"/>
          </a:p>
          <a:p>
            <a:pPr lvl="1"/>
            <a:r>
              <a:rPr lang="en-CA" sz="2400" dirty="0">
                <a:hlinkClick r:id="rId5"/>
              </a:rPr>
              <a:t>HTML 4 Transitional document</a:t>
            </a:r>
            <a:endParaRPr lang="en-CA" sz="2400" dirty="0"/>
          </a:p>
          <a:p>
            <a:pPr lvl="1"/>
            <a:r>
              <a:rPr lang="en-CA" sz="2400" dirty="0">
                <a:hlinkClick r:id="rId6"/>
              </a:rPr>
              <a:t>XHTML 1.0 Strict document</a:t>
            </a:r>
            <a:endParaRPr lang="en-CA" sz="2400" dirty="0"/>
          </a:p>
          <a:p>
            <a:pPr lvl="1"/>
            <a:r>
              <a:rPr lang="en-CA" sz="2400" dirty="0">
                <a:hlinkClick r:id="rId7"/>
              </a:rPr>
              <a:t>XHTML 1.0 Transitional document</a:t>
            </a:r>
            <a:endParaRPr lang="en-CA" sz="2400" dirty="0"/>
          </a:p>
          <a:p>
            <a:pPr lvl="1"/>
            <a:r>
              <a:rPr lang="en-CA" sz="2400" b="1" dirty="0">
                <a:solidFill>
                  <a:srgbClr val="0000CC"/>
                </a:solidFill>
                <a:effectLst/>
                <a:hlinkClick r:id="rId8"/>
              </a:rPr>
              <a:t>HTML5 document</a:t>
            </a:r>
            <a:endParaRPr lang="en-CA" sz="2400" b="1" dirty="0">
              <a:solidFill>
                <a:srgbClr val="0000CC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7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Why html then </a:t>
            </a:r>
            <a:r>
              <a:rPr lang="en-CA" sz="2800" dirty="0" err="1"/>
              <a:t>xhtml</a:t>
            </a:r>
            <a:r>
              <a:rPr lang="en-CA" sz="2800" dirty="0"/>
              <a:t> and now html5?</a:t>
            </a:r>
          </a:p>
          <a:p>
            <a:pPr marL="0" indent="0">
              <a:buNone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hlinkClick r:id="rId2"/>
              </a:rPr>
              <a:t>The History of </a:t>
            </a:r>
            <a:r>
              <a:rPr lang="en-CA" sz="2400" i="1" dirty="0">
                <a:hlinkClick r:id="rId2"/>
              </a:rPr>
              <a:t>HTML</a:t>
            </a:r>
            <a:r>
              <a:rPr lang="en-CA" sz="2400" dirty="0">
                <a:hlinkClick r:id="rId2"/>
              </a:rPr>
              <a:t> - </a:t>
            </a:r>
            <a:r>
              <a:rPr lang="en-CA" sz="2400" i="1" dirty="0">
                <a:hlinkClick r:id="rId2"/>
              </a:rPr>
              <a:t>HTML Source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54348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/>
              </a:rPr>
              <a:t>HTML5 Structural Elements</a:t>
            </a:r>
            <a:endParaRPr lang="en-US" sz="4000" dirty="0"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233159"/>
              </p:ext>
            </p:extLst>
          </p:nvPr>
        </p:nvGraphicFramePr>
        <p:xfrm>
          <a:off x="395536" y="1340768"/>
          <a:ext cx="8229600" cy="465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 tag </a:t>
                      </a:r>
                    </a:p>
                  </a:txBody>
                  <a:tcPr anchor="ctr"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solidFill>
                      <a:srgbClr val="0070C0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&lt;!DOCTYPE&gt;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document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&lt;html&gt;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an html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information about the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696">
                <a:tc>
                  <a:txBody>
                    <a:bodyPr/>
                    <a:lstStyle/>
                    <a:p>
                      <a:r>
                        <a:rPr lang="en-US" dirty="0"/>
                        <a:t>&lt;title&gt;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the document title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&lt;meta&gt;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meta information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&lt;link&gt;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resource reference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&lt;script&gt;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/>
                        <a:t>&lt;style&gt;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style definition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&lt;body&gt;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body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/>
                        <a:t>&lt;!--...--&gt;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114018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MDN: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HTML element reference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1176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for creating HTML5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2737"/>
            <a:ext cx="7696200" cy="360039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lvl="1">
              <a:spcBef>
                <a:spcPts val="0"/>
              </a:spcBef>
              <a:buNone/>
            </a:pPr>
            <a:r>
              <a:rPr lang="en-US" sz="1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&lt;!DOCTYPE html&gt;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 </a:t>
            </a:r>
            <a:r>
              <a:rPr lang="en-US" sz="16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</a:t>
            </a:r>
            <a:r>
              <a:rPr lang="en-US" sz="1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sz="16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1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&lt;meta charset="UTF-8" /&gt;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&lt;title&gt;HTML5 Template&lt;/title&gt;</a:t>
            </a:r>
            <a:r>
              <a:rPr lang="en-US" sz="1600" dirty="0">
                <a:effectLst/>
              </a:rPr>
              <a:t> 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effectLst/>
              </a:rPr>
              <a:t>   &lt;link </a:t>
            </a:r>
            <a:r>
              <a:rPr lang="en-US" sz="1600" dirty="0" err="1">
                <a:effectLst/>
              </a:rPr>
              <a:t>href</a:t>
            </a:r>
            <a:r>
              <a:rPr lang="en-US" sz="1600" dirty="0">
                <a:effectLst/>
              </a:rPr>
              <a:t>="</a:t>
            </a:r>
            <a:r>
              <a:rPr lang="en-US" sz="1600" dirty="0" err="1">
                <a:effectLst/>
              </a:rPr>
              <a:t>css</a:t>
            </a:r>
            <a:r>
              <a:rPr lang="en-US" sz="1600" dirty="0">
                <a:effectLst/>
              </a:rPr>
              <a:t>/mystyle.css" </a:t>
            </a:r>
            <a:r>
              <a:rPr lang="en-US" sz="1600" dirty="0" err="1">
                <a:effectLst/>
              </a:rPr>
              <a:t>rel</a:t>
            </a:r>
            <a:r>
              <a:rPr lang="en-US" sz="1600" dirty="0">
                <a:effectLst/>
              </a:rPr>
              <a:t>="stylesheet"/&gt;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effectLst/>
              </a:rPr>
              <a:t>   &lt;script </a:t>
            </a:r>
            <a:r>
              <a:rPr lang="en-US" sz="1600" dirty="0" err="1">
                <a:effectLst/>
              </a:rPr>
              <a:t>src</a:t>
            </a:r>
            <a:r>
              <a:rPr lang="en-US" sz="1600" dirty="0">
                <a:effectLst/>
              </a:rPr>
              <a:t>="</a:t>
            </a:r>
            <a:r>
              <a:rPr lang="en-US" sz="1600" dirty="0" err="1">
                <a:effectLst/>
              </a:rPr>
              <a:t>js</a:t>
            </a:r>
            <a:r>
              <a:rPr lang="en-US" sz="1600" dirty="0">
                <a:effectLst/>
              </a:rPr>
              <a:t>/myscript.js"&gt;&lt;/script&gt;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&lt;/head&gt;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effectLst/>
              </a:rPr>
              <a:t>  &lt;!--  code for the web page  --&gt;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effectLst/>
              </a:rPr>
              <a:t>  &lt;h1&gt;HTML Document Template&lt;/h1&gt;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effectLst/>
              </a:rPr>
              <a:t>  &lt;p&gt;Template for creating HTML document.&lt;/p&gt;</a:t>
            </a:r>
          </a:p>
          <a:p>
            <a:pPr lvl="1">
              <a:spcBef>
                <a:spcPts val="0"/>
              </a:spcBef>
              <a:buNone/>
            </a:pPr>
            <a:endParaRPr lang="en-US" sz="600" dirty="0">
              <a:effectLst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&lt;/body&gt;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en-US" sz="18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255861"/>
            <a:ext cx="488975" cy="47625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710071"/>
            <a:ext cx="77048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hlinkClick r:id="rId3"/>
              </a:rPr>
              <a:t>Template for creating HTML5 file</a:t>
            </a:r>
            <a:endParaRPr kumimoji="0" lang="en-CA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&lt;script&gt;&lt;/script&gt; tags are used to enclose JavaScript file.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&lt;link&gt; tag is used to enclose CSS file.</a:t>
            </a:r>
            <a:endParaRPr lang="en-CA" sz="2000" kern="0" dirty="0">
              <a:solidFill>
                <a:sysClr val="windowText" lastClr="000000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Note: You </a:t>
            </a: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</a:rPr>
              <a:t>must use lower case for all HTML tags and attribute names</a:t>
            </a: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in the INT222 course.</a:t>
            </a:r>
          </a:p>
        </p:txBody>
      </p:sp>
    </p:spTree>
    <p:extLst>
      <p:ext uri="{BB962C8B-B14F-4D97-AF65-F5344CB8AC3E}">
        <p14:creationId xmlns:p14="http://schemas.microsoft.com/office/powerpoint/2010/main" val="172763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Heading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480365"/>
              </p:ext>
            </p:extLst>
          </p:nvPr>
        </p:nvGraphicFramePr>
        <p:xfrm>
          <a:off x="762000" y="1752600"/>
          <a:ext cx="7543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tags</a:t>
                      </a:r>
                    </a:p>
                  </a:txBody>
                  <a:tcPr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&lt;h1&gt;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heading level 1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&lt;h1&gt;.......&lt;/h1&gt;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&lt;h2&gt;.......&lt;/h2&gt;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&lt;h3&gt;.......&lt;/h3&gt;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&lt;h4&gt;.......&lt;/h4&gt;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&lt;h5&gt;.......&lt;/h5&gt;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&lt;h6&gt;.......&lt;/h6&gt;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&lt;h2&gt;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&lt;h3&gt;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heading level 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&lt;h4&gt;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&lt;h5&gt;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heading level 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&lt;h6&gt;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34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 Tag Examples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9" y="1600200"/>
            <a:ext cx="4198366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tags-h1toh6.html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013" y="1556792"/>
            <a:ext cx="38530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&lt;!DOC TYPE html&gt;</a:t>
            </a:r>
          </a:p>
          <a:p>
            <a:r>
              <a:rPr lang="en-CA" dirty="0"/>
              <a:t>&lt;html </a:t>
            </a:r>
            <a:r>
              <a:rPr lang="en-CA" dirty="0" err="1"/>
              <a:t>lang</a:t>
            </a:r>
            <a:r>
              <a:rPr lang="en-CA" dirty="0"/>
              <a:t>="</a:t>
            </a:r>
            <a:r>
              <a:rPr lang="en-CA" dirty="0" err="1"/>
              <a:t>en</a:t>
            </a:r>
            <a:r>
              <a:rPr lang="en-CA" dirty="0"/>
              <a:t>"&gt;</a:t>
            </a:r>
          </a:p>
          <a:p>
            <a:r>
              <a:rPr lang="en-CA" dirty="0"/>
              <a:t>&lt;head&gt;</a:t>
            </a:r>
          </a:p>
          <a:p>
            <a:r>
              <a:rPr lang="en-CA" dirty="0"/>
              <a:t>   &lt;meta charset="UTF-8" /&gt;</a:t>
            </a:r>
          </a:p>
          <a:p>
            <a:r>
              <a:rPr lang="en-CA" dirty="0"/>
              <a:t>   &lt;title&gt;INT222&lt;/title&gt;</a:t>
            </a:r>
          </a:p>
          <a:p>
            <a:r>
              <a:rPr lang="en-CA" dirty="0"/>
              <a:t> &lt;/head&gt;</a:t>
            </a:r>
          </a:p>
          <a:p>
            <a:r>
              <a:rPr lang="en-CA" dirty="0"/>
              <a:t> &lt;body&gt;</a:t>
            </a:r>
          </a:p>
          <a:p>
            <a:r>
              <a:rPr lang="en-CA" dirty="0"/>
              <a:t>    &lt;h1&gt;Level 1&lt;/h1&gt;</a:t>
            </a:r>
          </a:p>
          <a:p>
            <a:r>
              <a:rPr lang="en-CA" dirty="0"/>
              <a:t>    &lt;h2&gt;Level 2&lt;/h2&gt;</a:t>
            </a:r>
          </a:p>
          <a:p>
            <a:r>
              <a:rPr lang="en-CA" dirty="0"/>
              <a:t>    &lt;h3&gt;Level 3&lt;/h3&gt;</a:t>
            </a:r>
          </a:p>
          <a:p>
            <a:r>
              <a:rPr lang="en-CA" dirty="0"/>
              <a:t>    &lt;h4&gt;Level 4&lt;/h4&gt;</a:t>
            </a:r>
          </a:p>
          <a:p>
            <a:r>
              <a:rPr lang="en-CA" dirty="0"/>
              <a:t>    &lt;h5&gt;Level 5&lt;/h5&gt;</a:t>
            </a:r>
          </a:p>
          <a:p>
            <a:r>
              <a:rPr lang="en-CA" dirty="0"/>
              <a:t>    &lt;h6&gt;Level 6&lt;/h6&gt;</a:t>
            </a:r>
          </a:p>
          <a:p>
            <a:r>
              <a:rPr lang="en-CA" dirty="0"/>
              <a:t> &lt;/body&gt;</a:t>
            </a:r>
          </a:p>
          <a:p>
            <a:r>
              <a:rPr lang="en-CA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82357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55530"/>
              </p:ext>
            </p:extLst>
          </p:nvPr>
        </p:nvGraphicFramePr>
        <p:xfrm>
          <a:off x="611560" y="1628800"/>
          <a:ext cx="7776863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&lt;p&gt;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paragraph.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&lt;p&gt;.......&lt;/p&gt;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blockquote</a:t>
                      </a:r>
                      <a:r>
                        <a:rPr lang="en-US" dirty="0"/>
                        <a:t>&gt;.......&lt;/</a:t>
                      </a:r>
                      <a:r>
                        <a:rPr lang="en-US" dirty="0" err="1"/>
                        <a:t>blockquote</a:t>
                      </a:r>
                      <a:r>
                        <a:rPr lang="en-US" dirty="0"/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&lt;pre&gt;.......&lt;/pre&gt;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&lt;hr /&gt;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&lt;mark&gt;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blockquote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long quotation.</a:t>
                      </a:r>
                    </a:p>
                    <a:p>
                      <a:r>
                        <a:rPr lang="en-US" dirty="0"/>
                        <a:t>It will indent the right and left margins both on the display and in print form.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&lt;pre&gt;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pre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formatted</a:t>
                      </a:r>
                      <a:r>
                        <a:rPr lang="en-US" dirty="0"/>
                        <a:t> text,</a:t>
                      </a:r>
                      <a:r>
                        <a:rPr lang="en-US" baseline="0" dirty="0"/>
                        <a:t> e.g. </a:t>
                      </a:r>
                      <a:r>
                        <a:rPr lang="en-US" baseline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keep white space.</a:t>
                      </a:r>
                      <a:endParaRPr lang="en-US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&lt;</a:t>
                      </a:r>
                      <a:r>
                        <a:rPr lang="en-US" b="1" dirty="0" err="1">
                          <a:solidFill>
                            <a:srgbClr val="0000CC"/>
                          </a:solidFill>
                        </a:rPr>
                        <a:t>br</a:t>
                      </a:r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 a single line break.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&lt;hr&gt;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horizontal rule.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&lt;mark&gt;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 parts of a text.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5547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tags-paragraph+.html</a:t>
            </a:r>
            <a:endParaRPr lang="en-CA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What is HTML?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Document structure/overview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HTML5 Structural Elements</a:t>
            </a:r>
            <a:endParaRPr lang="en-US" sz="2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Important HTML elements and using them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Hyperlinks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76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Whitespace &amp; HTML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2448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Whitespace characters </a:t>
            </a:r>
          </a:p>
          <a:p>
            <a:pPr lvl="1"/>
            <a:r>
              <a:rPr lang="en-CA" sz="2000" dirty="0">
                <a:effectLst/>
              </a:rPr>
              <a:t>spaces, tabs, and newlines</a:t>
            </a:r>
          </a:p>
          <a:p>
            <a:pPr lvl="1"/>
            <a:r>
              <a:rPr lang="en-CA" sz="2000" dirty="0">
                <a:effectLst/>
              </a:rPr>
              <a:t>HTML treats them as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single space</a:t>
            </a:r>
            <a:r>
              <a:rPr lang="en-CA" sz="2000" dirty="0"/>
              <a:t>.</a:t>
            </a:r>
            <a:endParaRPr lang="en-CA" sz="20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HTML Entities</a:t>
            </a:r>
          </a:p>
          <a:p>
            <a:pPr lvl="1"/>
            <a:r>
              <a:rPr lang="en-CA" sz="2000" dirty="0"/>
              <a:t>Reserved characters in HTML must be replaced with character entities.</a:t>
            </a:r>
          </a:p>
          <a:p>
            <a:pPr lvl="1"/>
            <a:r>
              <a:rPr lang="en-CA" sz="2000" dirty="0"/>
              <a:t>Some useful html </a:t>
            </a:r>
            <a:r>
              <a:rPr lang="en-CA" sz="2000" dirty="0">
                <a:hlinkClick r:id="rId3"/>
              </a:rPr>
              <a:t>character entities</a:t>
            </a:r>
            <a:r>
              <a:rPr lang="en-CA" sz="20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71969"/>
              </p:ext>
            </p:extLst>
          </p:nvPr>
        </p:nvGraphicFramePr>
        <p:xfrm>
          <a:off x="1403648" y="3429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Entity 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Entity Name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Entity #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non-breaking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nbsp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&amp;#160;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lt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&amp;#60;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gt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&amp;#62;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ampersand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&amp;#38;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copyright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&amp;copy;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&amp;#169;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4810" y="5733760"/>
            <a:ext cx="487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hlinkClick r:id="rId4"/>
              </a:rPr>
              <a:t>tags-preserveFormating.html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3024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218681"/>
              </p:ext>
            </p:extLst>
          </p:nvPr>
        </p:nvGraphicFramePr>
        <p:xfrm>
          <a:off x="467544" y="1175266"/>
          <a:ext cx="8352927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Equivalent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&lt;b&gt;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bold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&lt;b&gt;.......&lt;/b&gt;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font-weight: bold; </a:t>
                      </a:r>
                      <a:r>
                        <a:rPr lang="en-US" dirty="0"/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&lt;em&gt;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emphasized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&gt;....&lt;/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font-style: italic;</a:t>
                      </a:r>
                      <a:r>
                        <a:rPr lang="en-US" dirty="0"/>
                        <a:t>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&lt;i&gt;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italic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&gt;.......&lt;/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font-style: italic; </a:t>
                      </a:r>
                      <a:r>
                        <a:rPr lang="en-US" dirty="0"/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&lt;u&gt;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text to be underlined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&lt;u&gt;.......&lt;/u&gt;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text-decoration: underline; </a:t>
                      </a:r>
                      <a:r>
                        <a:rPr lang="en-US" dirty="0"/>
                        <a:t>}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&lt;sup&gt;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superscripted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&lt;sup&gt;...&lt;/sup&gt;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 err="1">
                          <a:solidFill>
                            <a:srgbClr val="9900CC"/>
                          </a:solidFill>
                        </a:rPr>
                        <a:t>font-size:small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; </a:t>
                      </a:r>
                      <a:r>
                        <a:rPr lang="en-US" dirty="0" err="1">
                          <a:solidFill>
                            <a:srgbClr val="9900CC"/>
                          </a:solidFill>
                        </a:rPr>
                        <a:t>vertical-align:top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;}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&lt;sub&gt;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subscripted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&lt;sub&gt;...&lt;/sub&gt;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font-size: xx-small; vertical-align: bottom;}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992505"/>
            <a:ext cx="655272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2400" dirty="0">
                <a:hlinkClick r:id="rId3"/>
              </a:rPr>
              <a:t>tags-presentation.html</a:t>
            </a:r>
            <a:r>
              <a:rPr lang="en-CA" sz="2400" dirty="0"/>
              <a:t> 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2400" dirty="0"/>
              <a:t>Avoid using these tags. Use CSS instead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35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Grouping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&lt;div&gt; (division) and &lt;span&gt; elements have no special meaning, but they can group HTML elements into sections.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You group sections of an HTML page when you want to perform an action on multiple elements.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6216" y="6246809"/>
            <a:ext cx="228917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47700"/>
              </p:ext>
            </p:extLst>
          </p:nvPr>
        </p:nvGraphicFramePr>
        <p:xfrm>
          <a:off x="899592" y="3625587"/>
          <a:ext cx="7603513" cy="1418154"/>
        </p:xfrm>
        <a:graphic>
          <a:graphicData uri="http://schemas.openxmlformats.org/drawingml/2006/table">
            <a:tbl>
              <a:tblPr/>
              <a:tblGrid>
                <a:gridCol w="1096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532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Tag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14">
                <a:tc>
                  <a:txBody>
                    <a:bodyPr/>
                    <a:lstStyle/>
                    <a:p>
                      <a:r>
                        <a:rPr lang="en-CA" dirty="0"/>
                        <a:t>&lt;div&gt;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Defines a section in a document</a:t>
                      </a:r>
                      <a:endParaRPr lang="en-CA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2"/>
                        </a:rPr>
                        <a:t>block-level</a:t>
                      </a:r>
                      <a:r>
                        <a:rPr lang="en-CA" baseline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2"/>
                        </a:rPr>
                        <a:t> element</a:t>
                      </a:r>
                      <a:endParaRPr lang="en-CA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430">
                <a:tc>
                  <a:txBody>
                    <a:bodyPr/>
                    <a:lstStyle/>
                    <a:p>
                      <a:r>
                        <a:rPr lang="en-CA" dirty="0"/>
                        <a:t>&lt;span&gt;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Defines a section in a document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3"/>
                        </a:rPr>
                        <a:t>inline</a:t>
                      </a:r>
                      <a:r>
                        <a:rPr lang="en-CA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3"/>
                        </a:rPr>
                        <a:t> element</a:t>
                      </a:r>
                      <a:endParaRPr lang="en-CA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2297" y="5837706"/>
            <a:ext cx="305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>
                <a:hlinkClick r:id="rId4"/>
              </a:rPr>
              <a:t>tags-grouping.html</a:t>
            </a:r>
            <a:endParaRPr lang="en-C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2328" y="5191375"/>
            <a:ext cx="782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/>
              <a:t>Note:  It should be used only when no other semantic element (such as &lt;article&gt;, &lt;</a:t>
            </a:r>
            <a:r>
              <a:rPr lang="en-CA" sz="2000" dirty="0" err="1"/>
              <a:t>nav</a:t>
            </a:r>
            <a:r>
              <a:rPr lang="en-CA" sz="2000" dirty="0"/>
              <a:t>&gt;, &lt;section&gt;) is appropriate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8815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List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Three types of list tags in HTML: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Unordered 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Ordered 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Definition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77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001000" cy="234123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The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3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sz="3000" dirty="0"/>
              <a:t>tag displays an unordered bulleted list. You can use CSS (</a:t>
            </a:r>
            <a:r>
              <a:rPr lang="en-US" sz="3000" dirty="0">
                <a:solidFill>
                  <a:srgbClr val="0000CC"/>
                </a:solidFill>
              </a:rPr>
              <a:t>list-style-type</a:t>
            </a:r>
            <a:r>
              <a:rPr lang="en-US" sz="3000" dirty="0"/>
              <a:t> property) to control the bullet style.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The &lt;</a:t>
            </a:r>
            <a:r>
              <a:rPr lang="en-US" sz="3000" dirty="0" err="1"/>
              <a:t>li</a:t>
            </a:r>
            <a:r>
              <a:rPr lang="en-US" sz="3000" dirty="0"/>
              <a:t>&gt; tag is used to designate the individual list items in the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Both the &lt;</a:t>
            </a:r>
            <a:r>
              <a:rPr lang="en-US" sz="3000" dirty="0" err="1"/>
              <a:t>ul</a:t>
            </a:r>
            <a:r>
              <a:rPr lang="en-US" sz="3000" dirty="0"/>
              <a:t>&gt; and the &lt;</a:t>
            </a:r>
            <a:r>
              <a:rPr lang="en-US" sz="3000" dirty="0" err="1"/>
              <a:t>li</a:t>
            </a:r>
            <a:r>
              <a:rPr lang="en-US" sz="3000" dirty="0"/>
              <a:t>&gt; require a closing tag (&lt;/</a:t>
            </a:r>
            <a:r>
              <a:rPr lang="en-US" sz="3000" dirty="0" err="1"/>
              <a:t>ul</a:t>
            </a:r>
            <a:r>
              <a:rPr lang="en-US" sz="3000" dirty="0"/>
              <a:t>&gt; and &lt;/</a:t>
            </a:r>
            <a:r>
              <a:rPr lang="en-US" sz="3000" dirty="0" err="1"/>
              <a:t>li</a:t>
            </a:r>
            <a:r>
              <a:rPr lang="en-US" sz="3000" dirty="0"/>
              <a:t>&gt;).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26128"/>
              </p:ext>
            </p:extLst>
          </p:nvPr>
        </p:nvGraphicFramePr>
        <p:xfrm>
          <a:off x="899592" y="3861048"/>
          <a:ext cx="71287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1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&lt;</a:t>
                      </a:r>
                      <a:r>
                        <a:rPr lang="en-US" b="1" dirty="0" err="1">
                          <a:solidFill>
                            <a:srgbClr val="0000CC"/>
                          </a:solidFill>
                        </a:rPr>
                        <a:t>ul</a:t>
                      </a:r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an unordered list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dirty="0"/>
                        <a:t>&lt;ul&gt; 	 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 &lt;li&gt; ...... &lt;/li&gt;</a:t>
                      </a:r>
                    </a:p>
                    <a:p>
                      <a:r>
                        <a:rPr lang="it-IT" dirty="0"/>
                        <a:t>&lt;/ul&gt;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&lt;</a:t>
                      </a:r>
                      <a:r>
                        <a:rPr lang="en-US" b="1" dirty="0" err="1">
                          <a:solidFill>
                            <a:srgbClr val="0000CC"/>
                          </a:solidFill>
                        </a:rPr>
                        <a:t>li</a:t>
                      </a:r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list item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0829" y="5836108"/>
            <a:ext cx="373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>
                <a:hlinkClick r:id="rId3"/>
              </a:rPr>
              <a:t>tags-list-unordered.html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514647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&lt;</a:t>
            </a:r>
            <a:r>
              <a:rPr lang="en-US" sz="2800" dirty="0" err="1"/>
              <a:t>ol</a:t>
            </a:r>
            <a:r>
              <a:rPr lang="en-US" sz="2800" dirty="0"/>
              <a:t>&gt; tag displays an ordered list. You can use CSS (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list-style-type </a:t>
            </a:r>
            <a:r>
              <a:rPr lang="en-US" sz="2800" dirty="0"/>
              <a:t>property) to control the sequence style.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&lt;</a:t>
            </a:r>
            <a:r>
              <a:rPr lang="en-US" sz="2800" dirty="0" err="1"/>
              <a:t>li</a:t>
            </a:r>
            <a:r>
              <a:rPr lang="en-US" sz="2800" dirty="0"/>
              <a:t>&gt; tag is used to designate the individual list items in the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Both the &lt;</a:t>
            </a:r>
            <a:r>
              <a:rPr lang="en-US" sz="2800" dirty="0" err="1"/>
              <a:t>ol</a:t>
            </a:r>
            <a:r>
              <a:rPr lang="en-US" sz="2800" dirty="0"/>
              <a:t>&gt; and the &lt;</a:t>
            </a:r>
            <a:r>
              <a:rPr lang="en-US" sz="2800" dirty="0" err="1"/>
              <a:t>li</a:t>
            </a:r>
            <a:r>
              <a:rPr lang="en-US" sz="2800" dirty="0"/>
              <a:t>&gt; require a closing tag (&lt;/</a:t>
            </a:r>
            <a:r>
              <a:rPr lang="en-US" sz="2800" dirty="0" err="1"/>
              <a:t>ol</a:t>
            </a:r>
            <a:r>
              <a:rPr lang="en-US" sz="2800" dirty="0"/>
              <a:t>&gt; and &lt;/</a:t>
            </a:r>
            <a:r>
              <a:rPr lang="en-US" sz="2800" dirty="0" err="1"/>
              <a:t>li</a:t>
            </a:r>
            <a:r>
              <a:rPr lang="en-US" sz="2800" dirty="0"/>
              <a:t>&gt;).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153442"/>
              </p:ext>
            </p:extLst>
          </p:nvPr>
        </p:nvGraphicFramePr>
        <p:xfrm>
          <a:off x="1043608" y="3933056"/>
          <a:ext cx="7010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ol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an ordered list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dirty="0"/>
                        <a:t>&lt;ol&gt; 	 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 &lt;li&gt; ...... &lt;/li&gt;</a:t>
                      </a:r>
                    </a:p>
                    <a:p>
                      <a:r>
                        <a:rPr lang="it-IT" dirty="0"/>
                        <a:t>&lt;/ol&gt;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li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list item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839544"/>
            <a:ext cx="3228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tags-list-orderd.html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17723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The &lt;dl&gt; encloses a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en-US" sz="2600" dirty="0"/>
              <a:t> list.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 definition list contains </a:t>
            </a:r>
          </a:p>
          <a:p>
            <a:pPr lvl="1"/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terms</a:t>
            </a:r>
            <a:r>
              <a:rPr lang="en-US" sz="2200" dirty="0"/>
              <a:t>, which are defined with the &lt;</a:t>
            </a:r>
            <a:r>
              <a:rPr lang="en-US" sz="2200" dirty="0" err="1"/>
              <a:t>d</a:t>
            </a:r>
            <a:r>
              <a:rPr lang="en-US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2200" dirty="0"/>
              <a:t>&gt; tag, and 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descriptions</a:t>
            </a:r>
            <a:r>
              <a:rPr lang="en-US" sz="2200" dirty="0"/>
              <a:t>, which are defined with the &lt;</a:t>
            </a:r>
            <a:r>
              <a:rPr lang="en-US" sz="2200" dirty="0" err="1"/>
              <a:t>d</a:t>
            </a:r>
            <a:r>
              <a:rPr lang="en-US" sz="22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200" dirty="0"/>
              <a:t>&gt; tag.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Each &lt;dl&gt;, &lt;</a:t>
            </a:r>
            <a:r>
              <a:rPr lang="en-US" sz="2600" dirty="0" err="1"/>
              <a:t>dt</a:t>
            </a:r>
            <a:r>
              <a:rPr lang="en-US" sz="2600" dirty="0"/>
              <a:t>&gt; and &lt;</a:t>
            </a:r>
            <a:r>
              <a:rPr lang="en-US" sz="2600" dirty="0" err="1"/>
              <a:t>dd</a:t>
            </a:r>
            <a:r>
              <a:rPr lang="en-US" sz="2600" dirty="0"/>
              <a:t>&gt; tag requires a closing tag (&lt;/dl&gt;, &lt;</a:t>
            </a:r>
            <a:r>
              <a:rPr lang="en-US" sz="2600" dirty="0" err="1"/>
              <a:t>dt</a:t>
            </a:r>
            <a:r>
              <a:rPr lang="en-US" sz="2600" dirty="0"/>
              <a:t>&gt; and &lt;/</a:t>
            </a:r>
            <a:r>
              <a:rPr lang="en-US" sz="2600" dirty="0" err="1"/>
              <a:t>dd</a:t>
            </a:r>
            <a:r>
              <a:rPr lang="en-US" sz="2600" dirty="0"/>
              <a:t>&gt;).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By default, a browser will align terms on the left and indents each definition on a new 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The intent of a definition list is to display lists of terms and their corresponding descriptions, such as in a glossary.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92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lists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991264"/>
              </p:ext>
            </p:extLst>
          </p:nvPr>
        </p:nvGraphicFramePr>
        <p:xfrm>
          <a:off x="971600" y="1772815"/>
          <a:ext cx="7105601" cy="266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4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1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7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&lt;dl&gt;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list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&lt;dl&gt; 	 </a:t>
                      </a:r>
                    </a:p>
                    <a:p>
                      <a:r>
                        <a:rPr lang="en-US" dirty="0"/>
                        <a:t>   &lt;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&lt;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&lt;/dl&gt;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7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&lt;dt&gt;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term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4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description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4844479"/>
            <a:ext cx="3653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tags-list-definition.html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46166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4762872" cy="46085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Ordered lists and Unordered lists can be nested - a combination of the two can also be nested.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Each level will indented.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Nested lists may look complicated however you just need remember the basic structure for ordered and unordered lists.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004025"/>
              </p:ext>
            </p:extLst>
          </p:nvPr>
        </p:nvGraphicFramePr>
        <p:xfrm>
          <a:off x="5364088" y="1556792"/>
          <a:ext cx="3014464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0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338">
                <a:tc>
                  <a:txBody>
                    <a:bodyPr/>
                    <a:lstStyle/>
                    <a:p>
                      <a:r>
                        <a:rPr lang="it-IT" sz="2000" dirty="0"/>
                        <a:t>&lt;ol&gt; </a:t>
                      </a:r>
                    </a:p>
                    <a:p>
                      <a:r>
                        <a:rPr lang="it-IT" sz="2000" dirty="0"/>
                        <a:t>   &lt;li&gt; ...... &lt;/li&gt;</a:t>
                      </a:r>
                    </a:p>
                    <a:p>
                      <a:r>
                        <a:rPr lang="it-IT" sz="2000" dirty="0"/>
                        <a:t>   </a:t>
                      </a:r>
                      <a:r>
                        <a:rPr lang="it-IT" sz="2000" b="1" dirty="0">
                          <a:solidFill>
                            <a:srgbClr val="0000CC"/>
                          </a:solidFill>
                        </a:rPr>
                        <a:t>&lt;li&gt; </a:t>
                      </a:r>
                      <a:r>
                        <a:rPr lang="it-IT" sz="2000" dirty="0"/>
                        <a:t>...... </a:t>
                      </a:r>
                    </a:p>
                    <a:p>
                      <a:r>
                        <a:rPr lang="it-IT" sz="2000" dirty="0"/>
                        <a:t>      </a:t>
                      </a:r>
                      <a:r>
                        <a:rPr lang="it-IT" sz="20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&lt;ul&gt;</a:t>
                      </a:r>
                      <a:r>
                        <a:rPr lang="it-IT" sz="2000" dirty="0"/>
                        <a:t>	 </a:t>
                      </a:r>
                    </a:p>
                    <a:p>
                      <a:r>
                        <a:rPr lang="it-IT" sz="2000" dirty="0"/>
                        <a:t>         &lt;li&gt; ...... &lt;/li&gt;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/>
                        <a:t>         &lt;li&gt; ...... &lt;/li&gt;</a:t>
                      </a:r>
                    </a:p>
                    <a:p>
                      <a:r>
                        <a:rPr lang="it-IT" sz="2000" dirty="0"/>
                        <a:t>      </a:t>
                      </a:r>
                      <a:r>
                        <a:rPr lang="it-IT" sz="200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&lt;/ul&gt;</a:t>
                      </a:r>
                    </a:p>
                    <a:p>
                      <a:r>
                        <a:rPr lang="it-IT" sz="2000" dirty="0"/>
                        <a:t>   </a:t>
                      </a:r>
                      <a:r>
                        <a:rPr lang="it-IT" sz="2000" b="1" dirty="0">
                          <a:solidFill>
                            <a:srgbClr val="0000CC"/>
                          </a:solidFill>
                        </a:rPr>
                        <a:t>&lt;/li&gt;</a:t>
                      </a:r>
                    </a:p>
                    <a:p>
                      <a:r>
                        <a:rPr lang="it-IT" sz="2000" dirty="0"/>
                        <a:t>   &lt;li&gt; ...... &lt;/li&gt;</a:t>
                      </a:r>
                    </a:p>
                    <a:p>
                      <a:r>
                        <a:rPr lang="it-IT" sz="2000" dirty="0"/>
                        <a:t>   &lt;li&gt; ...... &lt;/li&gt;</a:t>
                      </a:r>
                    </a:p>
                    <a:p>
                      <a:r>
                        <a:rPr lang="it-IT" sz="2000" dirty="0"/>
                        <a:t>&lt;/ol&gt;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947" y="5762787"/>
            <a:ext cx="3305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hlinkClick r:id="rId3"/>
              </a:rPr>
              <a:t>tags-list-nested.html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24212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Hyperlinks &amp; Anchor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13305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The HTML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&lt;a&gt;</a:t>
            </a:r>
            <a:r>
              <a:rPr lang="en-US" sz="3000" dirty="0"/>
              <a:t> Element (or the HTML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Anchor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/>
              <a:t>Element) defines a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</a:t>
            </a:r>
            <a:r>
              <a:rPr lang="en-US" sz="3000" dirty="0"/>
              <a:t>, the named target destination for a hyperlink, or both.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A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</a:t>
            </a:r>
            <a:r>
              <a:rPr lang="en-US" sz="3000" dirty="0"/>
              <a:t> (or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</a:t>
            </a:r>
            <a:r>
              <a:rPr lang="en-US" sz="3000" dirty="0"/>
              <a:t>) is a word, group of words, or image that you can click on to jump to another document or  another part</a:t>
            </a:r>
            <a:r>
              <a:rPr lang="en-CA" sz="3000" dirty="0"/>
              <a:t> of the same document</a:t>
            </a:r>
            <a:r>
              <a:rPr lang="en-US" sz="30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Basic HTML link (anchor) format: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/>
              <a:t>&lt;a </a:t>
            </a:r>
            <a:r>
              <a:rPr lang="en-US" sz="2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sz="2600" dirty="0"/>
              <a:t>="URL................."&gt;text&lt;/a&gt;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88640"/>
            <a:ext cx="8540750" cy="114300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US" dirty="0"/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Markup Language</a:t>
            </a:r>
            <a:r>
              <a:rPr lang="en-US" dirty="0"/>
              <a:t>) is the set of markup symbols or codes inserted in a file intended for display on a World Wide Web browser page. 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Hypertext</a:t>
            </a:r>
            <a:r>
              <a:rPr lang="en-US" dirty="0"/>
              <a:t> is text with hyperlinks.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</a:t>
            </a:r>
            <a:r>
              <a:rPr lang="en-US" dirty="0"/>
              <a:t> tells the Web browser how to display a Web page's words and images for the user.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markup symbols/indicators are often called </a:t>
            </a:r>
            <a:r>
              <a:rPr lang="en-US" dirty="0">
                <a:solidFill>
                  <a:srgbClr val="0000CC"/>
                </a:solidFill>
              </a:rPr>
              <a:t>“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</a:t>
            </a:r>
            <a:r>
              <a:rPr lang="en-US" dirty="0">
                <a:solidFill>
                  <a:srgbClr val="0000CC"/>
                </a:solidFill>
              </a:rPr>
              <a:t>”, </a:t>
            </a:r>
            <a:r>
              <a:rPr lang="en-US" dirty="0"/>
              <a:t>which are enclosed in angle brackets 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Most html tags come in pairs e.g. &lt;p&gt; and &lt;/p&gt;</a:t>
            </a:r>
          </a:p>
          <a:p>
            <a:pPr lvl="2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/>
              <a:t>&lt;p&gt; : the opening tag / start tag</a:t>
            </a:r>
          </a:p>
          <a:p>
            <a:pPr lvl="2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/>
              <a:t>&lt;/p&gt; : the closing tag / end tag</a:t>
            </a:r>
          </a:p>
          <a:p>
            <a:pPr lvl="2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/>
              <a:t>In between these tags you can add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text-based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There are some tags that are not paired – these tags are know as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 tags</a:t>
            </a:r>
            <a:r>
              <a:rPr lang="en-US" dirty="0"/>
              <a:t>, such as &lt;</a:t>
            </a:r>
            <a:r>
              <a:rPr lang="en-US" dirty="0" err="1"/>
              <a:t>img</a:t>
            </a:r>
            <a:r>
              <a:rPr lang="en-US" dirty="0"/>
              <a:t>&gt; or &lt;</a:t>
            </a:r>
            <a:r>
              <a:rPr lang="en-US" dirty="0" err="1"/>
              <a:t>img</a:t>
            </a:r>
            <a:r>
              <a:rPr lang="en-US" dirty="0"/>
              <a:t> 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00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08720"/>
            <a:ext cx="7992888" cy="32053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Absolute link </a:t>
            </a:r>
          </a:p>
          <a:p>
            <a:pPr>
              <a:buNone/>
            </a:pPr>
            <a:r>
              <a:rPr lang="en-US" sz="1700" dirty="0"/>
              <a:t>      </a:t>
            </a:r>
            <a:r>
              <a:rPr lang="en-US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US" sz="1700" dirty="0" err="1"/>
              <a:t>href</a:t>
            </a:r>
            <a:r>
              <a:rPr lang="en-US" sz="1700" dirty="0"/>
              <a:t>=</a:t>
            </a:r>
            <a:r>
              <a:rPr lang="en-US" sz="1700" dirty="0">
                <a:solidFill>
                  <a:srgbClr val="990033"/>
                </a:solidFill>
              </a:rPr>
              <a:t>"https://scs.senecac.on.ca/~</a:t>
            </a:r>
            <a:r>
              <a:rPr lang="en-US" sz="1700" dirty="0" err="1">
                <a:solidFill>
                  <a:srgbClr val="990033"/>
                </a:solidFill>
              </a:rPr>
              <a:t>wei.song</a:t>
            </a:r>
            <a:r>
              <a:rPr lang="en-US" sz="1700" dirty="0">
                <a:solidFill>
                  <a:srgbClr val="990033"/>
                </a:solidFill>
              </a:rPr>
              <a:t>"</a:t>
            </a:r>
            <a:r>
              <a:rPr lang="en-US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sz="1700" dirty="0"/>
              <a:t>Wei Song's Website</a:t>
            </a:r>
            <a:r>
              <a:rPr lang="en-US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&lt;/a&gt;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Relative link </a:t>
            </a:r>
          </a:p>
          <a:p>
            <a:pPr lvl="1"/>
            <a:r>
              <a:rPr lang="en-US" sz="2200" dirty="0"/>
              <a:t>The links should be relative to the location of the current document. e.g.</a:t>
            </a:r>
          </a:p>
          <a:p>
            <a:pPr lvl="2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r>
              <a:rPr lang="en-US" sz="2000" dirty="0"/>
              <a:t>"&gt;INT222 Home&lt;/a&gt;</a:t>
            </a:r>
          </a:p>
          <a:p>
            <a:pPr lvl="2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../index.html</a:t>
            </a:r>
            <a:r>
              <a:rPr lang="en-US" sz="2000" dirty="0"/>
              <a:t>"&gt;Home&lt;/a&gt;</a:t>
            </a:r>
          </a:p>
          <a:p>
            <a:pPr lvl="2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="../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info/policy.html</a:t>
            </a:r>
            <a:r>
              <a:rPr lang="en-US" sz="2000" dirty="0"/>
              <a:t>"&gt;Academic Policy&lt;/a&gt;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73331" y="4514056"/>
            <a:ext cx="4125330" cy="1815882"/>
          </a:xfrm>
          <a:prstGeom prst="rect">
            <a:avLst/>
          </a:prstGeom>
          <a:solidFill>
            <a:srgbClr val="0070C0">
              <a:alpha val="23000"/>
            </a:srgbClr>
          </a:solidFill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└───</a:t>
            </a:r>
            <a:r>
              <a:rPr lang="en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public_html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├───info/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└───policy.html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├───int222/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├───</a:t>
            </a:r>
            <a:r>
              <a:rPr lang="en-CA" sz="16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current.html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└───index.html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└───index.html</a:t>
            </a:r>
          </a:p>
        </p:txBody>
      </p:sp>
    </p:spTree>
    <p:extLst>
      <p:ext uri="{BB962C8B-B14F-4D97-AF65-F5344CB8AC3E}">
        <p14:creationId xmlns:p14="http://schemas.microsoft.com/office/powerpoint/2010/main" val="1033960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Hyperlinks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E-mail link </a:t>
            </a:r>
          </a:p>
          <a:p>
            <a:pPr lvl="1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b="1" dirty="0">
                <a:solidFill>
                  <a:srgbClr val="9900CC"/>
                </a:solidFill>
              </a:rPr>
              <a:t>mailto:</a:t>
            </a:r>
            <a:r>
              <a:rPr lang="en-US" sz="2000" dirty="0"/>
              <a:t>wsong@myseneca.on.ca"&gt;Email me&lt;/a&gt;</a:t>
            </a:r>
          </a:p>
          <a:p>
            <a:pPr lvl="1">
              <a:buNone/>
            </a:pPr>
            <a:endParaRPr lang="en-US" sz="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Phone link</a:t>
            </a:r>
          </a:p>
          <a:p>
            <a:pPr marL="400050" lvl="1" indent="0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dirty="0" err="1"/>
              <a:t>tel</a:t>
            </a:r>
            <a:r>
              <a:rPr lang="en-US" sz="2000" dirty="0"/>
              <a:t>:+14164915050"&gt;+1 416 491 5050&lt;/a&gt;</a:t>
            </a:r>
          </a:p>
          <a:p>
            <a:pPr marL="400050" lvl="1" indent="0">
              <a:buNone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Image link </a:t>
            </a:r>
          </a:p>
          <a:p>
            <a:pPr lvl="1">
              <a:buNone/>
            </a:pPr>
            <a:r>
              <a:rPr lang="en-US" sz="2200" dirty="0"/>
              <a:t>&lt;a </a:t>
            </a:r>
            <a:r>
              <a:rPr lang="en-US" sz="2200" dirty="0" err="1"/>
              <a:t>href</a:t>
            </a:r>
            <a:r>
              <a:rPr lang="en-US" sz="2200" dirty="0"/>
              <a:t>="http://www.senecacollege.ca/"&gt;</a:t>
            </a:r>
          </a:p>
          <a:p>
            <a:pPr lvl="1">
              <a:buNone/>
            </a:pPr>
            <a:r>
              <a:rPr lang="en-US" sz="2200" dirty="0">
                <a:solidFill>
                  <a:srgbClr val="0000CC"/>
                </a:solidFill>
              </a:rPr>
              <a:t>   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="seneca-logo.png" alt="Seneca College" /&gt;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>
              <a:buNone/>
            </a:pPr>
            <a:r>
              <a:rPr lang="en-US" sz="2200" dirty="0"/>
              <a:t>&lt;/a&gt;</a:t>
            </a:r>
          </a:p>
          <a:p>
            <a:pPr lvl="1">
              <a:buNone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Links within a page - using Anchor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424936" cy="47895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dirty="0"/>
              <a:t>Create a bookmark in a page, and jump/link to the bookmark in the page.</a:t>
            </a:r>
            <a:endParaRPr lang="en-US" sz="1300" dirty="0"/>
          </a:p>
          <a:p>
            <a:pPr marL="971550" lvl="1" indent="-51435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Create bookmark within a web page:</a:t>
            </a:r>
            <a:br>
              <a:rPr lang="en-US" dirty="0"/>
            </a:br>
            <a:r>
              <a:rPr lang="en-US" sz="2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US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sz="2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timetable</a:t>
            </a:r>
            <a:r>
              <a:rPr lang="en-US" sz="2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"&gt;&lt;/a&gt;</a:t>
            </a:r>
          </a:p>
          <a:p>
            <a:pPr marL="914400" lvl="2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300" dirty="0"/>
              <a:t>Note: &lt;a name="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timetable</a:t>
            </a:r>
            <a:r>
              <a:rPr lang="en-US" sz="2300" dirty="0"/>
              <a:t>"&gt;&lt;/a&gt; &lt;!-- works but not support by HTML5 --&gt;</a:t>
            </a:r>
            <a:br>
              <a:rPr lang="en-US" dirty="0"/>
            </a:br>
            <a:endParaRPr lang="en-US" sz="1300" dirty="0"/>
          </a:p>
          <a:p>
            <a:pPr marL="971550" lvl="1" indent="-51435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Use hyperlink to link to bookmark: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600" dirty="0"/>
              <a:t>The hyperlink and bookmark are in the same page</a:t>
            </a:r>
          </a:p>
          <a:p>
            <a:pPr marL="1371600" lvl="3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300" dirty="0"/>
              <a:t>&lt;a </a:t>
            </a:r>
            <a:r>
              <a:rPr lang="en-US" sz="2300" dirty="0" err="1"/>
              <a:t>href</a:t>
            </a:r>
            <a:r>
              <a:rPr lang="en-US" sz="2300" dirty="0"/>
              <a:t>="</a:t>
            </a:r>
            <a:r>
              <a:rPr lang="en-US" sz="23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#timetable</a:t>
            </a:r>
            <a:r>
              <a:rPr lang="en-US" sz="2300" dirty="0"/>
              <a:t>"&gt;Go to Timetable&lt;/a&gt;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en-US" sz="1300" dirty="0"/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600" dirty="0"/>
              <a:t>The hyperlink and bookmark are in the same website</a:t>
            </a:r>
          </a:p>
          <a:p>
            <a:pPr marL="1371600" lvl="3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300" dirty="0"/>
              <a:t>&lt;a </a:t>
            </a:r>
            <a:r>
              <a:rPr lang="en-US" sz="2300" dirty="0" err="1"/>
              <a:t>href</a:t>
            </a:r>
            <a:r>
              <a:rPr lang="en-US" sz="2300" dirty="0"/>
              <a:t>="int222.html</a:t>
            </a:r>
            <a:r>
              <a:rPr lang="en-US" sz="23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#timetable</a:t>
            </a:r>
            <a:r>
              <a:rPr lang="en-US" sz="2300" dirty="0"/>
              <a:t>"&gt;My Timetable&lt;/a&gt;</a:t>
            </a:r>
          </a:p>
          <a:p>
            <a:pPr marL="1371600" lvl="3" indent="0">
              <a:lnSpc>
                <a:spcPct val="110000"/>
              </a:lnSpc>
              <a:spcBef>
                <a:spcPts val="300"/>
              </a:spcBef>
              <a:buNone/>
            </a:pPr>
            <a:endParaRPr lang="en-US" sz="1300" dirty="0"/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600" dirty="0"/>
              <a:t>The hyperlink and bookmark are in different sites </a:t>
            </a:r>
            <a:r>
              <a:rPr lang="en-US" sz="2300" dirty="0"/>
              <a:t>(External link)</a:t>
            </a:r>
            <a:endParaRPr lang="en-US" sz="2600" dirty="0"/>
          </a:p>
          <a:p>
            <a:pPr marL="914400" lvl="2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300" dirty="0"/>
              <a:t>&lt;a </a:t>
            </a:r>
            <a:r>
              <a:rPr lang="en-US" sz="2300" dirty="0" err="1"/>
              <a:t>href</a:t>
            </a:r>
            <a:r>
              <a:rPr lang="en-US" sz="2300" dirty="0"/>
              <a:t>="</a:t>
            </a:r>
            <a:r>
              <a:rPr lang="en-US" sz="2300" dirty="0">
                <a:hlinkClick r:id="rId2"/>
              </a:rPr>
              <a:t>https://scs.senecac.on.ca/~</a:t>
            </a:r>
            <a:r>
              <a:rPr lang="en-US" sz="2300" dirty="0" err="1">
                <a:hlinkClick r:id="rId2"/>
              </a:rPr>
              <a:t>wei.song</a:t>
            </a:r>
            <a:r>
              <a:rPr lang="en-US" sz="2300" dirty="0">
                <a:hlinkClick r:id="rId2"/>
              </a:rPr>
              <a:t>/</a:t>
            </a:r>
            <a:r>
              <a:rPr lang="en-US" sz="2300" dirty="0" err="1">
                <a:hlinkClick r:id="rId2"/>
              </a:rPr>
              <a:t>index.html#timetable</a:t>
            </a:r>
            <a:r>
              <a:rPr lang="en-US" sz="2300" dirty="0"/>
              <a:t>"&gt; My Timetable&lt;/a&gt;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5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&lt;a&gt; Tag (Anchor) Attributes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00CC"/>
                </a:solidFill>
              </a:rPr>
              <a:t>download</a:t>
            </a:r>
            <a:r>
              <a:rPr lang="en-US" sz="3000" dirty="0"/>
              <a:t> – </a:t>
            </a:r>
            <a:r>
              <a:rPr lang="en-CA" sz="2400" dirty="0"/>
              <a:t>Specifies that the target will be downloaded when a user clicks on the hyperlink.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Name – </a:t>
            </a:r>
            <a:r>
              <a:rPr lang="en-CA" sz="2400" dirty="0"/>
              <a:t>Not supported in HTML5. Use the </a:t>
            </a:r>
            <a:r>
              <a:rPr lang="en-CA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CA" sz="2400" dirty="0"/>
              <a:t> attribute instead.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target – </a:t>
            </a:r>
            <a:r>
              <a:rPr lang="en-CA" sz="2400" dirty="0"/>
              <a:t>with the values:</a:t>
            </a:r>
          </a:p>
          <a:p>
            <a:pPr lvl="1"/>
            <a:r>
              <a:rPr lang="en-CA" sz="2000" dirty="0"/>
              <a:t>_self : </a:t>
            </a:r>
            <a:r>
              <a:rPr lang="en-US" sz="2000" dirty="0"/>
              <a:t>load the response into the same browsing context</a:t>
            </a:r>
            <a:r>
              <a:rPr lang="en-CA" sz="2000" dirty="0"/>
              <a:t>  </a:t>
            </a:r>
          </a:p>
          <a:p>
            <a:pPr lvl="1"/>
            <a:r>
              <a:rPr lang="en-CA" sz="2000" dirty="0"/>
              <a:t>_blank : </a:t>
            </a:r>
            <a:r>
              <a:rPr lang="en-US" sz="2000" dirty="0"/>
              <a:t>load the response into a new browsing context</a:t>
            </a:r>
            <a:r>
              <a:rPr lang="en-CA" sz="2000" dirty="0"/>
              <a:t> </a:t>
            </a:r>
          </a:p>
          <a:p>
            <a:pPr lvl="1"/>
            <a:r>
              <a:rPr lang="en-CA" sz="2000" dirty="0"/>
              <a:t>_parent </a:t>
            </a:r>
          </a:p>
          <a:p>
            <a:pPr lvl="1"/>
            <a:r>
              <a:rPr lang="en-CA" sz="2000" dirty="0"/>
              <a:t>_top</a:t>
            </a:r>
            <a:endParaRPr lang="en-US" sz="2000" dirty="0"/>
          </a:p>
          <a:p>
            <a:pPr lvl="1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2"/>
              </a:rPr>
              <a:t>tags-hyperlinks.html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09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38337"/>
            <a:ext cx="8540750" cy="463711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Introduction to HTML (MDN)</a:t>
            </a:r>
          </a:p>
          <a:p>
            <a:pPr lvl="1">
              <a:buNone/>
            </a:pPr>
            <a:r>
              <a:rPr lang="en-US" sz="1700" dirty="0">
                <a:effectLst/>
                <a:hlinkClick r:id="rId2"/>
              </a:rPr>
              <a:t>https://developer.mozilla.org/en-US/docs/Web/Guide/HTML/Introduction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HTML5</a:t>
            </a:r>
          </a:p>
          <a:p>
            <a:pPr marL="400050" lvl="1" indent="0">
              <a:buNone/>
            </a:pPr>
            <a:r>
              <a:rPr lang="en-US" sz="1700" dirty="0">
                <a:effectLst/>
                <a:hlinkClick r:id="rId3"/>
              </a:rPr>
              <a:t>https://developer.mozilla.org/en-US/docs/Web/Guide/HTML/HTML5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HTML element reference (MDN)</a:t>
            </a:r>
          </a:p>
          <a:p>
            <a:pPr lvl="1">
              <a:buNone/>
            </a:pPr>
            <a:r>
              <a:rPr lang="en-US" sz="1700" dirty="0">
                <a:effectLst/>
                <a:hlinkClick r:id="rId4"/>
              </a:rPr>
              <a:t>https://developer.mozilla.org/en-US/docs/Web/HTML/Element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HTML attribute reference</a:t>
            </a:r>
          </a:p>
          <a:p>
            <a:pPr lvl="1">
              <a:buNone/>
            </a:pPr>
            <a:r>
              <a:rPr lang="en-US" sz="1700" dirty="0">
                <a:effectLst/>
                <a:hlinkClick r:id="rId5"/>
              </a:rPr>
              <a:t>https://developer.mozilla.org/en-US/docs/Web/HTML/Attributes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Basic Structure of an HTML5 Document</a:t>
            </a:r>
          </a:p>
          <a:p>
            <a:pPr lvl="1">
              <a:buNone/>
            </a:pPr>
            <a:r>
              <a:rPr lang="en-US" sz="1700" dirty="0">
                <a:effectLst/>
                <a:hlinkClick r:id="rId6"/>
              </a:rPr>
              <a:t>http://www.coreservlets.com/html5-tutorial/basic-html5-document.html#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Thimble by </a:t>
            </a:r>
            <a:r>
              <a:rPr lang="en-US" dirty="0" err="1"/>
              <a:t>mozilla</a:t>
            </a:r>
            <a:endParaRPr lang="en-US" dirty="0"/>
          </a:p>
          <a:p>
            <a:pPr marL="457200" lvl="1" indent="0">
              <a:buNone/>
            </a:pPr>
            <a:r>
              <a:rPr lang="en-US" sz="2200" dirty="0">
                <a:hlinkClick r:id="rId7"/>
              </a:rPr>
              <a:t>https://thimble.mozilla.org/</a:t>
            </a:r>
            <a:r>
              <a:rPr lang="en-US" sz="2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4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35</a:t>
            </a:fld>
            <a:endParaRPr lang="en-CA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40750" cy="11430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</a:t>
            </a:r>
            <a:r>
              <a:rPr 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371600"/>
            <a:ext cx="7920880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</a:t>
            </a:r>
          </a:p>
          <a:p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</a:t>
            </a:r>
          </a:p>
          <a:p>
            <a:r>
              <a:rPr lang="en-CA" sz="2000" dirty="0"/>
              <a:t>   &lt;title&gt;INT222&lt;/title&gt;</a:t>
            </a:r>
          </a:p>
          <a:p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&lt;/head&gt;</a:t>
            </a:r>
          </a:p>
          <a:p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</a:p>
          <a:p>
            <a:r>
              <a:rPr lang="en-CA" sz="2000" dirty="0"/>
              <a:t>   </a:t>
            </a:r>
            <a:r>
              <a:rPr lang="en-US" sz="2000" dirty="0"/>
              <a:t>&lt;h1&gt;Basic HTML Document Structure&lt;/h1&gt;</a:t>
            </a:r>
          </a:p>
          <a:p>
            <a:r>
              <a:rPr lang="en-US" sz="2000" dirty="0"/>
              <a:t>   &lt;p&gt;This is a paragraph.&lt;/p&gt;</a:t>
            </a:r>
          </a:p>
          <a:p>
            <a:r>
              <a:rPr lang="en-US" sz="2000" dirty="0"/>
              <a:t>   &lt;p&gt;Here are links to</a:t>
            </a:r>
          </a:p>
          <a:p>
            <a:r>
              <a:rPr lang="en-US" sz="2000" dirty="0"/>
              <a:t>      &lt;a </a:t>
            </a:r>
            <a:r>
              <a:rPr lang="en-US" sz="2000" dirty="0" err="1"/>
              <a:t>href</a:t>
            </a:r>
            <a:r>
              <a:rPr lang="en-US" sz="2000" dirty="0"/>
              <a:t>="https://ict.senecacollege.ca/"&gt;School of ICT&lt;/a&gt; </a:t>
            </a:r>
          </a:p>
          <a:p>
            <a:r>
              <a:rPr lang="en-US" sz="2000" dirty="0"/>
              <a:t>      and</a:t>
            </a:r>
          </a:p>
          <a:p>
            <a:r>
              <a:rPr lang="en-US" sz="2000" dirty="0"/>
              <a:t>      &lt;a </a:t>
            </a:r>
            <a:r>
              <a:rPr lang="en-US" sz="2000" dirty="0" err="1"/>
              <a:t>href</a:t>
            </a:r>
            <a:r>
              <a:rPr lang="en-US" sz="2000" dirty="0"/>
              <a:t>="http://www.senecacollege.ca/"&gt;Seneca College.&lt;/a&gt;</a:t>
            </a:r>
          </a:p>
          <a:p>
            <a:r>
              <a:rPr lang="en-US" sz="2000" dirty="0"/>
              <a:t>   &lt;/p&gt;</a:t>
            </a:r>
          </a:p>
          <a:p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&lt;/body&gt;</a:t>
            </a:r>
          </a:p>
          <a:p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en-US" sz="2000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3954" y="5763530"/>
            <a:ext cx="2528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457200">
              <a:buFont typeface="Wingdings" panose="05000000000000000000" pitchFamily="2" charset="2"/>
              <a:buChar char="q"/>
            </a:pPr>
            <a:r>
              <a:rPr lang="en-CA" sz="2000" dirty="0">
                <a:hlinkClick r:id="rId3"/>
              </a:rPr>
              <a:t>Show in browser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5868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 vs </a:t>
            </a:r>
            <a:r>
              <a:rPr lang="fr-FR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3000" dirty="0"/>
              <a:t>The terms tag, element &amp; attribute are used throughout the web site. You should note the difference between these terms.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dirty="0"/>
              <a:t>HTML elements: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dirty="0"/>
              <a:t>An HTML Element is everything from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tag </a:t>
            </a:r>
            <a:r>
              <a:rPr lang="en-US" dirty="0"/>
              <a:t>to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tag</a:t>
            </a:r>
            <a:r>
              <a:rPr lang="en-US" dirty="0"/>
              <a:t>,  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dirty="0"/>
              <a:t>Html documents are defined by HTML elements 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dirty="0"/>
              <a:t>e.g.  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&lt;p&gt;Some text&lt;/p&gt; </a:t>
            </a:r>
            <a:r>
              <a:rPr lang="en-US" dirty="0"/>
              <a:t>- is referred to as an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US" b="1" dirty="0"/>
              <a:t>, </a:t>
            </a:r>
            <a:r>
              <a:rPr lang="en-US" dirty="0"/>
              <a:t>including start tag - </a:t>
            </a:r>
            <a:r>
              <a:rPr lang="en-US" dirty="0">
                <a:effectLst/>
              </a:rPr>
              <a:t>content</a:t>
            </a:r>
            <a:r>
              <a:rPr lang="en-US" dirty="0"/>
              <a:t> - end tag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 and &lt;/p&gt; </a:t>
            </a:r>
            <a:r>
              <a:rPr lang="en-US" dirty="0"/>
              <a:t>- are referred to as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0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Block and 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400"/>
              </a:spcAft>
              <a:buNone/>
            </a:pPr>
            <a:r>
              <a:rPr lang="en-CA" sz="2800" dirty="0"/>
              <a:t>HTML elements/tags are classified in two different categories depend on their display features: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CA" sz="2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Block-level </a:t>
            </a:r>
            <a:r>
              <a:rPr lang="en-CA" sz="2700" dirty="0">
                <a:effectLst/>
              </a:rPr>
              <a:t>elements</a:t>
            </a:r>
            <a:r>
              <a:rPr lang="en-CA" sz="2800" dirty="0">
                <a:effectLst/>
              </a:rPr>
              <a:t>: 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US" sz="2400" dirty="0"/>
              <a:t>A block-level element is a tag that creates large blocks of content. E.g.</a:t>
            </a:r>
          </a:p>
          <a:p>
            <a:pPr lvl="2">
              <a:spcBef>
                <a:spcPts val="6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&lt;table&gt;, &lt;div&gt; (division), &lt;</a:t>
            </a:r>
            <a:r>
              <a:rPr lang="en-US" sz="2000" dirty="0" err="1"/>
              <a:t>hr</a:t>
            </a:r>
            <a:r>
              <a:rPr lang="en-US" sz="2000" dirty="0"/>
              <a:t>&gt; (horizontal rule),</a:t>
            </a:r>
          </a:p>
          <a:p>
            <a:pPr lvl="2">
              <a:spcBef>
                <a:spcPts val="6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&lt;p&gt;, &lt;h1&gt;, &lt;</a:t>
            </a:r>
            <a:r>
              <a:rPr lang="en-US" sz="2000" dirty="0" err="1"/>
              <a:t>ul</a:t>
            </a:r>
            <a:r>
              <a:rPr lang="en-US" sz="2000" dirty="0"/>
              <a:t>&gt;, &lt;dl&gt;, …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CA" sz="2400" dirty="0"/>
              <a:t>By default, a block-level element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starts on a new line</a:t>
            </a:r>
            <a:r>
              <a:rPr lang="en-CA" sz="2400" dirty="0"/>
              <a:t>.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US" sz="2400" dirty="0"/>
              <a:t>They can contain other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tags </a:t>
            </a:r>
            <a:r>
              <a:rPr lang="en-US" sz="2400" dirty="0"/>
              <a:t>as well as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tags </a:t>
            </a:r>
            <a:r>
              <a:rPr lang="en-US" sz="2400" dirty="0"/>
              <a:t>and text.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2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Block and 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Inline-level </a:t>
            </a:r>
            <a:r>
              <a:rPr lang="en-CA" sz="2800" dirty="0">
                <a:effectLst/>
              </a:rPr>
              <a:t>elements: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400" dirty="0"/>
              <a:t>An inline element is a tag that defines the text or data in the document. E.g.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&lt;span&gt;, &lt;a&gt;, &lt;</a:t>
            </a:r>
            <a:r>
              <a:rPr lang="en-US" sz="2000" dirty="0" err="1"/>
              <a:t>img</a:t>
            </a:r>
            <a:r>
              <a:rPr lang="en-US" sz="2000" dirty="0"/>
              <a:t>&gt;, &lt;td&gt;, &lt;input&gt;, …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/>
            <a:r>
              <a:rPr lang="en-US" sz="2400" dirty="0"/>
              <a:t>Inline elements don't start new lines when they are used.</a:t>
            </a:r>
          </a:p>
          <a:p>
            <a:pPr lvl="1"/>
            <a:r>
              <a:rPr lang="en-US" sz="2400" dirty="0"/>
              <a:t>they generally only contain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inline tags, </a:t>
            </a:r>
            <a:r>
              <a:rPr lang="en-US" sz="2400" dirty="0"/>
              <a:t>text or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34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Empty element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 empty element does not have closing tags or they are not paired.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 empty element does not contain any text/content.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Empty tags are simply used as markers.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e.g.</a:t>
            </a:r>
          </a:p>
          <a:p>
            <a:pPr lvl="1"/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&gt;, &lt;input&gt;, &lt;</a:t>
            </a:r>
            <a:r>
              <a:rPr lang="en-US" sz="2400" dirty="0" err="1"/>
              <a:t>br</a:t>
            </a:r>
            <a:r>
              <a:rPr lang="en-US" sz="2400" dirty="0"/>
              <a:t>&gt;, &lt;</a:t>
            </a:r>
            <a:r>
              <a:rPr lang="en-US" sz="2400" dirty="0" err="1"/>
              <a:t>hr</a:t>
            </a:r>
            <a:r>
              <a:rPr lang="en-US" sz="2400" dirty="0"/>
              <a:t>&gt;, … </a:t>
            </a:r>
          </a:p>
          <a:p>
            <a:pPr lvl="1"/>
            <a:r>
              <a:rPr lang="en-US" sz="2400" dirty="0"/>
              <a:t>or older </a:t>
            </a:r>
            <a:r>
              <a:rPr lang="en-US" sz="1700" dirty="0"/>
              <a:t>(</a:t>
            </a:r>
            <a:r>
              <a:rPr lang="en-US" sz="1700" dirty="0" err="1"/>
              <a:t>xHTML</a:t>
            </a:r>
            <a:r>
              <a:rPr lang="en-US" sz="1700" dirty="0"/>
              <a:t>) </a:t>
            </a:r>
            <a:r>
              <a:rPr lang="en-US" sz="2400" dirty="0"/>
              <a:t>way: &lt;</a:t>
            </a:r>
            <a:r>
              <a:rPr lang="en-US" sz="2400" dirty="0" err="1"/>
              <a:t>img</a:t>
            </a:r>
            <a:r>
              <a:rPr lang="en-US" sz="2400" dirty="0"/>
              <a:t> /&gt;, &lt;input /&gt;, &lt;</a:t>
            </a:r>
            <a:r>
              <a:rPr lang="en-US" sz="2400" dirty="0" err="1"/>
              <a:t>br</a:t>
            </a:r>
            <a:r>
              <a:rPr lang="en-US" sz="2400" dirty="0"/>
              <a:t> /&gt;, &lt;</a:t>
            </a:r>
            <a:r>
              <a:rPr lang="en-US" sz="2400" dirty="0" err="1"/>
              <a:t>hr</a:t>
            </a:r>
            <a:r>
              <a:rPr lang="en-US" sz="2400" dirty="0"/>
              <a:t> /&gt;, … </a:t>
            </a:r>
          </a:p>
          <a:p>
            <a:pPr lvl="1"/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Using a closing tag on an empty element is usually invalid. e.g. &lt;input type="text"&gt; </a:t>
            </a:r>
            <a:r>
              <a:rPr lang="en-US" sz="2800" strike="sngStrike" dirty="0">
                <a:solidFill>
                  <a:srgbClr val="FF0000"/>
                </a:solidFill>
              </a:rPr>
              <a:t>&lt;/input&gt;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6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fr-FR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An attribute is used to define the characteristics of an element, and it is placed inside the opening tag.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700" dirty="0"/>
              <a:t>e.g.</a:t>
            </a:r>
          </a:p>
          <a:p>
            <a:pPr marL="400050" lvl="1" indent="0">
              <a:buNone/>
            </a:pPr>
            <a:r>
              <a:rPr lang="en-US" sz="2300" dirty="0"/>
              <a:t>&lt;p </a:t>
            </a:r>
            <a:r>
              <a:rPr lang="en-US" sz="2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id="a3" name="a3" class="highlight"</a:t>
            </a:r>
            <a:r>
              <a:rPr lang="en-US" sz="2300" dirty="0">
                <a:effectLst/>
              </a:rPr>
              <a:t>&gt;</a:t>
            </a:r>
            <a:r>
              <a:rPr lang="en-US" sz="2300" dirty="0"/>
              <a:t>Some text&lt;/p&gt; </a:t>
            </a:r>
          </a:p>
          <a:p>
            <a:pPr lvl="1"/>
            <a:r>
              <a:rPr lang="en-US" sz="2400" dirty="0"/>
              <a:t>Id, name and class are examples of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All attribute are made up 2 parts: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2800" dirty="0"/>
              <a:t> and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Note:</a:t>
            </a:r>
          </a:p>
          <a:p>
            <a:pPr marL="400050" lvl="1" indent="0">
              <a:buNone/>
            </a:pPr>
            <a:r>
              <a:rPr lang="en-CA" sz="2400" dirty="0"/>
              <a:t>The new HTML standard (HTML5) does not require quotes around attribute values, but we suggest to do so.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8876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4583</TotalTime>
  <Words>3288</Words>
  <Application>Microsoft Office PowerPoint</Application>
  <PresentationFormat>On-screen Show (4:3)</PresentationFormat>
  <Paragraphs>542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What is HTML</vt:lpstr>
      <vt:lpstr>Basic HTML Document Structure</vt:lpstr>
      <vt:lpstr>Tags vs Elements</vt:lpstr>
      <vt:lpstr>HTML Block and Inline Elements</vt:lpstr>
      <vt:lpstr>HTML Block and Inline Elements</vt:lpstr>
      <vt:lpstr>HTML Empty element </vt:lpstr>
      <vt:lpstr>Attributes</vt:lpstr>
      <vt:lpstr>HTML Global Attributes</vt:lpstr>
      <vt:lpstr>About HTML5</vt:lpstr>
      <vt:lpstr>Basic HTML5 Document Structure</vt:lpstr>
      <vt:lpstr>Document Type Definition (DTD) </vt:lpstr>
      <vt:lpstr>History of HTML </vt:lpstr>
      <vt:lpstr>HTML5 Structural Elements</vt:lpstr>
      <vt:lpstr>Template for creating HTML5 file</vt:lpstr>
      <vt:lpstr>HTML Heading Tags</vt:lpstr>
      <vt:lpstr>Heading Tag Examples</vt:lpstr>
      <vt:lpstr>Presentation Tags</vt:lpstr>
      <vt:lpstr>Whitespace &amp; HTML Entities</vt:lpstr>
      <vt:lpstr>Presentation Tags</vt:lpstr>
      <vt:lpstr>HTML Grouping Tags</vt:lpstr>
      <vt:lpstr>HTML List Tags</vt:lpstr>
      <vt:lpstr>Unordered lists</vt:lpstr>
      <vt:lpstr>Ordered lists</vt:lpstr>
      <vt:lpstr>Definition lists</vt:lpstr>
      <vt:lpstr>Definition lists</vt:lpstr>
      <vt:lpstr>Nested lists</vt:lpstr>
      <vt:lpstr>Hyperlinks &amp; Anchor</vt:lpstr>
      <vt:lpstr>Hyperlinks</vt:lpstr>
      <vt:lpstr>More Hyperlinks</vt:lpstr>
      <vt:lpstr>Links within a page - using Anchor</vt:lpstr>
      <vt:lpstr>&lt;a&gt; Tag (Anchor) Attributes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Wei Song</dc:creator>
  <cp:lastModifiedBy>Wei Song</cp:lastModifiedBy>
  <cp:revision>258</cp:revision>
  <cp:lastPrinted>2001-07-23T19:37:02Z</cp:lastPrinted>
  <dcterms:created xsi:type="dcterms:W3CDTF">2001-03-26T00:24:34Z</dcterms:created>
  <dcterms:modified xsi:type="dcterms:W3CDTF">2017-08-30T05:39:22Z</dcterms:modified>
</cp:coreProperties>
</file>