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9" r:id="rId4"/>
    <p:sldId id="299" r:id="rId5"/>
    <p:sldId id="280" r:id="rId6"/>
    <p:sldId id="281" r:id="rId7"/>
    <p:sldId id="282" r:id="rId8"/>
    <p:sldId id="283" r:id="rId9"/>
    <p:sldId id="284" r:id="rId10"/>
    <p:sldId id="300" r:id="rId11"/>
    <p:sldId id="301" r:id="rId12"/>
    <p:sldId id="302" r:id="rId13"/>
    <p:sldId id="343" r:id="rId14"/>
    <p:sldId id="303" r:id="rId15"/>
    <p:sldId id="304" r:id="rId16"/>
    <p:sldId id="308" r:id="rId17"/>
    <p:sldId id="310" r:id="rId18"/>
    <p:sldId id="311" r:id="rId19"/>
    <p:sldId id="313" r:id="rId20"/>
    <p:sldId id="324" r:id="rId21"/>
    <p:sldId id="315" r:id="rId22"/>
    <p:sldId id="316" r:id="rId23"/>
    <p:sldId id="344" r:id="rId24"/>
    <p:sldId id="317" r:id="rId25"/>
    <p:sldId id="319" r:id="rId26"/>
    <p:sldId id="320" r:id="rId27"/>
    <p:sldId id="342" r:id="rId28"/>
    <p:sldId id="321" r:id="rId29"/>
    <p:sldId id="323" r:id="rId30"/>
    <p:sldId id="325" r:id="rId31"/>
    <p:sldId id="326" r:id="rId32"/>
    <p:sldId id="327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270" r:id="rId46"/>
    <p:sldId id="277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 autoAdjust="0"/>
    <p:restoredTop sz="94660"/>
  </p:normalViewPr>
  <p:slideViewPr>
    <p:cSldViewPr>
      <p:cViewPr varScale="1">
        <p:scale>
          <a:sx n="70" d="100"/>
          <a:sy n="70" d="100"/>
        </p:scale>
        <p:origin x="14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node-elemen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insertBefore.html" TargetMode="External"/><Relationship Id="rId2" Type="http://schemas.openxmlformats.org/officeDocument/2006/relationships/hyperlink" Target="https://scs.senecac.on.ca/~wei.song/int222/code/DOM/node_appendChi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int222/code/DOM/node_replaceChild.html" TargetMode="External"/><Relationship Id="rId4" Type="http://schemas.openxmlformats.org/officeDocument/2006/relationships/hyperlink" Target="https://scs.senecac.on.ca/~wei.song/int222/code/DOM/node_removeChil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innerHTML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style_fontweight.asp" TargetMode="External"/><Relationship Id="rId13" Type="http://schemas.openxmlformats.org/officeDocument/2006/relationships/hyperlink" Target="http://www.w3schools.com/jsref/prop_style_minwidth.asp" TargetMode="External"/><Relationship Id="rId3" Type="http://schemas.openxmlformats.org/officeDocument/2006/relationships/hyperlink" Target="http://www.w3schools.com/jsref/prop_style_border.asp" TargetMode="External"/><Relationship Id="rId7" Type="http://schemas.openxmlformats.org/officeDocument/2006/relationships/hyperlink" Target="http://www.w3schools.com/jsref/prop_style_fontsize.asp" TargetMode="External"/><Relationship Id="rId12" Type="http://schemas.openxmlformats.org/officeDocument/2006/relationships/hyperlink" Target="http://www.w3schools.com/jsref/prop_style_minheight.asp" TargetMode="External"/><Relationship Id="rId2" Type="http://schemas.openxmlformats.org/officeDocument/2006/relationships/hyperlink" Target="http://www.w3schools.com/jsref/prop_style_background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style_display.asp" TargetMode="External"/><Relationship Id="rId11" Type="http://schemas.openxmlformats.org/officeDocument/2006/relationships/hyperlink" Target="http://www.w3schools.com/jsref/prop_style_textdecoration.asp" TargetMode="External"/><Relationship Id="rId5" Type="http://schemas.openxmlformats.org/officeDocument/2006/relationships/hyperlink" Target="http://www.w3schools.com/jsref/prop_style_color.asp" TargetMode="External"/><Relationship Id="rId10" Type="http://schemas.openxmlformats.org/officeDocument/2006/relationships/hyperlink" Target="http://www.w3schools.com/jsref/prop_style_padding.asp" TargetMode="External"/><Relationship Id="rId4" Type="http://schemas.openxmlformats.org/officeDocument/2006/relationships/hyperlink" Target="http://www.w3schools.com/jsref/prop_style_bordercolor.asp" TargetMode="External"/><Relationship Id="rId9" Type="http://schemas.openxmlformats.org/officeDocument/2006/relationships/hyperlink" Target="http://www.w3schools.com/jsref/prop_style_margin.asp" TargetMode="External"/><Relationship Id="rId14" Type="http://schemas.openxmlformats.org/officeDocument/2006/relationships/hyperlink" Target="http://www.w3schools.com/jsref/prop_style_visibility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event-ini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events/js_onchang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_onclic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dbl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cum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create-elem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10: 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and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</a:t>
            </a:r>
            <a:r>
              <a:rPr lang="en-CA" sz="2400" dirty="0" smtClean="0"/>
              <a:t>HTML document is </a:t>
            </a:r>
            <a:r>
              <a:rPr lang="en-CA" sz="2400" dirty="0"/>
              <a:t>loaded, the browser creates a </a:t>
            </a:r>
            <a:r>
              <a:rPr lang="en-CA" sz="2000" b="1" dirty="0" smtClean="0"/>
              <a:t>D</a:t>
            </a:r>
            <a:r>
              <a:rPr lang="en-CA" sz="2000" dirty="0" smtClean="0"/>
              <a:t>ocument  </a:t>
            </a:r>
            <a:r>
              <a:rPr lang="en-CA" sz="2000" b="1" dirty="0" smtClean="0"/>
              <a:t>O</a:t>
            </a:r>
            <a:r>
              <a:rPr lang="en-CA" sz="2000" dirty="0" smtClean="0"/>
              <a:t>bject</a:t>
            </a:r>
            <a:r>
              <a:rPr lang="en-CA" sz="2000" dirty="0"/>
              <a:t> </a:t>
            </a:r>
            <a:r>
              <a:rPr lang="en-CA" sz="2000" b="1" dirty="0" smtClean="0"/>
              <a:t>M</a:t>
            </a:r>
            <a:r>
              <a:rPr lang="en-CA" sz="2000" dirty="0" smtClean="0"/>
              <a:t>odel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68760"/>
            <a:ext cx="4572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&lt;html&gt;</a:t>
            </a:r>
          </a:p>
          <a:p>
            <a:r>
              <a:rPr lang="en-CA" dirty="0" smtClean="0"/>
              <a:t>&lt;</a:t>
            </a:r>
            <a:r>
              <a:rPr lang="en-CA" dirty="0"/>
              <a:t>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&lt;title&gt;This is a Document!&lt;/title&gt;</a:t>
            </a:r>
          </a:p>
          <a:p>
            <a:r>
              <a:rPr lang="en-CA" dirty="0" smtClean="0"/>
              <a:t>&lt;/</a:t>
            </a:r>
            <a:r>
              <a:rPr lang="en-CA" dirty="0"/>
              <a:t>head&gt;</a:t>
            </a:r>
          </a:p>
          <a:p>
            <a:r>
              <a:rPr lang="en-CA" dirty="0" smtClean="0"/>
              <a:t>&lt;</a:t>
            </a:r>
            <a:r>
              <a:rPr lang="en-CA" dirty="0"/>
              <a:t>body&gt;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h3&gt;Welcome!&lt;/h3&gt;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p&gt;This is a paragraph.&lt;/p&gt;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p&gt;This is a paragraph with a 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a </a:t>
            </a:r>
            <a:r>
              <a:rPr lang="en-CA" dirty="0" err="1"/>
              <a:t>href</a:t>
            </a:r>
            <a:r>
              <a:rPr lang="en-CA" dirty="0"/>
              <a:t>="index.html"&gt;link&lt;/a&gt; in it</a:t>
            </a:r>
            <a:r>
              <a:rPr lang="en-CA" dirty="0" smtClean="0"/>
              <a:t>.</a:t>
            </a:r>
          </a:p>
          <a:p>
            <a:r>
              <a:rPr lang="en-CA" dirty="0"/>
              <a:t> </a:t>
            </a:r>
            <a:r>
              <a:rPr lang="en-CA" dirty="0" smtClean="0"/>
              <a:t>  &lt;/</a:t>
            </a:r>
            <a:r>
              <a:rPr lang="en-CA" dirty="0"/>
              <a:t>p&gt;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li&gt;first item&lt;/li&gt;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li&gt;second item/li&gt;</a:t>
            </a:r>
          </a:p>
          <a:p>
            <a:r>
              <a:rPr lang="en-CA" dirty="0"/>
              <a:t> </a:t>
            </a:r>
            <a:r>
              <a:rPr lang="en-CA" dirty="0" smtClean="0"/>
              <a:t>     &lt;</a:t>
            </a:r>
            <a:r>
              <a:rPr lang="en-CA" dirty="0"/>
              <a:t>li&gt;third item/li&gt;</a:t>
            </a:r>
          </a:p>
          <a:p>
            <a:r>
              <a:rPr lang="en-CA" dirty="0"/>
              <a:t>  </a:t>
            </a:r>
            <a:r>
              <a:rPr lang="en-CA" dirty="0" smtClean="0"/>
              <a:t> &lt;/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 smtClean="0"/>
              <a:t>&lt;/</a:t>
            </a:r>
            <a:r>
              <a:rPr lang="en-CA" dirty="0"/>
              <a:t>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HTML </a:t>
            </a:r>
            <a:r>
              <a:rPr lang="en-CA" sz="2800" dirty="0"/>
              <a:t>elements of </a:t>
            </a:r>
            <a:r>
              <a:rPr lang="en-CA" sz="2800" dirty="0" smtClean="0"/>
              <a:t>the </a:t>
            </a:r>
            <a:r>
              <a:rPr lang="en-CA" sz="2800" dirty="0"/>
              <a:t>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</a:t>
            </a:r>
            <a:r>
              <a:rPr lang="en-CA" sz="2800" dirty="0" smtClean="0"/>
              <a:t>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</a:t>
            </a:r>
            <a:r>
              <a:rPr lang="en-CA" sz="2800" dirty="0" smtClean="0">
                <a:effectLst/>
              </a:rPr>
              <a:t>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document is a structure of nodes</a:t>
            </a:r>
            <a:r>
              <a:rPr lang="en-CA" sz="2800" dirty="0" smtClean="0"/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verything </a:t>
            </a:r>
            <a:r>
              <a:rPr lang="en-CA" sz="2800" dirty="0"/>
              <a:t>in an </a:t>
            </a:r>
            <a:r>
              <a:rPr lang="en-CA" sz="2800" dirty="0" smtClean="0"/>
              <a:t>HTML DOM is </a:t>
            </a:r>
            <a:r>
              <a:rPr lang="en-CA" sz="2800" dirty="0"/>
              <a:t>a </a:t>
            </a:r>
            <a:r>
              <a:rPr lang="en-CA" sz="2800" dirty="0" smtClean="0"/>
              <a:t>node.</a:t>
            </a:r>
          </a:p>
          <a:p>
            <a:pPr lvl="1"/>
            <a:r>
              <a:rPr lang="en-CA" sz="2400" dirty="0" err="1" smtClean="0"/>
              <a:t>window.document</a:t>
            </a:r>
            <a:r>
              <a:rPr lang="en-CA" sz="2400" dirty="0" smtClean="0"/>
              <a:t>, each element,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ttributes and text inside elements are nodes,</a:t>
            </a:r>
          </a:p>
          <a:p>
            <a:pPr lvl="1"/>
            <a:r>
              <a:rPr lang="en-CA" sz="2400" dirty="0" smtClean="0"/>
              <a:t>DOCTYPE, comments, whitespaces are also nodes.</a:t>
            </a:r>
          </a:p>
          <a:p>
            <a:pPr lvl="1"/>
            <a:endParaRPr lang="en-CA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All these DOM objects inherit form node object, providing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 </a:t>
            </a:r>
            <a:r>
              <a:rPr lang="en-CA" sz="2800" dirty="0"/>
              <a:t>are made up by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  <a:r>
              <a:rPr lang="en-CA" sz="2800" dirty="0" smtClean="0"/>
              <a:t>. </a:t>
            </a:r>
            <a:r>
              <a:rPr lang="en-CA" sz="2800" dirty="0"/>
              <a:t>In the HTML </a:t>
            </a:r>
            <a:r>
              <a:rPr lang="en-CA" sz="2800" dirty="0" smtClean="0"/>
              <a:t>DOM, every HTML element is represented by an element object or node.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the HTML DOM (Document Object Model), everything is a node: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</a:t>
            </a:r>
            <a:r>
              <a:rPr lang="en-CA" sz="2800" dirty="0"/>
              <a:t>(HTML tag) </a:t>
            </a:r>
          </a:p>
          <a:p>
            <a:pPr lvl="1"/>
            <a:r>
              <a:rPr lang="en-CA" sz="2400" dirty="0" smtClean="0"/>
              <a:t>For each HTML element, there is a node object.</a:t>
            </a:r>
          </a:p>
          <a:p>
            <a:pPr lvl="1"/>
            <a:r>
              <a:rPr lang="en-CA" sz="2400" dirty="0" smtClean="0"/>
              <a:t>It can </a:t>
            </a:r>
            <a:r>
              <a:rPr lang="en-CA" sz="2400" dirty="0"/>
              <a:t>have children and/or </a:t>
            </a:r>
            <a:r>
              <a:rPr lang="en-CA" sz="2400" dirty="0" smtClean="0"/>
              <a:t>attributes</a:t>
            </a:r>
          </a:p>
          <a:p>
            <a:pPr lvl="1"/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800" dirty="0"/>
              <a:t>(text in a block element)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800" dirty="0"/>
              <a:t>(attribute/value pair) </a:t>
            </a:r>
          </a:p>
          <a:p>
            <a:pPr lvl="1"/>
            <a:r>
              <a:rPr lang="en-CA" sz="2400" dirty="0"/>
              <a:t>text/attributes are children in an element node</a:t>
            </a:r>
          </a:p>
          <a:p>
            <a:pPr lvl="1"/>
            <a:r>
              <a:rPr lang="en-CA" sz="2400" dirty="0"/>
              <a:t>cannot have children or attributes</a:t>
            </a:r>
          </a:p>
          <a:p>
            <a:pPr lvl="1"/>
            <a:r>
              <a:rPr lang="en-CA" sz="24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DOM nodes</a:t>
            </a:r>
          </a:p>
          <a:p>
            <a:pPr marL="0" indent="0">
              <a:buNone/>
            </a:pPr>
            <a:r>
              <a:rPr lang="en-CA" sz="2400" dirty="0" smtClean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</a:t>
            </a:r>
            <a:r>
              <a:rPr lang="en-CA" sz="2400" b="1" dirty="0" smtClean="0"/>
              <a:t>     </a:t>
            </a:r>
            <a:r>
              <a:rPr lang="en-CA" sz="2400" dirty="0" smtClean="0"/>
              <a:t>text </a:t>
            </a:r>
            <a:r>
              <a:rPr lang="en-CA" sz="2400" dirty="0"/>
              <a:t>nodes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      attribute </a:t>
            </a:r>
            <a:r>
              <a:rPr lang="en-CA" sz="2400" dirty="0"/>
              <a:t>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&lt;</a:t>
            </a:r>
            <a:r>
              <a:rPr lang="en-CA" dirty="0"/>
              <a:t>p&gt;This is a paragraph with a </a:t>
            </a:r>
            <a:r>
              <a:rPr lang="en-CA" dirty="0" smtClean="0">
                <a:solidFill>
                  <a:srgbClr val="0000CC"/>
                </a:solidFill>
              </a:rPr>
              <a:t>&lt;</a:t>
            </a:r>
            <a:r>
              <a:rPr lang="en-CA" dirty="0">
                <a:solidFill>
                  <a:srgbClr val="0000CC"/>
                </a:solidFill>
              </a:rPr>
              <a:t>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="index.html"&gt;link&lt;/a</a:t>
            </a:r>
            <a:r>
              <a:rPr lang="en-CA" dirty="0" smtClean="0">
                <a:solidFill>
                  <a:srgbClr val="0000CC"/>
                </a:solidFill>
              </a:rPr>
              <a:t>&gt; </a:t>
            </a:r>
            <a:r>
              <a:rPr lang="en-CA" dirty="0" smtClean="0"/>
              <a:t>in </a:t>
            </a:r>
            <a:r>
              <a:rPr lang="en-CA" dirty="0"/>
              <a:t>it.&lt;/p&gt;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43200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Nodes/Objects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 smtClean="0"/>
              <a:t>of element nodes/objects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element.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smtClean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 smtClean="0"/>
              <a:t>element.</a:t>
            </a:r>
            <a:r>
              <a:rPr lang="en-CA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 smtClean="0"/>
              <a:t>element.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 smtClean="0"/>
              <a:t>element.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smtClean="0"/>
              <a:t>… …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42592" y="3789040"/>
            <a:ext cx="3961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sz="9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sz="1100" dirty="0"/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608112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0405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 smtClean="0"/>
              <a:t>HTML</a:t>
            </a:r>
          </a:p>
          <a:p>
            <a:pPr lvl="1"/>
            <a:endParaRPr lang="en-CA" sz="3200" dirty="0" smtClean="0"/>
          </a:p>
          <a:p>
            <a:pPr marL="457200" lvl="1" indent="0">
              <a:buNone/>
            </a:pPr>
            <a:endParaRPr lang="en-CA" sz="1800" dirty="0" smtClean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 smtClean="0"/>
              <a:t>JavaScript</a:t>
            </a:r>
          </a:p>
          <a:p>
            <a:pPr marL="800100" lvl="2" indent="0">
              <a:buNone/>
            </a:pPr>
            <a:r>
              <a:rPr lang="en-CA" sz="2000" dirty="0"/>
              <a:t>var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/>
              <a:t>var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</a:t>
            </a:r>
            <a:r>
              <a:rPr lang="en-CA" dirty="0" smtClean="0"/>
              <a:t>the div element </a:t>
            </a:r>
            <a:endParaRPr lang="en-CA" dirty="0"/>
          </a:p>
          <a:p>
            <a:pPr marL="800100" lvl="2" indent="0">
              <a:buNone/>
            </a:pPr>
            <a:r>
              <a:rPr lang="en-CA" sz="2000" dirty="0"/>
              <a:t>for (var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3808" y="1628800"/>
            <a:ext cx="418498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 &lt;p&gt;Mail to: &lt;/p&gt; 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id="address"&gt; 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r>
              <a:rPr lang="en-CA" dirty="0"/>
              <a:t> 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314" y="5862463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node-elements.html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9506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selecting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Selecting </a:t>
            </a:r>
            <a:r>
              <a:rPr lang="en-CA" sz="2400" dirty="0"/>
              <a:t>groups of </a:t>
            </a:r>
            <a:r>
              <a:rPr lang="en-CA" sz="2400" dirty="0" smtClean="0"/>
              <a:t>elements within an </a:t>
            </a:r>
            <a:r>
              <a:rPr lang="en-CA" sz="2400" dirty="0" smtClean="0">
                <a:solidFill>
                  <a:srgbClr val="0000CC"/>
                </a:solidFill>
              </a:rPr>
              <a:t>element object</a:t>
            </a:r>
            <a:r>
              <a:rPr lang="en-CA" sz="2400" dirty="0" smtClean="0"/>
              <a:t>, including </a:t>
            </a:r>
            <a:r>
              <a:rPr lang="en-CA" sz="2400" dirty="0" smtClean="0">
                <a:solidFill>
                  <a:srgbClr val="0000CC"/>
                </a:solidFill>
              </a:rPr>
              <a:t>document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00CC"/>
                </a:solidFill>
                <a:effectLst/>
              </a:rPr>
              <a:t>object</a:t>
            </a:r>
            <a:endParaRPr lang="en-CA" sz="2800" dirty="0" smtClean="0">
              <a:solidFill>
                <a:srgbClr val="0000CC"/>
              </a:solidFill>
              <a:effectLst/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sz="2400" dirty="0" smtClean="0"/>
              <a:t>Try: use </a:t>
            </a:r>
            <a:r>
              <a:rPr lang="en-CA" sz="2400" dirty="0" err="1" smtClean="0"/>
              <a:t>querySelectorAll</a:t>
            </a:r>
            <a:r>
              <a:rPr lang="en-CA" sz="2400" dirty="0" smtClean="0"/>
              <a:t>() for the last example …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79898"/>
              </p:ext>
            </p:extLst>
          </p:nvPr>
        </p:nvGraphicFramePr>
        <p:xfrm>
          <a:off x="611560" y="1916832"/>
          <a:ext cx="7776864" cy="396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4824536"/>
              </a:tblGrid>
              <a:tr h="349284"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  <a:endParaRPr lang="en-CA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  <a:endParaRPr lang="en-CA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getElementsByTagName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collection of all child elements with the specified tag name</a:t>
                      </a:r>
                      <a:endParaRPr lang="en-CA" dirty="0"/>
                    </a:p>
                  </a:txBody>
                  <a:tcPr anchor="ctr"/>
                </a:tc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getElementsByClassName</a:t>
                      </a:r>
                      <a:r>
                        <a:rPr lang="en-CA" dirty="0" smtClean="0"/>
                        <a:t>() 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collection of all child elements with the specified class name</a:t>
                      </a:r>
                      <a:endParaRPr lang="en-CA" dirty="0"/>
                    </a:p>
                  </a:txBody>
                  <a:tcPr anchor="ctr"/>
                </a:tc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querySelector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the </a:t>
                      </a:r>
                      <a:r>
                        <a:rPr lang="en-CA" dirty="0" smtClean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element </a:t>
                      </a:r>
                      <a:r>
                        <a:rPr lang="en-CA" dirty="0" smtClean="0"/>
                        <a:t>that is a descendent of the element on which it is invoked that matches 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</a:rPr>
                        <a:t>the specified group of selectors.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querySelectorAll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non-live </a:t>
                      </a:r>
                      <a:r>
                        <a:rPr lang="en-CA" dirty="0" err="1" smtClean="0"/>
                        <a:t>NodeList</a:t>
                      </a:r>
                      <a:r>
                        <a:rPr lang="en-CA" dirty="0" smtClean="0"/>
                        <a:t> of all elements descended from the element on which it is invoked that match 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</a:rPr>
                        <a:t>the specified group of CSS selectors.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0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</a:t>
            </a: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HTML Structure and content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</a:t>
            </a:r>
            <a:r>
              <a:rPr lang="nl-NL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 smtClean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 smtClean="0"/>
              <a:t>DOM </a:t>
            </a:r>
            <a:r>
              <a:rPr lang="nl-NL" altLang="en-US" dirty="0"/>
              <a:t>Events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708920"/>
            <a:ext cx="8153400" cy="1964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It merely </a:t>
            </a:r>
            <a:r>
              <a:rPr lang="en-CA" sz="2000" dirty="0" err="1" smtClean="0"/>
              <a:t>creats</a:t>
            </a:r>
            <a:r>
              <a:rPr lang="en-CA" sz="2000" dirty="0" smtClean="0"/>
              <a:t> </a:t>
            </a:r>
            <a:r>
              <a:rPr lang="en-CA" sz="2000" dirty="0"/>
              <a:t>a node does not add it to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you must add the new node as a child of an existing element on the page...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e</a:t>
            </a:r>
            <a:r>
              <a:rPr lang="en-CA" sz="2000" dirty="0" smtClean="0"/>
              <a:t>.g. (run in Firefox Scratchpad)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29025"/>
              </p:ext>
            </p:extLst>
          </p:nvPr>
        </p:nvGraphicFramePr>
        <p:xfrm>
          <a:off x="539552" y="1052736"/>
          <a:ext cx="81369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4536504"/>
              </a:tblGrid>
              <a:tr h="336037">
                <a:tc>
                  <a:txBody>
                    <a:bodyPr/>
                    <a:lstStyle/>
                    <a:p>
                      <a:r>
                        <a:rPr lang="en-CA" dirty="0" smtClean="0"/>
                        <a:t>name </a:t>
                      </a:r>
                      <a:endParaRPr lang="en-CA" dirty="0"/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i="0" dirty="0" err="1"/>
                        <a:t>document.createElement</a:t>
                      </a:r>
                      <a:r>
                        <a:rPr lang="en-CA" i="0" dirty="0"/>
                        <a:t>("</a:t>
                      </a:r>
                      <a:r>
                        <a:rPr lang="en-CA" i="0" dirty="0" smtClean="0"/>
                        <a:t>tag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) </a:t>
                      </a:r>
                      <a:endParaRPr lang="en-CA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i="0" dirty="0" err="1"/>
                        <a:t>document.createTextNode</a:t>
                      </a:r>
                      <a:r>
                        <a:rPr lang="en-CA" i="0" dirty="0" smtClean="0"/>
                        <a:t>(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text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) </a:t>
                      </a:r>
                      <a:endParaRPr lang="en-CA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4149080"/>
            <a:ext cx="7632848" cy="1892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// </a:t>
            </a:r>
            <a:r>
              <a:rPr lang="en-CA" dirty="0"/>
              <a:t>create a new &lt;h2&gt; node </a:t>
            </a:r>
            <a:endParaRPr lang="en-CA" dirty="0" smtClean="0"/>
          </a:p>
          <a:p>
            <a:r>
              <a:rPr lang="en-CA" dirty="0" smtClean="0"/>
              <a:t>   var </a:t>
            </a:r>
            <a:r>
              <a:rPr lang="en-CA" dirty="0" err="1"/>
              <a:t>newHeading</a:t>
            </a:r>
            <a:r>
              <a:rPr lang="en-CA" dirty="0"/>
              <a:t> = </a:t>
            </a:r>
            <a:r>
              <a:rPr lang="en-CA" dirty="0" smtClean="0"/>
              <a:t>  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CA" dirty="0"/>
              <a:t>("h2"); </a:t>
            </a:r>
            <a:r>
              <a:rPr lang="en-CA" dirty="0" smtClean="0"/>
              <a:t>  </a:t>
            </a:r>
          </a:p>
          <a:p>
            <a:r>
              <a:rPr lang="en-CA" dirty="0" smtClean="0"/>
              <a:t>   var t = </a:t>
            </a:r>
            <a:r>
              <a:rPr lang="en-CA" dirty="0" err="1" smtClean="0"/>
              <a:t>document.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dirty="0" smtClean="0"/>
              <a:t>("</a:t>
            </a:r>
            <a:r>
              <a:rPr lang="en-CA" dirty="0"/>
              <a:t> This is a heading </a:t>
            </a:r>
            <a:r>
              <a:rPr lang="en-CA" dirty="0" smtClean="0"/>
              <a:t>"); 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newHeading.appendChild</a:t>
            </a:r>
            <a:r>
              <a:rPr lang="en-CA" dirty="0" smtClean="0"/>
              <a:t>(t);</a:t>
            </a:r>
            <a:endParaRPr lang="en-CA" dirty="0"/>
          </a:p>
          <a:p>
            <a:endParaRPr lang="en-CA" sz="900" dirty="0" smtClean="0"/>
          </a:p>
          <a:p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newHeading.style.color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"blue";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document.body.appendChild</a:t>
            </a:r>
            <a:r>
              <a:rPr lang="en-CA" dirty="0" smtClean="0"/>
              <a:t>(</a:t>
            </a:r>
            <a:r>
              <a:rPr lang="en-CA" dirty="0" err="1" smtClean="0"/>
              <a:t>newHeading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3123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DOM element object has these methods</a:t>
            </a:r>
            <a:r>
              <a:rPr lang="en-CA" dirty="0" smtClean="0"/>
              <a:t>:</a:t>
            </a:r>
            <a:endParaRPr lang="en-CA" dirty="0"/>
          </a:p>
          <a:p>
            <a:endParaRPr lang="en-CA" sz="4200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06922"/>
              </p:ext>
            </p:extLst>
          </p:nvPr>
        </p:nvGraphicFramePr>
        <p:xfrm>
          <a:off x="539552" y="1844824"/>
          <a:ext cx="7920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969"/>
                <a:gridCol w="5255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appendChild(node)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replaceChild(new,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628661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b="1" dirty="0" smtClean="0">
                <a:hlinkClick r:id="rId2"/>
              </a:rPr>
              <a:t>node_appendChild.html</a:t>
            </a:r>
            <a:endParaRPr lang="en-CA" sz="24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3"/>
              </a:rPr>
              <a:t>node_insertBefore.html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4"/>
              </a:rPr>
              <a:t>node_removeChild.html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5"/>
              </a:rPr>
              <a:t>node_replaceChild.html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</a:t>
            </a:r>
            <a:r>
              <a:rPr lang="en-CA" sz="2800" dirty="0" smtClean="0"/>
              <a:t>:</a:t>
            </a:r>
          </a:p>
          <a:p>
            <a:endParaRPr lang="en-CA" sz="2800" dirty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6767"/>
              </p:ext>
            </p:extLst>
          </p:nvPr>
        </p:nvGraphicFramePr>
        <p:xfrm>
          <a:off x="1113520" y="2348880"/>
          <a:ext cx="6840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/>
                <a:gridCol w="34203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0457" y="4653136"/>
            <a:ext cx="60198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</a:t>
            </a:r>
            <a:r>
              <a:rPr lang="en-CA" sz="2400" dirty="0" smtClean="0"/>
              <a:t>1:</a:t>
            </a:r>
            <a:endParaRPr lang="en-CA" sz="2400" dirty="0"/>
          </a:p>
          <a:p>
            <a:pPr marL="40005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i</a:t>
            </a:r>
            <a:r>
              <a:rPr lang="en-CA" sz="1800" dirty="0"/>
              <a:t>, </a:t>
            </a:r>
            <a:r>
              <a:rPr lang="en-CA" sz="1800" dirty="0" err="1"/>
              <a:t>elems</a:t>
            </a:r>
            <a:r>
              <a:rPr lang="en-CA" sz="1800" dirty="0"/>
              <a:t> = </a:t>
            </a:r>
            <a:r>
              <a:rPr lang="en-CA" sz="1800" dirty="0" err="1">
                <a:solidFill>
                  <a:srgbClr val="0000CC"/>
                </a:solidFill>
              </a:rPr>
              <a:t>document.getElementsByName</a:t>
            </a:r>
            <a:r>
              <a:rPr lang="en-CA" sz="1800" dirty="0"/>
              <a:t>("pets");</a:t>
            </a:r>
          </a:p>
          <a:p>
            <a:pPr marL="400050" lvl="1" indent="0">
              <a:buNone/>
            </a:pPr>
            <a:r>
              <a:rPr lang="en-CA" sz="1800" dirty="0"/>
              <a:t>for (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elems.length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 += 1) {</a:t>
            </a:r>
          </a:p>
          <a:p>
            <a:pPr marL="400050" lvl="1" indent="0">
              <a:buNone/>
            </a:pPr>
            <a:r>
              <a:rPr lang="en-CA" sz="1800" dirty="0"/>
              <a:t>   // </a:t>
            </a:r>
            <a:r>
              <a:rPr lang="en-CA" sz="1800" dirty="0" err="1"/>
              <a:t>elems</a:t>
            </a:r>
            <a:r>
              <a:rPr lang="en-CA" sz="1800" dirty="0"/>
              <a:t>[</a:t>
            </a:r>
            <a:r>
              <a:rPr lang="en-CA" sz="1800" dirty="0" err="1"/>
              <a:t>i</a:t>
            </a:r>
            <a:r>
              <a:rPr lang="en-CA" sz="1800" dirty="0"/>
              <a:t>].type = "checkbox";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err="1"/>
              <a:t>elems</a:t>
            </a:r>
            <a:r>
              <a:rPr lang="en-CA" sz="1800" dirty="0"/>
              <a:t>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setAttribute</a:t>
            </a:r>
            <a:r>
              <a:rPr lang="en-CA" sz="1800" dirty="0"/>
              <a:t>('type', 'checkbox');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2:</a:t>
            </a:r>
            <a:endParaRPr lang="en-CA" sz="2400" dirty="0"/>
          </a:p>
          <a:p>
            <a:pPr marL="40005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 </a:t>
            </a:r>
            <a:r>
              <a:rPr lang="en-CA" sz="1800" dirty="0" smtClean="0">
                <a:solidFill>
                  <a:srgbClr val="0000CC"/>
                </a:solidFill>
              </a:rPr>
              <a:t>   var </a:t>
            </a:r>
            <a:r>
              <a:rPr lang="en-CA" sz="1800" dirty="0" err="1">
                <a:solidFill>
                  <a:srgbClr val="0000CC"/>
                </a:solidFill>
              </a:rPr>
              <a:t>elem</a:t>
            </a:r>
            <a:r>
              <a:rPr lang="en-CA" sz="1800" dirty="0">
                <a:solidFill>
                  <a:srgbClr val="0000CC"/>
                </a:solidFill>
              </a:rPr>
              <a:t> = </a:t>
            </a:r>
            <a:r>
              <a:rPr lang="en-CA" sz="1800" dirty="0" err="1">
                <a:solidFill>
                  <a:srgbClr val="0000CC"/>
                </a:solidFill>
              </a:rPr>
              <a:t>document.getElementById</a:t>
            </a:r>
            <a:r>
              <a:rPr lang="en-CA" sz="1800" dirty="0">
                <a:solidFill>
                  <a:srgbClr val="0000CC"/>
                </a:solidFill>
              </a:rPr>
              <a:t>("d1");   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    </a:t>
            </a:r>
            <a:r>
              <a:rPr lang="en-CA" sz="1800" dirty="0" err="1">
                <a:solidFill>
                  <a:srgbClr val="0000CC"/>
                </a:solidFill>
              </a:rPr>
              <a:t>elem.setAttribute</a:t>
            </a:r>
            <a:r>
              <a:rPr lang="en-CA" sz="1800" dirty="0">
                <a:solidFill>
                  <a:srgbClr val="0000CC"/>
                </a:solidFill>
              </a:rPr>
              <a:t>("class", "notes");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    //  or simply: </a:t>
            </a:r>
          </a:p>
          <a:p>
            <a:pPr marL="40005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    //   </a:t>
            </a:r>
            <a:r>
              <a:rPr lang="en-CA" sz="1800" dirty="0" err="1">
                <a:solidFill>
                  <a:srgbClr val="0000CC"/>
                </a:solidFill>
              </a:rPr>
              <a:t>elem.class</a:t>
            </a:r>
            <a:r>
              <a:rPr lang="en-CA" sz="1800" dirty="0">
                <a:solidFill>
                  <a:srgbClr val="0000CC"/>
                </a:solidFill>
              </a:rPr>
              <a:t> = "notes</a:t>
            </a:r>
            <a:r>
              <a:rPr lang="en-CA" sz="1800" dirty="0" smtClean="0">
                <a:solidFill>
                  <a:srgbClr val="0000CC"/>
                </a:solidFill>
              </a:rPr>
              <a:t>";</a:t>
            </a:r>
          </a:p>
          <a:p>
            <a:pPr marL="400050" lvl="1" indent="0">
              <a:buNone/>
            </a:pPr>
            <a:endParaRPr lang="en-CA" sz="4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</a:t>
            </a:r>
            <a:r>
              <a:rPr lang="en-CA" sz="2400" dirty="0"/>
              <a:t>3</a:t>
            </a:r>
            <a:r>
              <a:rPr lang="en-CA" sz="2400" dirty="0" smtClean="0"/>
              <a:t>:</a:t>
            </a:r>
          </a:p>
          <a:p>
            <a:pPr marL="800100" lvl="2" indent="0">
              <a:buNone/>
            </a:pPr>
            <a:r>
              <a:rPr lang="en-CA" sz="1800" dirty="0" err="1"/>
              <a:t>document.getElementById</a:t>
            </a:r>
            <a:r>
              <a:rPr lang="en-CA" sz="1800" dirty="0"/>
              <a:t>("image").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/>
              <a:t>= "200";</a:t>
            </a:r>
          </a:p>
          <a:p>
            <a:pPr marL="800100" lvl="2" indent="0">
              <a:buNone/>
            </a:pPr>
            <a:r>
              <a:rPr lang="en-CA" sz="1800" dirty="0" err="1"/>
              <a:t>document.getElementById</a:t>
            </a:r>
            <a:r>
              <a:rPr lang="en-CA" sz="1800" dirty="0"/>
              <a:t>("image").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1800" dirty="0"/>
              <a:t>="pic2.jpg";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– 2-way API: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innerHTML2.html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Note: </a:t>
            </a:r>
            <a:r>
              <a:rPr lang="en-CA" sz="2800" dirty="0" err="1" smtClean="0"/>
              <a:t>innerHTML</a:t>
            </a:r>
            <a:r>
              <a:rPr lang="en-CA" sz="2800" dirty="0" smtClean="0"/>
              <a:t> property can be used to add elements / objects into a web page. e.g.</a:t>
            </a:r>
          </a:p>
          <a:p>
            <a:endParaRPr lang="en-CA" sz="2800" dirty="0"/>
          </a:p>
          <a:p>
            <a:endParaRPr lang="en-CA" sz="3800" dirty="0" smtClean="0"/>
          </a:p>
          <a:p>
            <a:endParaRPr lang="en-CA" sz="3800" dirty="0"/>
          </a:p>
          <a:p>
            <a:pPr marL="0" indent="0">
              <a:buNone/>
            </a:pPr>
            <a:endParaRPr lang="en-CA" sz="2800" dirty="0" smtClean="0"/>
          </a:p>
          <a:p>
            <a:pPr lvl="1"/>
            <a:r>
              <a:rPr lang="en-CA" sz="2400" dirty="0"/>
              <a:t>bad style on many levels (e.g. JS code embedded within HTML) </a:t>
            </a:r>
          </a:p>
          <a:p>
            <a:pPr lvl="1"/>
            <a:r>
              <a:rPr lang="en-CA" sz="2400" dirty="0" smtClean="0"/>
              <a:t>error-prone</a:t>
            </a:r>
            <a:r>
              <a:rPr lang="en-CA" sz="2400" dirty="0"/>
              <a:t>: must carefully distinguish </a:t>
            </a:r>
            <a:endParaRPr lang="en-CA" sz="2400" dirty="0" smtClean="0"/>
          </a:p>
          <a:p>
            <a:pPr lvl="1"/>
            <a:r>
              <a:rPr lang="en-CA" sz="2400" dirty="0" err="1" smtClean="0"/>
              <a:t>innerHTML</a:t>
            </a:r>
            <a:r>
              <a:rPr lang="en-CA" sz="2400" dirty="0" smtClean="0"/>
              <a:t> should be mainly used to add plain text. </a:t>
            </a:r>
          </a:p>
          <a:p>
            <a:pPr lvl="1"/>
            <a:endParaRPr lang="en-CA" sz="1900" dirty="0" smtClean="0"/>
          </a:p>
          <a:p>
            <a:r>
              <a:rPr lang="en-CA" sz="2800" dirty="0"/>
              <a:t>For inserting elements/objects into a page, use DOM (other properties and methods).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2852936"/>
            <a:ext cx="648072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</a:t>
            </a:r>
            <a:r>
              <a:rPr lang="en-CA" dirty="0" err="1" smtClean="0"/>
              <a:t>document.getElementById</a:t>
            </a:r>
            <a:r>
              <a:rPr lang="en-CA" dirty="0" smtClean="0"/>
              <a:t>("xy12").</a:t>
            </a:r>
            <a:r>
              <a:rPr lang="en-CA" dirty="0" err="1" smtClean="0"/>
              <a:t>innerHTML</a:t>
            </a:r>
            <a:r>
              <a:rPr lang="en-CA" dirty="0" smtClean="0"/>
              <a:t> </a:t>
            </a:r>
            <a:r>
              <a:rPr lang="en-CA" dirty="0"/>
              <a:t>+=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"&lt;</a:t>
            </a:r>
            <a:r>
              <a:rPr lang="en-CA" dirty="0"/>
              <a:t>p style='color: red; 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/>
              <a:t>margin-left: 50px;' 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 err="1"/>
              <a:t>onclick</a:t>
            </a:r>
            <a:r>
              <a:rPr lang="en-CA" dirty="0"/>
              <a:t>='</a:t>
            </a:r>
            <a:r>
              <a:rPr lang="en-CA" dirty="0" err="1"/>
              <a:t>myOnClick</a:t>
            </a:r>
            <a:r>
              <a:rPr lang="en-CA" dirty="0"/>
              <a:t>();'&gt;"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/>
              <a:t>A paragraph!&lt;/p&gt;";</a:t>
            </a:r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lvl="1"/>
            <a:r>
              <a:rPr lang="en-CA" dirty="0"/>
              <a:t>Modify </a:t>
            </a:r>
            <a:r>
              <a:rPr lang="en-CA" dirty="0" smtClean="0"/>
              <a:t>HTML formatting </a:t>
            </a:r>
            <a:r>
              <a:rPr lang="en-CA" dirty="0"/>
              <a:t>and </a:t>
            </a:r>
            <a:r>
              <a:rPr lang="en-CA" dirty="0" smtClean="0"/>
              <a:t>appearances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with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26642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  <a:r>
              <a:rPr lang="en-CA" dirty="0" smtClean="0"/>
              <a:t>can be used to set </a:t>
            </a:r>
            <a:r>
              <a:rPr lang="en-CA" dirty="0"/>
              <a:t>any CSS </a:t>
            </a:r>
            <a:r>
              <a:rPr lang="en-CA" dirty="0" smtClean="0"/>
              <a:t>style properties of HTML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Syntax:</a:t>
            </a:r>
          </a:p>
          <a:p>
            <a:pPr marL="400050" lvl="1" indent="0">
              <a:buNone/>
            </a:pP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</a:t>
            </a:r>
            <a:r>
              <a:rPr lang="en-CA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CA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CA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style;</a:t>
            </a:r>
          </a:p>
          <a:p>
            <a:pPr marL="400050" lvl="1" indent="0">
              <a:buNone/>
            </a:pPr>
            <a:endParaRPr lang="en-CA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e</a:t>
            </a:r>
            <a:r>
              <a:rPr lang="en-CA" sz="3600" dirty="0" smtClean="0"/>
              <a:t>.g. </a:t>
            </a:r>
            <a:endParaRPr lang="en-CA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933056"/>
            <a:ext cx="792088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// highlight all paragraphs in the document</a:t>
            </a:r>
          </a:p>
          <a:p>
            <a:r>
              <a:rPr lang="en-CA" sz="2400" dirty="0" smtClean="0"/>
              <a:t>var </a:t>
            </a:r>
            <a:r>
              <a:rPr lang="en-CA" sz="2400" dirty="0" err="1"/>
              <a:t>allParas</a:t>
            </a:r>
            <a:r>
              <a:rPr lang="en-CA" sz="2400" dirty="0"/>
              <a:t> = </a:t>
            </a:r>
            <a:r>
              <a:rPr lang="en-CA" sz="2400" dirty="0" err="1"/>
              <a:t>document.getElementsByTagName</a:t>
            </a:r>
            <a:r>
              <a:rPr lang="en-CA" sz="2400" dirty="0"/>
              <a:t>("p");</a:t>
            </a:r>
          </a:p>
          <a:p>
            <a:endParaRPr lang="en-CA" sz="1200" dirty="0" smtClean="0"/>
          </a:p>
          <a:p>
            <a:r>
              <a:rPr lang="en-CA" sz="2400" dirty="0" smtClean="0"/>
              <a:t>for </a:t>
            </a:r>
            <a:r>
              <a:rPr lang="en-CA" sz="2400" dirty="0"/>
              <a:t>(var </a:t>
            </a:r>
            <a:r>
              <a:rPr lang="en-CA" sz="2400" dirty="0" err="1"/>
              <a:t>i</a:t>
            </a:r>
            <a:r>
              <a:rPr lang="en-CA" sz="2400" dirty="0"/>
              <a:t> = 0; </a:t>
            </a:r>
            <a:r>
              <a:rPr lang="en-CA" sz="2400" dirty="0" err="1"/>
              <a:t>i</a:t>
            </a:r>
            <a:r>
              <a:rPr lang="en-CA" sz="2400" dirty="0"/>
              <a:t> &lt; </a:t>
            </a:r>
            <a:r>
              <a:rPr lang="en-CA" sz="2400" dirty="0" err="1"/>
              <a:t>allParas.length</a:t>
            </a:r>
            <a:r>
              <a:rPr lang="en-CA" sz="2400" dirty="0"/>
              <a:t>; </a:t>
            </a:r>
            <a:r>
              <a:rPr lang="en-CA" sz="2400" dirty="0" err="1"/>
              <a:t>i</a:t>
            </a:r>
            <a:r>
              <a:rPr lang="en-CA" sz="2400" dirty="0"/>
              <a:t>++) {</a:t>
            </a:r>
          </a:p>
          <a:p>
            <a:r>
              <a:rPr lang="en-CA" sz="2400" dirty="0"/>
              <a:t>  </a:t>
            </a:r>
            <a:r>
              <a:rPr lang="en-CA" sz="2400" dirty="0" smtClean="0"/>
              <a:t>  </a:t>
            </a:r>
            <a:r>
              <a:rPr lang="en-CA" sz="2400" dirty="0" err="1" smtClean="0"/>
              <a:t>allParas</a:t>
            </a:r>
            <a:r>
              <a:rPr lang="en-CA" sz="2400" dirty="0" smtClean="0"/>
              <a:t>[</a:t>
            </a:r>
            <a:r>
              <a:rPr lang="en-CA" sz="2400" dirty="0" err="1" smtClean="0"/>
              <a:t>i</a:t>
            </a:r>
            <a:r>
              <a:rPr lang="en-CA" sz="2400" dirty="0"/>
              <a:t>].</a:t>
            </a:r>
            <a:r>
              <a:rPr lang="en-CA" sz="2400" dirty="0" err="1"/>
              <a:t>style.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r>
              <a:rPr lang="en-CA" sz="2400" dirty="0"/>
              <a:t> = "yellow";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90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Style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36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Style Object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2620"/>
              </p:ext>
            </p:extLst>
          </p:nvPr>
        </p:nvGraphicFramePr>
        <p:xfrm>
          <a:off x="827584" y="1916832"/>
          <a:ext cx="7560840" cy="41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442"/>
                <a:gridCol w="6033398"/>
              </a:tblGrid>
              <a:tr h="251655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2"/>
                        </a:rPr>
                        <a:t>backgroundColor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background-color of an element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3"/>
                        </a:rPr>
                        <a:t>border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</a:t>
                      </a:r>
                      <a:r>
                        <a:rPr lang="en-CA" sz="1300" dirty="0" err="1"/>
                        <a:t>borderWidth</a:t>
                      </a:r>
                      <a:r>
                        <a:rPr lang="en-CA" sz="1300" dirty="0"/>
                        <a:t>, </a:t>
                      </a:r>
                      <a:r>
                        <a:rPr lang="en-CA" sz="1300" dirty="0" err="1"/>
                        <a:t>borderStyle</a:t>
                      </a:r>
                      <a:r>
                        <a:rPr lang="en-CA" sz="1300" dirty="0"/>
                        <a:t>, and </a:t>
                      </a:r>
                      <a:r>
                        <a:rPr lang="en-CA" sz="1300" dirty="0" err="1"/>
                        <a:t>borderColor</a:t>
                      </a:r>
                      <a:r>
                        <a:rPr lang="en-CA" sz="1300" dirty="0"/>
                        <a:t> in one declaration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4"/>
                        </a:rPr>
                        <a:t>borderColor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an element's border (can have up to four values)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5"/>
                        </a:rPr>
                        <a:t>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the text</a:t>
                      </a:r>
                    </a:p>
                  </a:txBody>
                  <a:tcPr anchor="ctr"/>
                </a:tc>
              </a:tr>
              <a:tr h="316200">
                <a:tc>
                  <a:txBody>
                    <a:bodyPr/>
                    <a:lstStyle/>
                    <a:p>
                      <a:r>
                        <a:rPr lang="en-CA" sz="1300">
                          <a:hlinkClick r:id="rId6"/>
                        </a:rPr>
                        <a:t>display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an element's display type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7"/>
                        </a:rPr>
                        <a:t>fontSize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font size of the text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8"/>
                        </a:rPr>
                        <a:t>fontWeight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boldness of the font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9"/>
                        </a:rPr>
                        <a:t>margin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margins of an element (can have up to four values)</a:t>
                      </a:r>
                    </a:p>
                  </a:txBody>
                  <a:tcPr anchor="ctr"/>
                </a:tc>
              </a:tr>
              <a:tr h="339432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0"/>
                        </a:rPr>
                        <a:t>padding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padding of an element (can have up to four values)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1"/>
                        </a:rPr>
                        <a:t>textDecoration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decoration of a text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2"/>
                        </a:rPr>
                        <a:t>minHeight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height of an element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3"/>
                        </a:rPr>
                        <a:t>minWidth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width of an element</a:t>
                      </a:r>
                    </a:p>
                  </a:txBody>
                  <a:tcPr anchor="ctr"/>
                </a:tc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14"/>
                        </a:rPr>
                        <a:t>visibility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whether an element should be visible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5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</a:t>
            </a:r>
            <a:r>
              <a:rPr lang="en-CA" sz="4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Syntax:</a:t>
            </a:r>
            <a:endParaRPr lang="en-CA" sz="2800" dirty="0"/>
          </a:p>
          <a:p>
            <a:pPr marL="0" lvl="1" indent="0">
              <a:buNone/>
            </a:pPr>
            <a:r>
              <a:rPr lang="en-C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("style", new style</a:t>
            </a:r>
            <a:r>
              <a:rPr lang="en-US" sz="2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endParaRPr lang="en-US" sz="2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indent="-457200"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 marL="57150" indent="-457200">
              <a:buFont typeface="Wingdings" panose="05000000000000000000" pitchFamily="2" charset="2"/>
              <a:buChar char="Ø"/>
            </a:pPr>
            <a:r>
              <a:rPr lang="en-CA" sz="2800" dirty="0" smtClean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 var </a:t>
            </a:r>
            <a:r>
              <a:rPr lang="en-CA" sz="2000" dirty="0" err="1"/>
              <a:t>elem</a:t>
            </a:r>
            <a:r>
              <a:rPr lang="en-CA" sz="2000" dirty="0"/>
              <a:t> = </a:t>
            </a:r>
            <a:r>
              <a:rPr lang="en-CA" sz="2000" dirty="0" err="1"/>
              <a:t>getElementById</a:t>
            </a:r>
            <a:r>
              <a:rPr lang="en-CA" sz="2000" dirty="0"/>
              <a:t>("</a:t>
            </a:r>
            <a:r>
              <a:rPr lang="en-CA" sz="2000" dirty="0" smtClean="0"/>
              <a:t>xy1</a:t>
            </a:r>
            <a:r>
              <a:rPr lang="en-CA" sz="2000" dirty="0"/>
              <a:t>");</a:t>
            </a:r>
          </a:p>
          <a:p>
            <a:pPr marL="800100" lvl="2" indent="0">
              <a:buNone/>
            </a:pPr>
            <a:r>
              <a:rPr lang="en-CA" sz="2000" dirty="0" smtClean="0"/>
              <a:t> </a:t>
            </a:r>
            <a:r>
              <a:rPr lang="en-CA" sz="2000" dirty="0"/>
              <a:t>// set multiple style properties in one statement</a:t>
            </a:r>
          </a:p>
          <a:p>
            <a:pPr marL="800100" lvl="2" indent="0">
              <a:buNone/>
            </a:pPr>
            <a:r>
              <a:rPr lang="en-CA" sz="2000" dirty="0" smtClean="0"/>
              <a:t> </a:t>
            </a:r>
            <a:r>
              <a:rPr lang="en-CA" sz="2000" dirty="0" err="1"/>
              <a:t>elem.setAttribute</a:t>
            </a:r>
            <a:r>
              <a:rPr lang="en-CA" sz="2000" dirty="0"/>
              <a:t>("style", "width:200;background:blue; ");</a:t>
            </a:r>
            <a:endParaRPr lang="en-CA" sz="2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3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 smtClean="0"/>
              <a:t>is an 2-way application programming interface (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 smtClean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</a:t>
            </a:r>
            <a:r>
              <a:rPr lang="en-CA" sz="2400" dirty="0" smtClean="0"/>
              <a:t>can </a:t>
            </a:r>
            <a:r>
              <a:rPr lang="en-CA" sz="2400" dirty="0"/>
              <a:t>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 smtClean="0"/>
              <a:t>It </a:t>
            </a:r>
            <a:r>
              <a:rPr lang="en-CA" sz="2400" dirty="0"/>
              <a:t>provides a structured representation of the </a:t>
            </a:r>
            <a:r>
              <a:rPr lang="en-CA" sz="2400" dirty="0" smtClean="0"/>
              <a:t>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With </a:t>
            </a:r>
            <a:r>
              <a:rPr lang="en-CA" sz="2800" dirty="0"/>
              <a:t>the DOM, programmers can build documents, navigate their structure, and add, modify, or delete elements and content using JavaScript or other languages</a:t>
            </a:r>
            <a:r>
              <a:rPr lang="en-CA" sz="2800" dirty="0" smtClean="0"/>
              <a:t>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Every element on a web page has certain events which can trigger a JavaScript function. </a:t>
            </a:r>
          </a:p>
          <a:p>
            <a:pPr lvl="1"/>
            <a:r>
              <a:rPr lang="en-US" dirty="0" smtClean="0"/>
              <a:t>JavaScript needs a way of detecting user actions so that it knows when to react. </a:t>
            </a:r>
          </a:p>
          <a:p>
            <a:pPr lvl="1"/>
            <a:r>
              <a:rPr lang="en-US" dirty="0" smtClean="0"/>
              <a:t>It also needs to know which functions to execute.</a:t>
            </a:r>
            <a:endParaRPr lang="en-CA" dirty="0" smtClean="0"/>
          </a:p>
          <a:p>
            <a:pPr>
              <a:lnSpc>
                <a:spcPct val="80000"/>
              </a:lnSpc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Events triggered by user actions.  </a:t>
            </a:r>
          </a:p>
          <a:p>
            <a:pPr lvl="1"/>
            <a:r>
              <a:rPr lang="en-CA" sz="2600" dirty="0"/>
              <a:t>e.g</a:t>
            </a:r>
            <a:r>
              <a:rPr lang="en-CA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 smtClean="0"/>
              <a:t>When </a:t>
            </a:r>
            <a:r>
              <a:rPr lang="en-CA" sz="2200" dirty="0"/>
              <a:t>a user clicks the </a:t>
            </a:r>
            <a:r>
              <a:rPr lang="en-CA" sz="2200" dirty="0" smtClean="0"/>
              <a:t>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  <a:endParaRPr lang="en-CA" sz="2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</a:t>
            </a:r>
            <a:r>
              <a:rPr lang="en-CA" sz="2200" dirty="0" smtClean="0"/>
              <a:t>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</a:t>
            </a:r>
            <a:r>
              <a:rPr lang="en-CA" sz="2200" dirty="0" smtClean="0"/>
              <a:t>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</a:t>
            </a:r>
            <a:r>
              <a:rPr lang="en-CA" sz="2200" dirty="0" smtClean="0"/>
              <a:t>submitted</a:t>
            </a:r>
          </a:p>
          <a:p>
            <a:pPr lvl="1"/>
            <a:endParaRPr lang="en-CA" sz="1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Events that are not directly caused by the user. </a:t>
            </a:r>
          </a:p>
          <a:p>
            <a:pPr lvl="1"/>
            <a:r>
              <a:rPr lang="en-CA" sz="2600" dirty="0"/>
              <a:t>e.g</a:t>
            </a:r>
            <a:r>
              <a:rPr lang="en-CA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 smtClean="0"/>
              <a:t>When </a:t>
            </a:r>
            <a:r>
              <a:rPr lang="en-CA" sz="2300" dirty="0"/>
              <a:t>a web page has finished loading</a:t>
            </a:r>
            <a:endParaRPr lang="en-CA" sz="23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 smtClean="0"/>
              <a:t>When </a:t>
            </a:r>
            <a:r>
              <a:rPr lang="en-CA" sz="2300" dirty="0"/>
              <a:t>an image </a:t>
            </a:r>
            <a:r>
              <a:rPr lang="en-CA" sz="2200" dirty="0"/>
              <a:t>has been </a:t>
            </a:r>
            <a:r>
              <a:rPr lang="en-CA" sz="2200" dirty="0" smtClean="0"/>
              <a:t>loaded</a:t>
            </a:r>
          </a:p>
          <a:p>
            <a:pPr lvl="1"/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Events category</a:t>
            </a:r>
            <a:endParaRPr lang="en-US" dirty="0" smtClean="0"/>
          </a:p>
          <a:p>
            <a:pPr lvl="1"/>
            <a:r>
              <a:rPr lang="en-US" sz="2600" dirty="0" smtClean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event handler has a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 smtClean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For example, the event handler for the click event is 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General syntax:</a:t>
            </a:r>
          </a:p>
          <a:p>
            <a:pPr marL="457200" lvl="1" indent="0">
              <a:buNone/>
            </a:pPr>
            <a:r>
              <a:rPr lang="en-CA" sz="2400" dirty="0" smtClean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 smtClean="0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</a:t>
            </a:r>
            <a:r>
              <a:rPr lang="en-CA" sz="2400" dirty="0" smtClean="0"/>
              <a:t>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</a:t>
            </a:r>
            <a:r>
              <a:rPr lang="en-CA" sz="2800" dirty="0" smtClean="0">
                <a:effectLst/>
              </a:rPr>
              <a:t>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  <a:r>
              <a:rPr lang="en-CA" dirty="0" smtClean="0"/>
              <a:t>   </a:t>
            </a:r>
          </a:p>
          <a:p>
            <a:pPr marL="800100" lvl="2" indent="0">
              <a:buNone/>
            </a:pPr>
            <a:r>
              <a:rPr lang="en-CA" dirty="0"/>
              <a:t> </a:t>
            </a:r>
            <a:r>
              <a:rPr lang="en-CA" dirty="0" smtClean="0"/>
              <a:t>         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="alert('some text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="alert(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)"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– Using DOM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/>
              <a:t>HTML DOM allows you to </a:t>
            </a:r>
            <a:r>
              <a:rPr lang="en-CA" sz="2400" dirty="0" smtClean="0"/>
              <a:t>create the event object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element </a:t>
            </a:r>
            <a:r>
              <a:rPr lang="en-CA" sz="2400" dirty="0" smtClean="0"/>
              <a:t>using JavaScript </a:t>
            </a:r>
          </a:p>
          <a:p>
            <a:pPr lvl="1"/>
            <a:r>
              <a:rPr lang="en-CA" sz="20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</a:t>
            </a:r>
            <a:r>
              <a:rPr lang="en-CA" sz="2000" dirty="0" smtClean="0"/>
              <a:t>separation </a:t>
            </a:r>
            <a:r>
              <a:rPr lang="en-CA" sz="2000" dirty="0"/>
              <a:t>of structure and behaviour</a:t>
            </a:r>
            <a:endParaRPr lang="en-CA" sz="2000" dirty="0" smtClean="0"/>
          </a:p>
          <a:p>
            <a:pPr marL="400050" lvl="1" indent="0">
              <a:buNone/>
            </a:pPr>
            <a:r>
              <a:rPr lang="en-CA" sz="1800" dirty="0"/>
              <a:t>&lt;script&gt;</a:t>
            </a:r>
            <a:br>
              <a:rPr lang="en-CA" sz="1800" dirty="0"/>
            </a:br>
            <a:r>
              <a:rPr lang="en-CA" sz="1800" dirty="0" smtClean="0"/>
              <a:t>   </a:t>
            </a:r>
            <a:r>
              <a:rPr lang="en-CA" sz="1800" dirty="0" err="1" smtClean="0"/>
              <a:t>window.onload</a:t>
            </a:r>
            <a:r>
              <a:rPr lang="en-CA" sz="1800" dirty="0" smtClean="0"/>
              <a:t> </a:t>
            </a:r>
            <a:r>
              <a:rPr lang="en-CA" sz="1800" dirty="0"/>
              <a:t>= function() { // why use </a:t>
            </a:r>
            <a:r>
              <a:rPr lang="en-CA" sz="1800" dirty="0" err="1"/>
              <a:t>window.onload</a:t>
            </a:r>
            <a:r>
              <a:rPr lang="en-CA" sz="1800" dirty="0"/>
              <a:t>? </a:t>
            </a:r>
            <a:endParaRPr lang="en-CA" sz="1800" dirty="0" smtClean="0"/>
          </a:p>
          <a:p>
            <a:pPr marL="400050" lvl="1" indent="0">
              <a:buNone/>
            </a:pPr>
            <a:r>
              <a:rPr lang="en-CA" sz="1800" dirty="0" smtClean="0"/>
              <a:t>        var </a:t>
            </a:r>
            <a:r>
              <a:rPr lang="en-CA" sz="1800" dirty="0" err="1"/>
              <a:t>elem</a:t>
            </a:r>
            <a:r>
              <a:rPr lang="en-CA" sz="1800" dirty="0"/>
              <a:t> = </a:t>
            </a: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myBtn</a:t>
            </a:r>
            <a:r>
              <a:rPr lang="en-CA" sz="1800" dirty="0"/>
              <a:t>"); </a:t>
            </a:r>
            <a:endParaRPr lang="en-CA" sz="1800" dirty="0" smtClean="0"/>
          </a:p>
          <a:p>
            <a:pPr marL="400050" lvl="1" indent="0">
              <a:buNone/>
            </a:pPr>
            <a:endParaRPr lang="en-CA" sz="600" dirty="0" smtClean="0"/>
          </a:p>
          <a:p>
            <a:pPr marL="400050" lvl="1" indent="0">
              <a:buNone/>
            </a:pPr>
            <a:r>
              <a:rPr lang="en-CA" sz="1800" dirty="0" smtClean="0"/>
              <a:t>       </a:t>
            </a:r>
            <a:r>
              <a:rPr lang="en-CA" sz="1800" dirty="0" smtClean="0">
                <a:solidFill>
                  <a:srgbClr val="0000CC"/>
                </a:solidFill>
              </a:rPr>
              <a:t> </a:t>
            </a:r>
            <a:r>
              <a:rPr lang="en-CA" sz="1800" dirty="0" err="1" smtClean="0">
                <a:solidFill>
                  <a:srgbClr val="0000CC"/>
                </a:solidFill>
              </a:rPr>
              <a:t>elem.onclick</a:t>
            </a:r>
            <a:r>
              <a:rPr lang="en-CA" sz="1800" dirty="0" smtClean="0">
                <a:solidFill>
                  <a:srgbClr val="0000CC"/>
                </a:solidFill>
              </a:rPr>
              <a:t> </a:t>
            </a:r>
            <a:r>
              <a:rPr lang="en-CA" sz="1800" dirty="0"/>
              <a:t>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CA" sz="1800" dirty="0"/>
              <a:t>; </a:t>
            </a:r>
            <a:r>
              <a:rPr lang="en-CA" sz="1800" dirty="0" smtClean="0"/>
              <a:t> </a:t>
            </a:r>
            <a:endParaRPr lang="en-CA" sz="1800" dirty="0" smtClean="0"/>
          </a:p>
          <a:p>
            <a:pPr marL="400050" lvl="1" indent="0">
              <a:buNone/>
            </a:pPr>
            <a:r>
              <a:rPr lang="en-CA" sz="1800" dirty="0" smtClean="0"/>
              <a:t>        // </a:t>
            </a:r>
            <a:r>
              <a:rPr lang="en-CA" sz="1800" dirty="0" err="1" smtClean="0">
                <a:solidFill>
                  <a:srgbClr val="0000CC"/>
                </a:solidFill>
              </a:rPr>
              <a:t>elem.addEventListener</a:t>
            </a:r>
            <a:r>
              <a:rPr lang="en-CA" sz="1800" dirty="0"/>
              <a:t>( "</a:t>
            </a:r>
            <a:r>
              <a:rPr lang="en-CA" sz="1800" dirty="0">
                <a:solidFill>
                  <a:srgbClr val="CC0099"/>
                </a:solidFill>
              </a:rPr>
              <a:t>click</a:t>
            </a:r>
            <a:r>
              <a:rPr lang="en-CA" sz="1800" dirty="0"/>
              <a:t>",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/>
              <a:t>); </a:t>
            </a:r>
            <a:r>
              <a:rPr lang="en-CA" sz="1800" dirty="0" smtClean="0"/>
              <a:t> //  also works</a:t>
            </a:r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};</a:t>
            </a:r>
          </a:p>
          <a:p>
            <a:pPr marL="400050" lvl="1" indent="0">
              <a:buNone/>
            </a:pPr>
            <a:endParaRPr lang="en-CA" sz="600" dirty="0" smtClean="0"/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function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CA" sz="1800" dirty="0"/>
              <a:t>() </a:t>
            </a:r>
            <a:r>
              <a:rPr lang="en-CA" sz="1800" dirty="0" smtClean="0"/>
              <a:t>{</a:t>
            </a:r>
          </a:p>
          <a:p>
            <a:pPr marL="400050" lvl="1" indent="0">
              <a:buNone/>
            </a:pPr>
            <a:r>
              <a:rPr lang="en-CA" sz="1800" dirty="0" smtClean="0"/>
              <a:t>       </a:t>
            </a:r>
            <a:r>
              <a:rPr lang="en-CA" sz="1600" dirty="0" err="1" smtClean="0"/>
              <a:t>document.getElementById</a:t>
            </a:r>
            <a:r>
              <a:rPr lang="en-CA" sz="1600" dirty="0" smtClean="0"/>
              <a:t>("demo").</a:t>
            </a:r>
            <a:r>
              <a:rPr lang="en-CA" sz="1600" dirty="0" err="1" smtClean="0"/>
              <a:t>innerHTML</a:t>
            </a:r>
            <a:r>
              <a:rPr lang="en-CA" sz="1600" dirty="0" smtClean="0"/>
              <a:t> = (new Date()).</a:t>
            </a:r>
            <a:r>
              <a:rPr lang="en-CA" sz="1600" dirty="0" err="1" smtClean="0"/>
              <a:t>toLocaleString</a:t>
            </a:r>
            <a:r>
              <a:rPr lang="en-CA" sz="1600" dirty="0" smtClean="0"/>
              <a:t>(); </a:t>
            </a:r>
            <a:endParaRPr lang="en-CA" sz="1800" dirty="0" smtClean="0"/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}</a:t>
            </a:r>
          </a:p>
          <a:p>
            <a:pPr marL="400050" lvl="1" indent="0">
              <a:buNone/>
            </a:pPr>
            <a:r>
              <a:rPr lang="en-CA" sz="1800" dirty="0" smtClean="0"/>
              <a:t>&lt;/</a:t>
            </a:r>
            <a:r>
              <a:rPr lang="en-CA" sz="1800" dirty="0"/>
              <a:t>script</a:t>
            </a:r>
            <a:r>
              <a:rPr lang="en-CA" sz="1800" dirty="0" smtClean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occurs when the content of a field changes. </a:t>
            </a:r>
          </a:p>
          <a:p>
            <a:endParaRPr lang="en-CA" dirty="0"/>
          </a:p>
          <a:p>
            <a:pPr lvl="1"/>
            <a:r>
              <a:rPr lang="en-CA" dirty="0" smtClean="0"/>
              <a:t>Applies to :</a:t>
            </a:r>
            <a:endParaRPr lang="en-CA" dirty="0"/>
          </a:p>
          <a:p>
            <a:pPr marL="400050" lvl="1" indent="0">
              <a:buNone/>
            </a:pPr>
            <a:r>
              <a:rPr lang="en-CA" dirty="0"/>
              <a:t>        select, text, input </a:t>
            </a:r>
            <a:r>
              <a:rPr lang="en-CA" dirty="0" smtClean="0"/>
              <a:t>elements</a:t>
            </a:r>
          </a:p>
          <a:p>
            <a:pPr marL="400050" lvl="1" indent="0">
              <a:buNone/>
            </a:pPr>
            <a:endParaRPr lang="en-CA" dirty="0" smtClean="0"/>
          </a:p>
          <a:p>
            <a:pPr marL="857250" lvl="1" indent="-457200"/>
            <a:r>
              <a:rPr lang="en-CA" dirty="0"/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js_onchange.html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nclick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/>
              <a:t>Occurs when the </a:t>
            </a:r>
            <a:r>
              <a:rPr lang="en-CA" dirty="0"/>
              <a:t>user has pressed and released a mouse button (or keyboard equivalent) on an </a:t>
            </a:r>
            <a:r>
              <a:rPr lang="en-CA" dirty="0" smtClean="0"/>
              <a:t>element.</a:t>
            </a:r>
          </a:p>
          <a:p>
            <a:pPr lvl="1"/>
            <a:endParaRPr lang="en-CA" dirty="0" smtClean="0"/>
          </a:p>
          <a:p>
            <a:pPr lvl="1">
              <a:lnSpc>
                <a:spcPct val="80000"/>
              </a:lnSpc>
            </a:pPr>
            <a:r>
              <a:rPr lang="en-CA" dirty="0"/>
              <a:t>Applies </a:t>
            </a:r>
            <a:r>
              <a:rPr lang="en-CA" dirty="0" smtClean="0"/>
              <a:t>to</a:t>
            </a:r>
            <a:r>
              <a:rPr lang="en-CA" altLang="en-US" b="1" dirty="0" smtClean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</a:t>
            </a:r>
            <a:r>
              <a:rPr lang="en-CA" altLang="en-US" dirty="0" smtClean="0"/>
              <a:t>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 smtClean="0">
                <a:hlinkClick r:id="rId2"/>
              </a:rPr>
              <a:t>js_onclick.html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the </a:t>
            </a:r>
            <a:r>
              <a:rPr lang="en-CA" dirty="0"/>
              <a:t>user has double-clicked a mouse button on an </a:t>
            </a:r>
            <a:r>
              <a:rPr lang="en-CA" dirty="0" smtClean="0"/>
              <a:t>element.</a:t>
            </a:r>
          </a:p>
          <a:p>
            <a:pPr lvl="1"/>
            <a:endParaRPr lang="en-CA" dirty="0" smtClean="0"/>
          </a:p>
          <a:p>
            <a:pPr lvl="1"/>
            <a:r>
              <a:rPr lang="en-CA" dirty="0"/>
              <a:t>Applies to the following HTML tags:</a:t>
            </a:r>
          </a:p>
          <a:p>
            <a:pPr marL="857250" lvl="2" indent="0">
              <a:buNone/>
            </a:pPr>
            <a:r>
              <a:rPr lang="fr-FR" dirty="0" smtClean="0"/>
              <a:t>document, image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link</a:t>
            </a:r>
            <a:endParaRPr lang="fr-FR" dirty="0" smtClean="0"/>
          </a:p>
          <a:p>
            <a:pPr marL="85725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Example</a:t>
            </a:r>
            <a:r>
              <a:rPr lang="en-CA" dirty="0"/>
              <a:t>: 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js-ondblclick.html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9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</a:t>
            </a:r>
            <a:r>
              <a:rPr lang="en-CA" dirty="0" smtClean="0"/>
              <a:t>user </a:t>
            </a:r>
            <a:r>
              <a:rPr lang="en-CA" dirty="0"/>
              <a:t>has given focus to an </a:t>
            </a:r>
            <a:r>
              <a:rPr lang="en-CA" dirty="0" smtClean="0"/>
              <a:t>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</a:t>
            </a:r>
            <a:r>
              <a:rPr lang="en-CA" dirty="0" smtClean="0"/>
              <a:t>to</a:t>
            </a:r>
          </a:p>
          <a:p>
            <a:pPr marL="857250" lvl="2" indent="0">
              <a:buNone/>
            </a:pPr>
            <a:r>
              <a:rPr lang="en-CA" dirty="0" smtClean="0"/>
              <a:t>button</a:t>
            </a:r>
            <a:r>
              <a:rPr lang="en-CA" dirty="0"/>
              <a:t>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</a:t>
            </a:r>
            <a:r>
              <a:rPr lang="en-CA" dirty="0" smtClean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 smtClean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 smtClean="0"/>
          </a:p>
          <a:p>
            <a:pPr marL="857250" lvl="2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39604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a document </a:t>
            </a:r>
            <a:r>
              <a:rPr lang="en-CA" dirty="0"/>
              <a:t>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dirty="0" smtClean="0"/>
              <a:t>.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</a:t>
            </a:r>
            <a:r>
              <a:rPr lang="en-CA" dirty="0" smtClean="0"/>
              <a:t>window</a:t>
            </a:r>
            <a:r>
              <a:rPr lang="en-CA" dirty="0"/>
              <a:t>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js-onload.html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</a:t>
            </a:r>
            <a:r>
              <a:rPr lang="en-CA" sz="2800" dirty="0" smtClean="0"/>
              <a:t>Document Object Model (the blue color 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 smtClean="0"/>
              <a:t>Document – </a:t>
            </a:r>
            <a:r>
              <a:rPr lang="en-CA" sz="2000" dirty="0"/>
              <a:t>HTML </a:t>
            </a:r>
            <a:r>
              <a:rPr lang="en-CA" sz="2000" dirty="0" smtClean="0"/>
              <a:t>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 smtClean="0"/>
              <a:t>API – each node above is an object that has methods and properties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the </a:t>
            </a:r>
            <a:r>
              <a:rPr lang="en-CA" dirty="0"/>
              <a:t>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 smtClean="0"/>
              <a:t>window</a:t>
            </a:r>
            <a:r>
              <a:rPr lang="en-CA" dirty="0"/>
              <a:t>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/>
                <a:gridCol w="506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 smtClean="0"/>
              <a:t>The first 2 methods return </a:t>
            </a:r>
            <a:r>
              <a:rPr lang="en-CA" sz="2000" dirty="0" err="1" smtClean="0"/>
              <a:t>timerID</a:t>
            </a:r>
            <a:r>
              <a:rPr lang="en-CA" sz="2000" dirty="0" smtClean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 smtClean="0"/>
              <a:t>E.g.</a:t>
            </a:r>
          </a:p>
          <a:p>
            <a:pPr lvl="1"/>
            <a:r>
              <a:rPr lang="en-CA" sz="2000" dirty="0"/>
              <a:t>&lt;button </a:t>
            </a:r>
            <a:r>
              <a:rPr lang="en-CA" sz="2000" dirty="0" err="1"/>
              <a:t>onclick</a:t>
            </a:r>
            <a:r>
              <a:rPr lang="en-CA" sz="2000" dirty="0"/>
              <a:t>="</a:t>
            </a:r>
            <a:r>
              <a:rPr lang="en-CA" sz="2000" dirty="0" err="1"/>
              <a:t>setInterval</a:t>
            </a:r>
            <a:r>
              <a:rPr lang="en-CA" sz="2000" dirty="0"/>
              <a:t>(function(){alert('Hello')},3000</a:t>
            </a:r>
            <a:r>
              <a:rPr lang="en-CA" sz="2000" dirty="0" smtClean="0"/>
              <a:t>);"&gt;</a:t>
            </a:r>
          </a:p>
          <a:p>
            <a:pPr lvl="1"/>
            <a:r>
              <a:rPr lang="en-CA" sz="2000" dirty="0" smtClean="0"/>
              <a:t>Try </a:t>
            </a:r>
            <a:r>
              <a:rPr lang="en-CA" sz="2000" dirty="0"/>
              <a:t>it&lt;/button</a:t>
            </a:r>
            <a:r>
              <a:rPr lang="en-CA" sz="2000" dirty="0" smtClean="0"/>
              <a:t>&gt;</a:t>
            </a:r>
          </a:p>
          <a:p>
            <a:pPr lvl="1"/>
            <a:r>
              <a:rPr lang="en-CA" sz="2000" dirty="0" smtClean="0"/>
              <a:t>&lt;!-- this code alert “hello” every 3 seconds. --&gt;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2"/>
              </a:rPr>
              <a:t>MDN: Introduction to DOM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hlinkClick r:id="rId3"/>
              </a:rPr>
              <a:t>MDN: DOM </a:t>
            </a:r>
            <a:r>
              <a:rPr lang="en-CA" dirty="0">
                <a:hlinkClick r:id="rId3"/>
              </a:rPr>
              <a:t>Examples</a:t>
            </a:r>
            <a:endParaRPr lang="en-CA" altLang="en-US" dirty="0" smtClean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4"/>
              </a:rPr>
              <a:t>MDN: Creating </a:t>
            </a:r>
            <a:r>
              <a:rPr lang="en-CA" altLang="en-US" dirty="0">
                <a:hlinkClick r:id="rId4"/>
              </a:rPr>
              <a:t>New </a:t>
            </a:r>
            <a:r>
              <a:rPr lang="en-CA" altLang="en-US" dirty="0" smtClean="0">
                <a:hlinkClick r:id="rId4"/>
              </a:rPr>
              <a:t>Elements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5"/>
              </a:rPr>
              <a:t>JavaScript Kit: DOM Reference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6"/>
              </a:rPr>
              <a:t>W3C: </a:t>
            </a:r>
            <a:r>
              <a:rPr lang="en-CA" dirty="0">
                <a:hlinkClick r:id="rId6"/>
              </a:rPr>
              <a:t>Handling events with JavaScript</a:t>
            </a: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 in a page, from within a script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and can be accessed through the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property.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Document </a:t>
            </a:r>
            <a:r>
              <a:rPr lang="en-CA" sz="2400" dirty="0"/>
              <a:t>object </a:t>
            </a:r>
            <a:r>
              <a:rPr lang="en-CA" sz="2400" dirty="0" smtClean="0"/>
              <a:t>properties and methods (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 smtClean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45504"/>
              </p:ext>
            </p:extLst>
          </p:nvPr>
        </p:nvGraphicFramePr>
        <p:xfrm>
          <a:off x="395536" y="1772816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976664"/>
              </a:tblGrid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forms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images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collection of all the links in the document</a:t>
                      </a:r>
                      <a:endParaRPr lang="en-CA" dirty="0"/>
                    </a:p>
                  </a:txBody>
                  <a:tcPr/>
                </a:tc>
              </a:tr>
              <a:tr h="33943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Returns the URL of the document that loaded the current document</a:t>
                      </a:r>
                      <a:endParaRPr lang="en-CA" sz="150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</a:t>
                      </a:r>
                      <a:r>
                        <a:rPr lang="en-CA" dirty="0" err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Sets or returns the title of the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document.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the full URL of the document</a:t>
                      </a:r>
                      <a:endParaRPr lang="en-CA" dirty="0"/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</a:t>
                      </a:r>
                      <a:r>
                        <a:rPr lang="en-CA" dirty="0" err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write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Writes HTML expressions or JavaScript code to a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document.writeln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write()</a:t>
                      </a:r>
                      <a:r>
                        <a:rPr lang="en-CA" baseline="0" dirty="0" smtClean="0"/>
                        <a:t> with </a:t>
                      </a:r>
                      <a:r>
                        <a:rPr lang="en-CA" dirty="0" smtClean="0"/>
                        <a:t>a newline character after each statement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form </a:t>
            </a:r>
            <a:r>
              <a:rPr lang="en-CA" sz="2800" dirty="0"/>
              <a:t>input element could be accessed </a:t>
            </a:r>
            <a:r>
              <a:rPr lang="en-CA" sz="2800" dirty="0" smtClean="0"/>
              <a:t>as either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 smtClean="0"/>
              <a:t>document.formName.inputElementName</a:t>
            </a:r>
            <a:endParaRPr lang="en-CA" sz="2400" dirty="0"/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/>
              <a:t>document.forms</a:t>
            </a:r>
            <a:r>
              <a:rPr lang="en-CA" dirty="0"/>
              <a:t>[0].elements[0</a:t>
            </a:r>
            <a:r>
              <a:rPr lang="en-CA" dirty="0" smtClean="0"/>
              <a:t>]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smtClean="0"/>
              <a:t>More…</a:t>
            </a: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 smtClean="0"/>
              <a:t>Two-way API example (run in Scratchpad):</a:t>
            </a:r>
            <a:endParaRPr lang="en-CA" sz="2800" dirty="0"/>
          </a:p>
          <a:p>
            <a:pPr marL="857250" lvl="2" indent="0">
              <a:buNone/>
            </a:pPr>
            <a:r>
              <a:rPr lang="en-CA" dirty="0" smtClean="0"/>
              <a:t>Get/Read: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lert(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CA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dirty="0" smtClean="0"/>
              <a:t>Set/Write:</a:t>
            </a:r>
          </a:p>
          <a:p>
            <a:pPr marL="1771650" lvl="4" indent="0">
              <a:buNone/>
            </a:pP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ocument.title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"new title";</a:t>
            </a:r>
            <a:endParaRPr lang="en-CA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 smtClean="0">
                <a:hlinkClick r:id="rId2"/>
              </a:rPr>
              <a:t>document.html</a:t>
            </a:r>
            <a:endParaRPr lang="en-CA" sz="2800" dirty="0"/>
          </a:p>
          <a:p>
            <a:pPr marL="857250"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Document object methods – </a:t>
            </a:r>
            <a:r>
              <a:rPr lang="en-CA" sz="24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document.getElement</a:t>
            </a:r>
            <a:r>
              <a:rPr lang="en-CA" sz="20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ByName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document.getElement</a:t>
            </a:r>
            <a:r>
              <a:rPr lang="en-CA" sz="20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ByClassName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document.getElement</a:t>
            </a:r>
            <a:r>
              <a:rPr lang="en-CA" sz="20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ByTagName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16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the </a:t>
            </a:r>
            <a:r>
              <a:rPr lang="en-CA" sz="16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first</a:t>
            </a:r>
            <a:r>
              <a:rPr lang="en-CA" sz="16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element that matches a specified </a:t>
            </a:r>
            <a:r>
              <a:rPr lang="en-CA" sz="16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CSS selector(s) </a:t>
            </a:r>
            <a:r>
              <a:rPr lang="en-CA" sz="16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in the document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0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querySelectorAll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18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a static </a:t>
            </a:r>
            <a:r>
              <a:rPr lang="en-CA" sz="18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NodeList</a:t>
            </a:r>
            <a:r>
              <a:rPr lang="en-CA" sz="18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containing all elements that matches a specified CSS selector(s) in the document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Examples: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var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elem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=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document.getElementById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("demo");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var paras =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document.getElement</a:t>
            </a:r>
            <a:r>
              <a:rPr lang="en-CA" sz="20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ByTagName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("p");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var example =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document.querySelector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("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p.example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");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object properties and methods:</a:t>
            </a:r>
          </a:p>
          <a:p>
            <a:pPr lvl="1"/>
            <a:r>
              <a:rPr lang="en-CA" sz="2400" dirty="0" err="1" smtClean="0"/>
              <a:t>document.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 smtClean="0"/>
              <a:t>()</a:t>
            </a:r>
          </a:p>
          <a:p>
            <a:pPr lvl="1"/>
            <a:endParaRPr lang="en-CA" sz="2400" dirty="0" smtClean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2607</Words>
  <Application>Microsoft Office PowerPoint</Application>
  <PresentationFormat>On-screen Show (4:3)</PresentationFormat>
  <Paragraphs>571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The Document Object Model (DOM)</vt:lpstr>
      <vt:lpstr>The Document Object Model (DOM)</vt:lpstr>
      <vt:lpstr>Document Object</vt:lpstr>
      <vt:lpstr>Document Object</vt:lpstr>
      <vt:lpstr>Examples</vt:lpstr>
      <vt:lpstr>Document Object</vt:lpstr>
      <vt:lpstr>Document Object</vt:lpstr>
      <vt:lpstr>The DOM tree</vt:lpstr>
      <vt:lpstr>The DOM tree</vt:lpstr>
      <vt:lpstr>HTML DOM Nodes</vt:lpstr>
      <vt:lpstr>Document Object Model (DOM)</vt:lpstr>
      <vt:lpstr>Types of DOM nodes</vt:lpstr>
      <vt:lpstr>At the Ends of DOM Tree</vt:lpstr>
      <vt:lpstr>Element Nodes/Objects</vt:lpstr>
      <vt:lpstr>Example</vt:lpstr>
      <vt:lpstr>Methods for selecting elements</vt:lpstr>
      <vt:lpstr>Modifying DOM with JavaScript</vt:lpstr>
      <vt:lpstr>Creating New Nodes </vt:lpstr>
      <vt:lpstr>Modifying the DOM tree</vt:lpstr>
      <vt:lpstr>Modifying element / node attributes</vt:lpstr>
      <vt:lpstr>Modifying element / node attributes</vt:lpstr>
      <vt:lpstr>innerHTML Property</vt:lpstr>
      <vt:lpstr>Modifying DOM with JavaScript</vt:lpstr>
      <vt:lpstr>Changing HTML style with style object </vt:lpstr>
      <vt:lpstr>HTML DOM Style Object</vt:lpstr>
      <vt:lpstr>Changing HTML style setAttribute()</vt:lpstr>
      <vt:lpstr>HTML DOM Events</vt:lpstr>
      <vt:lpstr>Events</vt:lpstr>
      <vt:lpstr>Common Events</vt:lpstr>
      <vt:lpstr>Event Handlers</vt:lpstr>
      <vt:lpstr>Creating Event Handler</vt:lpstr>
      <vt:lpstr>Creating Event Handler – Using DOM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195</cp:revision>
  <cp:lastPrinted>2001-07-23T19:37:02Z</cp:lastPrinted>
  <dcterms:created xsi:type="dcterms:W3CDTF">2001-03-26T00:24:34Z</dcterms:created>
  <dcterms:modified xsi:type="dcterms:W3CDTF">2015-11-18T21:17:48Z</dcterms:modified>
</cp:coreProperties>
</file>