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38"/>
  </p:notesMasterIdLst>
  <p:handoutMasterIdLst>
    <p:handoutMasterId r:id="rId39"/>
  </p:handoutMasterIdLst>
  <p:sldIdLst>
    <p:sldId id="266" r:id="rId2"/>
    <p:sldId id="271" r:id="rId3"/>
    <p:sldId id="295" r:id="rId4"/>
    <p:sldId id="297" r:id="rId5"/>
    <p:sldId id="29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270" r:id="rId36"/>
    <p:sldId id="277" r:id="rId37"/>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446" y="4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wei.song/int222/code/html5-media/canvas_test_rec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cs.senecac.on.ca/~wei.song/int222/code/html5-media/canvas_test_tri.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cs.senecac.on.ca/~wei.song/int222/code/html5-media/canvas_test_arc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cs.senecac.on.ca/~wei.song/int222/code/html5-media/backdrop.png" TargetMode="External"/><Relationship Id="rId2" Type="http://schemas.openxmlformats.org/officeDocument/2006/relationships/hyperlink" Target="https://developer.mozilla.org/en-US/docs/Web/HTML/Element/canvas"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html5-media/canvas_test_using_img.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s.senecac.on.ca/~wei.song/int222/code/html5-media/canvas_test_tex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s.senecac.on.ca/~wei.song/int222/code/html5-media/canvas_test_grad.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cs.senecac.on.ca/~wei.song/int222/code/html5-media/canvas_test_ball.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cs.senecac.on.ca/~wei.song/int222/code/html5-media/html5figure-2.html" TargetMode="External"/><Relationship Id="rId2" Type="http://schemas.openxmlformats.org/officeDocument/2006/relationships/hyperlink" Target="https://scs.senecac.on.ca/~wei.song/int222/code/html5-media/html5figure-1.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cs.senecac.on.ca/~wei.song/int222/code/galleries/grid-gallery.html" TargetMode="External"/><Relationship Id="rId2" Type="http://schemas.openxmlformats.org/officeDocument/2006/relationships/hyperlink" Target="http://en.wikipedia.org/wiki/Modal_window"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cssmediaqueries.com/what-are-css-media-queries.html" TargetMode="External"/><Relationship Id="rId2" Type="http://schemas.openxmlformats.org/officeDocument/2006/relationships/hyperlink" Target="https://www.google.ca/url?sa=t&amp;rct=j&amp;q=&amp;esrc=s&amp;source=web&amp;cd=1&amp;cad=rja&amp;uact=8&amp;sqi=2&amp;ved=0CB0QFjAA&amp;url=https://developer.mozilla.org/en-US/docs/Web/API/Canvas_API&amp;ei=rrdrVLLbIMKcygSk84LABA&amp;usg=AFQjCNEqZTVr6JhXADsi95DWytd1Gj3TIA&amp;bvm=bv.79908130,d.aWw" TargetMode="External"/><Relationship Id="rId1" Type="http://schemas.openxmlformats.org/officeDocument/2006/relationships/slideLayout" Target="../slideLayouts/slideLayout2.xml"/><Relationship Id="rId4" Type="http://schemas.openxmlformats.org/officeDocument/2006/relationships/hyperlink" Target="http://blog.teamtreehouse.com/create-an-absolute-basic-mobile-css-responsive-navigation-menu"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scs.senecac.on.ca/~wei.song/int222/code/html5-media/html5_audio.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cs.senecac.on.ca/~wei.song/int222/code/html5-media/html5_video.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300485"/>
          </a:xfrm>
        </p:spPr>
        <p:txBody>
          <a:bodyPr/>
          <a:lstStyle/>
          <a:p>
            <a:pPr eaLnBrk="1" hangingPunct="1">
              <a:defRPr/>
            </a:pPr>
            <a:r>
              <a:rPr lang="en-CA" sz="4000" dirty="0" smtClean="0">
                <a:solidFill>
                  <a:schemeClr val="tx1"/>
                </a:solidFill>
                <a:effectLst>
                  <a:outerShdw blurRad="38100" dist="38100" dir="2700000" algn="tl">
                    <a:srgbClr val="000000">
                      <a:alpha val="43137"/>
                    </a:srgbClr>
                  </a:outerShdw>
                </a:effectLst>
                <a:latin typeface="Tahoma (Headings)"/>
              </a:rPr>
              <a:t>INT222 - Internet </a:t>
            </a:r>
            <a:r>
              <a:rPr lang="en-CA" sz="4000" dirty="0">
                <a:solidFill>
                  <a:schemeClr val="tx1"/>
                </a:solidFill>
                <a:effectLst>
                  <a:outerShdw blurRad="38100" dist="38100" dir="2700000" algn="tl">
                    <a:srgbClr val="000000">
                      <a:alpha val="43137"/>
                    </a:srgbClr>
                  </a:outerShdw>
                </a:effectLst>
                <a:latin typeface="Tahoma (Headings)"/>
              </a:rPr>
              <a:t>Fundamentals</a:t>
            </a:r>
            <a:endParaRPr lang="en-CA" altLang="en-US" sz="4000" dirty="0" smtClean="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Tahoma (Body)"/>
              </a:rPr>
              <a:t>Week 11: HTML5 Media</a:t>
            </a:r>
            <a:endParaRPr lang="en-CA" altLang="en-US" dirty="0" smtClean="0">
              <a:effectLst>
                <a:outerShdw blurRad="38100" dist="38100" dir="2700000" algn="tl">
                  <a:srgbClr val="000000">
                    <a:alpha val="43137"/>
                  </a:srgbClr>
                </a:outerShdw>
              </a:effectLst>
              <a:latin typeface="Tahoma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Checking for support in Scripts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4205064"/>
          </a:xfrm>
        </p:spPr>
        <p:txBody>
          <a:bodyPr>
            <a:normAutofit fontScale="92500" lnSpcReduction="20000"/>
          </a:bodyPr>
          <a:lstStyle/>
          <a:p>
            <a:pPr>
              <a:buFont typeface="Wingdings" panose="05000000000000000000" pitchFamily="2" charset="2"/>
              <a:buChar char="Ø"/>
            </a:pPr>
            <a:r>
              <a:rPr lang="en-US" dirty="0" smtClean="0"/>
              <a:t>By testing for the presence of the </a:t>
            </a:r>
            <a:r>
              <a:rPr lang="en-US" dirty="0" err="1" smtClean="0"/>
              <a:t>getContext</a:t>
            </a:r>
            <a:r>
              <a:rPr lang="en-US" dirty="0" smtClean="0"/>
              <a:t>() method.</a:t>
            </a:r>
          </a:p>
          <a:p>
            <a:pPr indent="4763">
              <a:buNone/>
            </a:pPr>
            <a:endParaRPr lang="en-US" sz="3000" dirty="0" smtClean="0"/>
          </a:p>
          <a:p>
            <a:pPr indent="4763">
              <a:buNone/>
            </a:pPr>
            <a:r>
              <a:rPr lang="en-US" sz="2800" dirty="0" err="1" smtClean="0"/>
              <a:t>var</a:t>
            </a:r>
            <a:r>
              <a:rPr lang="en-US" sz="2800" dirty="0" smtClean="0"/>
              <a:t> canvas = </a:t>
            </a:r>
            <a:r>
              <a:rPr lang="en-US" sz="2800" dirty="0" err="1" smtClean="0"/>
              <a:t>document.getElementById</a:t>
            </a:r>
            <a:r>
              <a:rPr lang="en-US" sz="2800" dirty="0" smtClean="0"/>
              <a:t>(‘</a:t>
            </a:r>
            <a:r>
              <a:rPr lang="en-US" sz="2800" dirty="0" err="1" smtClean="0"/>
              <a:t>myCanvas</a:t>
            </a:r>
            <a:r>
              <a:rPr lang="en-US" sz="2800" dirty="0" smtClean="0"/>
              <a:t>'); </a:t>
            </a:r>
          </a:p>
          <a:p>
            <a:pPr indent="4763">
              <a:buNone/>
            </a:pPr>
            <a:r>
              <a:rPr lang="en-US" sz="2800" dirty="0" smtClean="0"/>
              <a:t>if (</a:t>
            </a:r>
            <a:r>
              <a:rPr lang="en-US" sz="2800" dirty="0" err="1" smtClean="0"/>
              <a:t>canvas.getContext</a:t>
            </a:r>
            <a:r>
              <a:rPr lang="en-US" sz="2800" dirty="0" smtClean="0"/>
              <a:t>){ </a:t>
            </a:r>
          </a:p>
          <a:p>
            <a:pPr indent="4763">
              <a:buNone/>
            </a:pPr>
            <a:r>
              <a:rPr lang="en-US" sz="2800" dirty="0" smtClean="0"/>
              <a:t>	</a:t>
            </a:r>
            <a:r>
              <a:rPr lang="en-US" sz="2800" dirty="0" err="1" smtClean="0"/>
              <a:t>var</a:t>
            </a:r>
            <a:r>
              <a:rPr lang="en-US" sz="2800" dirty="0" smtClean="0"/>
              <a:t> </a:t>
            </a:r>
            <a:r>
              <a:rPr lang="en-US" sz="2800" dirty="0" err="1" smtClean="0"/>
              <a:t>ctx</a:t>
            </a:r>
            <a:r>
              <a:rPr lang="en-US" sz="2800" dirty="0" smtClean="0"/>
              <a:t> = </a:t>
            </a:r>
            <a:r>
              <a:rPr lang="en-US" sz="2800" dirty="0" err="1" smtClean="0"/>
              <a:t>canvas.getContext</a:t>
            </a:r>
            <a:r>
              <a:rPr lang="en-US" sz="2800" dirty="0" smtClean="0"/>
              <a:t>('2d'); </a:t>
            </a:r>
          </a:p>
          <a:p>
            <a:pPr indent="4763">
              <a:buNone/>
            </a:pPr>
            <a:r>
              <a:rPr lang="en-US" sz="2800" dirty="0" smtClean="0"/>
              <a:t>	// drawing code here </a:t>
            </a:r>
          </a:p>
          <a:p>
            <a:pPr indent="4763">
              <a:buNone/>
            </a:pPr>
            <a:r>
              <a:rPr lang="en-US" sz="2800" dirty="0" smtClean="0"/>
              <a:t>} else { </a:t>
            </a:r>
          </a:p>
          <a:p>
            <a:pPr indent="4763">
              <a:buNone/>
            </a:pPr>
            <a:r>
              <a:rPr lang="en-US" sz="2800" dirty="0" smtClean="0"/>
              <a:t>	// canvas-unsupported code here</a:t>
            </a:r>
          </a:p>
          <a:p>
            <a:pPr indent="4763">
              <a:buNone/>
            </a:pPr>
            <a:r>
              <a:rPr lang="en-US" sz="2800" dirty="0" smtClean="0"/>
              <a:t>}</a:t>
            </a:r>
            <a:endParaRPr lang="en-US" sz="2800" dirty="0"/>
          </a:p>
        </p:txBody>
      </p:sp>
    </p:spTree>
    <p:extLst>
      <p:ext uri="{BB962C8B-B14F-4D97-AF65-F5344CB8AC3E}">
        <p14:creationId xmlns:p14="http://schemas.microsoft.com/office/powerpoint/2010/main" val="287038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effectLst>
                  <a:outerShdw blurRad="38100" dist="38100" dir="2700000" algn="tl">
                    <a:srgbClr val="000000">
                      <a:alpha val="43137"/>
                    </a:srgbClr>
                  </a:outerShdw>
                </a:effectLst>
              </a:rPr>
              <a:t>A skeleton template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5454352"/>
          </a:xfrm>
        </p:spPr>
        <p:txBody>
          <a:bodyPr>
            <a:noAutofit/>
          </a:bodyPr>
          <a:lstStyle/>
          <a:p>
            <a:pPr marL="914400" indent="0">
              <a:buNone/>
            </a:pPr>
            <a:r>
              <a:rPr lang="en-US" sz="1400" dirty="0" smtClean="0"/>
              <a:t>&lt;!DOCTYPE html&gt;</a:t>
            </a:r>
          </a:p>
          <a:p>
            <a:pPr marL="914400" indent="0">
              <a:buNone/>
            </a:pPr>
            <a:r>
              <a:rPr lang="en-US" sz="1400" dirty="0" smtClean="0"/>
              <a:t>&lt;html&gt;</a:t>
            </a:r>
          </a:p>
          <a:p>
            <a:pPr marL="914400" indent="0">
              <a:buNone/>
            </a:pPr>
            <a:r>
              <a:rPr lang="en-US" sz="1400" dirty="0" smtClean="0"/>
              <a:t> &lt;head&gt;</a:t>
            </a:r>
          </a:p>
          <a:p>
            <a:pPr marL="914400" indent="0">
              <a:buNone/>
            </a:pPr>
            <a:r>
              <a:rPr lang="en-US" sz="1400" dirty="0" smtClean="0"/>
              <a:t> &lt;title&gt;Canvas Test&lt;/title&gt; </a:t>
            </a:r>
          </a:p>
          <a:p>
            <a:pPr marL="914400" indent="0">
              <a:buNone/>
            </a:pPr>
            <a:r>
              <a:rPr lang="en-US" sz="1400" dirty="0" smtClean="0"/>
              <a:t>  &lt;script type="application/</a:t>
            </a:r>
            <a:r>
              <a:rPr lang="en-US" sz="1400" dirty="0" err="1" smtClean="0"/>
              <a:t>javascript</a:t>
            </a:r>
            <a:r>
              <a:rPr lang="en-US" sz="1400" dirty="0" smtClean="0"/>
              <a:t>"&gt;</a:t>
            </a:r>
          </a:p>
          <a:p>
            <a:pPr marL="914400" indent="0">
              <a:buNone/>
            </a:pPr>
            <a:r>
              <a:rPr lang="en-US" sz="1400" dirty="0" smtClean="0"/>
              <a:t>    function draw() {</a:t>
            </a:r>
          </a:p>
          <a:p>
            <a:pPr marL="914400" indent="0">
              <a:buNone/>
            </a:pPr>
            <a:r>
              <a:rPr lang="en-US" sz="1400" dirty="0" smtClean="0"/>
              <a:t>      </a:t>
            </a:r>
            <a:r>
              <a:rPr lang="en-US" sz="1400" dirty="0" err="1" smtClean="0"/>
              <a:t>var</a:t>
            </a:r>
            <a:r>
              <a:rPr lang="en-US" sz="1400" dirty="0" smtClean="0"/>
              <a:t> canvas = </a:t>
            </a:r>
            <a:r>
              <a:rPr lang="en-US" sz="1400" dirty="0" err="1" smtClean="0"/>
              <a:t>document.getElementById</a:t>
            </a:r>
            <a:r>
              <a:rPr lang="en-US" sz="1400" dirty="0" smtClean="0"/>
              <a:t>("my-canvas");</a:t>
            </a:r>
          </a:p>
          <a:p>
            <a:pPr marL="914400" indent="0">
              <a:buNone/>
            </a:pPr>
            <a:r>
              <a:rPr lang="en-US" sz="1400" dirty="0" smtClean="0"/>
              <a:t>      if (</a:t>
            </a:r>
            <a:r>
              <a:rPr lang="en-US" sz="1400" dirty="0" err="1" smtClean="0"/>
              <a:t>canvas.getContext</a:t>
            </a:r>
            <a:r>
              <a:rPr lang="en-US" sz="1400" dirty="0" smtClean="0"/>
              <a:t>) {</a:t>
            </a:r>
          </a:p>
          <a:p>
            <a:pPr marL="914400" indent="0">
              <a:buNone/>
            </a:pPr>
            <a:r>
              <a:rPr lang="en-US" sz="1400" dirty="0" smtClean="0"/>
              <a:t>        </a:t>
            </a:r>
            <a:r>
              <a:rPr lang="en-US" sz="1400" dirty="0" err="1" smtClean="0"/>
              <a:t>var</a:t>
            </a:r>
            <a:r>
              <a:rPr lang="en-US" sz="1400" b="1" dirty="0" smtClean="0">
                <a:solidFill>
                  <a:srgbClr val="FF0000"/>
                </a:solidFill>
              </a:rPr>
              <a:t> </a:t>
            </a:r>
            <a:r>
              <a:rPr lang="en-US" sz="1400" b="1" dirty="0" err="1" smtClean="0">
                <a:solidFill>
                  <a:srgbClr val="FF0000"/>
                </a:solidFill>
              </a:rPr>
              <a:t>ctx</a:t>
            </a:r>
            <a:r>
              <a:rPr lang="en-US" sz="1400" b="1" dirty="0" smtClean="0">
                <a:solidFill>
                  <a:srgbClr val="FF0000"/>
                </a:solidFill>
              </a:rPr>
              <a:t> </a:t>
            </a:r>
            <a:r>
              <a:rPr lang="en-US" sz="1400" dirty="0" smtClean="0"/>
              <a:t>= </a:t>
            </a:r>
            <a:r>
              <a:rPr lang="en-US" sz="1400" dirty="0" err="1" smtClean="0"/>
              <a:t>canvas.getContext</a:t>
            </a:r>
            <a:r>
              <a:rPr lang="en-US" sz="1400" dirty="0" smtClean="0"/>
              <a:t>("2d");</a:t>
            </a:r>
          </a:p>
          <a:p>
            <a:pPr marL="914400" indent="0">
              <a:buNone/>
            </a:pPr>
            <a:r>
              <a:rPr lang="en-US" sz="1400" dirty="0" smtClean="0"/>
              <a:t>        </a:t>
            </a:r>
            <a:r>
              <a:rPr lang="en-US" sz="1400" b="1" dirty="0" err="1" smtClean="0">
                <a:solidFill>
                  <a:srgbClr val="FF0000"/>
                </a:solidFill>
              </a:rPr>
              <a:t>ctx</a:t>
            </a:r>
            <a:r>
              <a:rPr lang="en-US" sz="1400" b="1" dirty="0" smtClean="0">
                <a:solidFill>
                  <a:srgbClr val="FF0000"/>
                </a:solidFill>
              </a:rPr>
              <a:t>.</a:t>
            </a:r>
            <a:r>
              <a:rPr lang="en-US" sz="1400" dirty="0" smtClean="0"/>
              <a:t>…..// drawing code goes here.</a:t>
            </a:r>
          </a:p>
          <a:p>
            <a:pPr marL="914400" indent="0">
              <a:buNone/>
            </a:pPr>
            <a:r>
              <a:rPr lang="en-US" sz="1400" dirty="0" smtClean="0"/>
              <a:t>      }</a:t>
            </a:r>
          </a:p>
          <a:p>
            <a:pPr marL="914400" indent="0">
              <a:buNone/>
            </a:pPr>
            <a:r>
              <a:rPr lang="en-US" sz="1400" dirty="0" smtClean="0"/>
              <a:t>    }</a:t>
            </a:r>
          </a:p>
          <a:p>
            <a:pPr marL="914400" indent="0">
              <a:buNone/>
            </a:pPr>
            <a:r>
              <a:rPr lang="en-US" sz="1400" dirty="0" smtClean="0"/>
              <a:t>  &lt;/script&gt;</a:t>
            </a:r>
          </a:p>
          <a:p>
            <a:pPr marL="914400" indent="0">
              <a:buNone/>
            </a:pPr>
            <a:r>
              <a:rPr lang="en-US" sz="1400" dirty="0" smtClean="0"/>
              <a:t>  &lt;style type="text/</a:t>
            </a:r>
            <a:r>
              <a:rPr lang="en-US" sz="1400" dirty="0" err="1" smtClean="0"/>
              <a:t>css</a:t>
            </a:r>
            <a:r>
              <a:rPr lang="en-US" sz="1400" dirty="0" smtClean="0"/>
              <a:t>"&gt; </a:t>
            </a:r>
          </a:p>
          <a:p>
            <a:pPr marL="914400" indent="0">
              <a:buNone/>
            </a:pPr>
            <a:r>
              <a:rPr lang="en-US" sz="1400" dirty="0" smtClean="0"/>
              <a:t>	canvas { border: 1px solid black; } </a:t>
            </a:r>
          </a:p>
          <a:p>
            <a:pPr marL="914400" indent="0">
              <a:buNone/>
            </a:pPr>
            <a:r>
              <a:rPr lang="en-US" sz="1400" dirty="0" smtClean="0"/>
              <a:t>  &lt;/style&gt; </a:t>
            </a:r>
          </a:p>
          <a:p>
            <a:pPr marL="914400" indent="0">
              <a:buNone/>
            </a:pPr>
            <a:r>
              <a:rPr lang="en-US" sz="1400" dirty="0" smtClean="0"/>
              <a:t> &lt;/head&gt;</a:t>
            </a:r>
          </a:p>
          <a:p>
            <a:pPr marL="914400" indent="0">
              <a:buNone/>
            </a:pPr>
            <a:r>
              <a:rPr lang="en-US" sz="1400" dirty="0" smtClean="0"/>
              <a:t> &lt;body </a:t>
            </a:r>
            <a:r>
              <a:rPr lang="en-US" sz="1400" dirty="0" err="1" smtClean="0"/>
              <a:t>onload</a:t>
            </a:r>
            <a:r>
              <a:rPr lang="en-US" sz="1400" dirty="0" smtClean="0"/>
              <a:t>="draw();"&gt;</a:t>
            </a:r>
          </a:p>
          <a:p>
            <a:pPr marL="914400" indent="0">
              <a:buNone/>
            </a:pPr>
            <a:r>
              <a:rPr lang="en-US" sz="1400" dirty="0" smtClean="0"/>
              <a:t>   &lt;canvas id="my-canvas" width="150" height="150"&gt;&lt;/canvas&gt;</a:t>
            </a:r>
          </a:p>
          <a:p>
            <a:pPr marL="914400" indent="0">
              <a:buNone/>
            </a:pPr>
            <a:r>
              <a:rPr lang="en-US" sz="1400" dirty="0" smtClean="0"/>
              <a:t> &lt;/body&gt;</a:t>
            </a:r>
          </a:p>
          <a:p>
            <a:pPr marL="914400" indent="0">
              <a:buNone/>
            </a:pPr>
            <a:r>
              <a:rPr lang="en-US" sz="1400" dirty="0" smtClean="0"/>
              <a:t>&lt;/html&gt;</a:t>
            </a:r>
            <a:endParaRPr lang="en-US" sz="1400" dirty="0"/>
          </a:p>
        </p:txBody>
      </p:sp>
    </p:spTree>
    <p:extLst>
      <p:ext uri="{BB962C8B-B14F-4D97-AF65-F5344CB8AC3E}">
        <p14:creationId xmlns:p14="http://schemas.microsoft.com/office/powerpoint/2010/main" val="374797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Drawing rectan</a:t>
            </a:r>
            <a:r>
              <a:rPr lang="en-US" dirty="0" smtClean="0"/>
              <a:t>gles</a:t>
            </a:r>
            <a:endParaRPr lang="en-US" dirty="0"/>
          </a:p>
        </p:txBody>
      </p:sp>
      <p:sp>
        <p:nvSpPr>
          <p:cNvPr id="3" name="Content Placeholder 2"/>
          <p:cNvSpPr>
            <a:spLocks noGrp="1"/>
          </p:cNvSpPr>
          <p:nvPr>
            <p:ph idx="1"/>
          </p:nvPr>
        </p:nvSpPr>
        <p:spPr>
          <a:xfrm>
            <a:off x="457200" y="1340768"/>
            <a:ext cx="5334000" cy="5040560"/>
          </a:xfrm>
        </p:spPr>
        <p:txBody>
          <a:bodyPr>
            <a:normAutofit fontScale="92500" lnSpcReduction="10000"/>
          </a:bodyPr>
          <a:lstStyle/>
          <a:p>
            <a:pPr>
              <a:buFont typeface="Wingdings" panose="05000000000000000000" pitchFamily="2" charset="2"/>
              <a:buChar char="Ø"/>
            </a:pPr>
            <a:r>
              <a:rPr lang="en-US" dirty="0" smtClean="0"/>
              <a:t>Three functions</a:t>
            </a:r>
          </a:p>
          <a:p>
            <a:pPr lvl="1"/>
            <a:r>
              <a:rPr lang="en-US" sz="2900" dirty="0" err="1">
                <a:effectLst>
                  <a:outerShdw blurRad="38100" dist="38100" dir="2700000" algn="tl">
                    <a:srgbClr val="000000">
                      <a:alpha val="43137"/>
                    </a:srgbClr>
                  </a:outerShdw>
                </a:effectLst>
                <a:ea typeface="+mn-ea"/>
                <a:cs typeface="+mn-cs"/>
              </a:rPr>
              <a:t>fillRect</a:t>
            </a:r>
            <a:r>
              <a:rPr lang="en-US" sz="2900" dirty="0">
                <a:effectLst>
                  <a:outerShdw blurRad="38100" dist="38100" dir="2700000" algn="tl">
                    <a:srgbClr val="000000">
                      <a:alpha val="43137"/>
                    </a:srgbClr>
                  </a:outerShdw>
                </a:effectLst>
                <a:ea typeface="+mn-ea"/>
                <a:cs typeface="+mn-cs"/>
              </a:rPr>
              <a:t>(x, y, width, height) </a:t>
            </a:r>
          </a:p>
          <a:p>
            <a:pPr lvl="2"/>
            <a:r>
              <a:rPr lang="en-US" dirty="0" smtClean="0"/>
              <a:t>Draws a filled rectangle. </a:t>
            </a:r>
          </a:p>
          <a:p>
            <a:pPr lvl="1"/>
            <a:r>
              <a:rPr lang="en-US" sz="2900" dirty="0" err="1">
                <a:effectLst>
                  <a:outerShdw blurRad="38100" dist="38100" dir="2700000" algn="tl">
                    <a:srgbClr val="000000">
                      <a:alpha val="43137"/>
                    </a:srgbClr>
                  </a:outerShdw>
                </a:effectLst>
                <a:ea typeface="+mn-ea"/>
                <a:cs typeface="+mn-cs"/>
              </a:rPr>
              <a:t>strokeRect</a:t>
            </a:r>
            <a:r>
              <a:rPr lang="en-US" sz="2900" dirty="0">
                <a:effectLst>
                  <a:outerShdw blurRad="38100" dist="38100" dir="2700000" algn="tl">
                    <a:srgbClr val="000000">
                      <a:alpha val="43137"/>
                    </a:srgbClr>
                  </a:outerShdw>
                </a:effectLst>
                <a:ea typeface="+mn-ea"/>
                <a:cs typeface="+mn-cs"/>
              </a:rPr>
              <a:t>(x, y, width, height) </a:t>
            </a:r>
          </a:p>
          <a:p>
            <a:pPr lvl="2"/>
            <a:r>
              <a:rPr lang="en-US" dirty="0" smtClean="0"/>
              <a:t>Draws a rectangular outline. </a:t>
            </a:r>
          </a:p>
          <a:p>
            <a:pPr lvl="1"/>
            <a:r>
              <a:rPr lang="en-US" sz="2900" dirty="0" err="1">
                <a:effectLst>
                  <a:outerShdw blurRad="38100" dist="38100" dir="2700000" algn="tl">
                    <a:srgbClr val="000000">
                      <a:alpha val="43137"/>
                    </a:srgbClr>
                  </a:outerShdw>
                </a:effectLst>
                <a:ea typeface="+mn-ea"/>
                <a:cs typeface="+mn-cs"/>
              </a:rPr>
              <a:t>clearRect</a:t>
            </a:r>
            <a:r>
              <a:rPr lang="en-US" sz="2900" dirty="0">
                <a:effectLst>
                  <a:outerShdw blurRad="38100" dist="38100" dir="2700000" algn="tl">
                    <a:srgbClr val="000000">
                      <a:alpha val="43137"/>
                    </a:srgbClr>
                  </a:outerShdw>
                </a:effectLst>
                <a:ea typeface="+mn-ea"/>
                <a:cs typeface="+mn-cs"/>
              </a:rPr>
              <a:t>(x, y, width, height) </a:t>
            </a:r>
          </a:p>
          <a:p>
            <a:pPr lvl="2"/>
            <a:r>
              <a:rPr lang="en-US" dirty="0" smtClean="0"/>
              <a:t>Clears the specified rectangular area, making it fully transparent. </a:t>
            </a:r>
          </a:p>
          <a:p>
            <a:pPr lvl="2"/>
            <a:endParaRPr lang="en-US" sz="1500" dirty="0" smtClean="0"/>
          </a:p>
          <a:p>
            <a:pPr>
              <a:buFont typeface="Wingdings" panose="05000000000000000000" pitchFamily="2" charset="2"/>
              <a:buChar char="q"/>
            </a:pPr>
            <a:r>
              <a:rPr lang="en-US" dirty="0" smtClean="0">
                <a:hlinkClick r:id="rId2"/>
              </a:rPr>
              <a:t>canvas_test_rect.html</a:t>
            </a:r>
            <a:endParaRPr lang="en-US" dirty="0"/>
          </a:p>
        </p:txBody>
      </p:sp>
      <p:pic>
        <p:nvPicPr>
          <p:cNvPr id="1026" name="Picture 2" descr="https://mdn.mozillademos.org/files/224/Canvas_default_grid.png"/>
          <p:cNvPicPr>
            <a:picLocks noChangeAspect="1" noChangeArrowheads="1"/>
          </p:cNvPicPr>
          <p:nvPr/>
        </p:nvPicPr>
        <p:blipFill>
          <a:blip r:embed="rId3" cstate="print"/>
          <a:srcRect/>
          <a:stretch>
            <a:fillRect/>
          </a:stretch>
        </p:blipFill>
        <p:spPr bwMode="auto">
          <a:xfrm>
            <a:off x="5782340" y="1905000"/>
            <a:ext cx="2828259" cy="2971800"/>
          </a:xfrm>
          <a:prstGeom prst="rect">
            <a:avLst/>
          </a:prstGeom>
          <a:noFill/>
        </p:spPr>
      </p:pic>
    </p:spTree>
    <p:extLst>
      <p:ext uri="{BB962C8B-B14F-4D97-AF65-F5344CB8AC3E}">
        <p14:creationId xmlns:p14="http://schemas.microsoft.com/office/powerpoint/2010/main" val="13393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000" dirty="0" smtClean="0">
                <a:effectLst>
                  <a:outerShdw blurRad="38100" dist="38100" dir="2700000" algn="tl">
                    <a:srgbClr val="000000">
                      <a:alpha val="43137"/>
                    </a:srgbClr>
                  </a:outerShdw>
                </a:effectLst>
              </a:rPr>
              <a:t>Drawing paths</a:t>
            </a:r>
          </a:p>
        </p:txBody>
      </p:sp>
      <p:sp>
        <p:nvSpPr>
          <p:cNvPr id="3" name="Content Placeholder 2"/>
          <p:cNvSpPr>
            <a:spLocks noGrp="1"/>
          </p:cNvSpPr>
          <p:nvPr>
            <p:ph idx="1"/>
          </p:nvPr>
        </p:nvSpPr>
        <p:spPr>
          <a:xfrm>
            <a:off x="457200" y="1219200"/>
            <a:ext cx="8229600" cy="5181600"/>
          </a:xfrm>
        </p:spPr>
        <p:txBody>
          <a:bodyPr>
            <a:normAutofit fontScale="85000" lnSpcReduction="10000"/>
          </a:bodyPr>
          <a:lstStyle/>
          <a:p>
            <a:pPr>
              <a:buNone/>
            </a:pPr>
            <a:r>
              <a:rPr lang="en-US" dirty="0" err="1" smtClean="0">
                <a:effectLst>
                  <a:outerShdw blurRad="38100" dist="38100" dir="2700000" algn="tl">
                    <a:srgbClr val="000000">
                      <a:alpha val="43137"/>
                    </a:srgbClr>
                  </a:outerShdw>
                </a:effectLst>
              </a:rPr>
              <a:t>beginPath</a:t>
            </a:r>
            <a:r>
              <a:rPr lang="en-US" dirty="0" smtClean="0">
                <a:effectLst>
                  <a:outerShdw blurRad="38100" dist="38100" dir="2700000" algn="tl">
                    <a:srgbClr val="000000">
                      <a:alpha val="43137"/>
                    </a:srgbClr>
                  </a:outerShdw>
                </a:effectLst>
              </a:rPr>
              <a:t>() </a:t>
            </a:r>
          </a:p>
          <a:p>
            <a:pPr lvl="1"/>
            <a:r>
              <a:rPr lang="en-US" dirty="0" smtClean="0"/>
              <a:t>Creates a new path. Once created, future drawing commands are directed into the path and used to build the path up. </a:t>
            </a:r>
          </a:p>
          <a:p>
            <a:pPr>
              <a:buNone/>
            </a:pPr>
            <a:r>
              <a:rPr lang="en-US" dirty="0" err="1">
                <a:effectLst>
                  <a:outerShdw blurRad="38100" dist="38100" dir="2700000" algn="tl">
                    <a:srgbClr val="000000">
                      <a:alpha val="43137"/>
                    </a:srgbClr>
                  </a:outerShdw>
                </a:effectLst>
              </a:rPr>
              <a:t>closePath</a:t>
            </a:r>
            <a:r>
              <a:rPr lang="en-US" dirty="0">
                <a:effectLst>
                  <a:outerShdw blurRad="38100" dist="38100" dir="2700000" algn="tl">
                    <a:srgbClr val="000000">
                      <a:alpha val="43137"/>
                    </a:srgbClr>
                  </a:outerShdw>
                </a:effectLst>
              </a:rPr>
              <a:t>() </a:t>
            </a:r>
          </a:p>
          <a:p>
            <a:pPr lvl="1"/>
            <a:r>
              <a:rPr lang="en-US" dirty="0" smtClean="0"/>
              <a:t>Closes the path so that future drawing commands are once again directed to the context. </a:t>
            </a:r>
          </a:p>
          <a:p>
            <a:pPr>
              <a:buNone/>
            </a:pPr>
            <a:r>
              <a:rPr lang="en-US" dirty="0">
                <a:effectLst>
                  <a:outerShdw blurRad="38100" dist="38100" dir="2700000" algn="tl">
                    <a:srgbClr val="000000">
                      <a:alpha val="43137"/>
                    </a:srgbClr>
                  </a:outerShdw>
                </a:effectLst>
              </a:rPr>
              <a:t>stroke() </a:t>
            </a:r>
          </a:p>
          <a:p>
            <a:pPr lvl="1"/>
            <a:r>
              <a:rPr lang="en-US" dirty="0" smtClean="0"/>
              <a:t>Draws the shape by stroking its outline. </a:t>
            </a:r>
          </a:p>
          <a:p>
            <a:pPr>
              <a:buNone/>
            </a:pPr>
            <a:r>
              <a:rPr lang="en-US" dirty="0">
                <a:effectLst>
                  <a:outerShdw blurRad="38100" dist="38100" dir="2700000" algn="tl">
                    <a:srgbClr val="000000">
                      <a:alpha val="43137"/>
                    </a:srgbClr>
                  </a:outerShdw>
                </a:effectLst>
              </a:rPr>
              <a:t>fill() </a:t>
            </a:r>
          </a:p>
          <a:p>
            <a:pPr lvl="1"/>
            <a:r>
              <a:rPr lang="en-US" dirty="0" smtClean="0"/>
              <a:t>Draws a solid shape by filling the path's content area. </a:t>
            </a:r>
          </a:p>
          <a:p>
            <a:pPr lvl="1"/>
            <a:r>
              <a:rPr lang="en-US" dirty="0" smtClean="0"/>
              <a:t>When you call fill(), any open shapes are closed automatically, so you don't have to call </a:t>
            </a:r>
            <a:r>
              <a:rPr lang="en-US" dirty="0" err="1" smtClean="0"/>
              <a:t>closePath</a:t>
            </a:r>
            <a:r>
              <a:rPr lang="en-US" dirty="0" smtClean="0"/>
              <a:t>().</a:t>
            </a:r>
            <a:endParaRPr lang="en-US" dirty="0"/>
          </a:p>
        </p:txBody>
      </p:sp>
    </p:spTree>
    <p:extLst>
      <p:ext uri="{BB962C8B-B14F-4D97-AF65-F5344CB8AC3E}">
        <p14:creationId xmlns:p14="http://schemas.microsoft.com/office/powerpoint/2010/main" val="3991742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Moving the Pen &amp; Drawing Lines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700" dirty="0" err="1">
                <a:effectLst>
                  <a:outerShdw blurRad="38100" dist="38100" dir="2700000" algn="tl">
                    <a:srgbClr val="000000">
                      <a:alpha val="43137"/>
                    </a:srgbClr>
                  </a:outerShdw>
                </a:effectLst>
              </a:rPr>
              <a:t>moveTo</a:t>
            </a:r>
            <a:r>
              <a:rPr lang="en-US" sz="2700" dirty="0">
                <a:effectLst>
                  <a:outerShdw blurRad="38100" dist="38100" dir="2700000" algn="tl">
                    <a:srgbClr val="000000">
                      <a:alpha val="43137"/>
                    </a:srgbClr>
                  </a:outerShdw>
                </a:effectLst>
              </a:rPr>
              <a:t>(x, y)</a:t>
            </a:r>
          </a:p>
          <a:p>
            <a:pPr lvl="1"/>
            <a:r>
              <a:rPr lang="en-US" dirty="0" smtClean="0"/>
              <a:t>Moves the pen to the coordinates specified by x and y.</a:t>
            </a:r>
          </a:p>
          <a:p>
            <a:pPr>
              <a:buNone/>
            </a:pPr>
            <a:r>
              <a:rPr lang="en-US" sz="2700" dirty="0" err="1">
                <a:effectLst>
                  <a:outerShdw blurRad="38100" dist="38100" dir="2700000" algn="tl">
                    <a:srgbClr val="000000">
                      <a:alpha val="43137"/>
                    </a:srgbClr>
                  </a:outerShdw>
                </a:effectLst>
              </a:rPr>
              <a:t>lineTo</a:t>
            </a:r>
            <a:r>
              <a:rPr lang="en-US" sz="2700" dirty="0">
                <a:effectLst>
                  <a:outerShdw blurRad="38100" dist="38100" dir="2700000" algn="tl">
                    <a:srgbClr val="000000">
                      <a:alpha val="43137"/>
                    </a:srgbClr>
                  </a:outerShdw>
                </a:effectLst>
              </a:rPr>
              <a:t>(x, y)</a:t>
            </a:r>
          </a:p>
          <a:p>
            <a:pPr lvl="1"/>
            <a:r>
              <a:rPr lang="en-US" dirty="0" smtClean="0"/>
              <a:t>Draws a line from the current drawing position to the position specified by x and y.</a:t>
            </a:r>
          </a:p>
          <a:p>
            <a:endParaRPr lang="en-US" sz="27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0514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Drawing a Triangle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3" y="1600200"/>
            <a:ext cx="8136905" cy="4498975"/>
          </a:xfrm>
        </p:spPr>
        <p:txBody>
          <a:bodyPr>
            <a:normAutofit fontScale="77500" lnSpcReduction="20000"/>
          </a:bodyPr>
          <a:lstStyle/>
          <a:p>
            <a:pPr>
              <a:buNone/>
            </a:pPr>
            <a:r>
              <a:rPr lang="en-US" sz="2800" dirty="0"/>
              <a:t>function draw() { </a:t>
            </a:r>
          </a:p>
          <a:p>
            <a:pPr lvl="1">
              <a:buNone/>
            </a:pPr>
            <a:r>
              <a:rPr lang="en-US" dirty="0" err="1"/>
              <a:t>var</a:t>
            </a:r>
            <a:r>
              <a:rPr lang="en-US" dirty="0"/>
              <a:t> canvas = </a:t>
            </a:r>
            <a:r>
              <a:rPr lang="en-US" dirty="0" err="1"/>
              <a:t>document.getElementById</a:t>
            </a:r>
            <a:r>
              <a:rPr lang="en-US" dirty="0"/>
              <a:t>('canvas'); </a:t>
            </a:r>
          </a:p>
          <a:p>
            <a:pPr lvl="1">
              <a:buNone/>
            </a:pPr>
            <a:r>
              <a:rPr lang="en-US" dirty="0"/>
              <a:t>if (</a:t>
            </a:r>
            <a:r>
              <a:rPr lang="en-US" dirty="0" err="1"/>
              <a:t>canvas.getContext</a:t>
            </a:r>
            <a:r>
              <a:rPr lang="en-US" dirty="0"/>
              <a:t>){ </a:t>
            </a:r>
          </a:p>
          <a:p>
            <a:pPr lvl="1">
              <a:buNone/>
            </a:pPr>
            <a:r>
              <a:rPr lang="en-US" dirty="0"/>
              <a:t>	</a:t>
            </a:r>
            <a:r>
              <a:rPr lang="en-US" dirty="0" err="1"/>
              <a:t>var</a:t>
            </a:r>
            <a:r>
              <a:rPr lang="en-US" dirty="0"/>
              <a:t> </a:t>
            </a:r>
            <a:r>
              <a:rPr lang="en-US" dirty="0" err="1"/>
              <a:t>ctx</a:t>
            </a:r>
            <a:r>
              <a:rPr lang="en-US" dirty="0"/>
              <a:t> = </a:t>
            </a:r>
            <a:r>
              <a:rPr lang="en-US" dirty="0" err="1"/>
              <a:t>canvas.getContext</a:t>
            </a:r>
            <a:r>
              <a:rPr lang="en-US" dirty="0"/>
              <a:t>('2d'); </a:t>
            </a:r>
          </a:p>
          <a:p>
            <a:pPr lvl="1">
              <a:buNone/>
            </a:pPr>
            <a:r>
              <a:rPr lang="en-US" dirty="0"/>
              <a:t>	</a:t>
            </a:r>
            <a:r>
              <a:rPr lang="en-US" dirty="0" err="1"/>
              <a:t>ctx.beginPath</a:t>
            </a:r>
            <a:r>
              <a:rPr lang="en-US" dirty="0"/>
              <a:t>(); </a:t>
            </a:r>
          </a:p>
          <a:p>
            <a:pPr lvl="1">
              <a:buNone/>
            </a:pPr>
            <a:r>
              <a:rPr lang="en-US" dirty="0"/>
              <a:t>	</a:t>
            </a:r>
            <a:r>
              <a:rPr lang="en-US" dirty="0" err="1"/>
              <a:t>ctx.moveTo</a:t>
            </a:r>
            <a:r>
              <a:rPr lang="en-US" dirty="0"/>
              <a:t>(75,50); </a:t>
            </a:r>
          </a:p>
          <a:p>
            <a:pPr lvl="1">
              <a:buNone/>
            </a:pPr>
            <a:r>
              <a:rPr lang="en-US" dirty="0"/>
              <a:t>	</a:t>
            </a:r>
            <a:r>
              <a:rPr lang="en-US" dirty="0" err="1"/>
              <a:t>ctx.lineTo</a:t>
            </a:r>
            <a:r>
              <a:rPr lang="en-US" dirty="0"/>
              <a:t>(100,75); </a:t>
            </a:r>
          </a:p>
          <a:p>
            <a:pPr lvl="1">
              <a:buNone/>
            </a:pPr>
            <a:r>
              <a:rPr lang="en-US" dirty="0"/>
              <a:t>	</a:t>
            </a:r>
            <a:r>
              <a:rPr lang="en-US" dirty="0" err="1"/>
              <a:t>ctx.lineTo</a:t>
            </a:r>
            <a:r>
              <a:rPr lang="en-US" dirty="0"/>
              <a:t>(100,25); </a:t>
            </a:r>
          </a:p>
          <a:p>
            <a:pPr lvl="1">
              <a:buNone/>
            </a:pPr>
            <a:r>
              <a:rPr lang="en-US" dirty="0"/>
              <a:t>	</a:t>
            </a:r>
            <a:r>
              <a:rPr lang="en-US" dirty="0" err="1"/>
              <a:t>ctx.fill</a:t>
            </a:r>
            <a:r>
              <a:rPr lang="en-US" dirty="0"/>
              <a:t>(); </a:t>
            </a:r>
          </a:p>
          <a:p>
            <a:pPr lvl="1">
              <a:buNone/>
            </a:pPr>
            <a:r>
              <a:rPr lang="en-US" dirty="0"/>
              <a:t>} </a:t>
            </a:r>
          </a:p>
          <a:p>
            <a:pPr>
              <a:buNone/>
            </a:pPr>
            <a:r>
              <a:rPr lang="en-US" sz="2800" dirty="0" smtClean="0"/>
              <a:t>}</a:t>
            </a:r>
          </a:p>
          <a:p>
            <a:pPr>
              <a:buNone/>
            </a:pPr>
            <a:endParaRPr lang="en-US" sz="2600" dirty="0"/>
          </a:p>
          <a:p>
            <a:pPr>
              <a:buFont typeface="Wingdings" panose="05000000000000000000" pitchFamily="2" charset="2"/>
              <a:buChar char="q"/>
            </a:pPr>
            <a:r>
              <a:rPr lang="en-US" dirty="0">
                <a:hlinkClick r:id="rId2"/>
              </a:rPr>
              <a:t>canvas_test_tri.html</a:t>
            </a:r>
            <a:endParaRPr lang="en-US" dirty="0" smtClean="0"/>
          </a:p>
          <a:p>
            <a:pPr>
              <a:buNone/>
            </a:pPr>
            <a:endParaRPr lang="en-US" dirty="0"/>
          </a:p>
        </p:txBody>
      </p:sp>
    </p:spTree>
    <p:extLst>
      <p:ext uri="{BB962C8B-B14F-4D97-AF65-F5344CB8AC3E}">
        <p14:creationId xmlns:p14="http://schemas.microsoft.com/office/powerpoint/2010/main" val="271119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Drawing Arcs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340768"/>
            <a:ext cx="8280920" cy="4758407"/>
          </a:xfrm>
        </p:spPr>
        <p:txBody>
          <a:bodyPr/>
          <a:lstStyle/>
          <a:p>
            <a:pPr>
              <a:buNone/>
            </a:pPr>
            <a:r>
              <a:rPr lang="en-US" dirty="0">
                <a:solidFill>
                  <a:srgbClr val="0000FF"/>
                </a:solidFill>
                <a:effectLst>
                  <a:outerShdw blurRad="38100" dist="38100" dir="2700000" algn="tl">
                    <a:srgbClr val="000000">
                      <a:alpha val="43137"/>
                    </a:srgbClr>
                  </a:outerShdw>
                </a:effectLst>
              </a:rPr>
              <a:t>arc</a:t>
            </a:r>
            <a:r>
              <a:rPr lang="en-US" sz="3000" dirty="0" smtClean="0"/>
              <a:t>(</a:t>
            </a:r>
            <a:r>
              <a:rPr lang="en-US" sz="3000" i="1" dirty="0" smtClean="0"/>
              <a:t>x</a:t>
            </a:r>
            <a:r>
              <a:rPr lang="en-US" sz="3000" dirty="0" smtClean="0"/>
              <a:t>, </a:t>
            </a:r>
            <a:r>
              <a:rPr lang="en-US" sz="3000" i="1" dirty="0" smtClean="0"/>
              <a:t>y</a:t>
            </a:r>
            <a:r>
              <a:rPr lang="en-US" sz="3000" dirty="0" smtClean="0"/>
              <a:t>, </a:t>
            </a:r>
            <a:r>
              <a:rPr lang="en-US" sz="3000" i="1" dirty="0" smtClean="0"/>
              <a:t>radius</a:t>
            </a:r>
            <a:r>
              <a:rPr lang="en-US" sz="3000" dirty="0" smtClean="0"/>
              <a:t>, </a:t>
            </a:r>
            <a:r>
              <a:rPr lang="en-US" sz="3000" i="1" dirty="0" err="1" smtClean="0"/>
              <a:t>startAngle</a:t>
            </a:r>
            <a:r>
              <a:rPr lang="en-US" sz="3000" dirty="0" smtClean="0"/>
              <a:t>, </a:t>
            </a:r>
            <a:r>
              <a:rPr lang="en-US" sz="3000" i="1" dirty="0" err="1" smtClean="0"/>
              <a:t>endAngle</a:t>
            </a:r>
            <a:r>
              <a:rPr lang="en-US" sz="3000" dirty="0" smtClean="0"/>
              <a:t>, </a:t>
            </a:r>
            <a:r>
              <a:rPr lang="en-US" sz="3000" i="1" dirty="0" smtClean="0"/>
              <a:t>anticlockwise</a:t>
            </a:r>
            <a:r>
              <a:rPr lang="en-US" sz="3000" dirty="0" smtClean="0"/>
              <a:t>) </a:t>
            </a:r>
          </a:p>
          <a:p>
            <a:pPr lvl="1"/>
            <a:r>
              <a:rPr lang="en-US" dirty="0" smtClean="0"/>
              <a:t>Draws an arc.</a:t>
            </a:r>
          </a:p>
          <a:p>
            <a:pPr lvl="1"/>
            <a:r>
              <a:rPr lang="en-CA" dirty="0" smtClean="0"/>
              <a:t>x, y: coordinate</a:t>
            </a:r>
          </a:p>
          <a:p>
            <a:pPr lvl="1"/>
            <a:r>
              <a:rPr lang="en-CA" dirty="0" smtClean="0"/>
              <a:t>Start: starting angle (e.g. 0)</a:t>
            </a:r>
          </a:p>
          <a:p>
            <a:pPr lvl="1"/>
            <a:r>
              <a:rPr lang="en-CA" dirty="0" smtClean="0"/>
              <a:t>Stop: stopping angle (e.g., 2 * </a:t>
            </a:r>
            <a:r>
              <a:rPr lang="en-CA" dirty="0" err="1" smtClean="0"/>
              <a:t>Matho.PI</a:t>
            </a:r>
            <a:r>
              <a:rPr lang="en-CA" dirty="0" smtClean="0"/>
              <a:t>)</a:t>
            </a:r>
          </a:p>
          <a:p>
            <a:pPr>
              <a:buFont typeface="Wingdings" panose="05000000000000000000" pitchFamily="2" charset="2"/>
              <a:buChar char="Ø"/>
            </a:pPr>
            <a:r>
              <a:rPr lang="en-CA" dirty="0" smtClean="0"/>
              <a:t>To actually draw the circle, use </a:t>
            </a:r>
            <a:r>
              <a:rPr lang="en-CA" dirty="0" smtClean="0">
                <a:solidFill>
                  <a:srgbClr val="0000FF"/>
                </a:solidFill>
                <a:effectLst>
                  <a:outerShdw blurRad="38100" dist="38100" dir="2700000" algn="tl">
                    <a:srgbClr val="000000">
                      <a:alpha val="43137"/>
                    </a:srgbClr>
                  </a:outerShdw>
                </a:effectLst>
              </a:rPr>
              <a:t>stroke()</a:t>
            </a:r>
            <a:r>
              <a:rPr lang="en-CA" dirty="0" smtClean="0">
                <a:effectLst>
                  <a:outerShdw blurRad="38100" dist="38100" dir="2700000" algn="tl">
                    <a:srgbClr val="000000">
                      <a:alpha val="43137"/>
                    </a:srgbClr>
                  </a:outerShdw>
                </a:effectLst>
              </a:rPr>
              <a:t> </a:t>
            </a:r>
            <a:r>
              <a:rPr lang="en-CA" dirty="0" smtClean="0"/>
              <a:t>or </a:t>
            </a:r>
            <a:r>
              <a:rPr lang="en-CA" dirty="0" smtClean="0">
                <a:solidFill>
                  <a:srgbClr val="0000FF"/>
                </a:solidFill>
                <a:effectLst>
                  <a:outerShdw blurRad="38100" dist="38100" dir="2700000" algn="tl">
                    <a:srgbClr val="000000">
                      <a:alpha val="43137"/>
                    </a:srgbClr>
                  </a:outerShdw>
                </a:effectLst>
              </a:rPr>
              <a:t>fill()</a:t>
            </a:r>
            <a:r>
              <a:rPr lang="en-CA" dirty="0" smtClean="0">
                <a:effectLst>
                  <a:outerShdw blurRad="38100" dist="38100" dir="2700000" algn="tl">
                    <a:srgbClr val="000000">
                      <a:alpha val="43137"/>
                    </a:srgbClr>
                  </a:outerShdw>
                </a:effectLst>
              </a:rPr>
              <a:t>.</a:t>
            </a:r>
          </a:p>
          <a:p>
            <a:pPr>
              <a:buFont typeface="Wingdings" panose="05000000000000000000" pitchFamily="2" charset="2"/>
              <a:buChar char="q"/>
            </a:pPr>
            <a:r>
              <a:rPr lang="en-US" dirty="0">
                <a:hlinkClick r:id="rId2"/>
              </a:rPr>
              <a:t>canvas_test_arcs.html</a:t>
            </a:r>
            <a:endParaRPr lang="en-US" dirty="0" smtClean="0"/>
          </a:p>
          <a:p>
            <a:pPr lvl="1"/>
            <a:endParaRPr lang="en-US" dirty="0"/>
          </a:p>
        </p:txBody>
      </p:sp>
    </p:spTree>
    <p:extLst>
      <p:ext uri="{BB962C8B-B14F-4D97-AF65-F5344CB8AC3E}">
        <p14:creationId xmlns:p14="http://schemas.microsoft.com/office/powerpoint/2010/main" val="369598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Using images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340768"/>
            <a:ext cx="8540750" cy="4758407"/>
          </a:xfrm>
        </p:spPr>
        <p:txBody>
          <a:bodyPr>
            <a:normAutofit fontScale="77500" lnSpcReduction="20000"/>
          </a:bodyPr>
          <a:lstStyle/>
          <a:p>
            <a:pPr>
              <a:buFont typeface="Wingdings" panose="05000000000000000000" pitchFamily="2" charset="2"/>
              <a:buChar char="Ø"/>
            </a:pPr>
            <a:r>
              <a:rPr lang="en-US" dirty="0" smtClean="0"/>
              <a:t>One of the more exciting features of </a:t>
            </a:r>
            <a:r>
              <a:rPr lang="en-US" dirty="0" smtClean="0">
                <a:hlinkClick r:id="rId2" tooltip="The HTML &lt;canvas&gt; Element can be used to draw graphics via scripting (usually JavaScript). For example, it can be used to draw graphs, make photo compositions or even perform animations. You may (and should) provide alternate content inside the &lt;canvas&gt; block. That content will be rendered both on older browsers that don't support canvas and in browsers with JavaScript disabled."/>
              </a:rPr>
              <a:t>&lt;canvas&gt;</a:t>
            </a:r>
            <a:r>
              <a:rPr lang="en-US" dirty="0" smtClean="0"/>
              <a:t> is the ability to use images.</a:t>
            </a:r>
          </a:p>
          <a:p>
            <a:pPr lvl="1"/>
            <a:r>
              <a:rPr lang="en-US" dirty="0" smtClean="0"/>
              <a:t>These can be used to do dynamic photo compositing or as backdrops of graphs, for sprites in games, and so forth.</a:t>
            </a:r>
          </a:p>
          <a:p>
            <a:pPr>
              <a:buFont typeface="Wingdings" panose="05000000000000000000" pitchFamily="2" charset="2"/>
              <a:buChar char="Ø"/>
            </a:pPr>
            <a:r>
              <a:rPr lang="en-US" dirty="0" smtClean="0"/>
              <a:t>Drawing images</a:t>
            </a:r>
          </a:p>
          <a:p>
            <a:pPr lvl="1">
              <a:buNone/>
            </a:pPr>
            <a:r>
              <a:rPr lang="en-US" dirty="0" err="1" smtClean="0"/>
              <a:t>drawImage</a:t>
            </a:r>
            <a:r>
              <a:rPr lang="en-US" dirty="0" smtClean="0"/>
              <a:t>(</a:t>
            </a:r>
            <a:r>
              <a:rPr lang="en-US" i="1" dirty="0" smtClean="0"/>
              <a:t>image</a:t>
            </a:r>
            <a:r>
              <a:rPr lang="en-US" dirty="0" smtClean="0"/>
              <a:t>, </a:t>
            </a:r>
            <a:r>
              <a:rPr lang="en-US" i="1" dirty="0" smtClean="0"/>
              <a:t>x</a:t>
            </a:r>
            <a:r>
              <a:rPr lang="en-US" dirty="0" smtClean="0"/>
              <a:t>, </a:t>
            </a:r>
            <a:r>
              <a:rPr lang="en-US" i="1" dirty="0" smtClean="0"/>
              <a:t>y</a:t>
            </a:r>
            <a:r>
              <a:rPr lang="en-US" dirty="0" smtClean="0"/>
              <a:t>)</a:t>
            </a:r>
          </a:p>
          <a:p>
            <a:pPr lvl="2"/>
            <a:r>
              <a:rPr lang="en-US" dirty="0" smtClean="0"/>
              <a:t>Draws the </a:t>
            </a:r>
            <a:r>
              <a:rPr lang="en-US" dirty="0" err="1" smtClean="0"/>
              <a:t>CanvasImageSource</a:t>
            </a:r>
            <a:r>
              <a:rPr lang="en-US" dirty="0" smtClean="0"/>
              <a:t> specified by the image parameter at the coordinates (x, y).</a:t>
            </a:r>
          </a:p>
          <a:p>
            <a:pPr lvl="1">
              <a:buNone/>
            </a:pPr>
            <a:r>
              <a:rPr lang="en-US" dirty="0" err="1" smtClean="0"/>
              <a:t>drawImage</a:t>
            </a:r>
            <a:r>
              <a:rPr lang="en-US" dirty="0" smtClean="0"/>
              <a:t>(</a:t>
            </a:r>
            <a:r>
              <a:rPr lang="en-US" i="1" dirty="0" smtClean="0"/>
              <a:t>image</a:t>
            </a:r>
            <a:r>
              <a:rPr lang="en-US" dirty="0" smtClean="0"/>
              <a:t>, </a:t>
            </a:r>
            <a:r>
              <a:rPr lang="en-US" i="1" dirty="0" smtClean="0"/>
              <a:t>x</a:t>
            </a:r>
            <a:r>
              <a:rPr lang="en-US" dirty="0" smtClean="0"/>
              <a:t>, </a:t>
            </a:r>
            <a:r>
              <a:rPr lang="en-US" i="1" dirty="0" smtClean="0"/>
              <a:t>y</a:t>
            </a:r>
            <a:r>
              <a:rPr lang="en-US" dirty="0" smtClean="0"/>
              <a:t>, </a:t>
            </a:r>
            <a:r>
              <a:rPr lang="en-US" i="1" dirty="0" smtClean="0"/>
              <a:t>width</a:t>
            </a:r>
            <a:r>
              <a:rPr lang="en-US" dirty="0" smtClean="0"/>
              <a:t>, </a:t>
            </a:r>
            <a:r>
              <a:rPr lang="en-US" i="1" dirty="0" smtClean="0"/>
              <a:t>height</a:t>
            </a:r>
            <a:r>
              <a:rPr lang="en-US" dirty="0" smtClean="0"/>
              <a:t>)</a:t>
            </a:r>
          </a:p>
          <a:p>
            <a:pPr lvl="2"/>
            <a:r>
              <a:rPr lang="en-US" dirty="0" smtClean="0"/>
              <a:t>This adds the width and height parameters, making the image scalable.</a:t>
            </a:r>
          </a:p>
          <a:p>
            <a:pPr lvl="2"/>
            <a:endParaRPr lang="en-US" dirty="0"/>
          </a:p>
          <a:p>
            <a:pPr>
              <a:buFont typeface="Wingdings" panose="05000000000000000000" pitchFamily="2" charset="2"/>
              <a:buChar char="q"/>
            </a:pPr>
            <a:r>
              <a:rPr lang="en-US" dirty="0">
                <a:hlinkClick r:id="rId3"/>
              </a:rPr>
              <a:t>backdrop.png</a:t>
            </a:r>
            <a:endParaRPr lang="en-US" dirty="0"/>
          </a:p>
          <a:p>
            <a:pPr>
              <a:buFont typeface="Wingdings" panose="05000000000000000000" pitchFamily="2" charset="2"/>
              <a:buChar char="q"/>
            </a:pPr>
            <a:r>
              <a:rPr lang="en-US" dirty="0" smtClean="0">
                <a:hlinkClick r:id="rId4"/>
              </a:rPr>
              <a:t>canvas_test_using_img.html</a:t>
            </a:r>
            <a:endParaRPr lang="en-US" dirty="0" smtClean="0"/>
          </a:p>
          <a:p>
            <a:pPr lvl="1">
              <a:buNone/>
            </a:pPr>
            <a:endParaRPr lang="en-US" dirty="0"/>
          </a:p>
        </p:txBody>
      </p:sp>
    </p:spTree>
    <p:extLst>
      <p:ext uri="{BB962C8B-B14F-4D97-AF65-F5344CB8AC3E}">
        <p14:creationId xmlns:p14="http://schemas.microsoft.com/office/powerpoint/2010/main" val="245246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smtClean="0">
                <a:effectLst>
                  <a:outerShdw blurRad="38100" dist="38100" dir="2700000" algn="tl">
                    <a:srgbClr val="000000">
                      <a:alpha val="43137"/>
                    </a:srgbClr>
                  </a:outerShdw>
                </a:effectLst>
              </a:rPr>
              <a:t>Using images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736"/>
            <a:ext cx="5562600" cy="5576664"/>
          </a:xfrm>
        </p:spPr>
        <p:txBody>
          <a:bodyPr>
            <a:noAutofit/>
          </a:bodyPr>
          <a:lstStyle/>
          <a:p>
            <a:pPr lvl="1">
              <a:buNone/>
            </a:pPr>
            <a:r>
              <a:rPr lang="en-US" sz="1600" dirty="0" smtClean="0"/>
              <a:t>function draw() {</a:t>
            </a:r>
          </a:p>
          <a:p>
            <a:pPr lvl="1">
              <a:buNone/>
            </a:pPr>
            <a:r>
              <a:rPr lang="en-US" sz="1600" dirty="0" smtClean="0"/>
              <a:t>      </a:t>
            </a:r>
            <a:r>
              <a:rPr lang="en-US" sz="1600" dirty="0" err="1" smtClean="0"/>
              <a:t>var</a:t>
            </a:r>
            <a:r>
              <a:rPr lang="en-US" sz="1600" dirty="0" smtClean="0"/>
              <a:t> canvas = </a:t>
            </a:r>
            <a:r>
              <a:rPr lang="en-US" sz="1600" dirty="0" err="1" smtClean="0"/>
              <a:t>document.getElementById</a:t>
            </a:r>
            <a:r>
              <a:rPr lang="en-US" sz="1600" dirty="0" smtClean="0"/>
              <a:t>("my-canvas");</a:t>
            </a:r>
          </a:p>
          <a:p>
            <a:pPr lvl="1">
              <a:buNone/>
            </a:pPr>
            <a:r>
              <a:rPr lang="en-US" sz="1600" dirty="0" smtClean="0"/>
              <a:t>      if (</a:t>
            </a:r>
            <a:r>
              <a:rPr lang="en-US" sz="1600" dirty="0" err="1" smtClean="0"/>
              <a:t>canvas.getContext</a:t>
            </a:r>
            <a:r>
              <a:rPr lang="en-US" sz="1600" dirty="0" smtClean="0"/>
              <a:t>) {</a:t>
            </a:r>
          </a:p>
          <a:p>
            <a:pPr lvl="1">
              <a:buNone/>
            </a:pPr>
            <a:r>
              <a:rPr lang="en-US" sz="1600" dirty="0" smtClean="0"/>
              <a:t>        </a:t>
            </a:r>
            <a:r>
              <a:rPr lang="en-US" sz="1600" dirty="0" err="1" smtClean="0"/>
              <a:t>var</a:t>
            </a:r>
            <a:r>
              <a:rPr lang="en-US" sz="1600" dirty="0" smtClean="0"/>
              <a:t> </a:t>
            </a:r>
            <a:r>
              <a:rPr lang="en-US" sz="1600" dirty="0" err="1" smtClean="0"/>
              <a:t>ctx</a:t>
            </a:r>
            <a:r>
              <a:rPr lang="en-US" sz="1600" dirty="0" smtClean="0"/>
              <a:t> = </a:t>
            </a:r>
            <a:r>
              <a:rPr lang="en-US" sz="1600" dirty="0" err="1" smtClean="0"/>
              <a:t>canvas.getContext</a:t>
            </a:r>
            <a:r>
              <a:rPr lang="en-US" sz="1600" dirty="0" smtClean="0"/>
              <a:t>("2d");</a:t>
            </a:r>
          </a:p>
          <a:p>
            <a:pPr lvl="1">
              <a:buNone/>
            </a:pPr>
            <a:endParaRPr lang="en-US" sz="1600" dirty="0" smtClean="0"/>
          </a:p>
          <a:p>
            <a:pPr lvl="1">
              <a:buNone/>
            </a:pPr>
            <a:r>
              <a:rPr lang="en-US" sz="1600" dirty="0" smtClean="0"/>
              <a:t>        </a:t>
            </a:r>
            <a:r>
              <a:rPr lang="en-US" sz="1600" dirty="0" err="1" smtClean="0"/>
              <a:t>var</a:t>
            </a:r>
            <a:r>
              <a:rPr lang="en-US" sz="1600" dirty="0" smtClean="0"/>
              <a:t> </a:t>
            </a:r>
            <a:r>
              <a:rPr lang="en-US" sz="1600" dirty="0" err="1" smtClean="0"/>
              <a:t>img</a:t>
            </a:r>
            <a:r>
              <a:rPr lang="en-US" sz="1600" dirty="0" smtClean="0"/>
              <a:t> = new Image();</a:t>
            </a:r>
          </a:p>
          <a:p>
            <a:pPr lvl="1">
              <a:buNone/>
            </a:pPr>
            <a:r>
              <a:rPr lang="en-US" sz="1600" dirty="0" smtClean="0"/>
              <a:t>		</a:t>
            </a:r>
            <a:r>
              <a:rPr lang="en-US" sz="1600" dirty="0" err="1" smtClean="0"/>
              <a:t>img.onload</a:t>
            </a:r>
            <a:r>
              <a:rPr lang="en-US" sz="1600" dirty="0" smtClean="0"/>
              <a:t> = function(){</a:t>
            </a:r>
          </a:p>
          <a:p>
            <a:pPr lvl="1">
              <a:buNone/>
            </a:pPr>
            <a:r>
              <a:rPr lang="en-US" sz="1600" dirty="0" smtClean="0"/>
              <a:t>			</a:t>
            </a:r>
            <a:r>
              <a:rPr lang="en-US" sz="1600" b="1" dirty="0" err="1" smtClean="0">
                <a:solidFill>
                  <a:srgbClr val="002060"/>
                </a:solidFill>
              </a:rPr>
              <a:t>ctx.drawImage</a:t>
            </a:r>
            <a:r>
              <a:rPr lang="en-US" sz="1600" b="1" dirty="0" smtClean="0">
                <a:solidFill>
                  <a:srgbClr val="002060"/>
                </a:solidFill>
              </a:rPr>
              <a:t>(img,10,10);</a:t>
            </a:r>
          </a:p>
          <a:p>
            <a:pPr lvl="1">
              <a:buNone/>
            </a:pPr>
            <a:r>
              <a:rPr lang="en-US" sz="1600" dirty="0" smtClean="0"/>
              <a:t>			</a:t>
            </a:r>
            <a:r>
              <a:rPr lang="en-US" sz="1600" dirty="0" err="1" smtClean="0"/>
              <a:t>ctx.beginPath</a:t>
            </a:r>
            <a:r>
              <a:rPr lang="en-US" sz="1600" dirty="0" smtClean="0"/>
              <a:t>();</a:t>
            </a:r>
          </a:p>
          <a:p>
            <a:pPr lvl="1">
              <a:buNone/>
            </a:pPr>
            <a:r>
              <a:rPr lang="en-US" sz="1600" dirty="0" smtClean="0"/>
              <a:t>			</a:t>
            </a:r>
            <a:r>
              <a:rPr lang="en-US" sz="1600" dirty="0" err="1" smtClean="0"/>
              <a:t>ctx.moveTo</a:t>
            </a:r>
            <a:r>
              <a:rPr lang="en-US" sz="1600" dirty="0" smtClean="0"/>
              <a:t>(40,106);</a:t>
            </a:r>
          </a:p>
          <a:p>
            <a:pPr lvl="1">
              <a:buNone/>
            </a:pPr>
            <a:r>
              <a:rPr lang="en-US" sz="1600" dirty="0" smtClean="0"/>
              <a:t>			</a:t>
            </a:r>
            <a:r>
              <a:rPr lang="en-US" sz="1600" dirty="0" err="1" smtClean="0"/>
              <a:t>ctx.lineTo</a:t>
            </a:r>
            <a:r>
              <a:rPr lang="en-US" sz="1600" dirty="0" smtClean="0"/>
              <a:t>(80,76);</a:t>
            </a:r>
          </a:p>
          <a:p>
            <a:pPr lvl="1">
              <a:buNone/>
            </a:pPr>
            <a:r>
              <a:rPr lang="en-US" sz="1600" dirty="0" smtClean="0"/>
              <a:t>			</a:t>
            </a:r>
            <a:r>
              <a:rPr lang="en-US" sz="1600" dirty="0" err="1" smtClean="0"/>
              <a:t>ctx.lineTo</a:t>
            </a:r>
            <a:r>
              <a:rPr lang="en-US" sz="1600" dirty="0" smtClean="0"/>
              <a:t>(113,86);</a:t>
            </a:r>
          </a:p>
          <a:p>
            <a:pPr lvl="1">
              <a:buNone/>
            </a:pPr>
            <a:r>
              <a:rPr lang="en-US" sz="1600" dirty="0" smtClean="0"/>
              <a:t>			</a:t>
            </a:r>
            <a:r>
              <a:rPr lang="en-US" sz="1600" dirty="0" err="1" smtClean="0"/>
              <a:t>ctx.lineTo</a:t>
            </a:r>
            <a:r>
              <a:rPr lang="en-US" sz="1600" dirty="0" smtClean="0"/>
              <a:t>(180,25);</a:t>
            </a:r>
          </a:p>
          <a:p>
            <a:pPr lvl="1">
              <a:buNone/>
            </a:pPr>
            <a:r>
              <a:rPr lang="en-US" sz="1600" dirty="0" smtClean="0"/>
              <a:t>			</a:t>
            </a:r>
            <a:r>
              <a:rPr lang="en-US" sz="1600" dirty="0" err="1" smtClean="0"/>
              <a:t>ctx.stroke</a:t>
            </a:r>
            <a:r>
              <a:rPr lang="en-US" sz="1600" dirty="0" smtClean="0"/>
              <a:t>();</a:t>
            </a:r>
          </a:p>
          <a:p>
            <a:pPr lvl="1">
              <a:buNone/>
            </a:pPr>
            <a:r>
              <a:rPr lang="en-US" sz="1600" dirty="0" smtClean="0"/>
              <a:t>		};</a:t>
            </a:r>
          </a:p>
          <a:p>
            <a:pPr lvl="1">
              <a:buNone/>
            </a:pPr>
            <a:r>
              <a:rPr lang="en-US" sz="1600" dirty="0" smtClean="0"/>
              <a:t>		</a:t>
            </a:r>
            <a:r>
              <a:rPr lang="en-US" sz="1800" b="1" dirty="0" smtClean="0">
                <a:solidFill>
                  <a:srgbClr val="002060"/>
                </a:solidFill>
              </a:rPr>
              <a:t>img.src = 'backdrop.png';</a:t>
            </a:r>
            <a:endParaRPr lang="en-US" sz="1600" b="1" dirty="0" smtClean="0">
              <a:solidFill>
                <a:srgbClr val="002060"/>
              </a:solidFill>
            </a:endParaRPr>
          </a:p>
          <a:p>
            <a:pPr lvl="1">
              <a:buNone/>
            </a:pPr>
            <a:r>
              <a:rPr lang="en-US" sz="1600" dirty="0" smtClean="0"/>
              <a:t>      }</a:t>
            </a:r>
          </a:p>
          <a:p>
            <a:pPr lvl="1">
              <a:buNone/>
            </a:pPr>
            <a:r>
              <a:rPr lang="en-US" sz="1600" dirty="0" smtClean="0"/>
              <a:t>  }</a:t>
            </a:r>
            <a:endParaRPr lang="en-US" sz="1600" dirty="0"/>
          </a:p>
        </p:txBody>
      </p:sp>
      <p:pic>
        <p:nvPicPr>
          <p:cNvPr id="66563" name="Picture 3" descr="C:\Users\HP\Desktop\tmp\back.png"/>
          <p:cNvPicPr>
            <a:picLocks noChangeAspect="1" noChangeArrowheads="1"/>
          </p:cNvPicPr>
          <p:nvPr/>
        </p:nvPicPr>
        <p:blipFill>
          <a:blip r:embed="rId2" cstate="print"/>
          <a:srcRect/>
          <a:stretch>
            <a:fillRect/>
          </a:stretch>
        </p:blipFill>
        <p:spPr bwMode="auto">
          <a:xfrm>
            <a:off x="5562600" y="3048000"/>
            <a:ext cx="3139109" cy="2292048"/>
          </a:xfrm>
          <a:prstGeom prst="rect">
            <a:avLst/>
          </a:prstGeom>
          <a:noFill/>
        </p:spPr>
      </p:pic>
    </p:spTree>
    <p:extLst>
      <p:ext uri="{BB962C8B-B14F-4D97-AF65-F5344CB8AC3E}">
        <p14:creationId xmlns:p14="http://schemas.microsoft.com/office/powerpoint/2010/main" val="392757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smtClean="0">
                <a:effectLst>
                  <a:outerShdw blurRad="38100" dist="38100" dir="2700000" algn="tl">
                    <a:srgbClr val="000000">
                      <a:alpha val="43137"/>
                    </a:srgbClr>
                  </a:outerShdw>
                </a:effectLst>
              </a:rPr>
              <a:t>Filling Text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4902423"/>
          </a:xfrm>
        </p:spPr>
        <p:txBody>
          <a:bodyPr>
            <a:normAutofit fontScale="85000" lnSpcReduction="20000"/>
          </a:bodyPr>
          <a:lstStyle/>
          <a:p>
            <a:pPr>
              <a:buFont typeface="Wingdings" panose="05000000000000000000" pitchFamily="2" charset="2"/>
              <a:buChar char="Ø"/>
            </a:pPr>
            <a:r>
              <a:rPr lang="en-US" dirty="0" smtClean="0"/>
              <a:t>To draw text on a canvas, the most important property and methods are:</a:t>
            </a:r>
          </a:p>
          <a:p>
            <a:pPr lvl="2">
              <a:buNone/>
            </a:pPr>
            <a:r>
              <a:rPr lang="en-US" dirty="0" smtClean="0"/>
              <a:t>font </a:t>
            </a:r>
          </a:p>
          <a:p>
            <a:pPr lvl="3"/>
            <a:r>
              <a:rPr lang="en-US" dirty="0" smtClean="0"/>
              <a:t>defines the font properties for text</a:t>
            </a:r>
          </a:p>
          <a:p>
            <a:pPr lvl="2">
              <a:buNone/>
            </a:pPr>
            <a:r>
              <a:rPr lang="en-US" dirty="0" err="1" smtClean="0"/>
              <a:t>fillText</a:t>
            </a:r>
            <a:r>
              <a:rPr lang="en-US" dirty="0" smtClean="0"/>
              <a:t>(</a:t>
            </a:r>
            <a:r>
              <a:rPr lang="en-US" i="1" dirty="0" err="1" smtClean="0"/>
              <a:t>text,x,y</a:t>
            </a:r>
            <a:r>
              <a:rPr lang="en-US" dirty="0" smtClean="0"/>
              <a:t>) </a:t>
            </a:r>
          </a:p>
          <a:p>
            <a:pPr lvl="3"/>
            <a:r>
              <a:rPr lang="en-US" dirty="0" smtClean="0"/>
              <a:t>Draws "filled" text on the canvas</a:t>
            </a:r>
          </a:p>
          <a:p>
            <a:pPr lvl="2">
              <a:buNone/>
            </a:pPr>
            <a:r>
              <a:rPr lang="en-US" dirty="0" err="1" smtClean="0"/>
              <a:t>strokeText</a:t>
            </a:r>
            <a:r>
              <a:rPr lang="en-US" dirty="0" smtClean="0"/>
              <a:t>(</a:t>
            </a:r>
            <a:r>
              <a:rPr lang="en-US" i="1" dirty="0" err="1" smtClean="0"/>
              <a:t>text,x,y</a:t>
            </a:r>
            <a:r>
              <a:rPr lang="en-US" dirty="0" smtClean="0"/>
              <a:t>) </a:t>
            </a:r>
          </a:p>
          <a:p>
            <a:pPr lvl="3"/>
            <a:r>
              <a:rPr lang="en-US" dirty="0" smtClean="0"/>
              <a:t>Draws text on the canvas (no fill)</a:t>
            </a:r>
          </a:p>
          <a:p>
            <a:pPr lvl="3"/>
            <a:endParaRPr lang="en-US" dirty="0" smtClean="0"/>
          </a:p>
          <a:p>
            <a:pPr>
              <a:buFont typeface="Wingdings" panose="05000000000000000000" pitchFamily="2" charset="2"/>
              <a:buChar char="Ø"/>
            </a:pPr>
            <a:r>
              <a:rPr lang="en-US" dirty="0" smtClean="0"/>
              <a:t>Example</a:t>
            </a:r>
          </a:p>
          <a:p>
            <a:pPr lvl="1" indent="-3175">
              <a:buNone/>
            </a:pPr>
            <a:r>
              <a:rPr lang="en-US" dirty="0" err="1" smtClean="0"/>
              <a:t>ctx.font</a:t>
            </a:r>
            <a:r>
              <a:rPr lang="en-US" dirty="0" smtClean="0"/>
              <a:t>="30px Arial";</a:t>
            </a:r>
            <a:br>
              <a:rPr lang="en-US" dirty="0" smtClean="0"/>
            </a:br>
            <a:r>
              <a:rPr lang="en-US" dirty="0" err="1" smtClean="0"/>
              <a:t>ctx.fillText</a:t>
            </a:r>
            <a:r>
              <a:rPr lang="en-US" dirty="0" smtClean="0"/>
              <a:t>("Hello World",10,50);</a:t>
            </a:r>
          </a:p>
          <a:p>
            <a:pPr lvl="1" indent="-3175">
              <a:buNone/>
            </a:pPr>
            <a:endParaRPr lang="en-US" dirty="0"/>
          </a:p>
          <a:p>
            <a:pPr marL="796925" indent="-457200">
              <a:buFont typeface="Wingdings" panose="05000000000000000000" pitchFamily="2" charset="2"/>
              <a:buChar char="q"/>
            </a:pPr>
            <a:r>
              <a:rPr lang="en-US" dirty="0">
                <a:hlinkClick r:id="rId2"/>
              </a:rPr>
              <a:t>canvas_test_text.html</a:t>
            </a:r>
            <a:endParaRPr lang="en-US" dirty="0"/>
          </a:p>
        </p:txBody>
      </p:sp>
    </p:spTree>
    <p:extLst>
      <p:ext uri="{BB962C8B-B14F-4D97-AF65-F5344CB8AC3E}">
        <p14:creationId xmlns:p14="http://schemas.microsoft.com/office/powerpoint/2010/main" val="157385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smtClean="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dirty="0" smtClean="0"/>
              <a:t>HTML5 Review: </a:t>
            </a:r>
          </a:p>
          <a:p>
            <a:pPr lvl="1" eaLnBrk="1" hangingPunct="1">
              <a:defRPr/>
            </a:pPr>
            <a:r>
              <a:rPr lang="en-CA" altLang="en-US" dirty="0" smtClean="0"/>
              <a:t>Image, audio</a:t>
            </a:r>
            <a:r>
              <a:rPr lang="en-CA" altLang="en-US" dirty="0"/>
              <a:t> </a:t>
            </a:r>
            <a:r>
              <a:rPr lang="en-CA" altLang="en-US" dirty="0" smtClean="0"/>
              <a:t>and video</a:t>
            </a:r>
            <a:r>
              <a:rPr lang="en-CA" altLang="en-US" dirty="0"/>
              <a:t> </a:t>
            </a:r>
            <a:r>
              <a:rPr lang="en-CA" altLang="en-US" dirty="0" smtClean="0"/>
              <a:t>with </a:t>
            </a:r>
            <a:r>
              <a:rPr lang="en-CA" altLang="en-US" dirty="0" smtClean="0"/>
              <a:t>figure/</a:t>
            </a:r>
            <a:r>
              <a:rPr lang="en-CA" altLang="en-US" dirty="0" err="1" smtClean="0"/>
              <a:t>figcaption</a:t>
            </a:r>
            <a:endParaRPr lang="en-CA" altLang="en-US" dirty="0" smtClean="0"/>
          </a:p>
          <a:p>
            <a:pPr lvl="1" eaLnBrk="1" hangingPunct="1">
              <a:defRPr/>
            </a:pPr>
            <a:endParaRPr lang="en-CA" altLang="en-US" sz="1200" dirty="0" smtClean="0"/>
          </a:p>
          <a:p>
            <a:pPr eaLnBrk="1" hangingPunct="1">
              <a:buFont typeface="Wingdings" panose="05000000000000000000" pitchFamily="2" charset="2"/>
              <a:buChar char="Ø"/>
              <a:defRPr/>
            </a:pPr>
            <a:r>
              <a:rPr lang="en-CA" altLang="en-US" dirty="0" smtClean="0"/>
              <a:t>HTML5 Canvas</a:t>
            </a:r>
          </a:p>
          <a:p>
            <a:pPr eaLnBrk="1" hangingPunct="1">
              <a:buFont typeface="Wingdings" panose="05000000000000000000" pitchFamily="2" charset="2"/>
              <a:buChar char="Ø"/>
              <a:defRPr/>
            </a:pPr>
            <a:endParaRPr lang="en-CA" altLang="en-US" sz="1100" dirty="0"/>
          </a:p>
          <a:p>
            <a:pPr eaLnBrk="1" hangingPunct="1">
              <a:buFont typeface="Wingdings" panose="05000000000000000000" pitchFamily="2" charset="2"/>
              <a:buChar char="Ø"/>
              <a:defRPr/>
            </a:pPr>
            <a:r>
              <a:rPr lang="en-CA" altLang="en-US" dirty="0" smtClean="0"/>
              <a:t>Image Gallery</a:t>
            </a:r>
            <a:endParaRPr lang="en-CA"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Gradients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7543800" cy="4525963"/>
          </a:xfrm>
        </p:spPr>
        <p:txBody>
          <a:bodyPr/>
          <a:lstStyle/>
          <a:p>
            <a:pPr>
              <a:buFont typeface="Wingdings" panose="05000000000000000000" pitchFamily="2" charset="2"/>
              <a:buChar char="Ø"/>
            </a:pPr>
            <a:r>
              <a:rPr lang="en-US" sz="2800" dirty="0" smtClean="0"/>
              <a:t>Gradients can be used to fill rectangles, circles, lines, text, etc. Shapes on the canvas are not limited to solid colors.</a:t>
            </a:r>
          </a:p>
          <a:p>
            <a:pPr>
              <a:buFont typeface="Wingdings" panose="05000000000000000000" pitchFamily="2" charset="2"/>
              <a:buChar char="Ø"/>
            </a:pPr>
            <a:endParaRPr lang="en-US" sz="1400" dirty="0" smtClean="0"/>
          </a:p>
          <a:p>
            <a:pPr>
              <a:buFont typeface="Wingdings" panose="05000000000000000000" pitchFamily="2" charset="2"/>
              <a:buChar char="Ø"/>
            </a:pPr>
            <a:r>
              <a:rPr lang="en-US" sz="2800" dirty="0" smtClean="0"/>
              <a:t>There are two different types of gradients:</a:t>
            </a:r>
          </a:p>
          <a:p>
            <a:pPr lvl="1">
              <a:buNone/>
            </a:pPr>
            <a:r>
              <a:rPr lang="en-US" sz="2400" dirty="0" err="1" smtClean="0"/>
              <a:t>createLinearGradient</a:t>
            </a:r>
            <a:r>
              <a:rPr lang="en-US" sz="2400" dirty="0" smtClean="0"/>
              <a:t>(</a:t>
            </a:r>
            <a:r>
              <a:rPr lang="en-US" sz="2400" i="1" dirty="0" smtClean="0"/>
              <a:t>x,y,x1,y1</a:t>
            </a:r>
            <a:r>
              <a:rPr lang="en-US" sz="2400" dirty="0" smtClean="0"/>
              <a:t>) </a:t>
            </a:r>
          </a:p>
          <a:p>
            <a:pPr lvl="2"/>
            <a:r>
              <a:rPr lang="en-US" sz="2000" dirty="0" smtClean="0"/>
              <a:t>Creates a linear gradient</a:t>
            </a:r>
          </a:p>
          <a:p>
            <a:pPr lvl="1">
              <a:buNone/>
            </a:pPr>
            <a:r>
              <a:rPr lang="en-US" sz="2400" dirty="0" err="1" smtClean="0"/>
              <a:t>createRadialGradient</a:t>
            </a:r>
            <a:r>
              <a:rPr lang="en-US" sz="2400" dirty="0" smtClean="0"/>
              <a:t>(</a:t>
            </a:r>
            <a:r>
              <a:rPr lang="en-US" sz="2400" i="1" dirty="0" smtClean="0"/>
              <a:t>x,y,r,x1,y1,r1</a:t>
            </a:r>
            <a:r>
              <a:rPr lang="en-US" sz="2400" dirty="0" smtClean="0"/>
              <a:t>) </a:t>
            </a:r>
          </a:p>
          <a:p>
            <a:pPr lvl="2"/>
            <a:r>
              <a:rPr lang="en-US" sz="2000" dirty="0" smtClean="0"/>
              <a:t>Creates a radial/circular gradient</a:t>
            </a:r>
          </a:p>
          <a:p>
            <a:pPr lvl="2"/>
            <a:endParaRPr lang="en-US" sz="2000" dirty="0"/>
          </a:p>
          <a:p>
            <a:pPr>
              <a:buFont typeface="Wingdings" panose="05000000000000000000" pitchFamily="2" charset="2"/>
              <a:buChar char="q"/>
            </a:pPr>
            <a:r>
              <a:rPr lang="en-US" dirty="0">
                <a:hlinkClick r:id="rId2"/>
              </a:rPr>
              <a:t>canvas_test_grad.html</a:t>
            </a:r>
            <a:endParaRPr lang="en-US" dirty="0" smtClean="0"/>
          </a:p>
        </p:txBody>
      </p:sp>
      <p:sp>
        <p:nvSpPr>
          <p:cNvPr id="67586" name="AutoShape 2" descr="data:image/png;base64,iVBORw0KGgoAAAANSUhEUgAAAMgAAABkCAYAAADDhn8LAAADkElEQVR4nO3TaWsIAACH8X0BtMm2TDvCGjGhmYaQTciRI+TIliNH23LE2si2TI6QI0cjLEeICQ0ZIUf4UI9v8H8h5YXn+QzPr6DAzMzMzMzMzMzMzMzMzMzM/iBGjICRI2HUKCgshKIiGD0axoyB4mIoKYHSUhg7FsrKYNw4KC+HigqorISqKhg/HiZMgIkToboaampg0iSYPBmmTIGpU6G2FqZNg+nTYcYMmDkT6upg1iyor4fZs6GhAebMgblzYd48mD8fFiyAhQth0SJobISmJli8GJYsgaVLYdkyWL4cVqyAlSth1SpYvRrWrIG1a2HdOli/HjZsgI0bYdMm2LwZtmyBrVth2zZoboaWFti+HXbsgJ07Ydcu2L0b9uyBvXth3z5obYW2Nmhvh/374cABOHgQDh2Cw4fhyBHo6IDOTujqgqNH4dgxOH4curuhpwd6e+HECejrg5Mn4dQpOH0azpyBs2fh3Dk4fx4uXICLF+HSJbh8Ga5cgatX4do1uH4dbtyA/n64eRNu3YLbt+HOHbh7FwYG4N49uH8fHjyAhw/h0SN4/BiePIGnT+HZMxgchOfP4cULePkSXr2CoSF4/RrevIG3b+HdOxgehvfv4cMH+PgRPn2Cz5/hyxf4+hW+fYPv3+HHD/j5E3794l9//dc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YmZmZmZmZmZmZmZmZmZm9r/3G8fj/72KQ5Y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88" name="AutoShape 4" descr="data:image/png;base64,iVBORw0KGgoAAAANSUhEUgAAAMgAAABkCAYAAADDhn8LAAADkElEQVR4nO3TaWsIAACH8X0BtMm2TDvCGjGhmYaQTciRI+TIliNH23LE2si2TI6QI0cjLEeICQ0ZIUf4UI9v8H8h5YXn+QzPr6DAzMzMzMzMzMzMzMzMzMzM/iBGjICRI2HUKCgshKIiGD0axoyB4mIoKYHSUhg7FsrKYNw4KC+HigqorISqKhg/HiZMgIkToboaampg0iSYPBmmTIGpU6G2FqZNg+nTYcYMmDkT6upg1iyor4fZs6GhAebMgblzYd48mD8fFiyAhQth0SJobISmJli8GJYsgaVLYdkyWL4cVqyAlSth1SpYvRrWrIG1a2HdOli/HjZsgI0bYdMm2LwZtmyBrVth2zZoboaWFti+HXbsgJ07Ydcu2L0b9uyBvXth3z5obYW2Nmhvh/374cABOHgQDh2Cw4fhyBHo6IDOTujqgqNH4dgxOH4curuhpwd6e+HECejrg5Mn4dQpOH0azpyBs2fh3Dk4fx4uXICLF+HSJbh8Ga5cgatX4do1uH4dbtyA/n64eRNu3YLbt+HOHbh7FwYG4N49uH8fHjyAhw/h0SN4/BiePIGnT+HZMxgchOfP4cULePkSXr2CoSF4/RrevIG3b+HdOxgehvfv4cMH+PgRPn2Cz5/hyxf4+hW+fYPv3+HHD/j5E3794l9//dc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YmZmZmZmZmZmZmZmZmZm9r/3G8fj/72KQ5Y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90" name="AutoShape 6" descr="data:image/png;base64,iVBORw0KGgoAAAANSUhEUgAAAMgAAABkCAYAAADDhn8LAAADkElEQVR4nO3TaWsIAACH8X0BtMm2TDvCGjGhmYaQTciRI+TIliNH23LE2si2TI6QI0cjLEeICQ0ZIUf4UI9v8H8h5YXn+QzPr6DAzMzMzMzMzMzMzMzMzMzM/iBGjICRI2HUKCgshKIiGD0axoyB4mIoKYHSUhg7FsrKYNw4KC+HigqorISqKhg/HiZMgIkToboaampg0iSYPBmmTIGpU6G2FqZNg+nTYcYMmDkT6upg1iyor4fZs6GhAebMgblzYd48mD8fFiyAhQth0SJobISmJli8GJYsgaVLYdkyWL4cVqyAlSth1SpYvRrWrIG1a2HdOli/HjZsgI0bYdMm2LwZtmyBrVth2zZoboaWFti+HXbsgJ07Ydcu2L0b9uyBvXth3z5obYW2Nmhvh/374cABOHgQDh2Cw4fhyBHo6IDOTujqgqNH4dgxOH4curuhpwd6e+HECejrg5Mn4dQpOH0azpyBs2fh3Dk4fx4uXICLF+HSJbh8Ga5cgatX4do1uH4dbtyA/n64eRNu3YLbt+HOHbh7FwYG4N49uH8fHjyAhw/h0SN4/BiePIGnT+HZMxgchOfP4cULePkSXr2CoSF4/RrevIG3b+HdOxgehvfv4cMH+PgRPn2Cz5/hyxf4+hW+fYPv3+HHD/j5E3794l9//dc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YmZmZmZmZmZmZmZmZmZm9r/3G8fj/72KQ5Y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7591" name="Picture 7" descr="C:\Users\HP\Desktop\tmp\back.png"/>
          <p:cNvPicPr>
            <a:picLocks noChangeAspect="1" noChangeArrowheads="1"/>
          </p:cNvPicPr>
          <p:nvPr/>
        </p:nvPicPr>
        <p:blipFill>
          <a:blip r:embed="rId3" cstate="print"/>
          <a:srcRect/>
          <a:stretch>
            <a:fillRect/>
          </a:stretch>
        </p:blipFill>
        <p:spPr bwMode="auto">
          <a:xfrm>
            <a:off x="6477000" y="4419600"/>
            <a:ext cx="1857375" cy="990600"/>
          </a:xfrm>
          <a:prstGeom prst="rect">
            <a:avLst/>
          </a:prstGeom>
          <a:noFill/>
        </p:spPr>
      </p:pic>
    </p:spTree>
    <p:extLst>
      <p:ext uri="{BB962C8B-B14F-4D97-AF65-F5344CB8AC3E}">
        <p14:creationId xmlns:p14="http://schemas.microsoft.com/office/powerpoint/2010/main" val="726275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Canvas Example</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CA" dirty="0" smtClean="0"/>
              <a:t>The Last Canvas Example</a:t>
            </a:r>
          </a:p>
          <a:p>
            <a:pPr marL="1314450" lvl="2" indent="-457200">
              <a:buFont typeface="Wingdings" panose="05000000000000000000" pitchFamily="2" charset="2"/>
              <a:buChar char="q"/>
            </a:pPr>
            <a:r>
              <a:rPr lang="en-CA" sz="2800" dirty="0">
                <a:hlinkClick r:id="rId2"/>
              </a:rPr>
              <a:t>canvas_test_ball.html</a:t>
            </a:r>
            <a:endParaRPr lang="en-CA"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83658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effectLst>
                  <a:outerShdw blurRad="38100" dist="38100" dir="2700000" algn="tl">
                    <a:srgbClr val="000000">
                      <a:alpha val="43137"/>
                    </a:srgbClr>
                  </a:outerShdw>
                </a:effectLst>
              </a:rPr>
              <a:t>Image gallery</a:t>
            </a:r>
            <a:endParaRPr lang="en-US"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630072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Creating an Image Gallery</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smtClean="0"/>
              <a:t>Wrapping up an image</a:t>
            </a:r>
          </a:p>
          <a:p>
            <a:pPr lvl="1"/>
            <a:r>
              <a:rPr lang="en-US" dirty="0" smtClean="0"/>
              <a:t>In image </a:t>
            </a:r>
            <a:r>
              <a:rPr lang="en-US" dirty="0" smtClean="0"/>
              <a:t>galleries, </a:t>
            </a:r>
            <a:r>
              <a:rPr lang="en-US" dirty="0" smtClean="0"/>
              <a:t>an </a:t>
            </a:r>
            <a:r>
              <a:rPr lang="en-US" dirty="0" smtClean="0">
                <a:solidFill>
                  <a:srgbClr val="0000FF"/>
                </a:solidFill>
                <a:effectLst>
                  <a:outerShdw blurRad="38100" dist="38100" dir="2700000" algn="tl">
                    <a:srgbClr val="000000">
                      <a:alpha val="43137"/>
                    </a:srgbClr>
                  </a:outerShdw>
                </a:effectLst>
              </a:rPr>
              <a:t>image</a:t>
            </a:r>
            <a:r>
              <a:rPr lang="en-US" dirty="0" smtClean="0">
                <a:effectLst>
                  <a:outerShdw blurRad="38100" dist="38100" dir="2700000" algn="tl">
                    <a:srgbClr val="000000">
                      <a:alpha val="43137"/>
                    </a:srgbClr>
                  </a:outerShdw>
                </a:effectLst>
              </a:rPr>
              <a:t> </a:t>
            </a:r>
            <a:r>
              <a:rPr lang="en-US" dirty="0" smtClean="0"/>
              <a:t>is not only a photo or picture, </a:t>
            </a:r>
            <a:endParaRPr lang="en-US" dirty="0" smtClean="0"/>
          </a:p>
          <a:p>
            <a:pPr lvl="1"/>
            <a:r>
              <a:rPr lang="en-US" dirty="0" smtClean="0"/>
              <a:t>it </a:t>
            </a:r>
            <a:r>
              <a:rPr lang="en-US" dirty="0" smtClean="0"/>
              <a:t>may have a </a:t>
            </a:r>
            <a:r>
              <a:rPr lang="en-US" dirty="0" smtClean="0">
                <a:solidFill>
                  <a:srgbClr val="0000FF"/>
                </a:solidFill>
                <a:effectLst>
                  <a:outerShdw blurRad="38100" dist="38100" dir="2700000" algn="tl">
                    <a:srgbClr val="000000">
                      <a:alpha val="43137"/>
                    </a:srgbClr>
                  </a:outerShdw>
                </a:effectLst>
              </a:rPr>
              <a:t>caption </a:t>
            </a:r>
            <a:r>
              <a:rPr lang="en-US" dirty="0" smtClean="0"/>
              <a:t>/ </a:t>
            </a:r>
            <a:r>
              <a:rPr lang="en-US" dirty="0" smtClean="0"/>
              <a:t>description, or an </a:t>
            </a:r>
            <a:r>
              <a:rPr lang="en-US" sz="2600" dirty="0" smtClean="0">
                <a:solidFill>
                  <a:srgbClr val="0000FF"/>
                </a:solidFill>
                <a:effectLst>
                  <a:outerShdw blurRad="38100" dist="38100" dir="2700000" algn="tl">
                    <a:srgbClr val="000000">
                      <a:alpha val="43137"/>
                    </a:srgbClr>
                  </a:outerShdw>
                </a:effectLst>
              </a:rPr>
              <a:t>action</a:t>
            </a:r>
            <a:r>
              <a:rPr lang="en-US" dirty="0" smtClean="0">
                <a:solidFill>
                  <a:srgbClr val="0000FF"/>
                </a:solidFill>
                <a:effectLst>
                  <a:outerShdw blurRad="38100" dist="38100" dir="2700000" algn="tl">
                    <a:srgbClr val="000000">
                      <a:alpha val="43137"/>
                    </a:srgbClr>
                  </a:outerShdw>
                </a:effectLst>
              </a:rPr>
              <a:t> </a:t>
            </a:r>
            <a:r>
              <a:rPr lang="en-US" dirty="0" smtClean="0"/>
              <a:t>which is performed when the image is clicked</a:t>
            </a:r>
            <a:r>
              <a:rPr lang="en-US" dirty="0" smtClean="0"/>
              <a:t>.</a:t>
            </a:r>
          </a:p>
          <a:p>
            <a:pPr lvl="1"/>
            <a:endParaRPr lang="en-US" dirty="0" smtClean="0"/>
          </a:p>
          <a:p>
            <a:pPr>
              <a:buFont typeface="Wingdings" panose="05000000000000000000" pitchFamily="2" charset="2"/>
              <a:buChar char="Ø"/>
            </a:pPr>
            <a:r>
              <a:rPr lang="en-US" dirty="0" smtClean="0"/>
              <a:t>Example 1:</a:t>
            </a:r>
            <a:endParaRPr lang="en-US" dirty="0" smtClean="0"/>
          </a:p>
          <a:p>
            <a:pPr lvl="1">
              <a:buNone/>
            </a:pPr>
            <a:endParaRPr lang="en-US" sz="1300" dirty="0" smtClean="0"/>
          </a:p>
          <a:p>
            <a:pPr lvl="1">
              <a:buNone/>
            </a:pPr>
            <a:r>
              <a:rPr lang="en-US" sz="2600" dirty="0" smtClean="0"/>
              <a:t>&lt;</a:t>
            </a:r>
            <a:r>
              <a:rPr lang="en-US" sz="2600" b="1" dirty="0" smtClean="0"/>
              <a:t>div</a:t>
            </a:r>
            <a:r>
              <a:rPr lang="en-US" sz="2600" dirty="0" smtClean="0"/>
              <a:t> class="</a:t>
            </a:r>
            <a:r>
              <a:rPr lang="en-US" sz="2600" dirty="0" err="1" smtClean="0"/>
              <a:t>img</a:t>
            </a:r>
            <a:r>
              <a:rPr lang="en-US" sz="2600" dirty="0" smtClean="0"/>
              <a:t>"&gt;</a:t>
            </a:r>
          </a:p>
          <a:p>
            <a:pPr lvl="1">
              <a:buNone/>
            </a:pPr>
            <a:r>
              <a:rPr lang="en-US" sz="2600" dirty="0" smtClean="0"/>
              <a:t>  &lt;</a:t>
            </a:r>
            <a:r>
              <a:rPr lang="en-US" sz="2600" dirty="0">
                <a:solidFill>
                  <a:srgbClr val="0000FF"/>
                </a:solidFill>
                <a:effectLst>
                  <a:outerShdw blurRad="38100" dist="38100" dir="2700000" algn="tl">
                    <a:srgbClr val="000000">
                      <a:alpha val="43137"/>
                    </a:srgbClr>
                  </a:outerShdw>
                </a:effectLst>
              </a:rPr>
              <a:t>a</a:t>
            </a:r>
            <a:r>
              <a:rPr lang="en-US" sz="2600" dirty="0" smtClean="0"/>
              <a:t> target="_blank" </a:t>
            </a:r>
            <a:r>
              <a:rPr lang="en-US" sz="2600" dirty="0" err="1" smtClean="0"/>
              <a:t>href</a:t>
            </a:r>
            <a:r>
              <a:rPr lang="en-US" sz="2600" dirty="0" smtClean="0"/>
              <a:t>="images/travel-1.jpg"&gt;</a:t>
            </a:r>
          </a:p>
          <a:p>
            <a:pPr lvl="1">
              <a:buNone/>
            </a:pPr>
            <a:r>
              <a:rPr lang="en-US" sz="2600" dirty="0" smtClean="0"/>
              <a:t>     </a:t>
            </a:r>
            <a:r>
              <a:rPr lang="en-US" sz="2600" dirty="0" smtClean="0">
                <a:solidFill>
                  <a:srgbClr val="0000FF"/>
                </a:solidFill>
                <a:effectLst>
                  <a:outerShdw blurRad="38100" dist="38100" dir="2700000" algn="tl">
                    <a:srgbClr val="000000">
                      <a:alpha val="43137"/>
                    </a:srgbClr>
                  </a:outerShdw>
                </a:effectLst>
              </a:rPr>
              <a:t>&lt;</a:t>
            </a:r>
            <a:r>
              <a:rPr lang="en-US" sz="2600" dirty="0" err="1" smtClean="0">
                <a:solidFill>
                  <a:srgbClr val="0000FF"/>
                </a:solidFill>
                <a:effectLst>
                  <a:outerShdw blurRad="38100" dist="38100" dir="2700000" algn="tl">
                    <a:srgbClr val="000000">
                      <a:alpha val="43137"/>
                    </a:srgbClr>
                  </a:outerShdw>
                </a:effectLst>
              </a:rPr>
              <a:t>img</a:t>
            </a:r>
            <a:r>
              <a:rPr lang="en-US" sz="2600" dirty="0" smtClean="0">
                <a:solidFill>
                  <a:srgbClr val="0000FF"/>
                </a:solidFill>
                <a:effectLst>
                  <a:outerShdw blurRad="38100" dist="38100" dir="2700000" algn="tl">
                    <a:srgbClr val="000000">
                      <a:alpha val="43137"/>
                    </a:srgbClr>
                  </a:outerShdw>
                </a:effectLst>
              </a:rPr>
              <a:t> </a:t>
            </a:r>
            <a:r>
              <a:rPr lang="en-US" sz="2600" dirty="0" err="1" smtClean="0">
                <a:solidFill>
                  <a:srgbClr val="0000FF"/>
                </a:solidFill>
                <a:effectLst>
                  <a:outerShdw blurRad="38100" dist="38100" dir="2700000" algn="tl">
                    <a:srgbClr val="000000">
                      <a:alpha val="43137"/>
                    </a:srgbClr>
                  </a:outerShdw>
                </a:effectLst>
              </a:rPr>
              <a:t>src</a:t>
            </a:r>
            <a:r>
              <a:rPr lang="en-US" sz="2600" dirty="0" smtClean="0">
                <a:solidFill>
                  <a:srgbClr val="0000FF"/>
                </a:solidFill>
                <a:effectLst>
                  <a:outerShdw blurRad="38100" dist="38100" dir="2700000" algn="tl">
                    <a:srgbClr val="000000">
                      <a:alpha val="43137"/>
                    </a:srgbClr>
                  </a:outerShdw>
                </a:effectLst>
              </a:rPr>
              <a:t>="images/travel-1.jpg" alt="Travel"&gt;</a:t>
            </a:r>
          </a:p>
          <a:p>
            <a:pPr lvl="1">
              <a:buNone/>
            </a:pPr>
            <a:r>
              <a:rPr lang="en-US" sz="2600" dirty="0" smtClean="0"/>
              <a:t>  &lt;</a:t>
            </a:r>
            <a:r>
              <a:rPr lang="en-US" sz="2600" dirty="0">
                <a:solidFill>
                  <a:srgbClr val="0000FF"/>
                </a:solidFill>
                <a:effectLst>
                  <a:outerShdw blurRad="38100" dist="38100" dir="2700000" algn="tl">
                    <a:srgbClr val="000000">
                      <a:alpha val="43137"/>
                    </a:srgbClr>
                  </a:outerShdw>
                </a:effectLst>
              </a:rPr>
              <a:t>/a</a:t>
            </a:r>
            <a:r>
              <a:rPr lang="en-US" sz="2600" dirty="0" smtClean="0"/>
              <a:t>&gt;</a:t>
            </a:r>
          </a:p>
          <a:p>
            <a:pPr lvl="1">
              <a:buNone/>
            </a:pPr>
            <a:r>
              <a:rPr lang="en-US" sz="2600" dirty="0" smtClean="0"/>
              <a:t>  &lt;div class="</a:t>
            </a:r>
            <a:r>
              <a:rPr lang="en-US" sz="2600" dirty="0" err="1" smtClean="0">
                <a:solidFill>
                  <a:srgbClr val="FF0000"/>
                </a:solidFill>
                <a:effectLst>
                  <a:outerShdw blurRad="38100" dist="38100" dir="2700000" algn="tl">
                    <a:srgbClr val="000000">
                      <a:alpha val="43137"/>
                    </a:srgbClr>
                  </a:outerShdw>
                </a:effectLst>
              </a:rPr>
              <a:t>desc</a:t>
            </a:r>
            <a:r>
              <a:rPr lang="en-US" sz="2600" dirty="0" smtClean="0"/>
              <a:t>"&gt;Travel&lt;/div&gt;</a:t>
            </a:r>
          </a:p>
          <a:p>
            <a:pPr lvl="1">
              <a:buNone/>
            </a:pPr>
            <a:r>
              <a:rPr lang="en-US" sz="2600" dirty="0" smtClean="0"/>
              <a:t>&lt;/</a:t>
            </a:r>
            <a:r>
              <a:rPr lang="en-US" sz="2600" b="1" dirty="0" smtClean="0"/>
              <a:t>div</a:t>
            </a:r>
            <a:r>
              <a:rPr lang="en-US" sz="2600" dirty="0" smtClean="0"/>
              <a:t>&gt;</a:t>
            </a:r>
            <a:endParaRPr lang="en-US" sz="2600" dirty="0"/>
          </a:p>
        </p:txBody>
      </p:sp>
    </p:spTree>
    <p:extLst>
      <p:ext uri="{BB962C8B-B14F-4D97-AF65-F5344CB8AC3E}">
        <p14:creationId xmlns:p14="http://schemas.microsoft.com/office/powerpoint/2010/main" val="340887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More Examples of Wrapped Images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sz="3400" dirty="0" smtClean="0"/>
              <a:t>Example 2:</a:t>
            </a:r>
          </a:p>
          <a:p>
            <a:pPr lvl="1">
              <a:spcBef>
                <a:spcPts val="300"/>
              </a:spcBef>
              <a:spcAft>
                <a:spcPts val="300"/>
              </a:spcAft>
              <a:buNone/>
            </a:pPr>
            <a:endParaRPr lang="en-US" sz="300" dirty="0" smtClean="0"/>
          </a:p>
          <a:p>
            <a:pPr lvl="1">
              <a:spcBef>
                <a:spcPts val="300"/>
              </a:spcBef>
              <a:spcAft>
                <a:spcPts val="300"/>
              </a:spcAft>
              <a:buNone/>
            </a:pPr>
            <a:r>
              <a:rPr lang="en-US" sz="2600" dirty="0" smtClean="0"/>
              <a:t>&lt;</a:t>
            </a:r>
            <a:r>
              <a:rPr lang="en-US" sz="2600" b="1" dirty="0" smtClean="0"/>
              <a:t>div</a:t>
            </a:r>
            <a:r>
              <a:rPr lang="en-US" sz="2600" dirty="0" smtClean="0"/>
              <a:t> class="</a:t>
            </a:r>
            <a:r>
              <a:rPr lang="en-US" sz="2600" dirty="0" err="1" smtClean="0"/>
              <a:t>img</a:t>
            </a:r>
            <a:r>
              <a:rPr lang="en-US" sz="2600" dirty="0" smtClean="0"/>
              <a:t>"&gt;</a:t>
            </a:r>
          </a:p>
          <a:p>
            <a:pPr lvl="1">
              <a:spcBef>
                <a:spcPts val="300"/>
              </a:spcBef>
              <a:spcAft>
                <a:spcPts val="300"/>
              </a:spcAft>
              <a:buNone/>
            </a:pPr>
            <a:r>
              <a:rPr lang="en-US" sz="2600" dirty="0" smtClean="0"/>
              <a:t>   &lt;</a:t>
            </a:r>
            <a:r>
              <a:rPr lang="en-US" sz="2600" dirty="0" smtClean="0">
                <a:solidFill>
                  <a:srgbClr val="0000FF"/>
                </a:solidFill>
                <a:effectLst>
                  <a:outerShdw blurRad="38100" dist="38100" dir="2700000" algn="tl">
                    <a:srgbClr val="000000">
                      <a:alpha val="43137"/>
                    </a:srgbClr>
                  </a:outerShdw>
                </a:effectLst>
              </a:rPr>
              <a:t>input </a:t>
            </a:r>
            <a:r>
              <a:rPr lang="en-US" sz="2600" dirty="0" smtClean="0"/>
              <a:t>type="image" </a:t>
            </a:r>
            <a:r>
              <a:rPr lang="en-US" sz="2600" dirty="0" err="1" smtClean="0"/>
              <a:t>src</a:t>
            </a:r>
            <a:r>
              <a:rPr lang="en-US" sz="2600" dirty="0" smtClean="0"/>
              <a:t>="images/park-1.jpg" name="park" </a:t>
            </a:r>
            <a:endParaRPr lang="en-US" sz="2600" dirty="0" smtClean="0"/>
          </a:p>
          <a:p>
            <a:pPr lvl="1">
              <a:spcBef>
                <a:spcPts val="300"/>
              </a:spcBef>
              <a:spcAft>
                <a:spcPts val="300"/>
              </a:spcAft>
              <a:buNone/>
            </a:pPr>
            <a:r>
              <a:rPr lang="en-US" sz="2600" b="1" dirty="0">
                <a:solidFill>
                  <a:schemeClr val="accent1">
                    <a:lumMod val="50000"/>
                  </a:schemeClr>
                </a:solidFill>
              </a:rPr>
              <a:t> </a:t>
            </a:r>
            <a:r>
              <a:rPr lang="en-US" sz="2600" b="1" dirty="0" smtClean="0">
                <a:solidFill>
                  <a:schemeClr val="accent1">
                    <a:lumMod val="50000"/>
                  </a:schemeClr>
                </a:solidFill>
              </a:rPr>
              <a:t>             </a:t>
            </a:r>
            <a:r>
              <a:rPr lang="en-US" sz="2600" dirty="0" err="1" smtClean="0">
                <a:solidFill>
                  <a:srgbClr val="0000FF"/>
                </a:solidFill>
                <a:effectLst>
                  <a:outerShdw blurRad="38100" dist="38100" dir="2700000" algn="tl">
                    <a:srgbClr val="000000">
                      <a:alpha val="43137"/>
                    </a:srgbClr>
                  </a:outerShdw>
                </a:effectLst>
              </a:rPr>
              <a:t>onclick</a:t>
            </a:r>
            <a:r>
              <a:rPr lang="en-US" sz="2600" dirty="0" smtClean="0">
                <a:solidFill>
                  <a:srgbClr val="0000FF"/>
                </a:solidFill>
                <a:effectLst>
                  <a:outerShdw blurRad="38100" dist="38100" dir="2700000" algn="tl">
                    <a:srgbClr val="000000">
                      <a:alpha val="43137"/>
                    </a:srgbClr>
                  </a:outerShdw>
                </a:effectLst>
              </a:rPr>
              <a:t>="</a:t>
            </a:r>
            <a:r>
              <a:rPr lang="en-US" sz="2600" dirty="0" err="1" smtClean="0">
                <a:solidFill>
                  <a:srgbClr val="0000FF"/>
                </a:solidFill>
                <a:effectLst>
                  <a:outerShdw blurRad="38100" dist="38100" dir="2700000" algn="tl">
                    <a:srgbClr val="000000">
                      <a:alpha val="43137"/>
                    </a:srgbClr>
                  </a:outerShdw>
                </a:effectLst>
              </a:rPr>
              <a:t>show_gallery</a:t>
            </a:r>
            <a:r>
              <a:rPr lang="en-US" sz="2600" dirty="0" smtClean="0">
                <a:solidFill>
                  <a:srgbClr val="0000FF"/>
                </a:solidFill>
                <a:effectLst>
                  <a:outerShdw blurRad="38100" dist="38100" dir="2700000" algn="tl">
                    <a:srgbClr val="000000">
                      <a:alpha val="43137"/>
                    </a:srgbClr>
                  </a:outerShdw>
                </a:effectLst>
              </a:rPr>
              <a:t>(1</a:t>
            </a:r>
            <a:r>
              <a:rPr lang="en-US" sz="2600" dirty="0">
                <a:solidFill>
                  <a:srgbClr val="0000FF"/>
                </a:solidFill>
                <a:effectLst>
                  <a:outerShdw blurRad="38100" dist="38100" dir="2700000" algn="tl">
                    <a:srgbClr val="000000">
                      <a:alpha val="43137"/>
                    </a:srgbClr>
                  </a:outerShdw>
                </a:effectLst>
              </a:rPr>
              <a:t>); " </a:t>
            </a:r>
            <a:r>
              <a:rPr lang="en-US" sz="2600" b="1" dirty="0" smtClean="0">
                <a:solidFill>
                  <a:schemeClr val="accent1">
                    <a:lumMod val="50000"/>
                  </a:schemeClr>
                </a:solidFill>
              </a:rPr>
              <a:t>/</a:t>
            </a:r>
            <a:r>
              <a:rPr lang="en-US" sz="2600" dirty="0" smtClean="0"/>
              <a:t>&gt;</a:t>
            </a:r>
          </a:p>
          <a:p>
            <a:pPr lvl="1">
              <a:spcBef>
                <a:spcPts val="300"/>
              </a:spcBef>
              <a:spcAft>
                <a:spcPts val="300"/>
              </a:spcAft>
              <a:buNone/>
            </a:pPr>
            <a:r>
              <a:rPr lang="en-US" sz="2600" dirty="0" smtClean="0"/>
              <a:t>   &lt;div </a:t>
            </a:r>
            <a:r>
              <a:rPr lang="en-US" sz="2600" dirty="0" smtClean="0"/>
              <a:t>class="</a:t>
            </a:r>
            <a:r>
              <a:rPr lang="en-US" sz="2600" dirty="0" err="1" smtClean="0">
                <a:solidFill>
                  <a:srgbClr val="FF0000"/>
                </a:solidFill>
                <a:effectLst>
                  <a:outerShdw blurRad="38100" dist="38100" dir="2700000" algn="tl">
                    <a:srgbClr val="000000">
                      <a:alpha val="43137"/>
                    </a:srgbClr>
                  </a:outerShdw>
                </a:effectLst>
              </a:rPr>
              <a:t>desc</a:t>
            </a:r>
            <a:r>
              <a:rPr lang="en-US" sz="2600" dirty="0" smtClean="0"/>
              <a:t>"&gt;Park&lt;/div&gt;</a:t>
            </a:r>
          </a:p>
          <a:p>
            <a:pPr lvl="1">
              <a:spcBef>
                <a:spcPts val="300"/>
              </a:spcBef>
              <a:spcAft>
                <a:spcPts val="300"/>
              </a:spcAft>
              <a:buNone/>
            </a:pPr>
            <a:r>
              <a:rPr lang="en-US" sz="2600" dirty="0" smtClean="0"/>
              <a:t>&lt;/</a:t>
            </a:r>
            <a:r>
              <a:rPr lang="en-US" sz="2600" b="1" dirty="0" smtClean="0"/>
              <a:t>div</a:t>
            </a:r>
            <a:r>
              <a:rPr lang="en-US" sz="2600" dirty="0" smtClean="0"/>
              <a:t>&gt;</a:t>
            </a:r>
          </a:p>
          <a:p>
            <a:pPr lvl="1">
              <a:spcBef>
                <a:spcPts val="300"/>
              </a:spcBef>
              <a:spcAft>
                <a:spcPts val="300"/>
              </a:spcAft>
              <a:buNone/>
            </a:pPr>
            <a:endParaRPr lang="en-US" sz="2600" dirty="0" smtClean="0"/>
          </a:p>
          <a:p>
            <a:pPr>
              <a:buFont typeface="Wingdings" panose="05000000000000000000" pitchFamily="2" charset="2"/>
              <a:buChar char="Ø"/>
            </a:pPr>
            <a:r>
              <a:rPr lang="en-US" sz="3400" dirty="0" smtClean="0"/>
              <a:t>Example 3:</a:t>
            </a:r>
          </a:p>
          <a:p>
            <a:pPr lvl="1">
              <a:buNone/>
            </a:pPr>
            <a:endParaRPr lang="en-US" sz="700" dirty="0" smtClean="0"/>
          </a:p>
          <a:p>
            <a:pPr lvl="1">
              <a:buNone/>
            </a:pPr>
            <a:r>
              <a:rPr lang="en-US" dirty="0" smtClean="0"/>
              <a:t>&lt;</a:t>
            </a:r>
            <a:r>
              <a:rPr lang="en-US" b="1" dirty="0" smtClean="0"/>
              <a:t>div</a:t>
            </a:r>
            <a:r>
              <a:rPr lang="en-US" dirty="0" smtClean="0"/>
              <a:t> class=</a:t>
            </a:r>
            <a:r>
              <a:rPr lang="en-US" dirty="0" err="1" smtClean="0"/>
              <a:t>imageRow</a:t>
            </a:r>
            <a:r>
              <a:rPr lang="en-US" dirty="0" smtClean="0"/>
              <a:t>&gt;</a:t>
            </a:r>
          </a:p>
          <a:p>
            <a:pPr lvl="1">
              <a:buNone/>
            </a:pPr>
            <a:r>
              <a:rPr lang="en-US" sz="2600" dirty="0" smtClean="0"/>
              <a:t>   &lt;</a:t>
            </a:r>
            <a:r>
              <a:rPr lang="en-US" sz="2600" dirty="0" err="1" smtClean="0"/>
              <a:t>img</a:t>
            </a:r>
            <a:r>
              <a:rPr lang="en-US" sz="2600" dirty="0" smtClean="0"/>
              <a:t> </a:t>
            </a:r>
            <a:r>
              <a:rPr lang="en-US" sz="2600" dirty="0" err="1" smtClean="0"/>
              <a:t>src</a:t>
            </a:r>
            <a:r>
              <a:rPr lang="en-US" sz="2600" dirty="0" smtClean="0"/>
              <a:t>='images/mednatgeo201201.jpg' alt='' </a:t>
            </a:r>
            <a:endParaRPr lang="en-US" sz="2600" dirty="0" smtClean="0"/>
          </a:p>
          <a:p>
            <a:pPr lvl="1">
              <a:buNone/>
            </a:pPr>
            <a:r>
              <a:rPr lang="en-US" sz="2600" b="1" dirty="0">
                <a:solidFill>
                  <a:schemeClr val="accent1">
                    <a:lumMod val="50000"/>
                  </a:schemeClr>
                </a:solidFill>
              </a:rPr>
              <a:t> </a:t>
            </a:r>
            <a:r>
              <a:rPr lang="en-US" sz="2600" b="1" dirty="0" smtClean="0">
                <a:solidFill>
                  <a:schemeClr val="accent1">
                    <a:lumMod val="50000"/>
                  </a:schemeClr>
                </a:solidFill>
              </a:rPr>
              <a:t>           </a:t>
            </a:r>
            <a:r>
              <a:rPr lang="en-US" sz="2600" dirty="0" err="1">
                <a:solidFill>
                  <a:srgbClr val="0000FF"/>
                </a:solidFill>
                <a:effectLst>
                  <a:outerShdw blurRad="38100" dist="38100" dir="2700000" algn="tl">
                    <a:srgbClr val="000000">
                      <a:alpha val="43137"/>
                    </a:srgbClr>
                  </a:outerShdw>
                </a:effectLst>
              </a:rPr>
              <a:t>onclick</a:t>
            </a:r>
            <a:r>
              <a:rPr lang="en-US" sz="2600" dirty="0">
                <a:solidFill>
                  <a:srgbClr val="0000FF"/>
                </a:solidFill>
                <a:effectLst>
                  <a:outerShdw blurRad="38100" dist="38100" dir="2700000" algn="tl">
                    <a:srgbClr val="000000">
                      <a:alpha val="43137"/>
                    </a:srgbClr>
                  </a:outerShdw>
                </a:effectLst>
              </a:rPr>
              <a:t>='</a:t>
            </a:r>
            <a:r>
              <a:rPr lang="en-US" sz="2600" dirty="0" err="1">
                <a:solidFill>
                  <a:srgbClr val="0000FF"/>
                </a:solidFill>
                <a:effectLst>
                  <a:outerShdw blurRad="38100" dist="38100" dir="2700000" algn="tl">
                    <a:srgbClr val="000000">
                      <a:alpha val="43137"/>
                    </a:srgbClr>
                  </a:outerShdw>
                </a:effectLst>
              </a:rPr>
              <a:t>imageView</a:t>
            </a:r>
            <a:r>
              <a:rPr lang="en-US" sz="2600" dirty="0">
                <a:solidFill>
                  <a:srgbClr val="0000FF"/>
                </a:solidFill>
                <a:effectLst>
                  <a:outerShdw blurRad="38100" dist="38100" dir="2700000" algn="tl">
                    <a:srgbClr val="000000">
                      <a:alpha val="43137"/>
                    </a:srgbClr>
                  </a:outerShdw>
                </a:effectLst>
              </a:rPr>
              <a:t>("images/natgeo201201.jpg");'</a:t>
            </a:r>
            <a:r>
              <a:rPr lang="en-US" sz="2600" dirty="0" smtClean="0"/>
              <a:t>&gt;</a:t>
            </a:r>
          </a:p>
          <a:p>
            <a:pPr lvl="1">
              <a:buNone/>
            </a:pPr>
            <a:r>
              <a:rPr lang="en-US" sz="2600" dirty="0" smtClean="0"/>
              <a:t>   &lt;</a:t>
            </a:r>
            <a:r>
              <a:rPr lang="en-US" sz="2600" b="1" dirty="0" smtClean="0">
                <a:solidFill>
                  <a:srgbClr val="FF0000"/>
                </a:solidFill>
              </a:rPr>
              <a:t>p</a:t>
            </a:r>
            <a:r>
              <a:rPr lang="en-US" sz="2600" dirty="0" smtClean="0"/>
              <a:t>&gt;The Matterhorn: Night Clouds #2 -- The Matterhorn, 4478 m, at full moon. (&amp;copy; </a:t>
            </a:r>
            <a:r>
              <a:rPr lang="en-US" sz="2600" dirty="0" err="1" smtClean="0"/>
              <a:t>Nenad</a:t>
            </a:r>
            <a:r>
              <a:rPr lang="en-US" sz="2600" dirty="0" smtClean="0"/>
              <a:t> </a:t>
            </a:r>
            <a:r>
              <a:rPr lang="en-US" sz="2600" dirty="0" err="1" smtClean="0"/>
              <a:t>Saljic</a:t>
            </a:r>
            <a:r>
              <a:rPr lang="en-US" sz="2600" dirty="0" smtClean="0"/>
              <a:t>/National Geographic Photo Contest)&lt;/</a:t>
            </a:r>
            <a:r>
              <a:rPr lang="en-US" sz="2600" b="1" dirty="0" smtClean="0">
                <a:solidFill>
                  <a:srgbClr val="FF0000"/>
                </a:solidFill>
              </a:rPr>
              <a:t>p</a:t>
            </a:r>
            <a:r>
              <a:rPr lang="en-US" sz="2600" dirty="0" smtClean="0"/>
              <a:t>&gt;</a:t>
            </a:r>
          </a:p>
          <a:p>
            <a:pPr lvl="1">
              <a:buNone/>
            </a:pPr>
            <a:r>
              <a:rPr lang="en-US" sz="2600" dirty="0" smtClean="0"/>
              <a:t>&lt;/</a:t>
            </a:r>
            <a:r>
              <a:rPr lang="en-US" sz="2600" b="1" dirty="0" smtClean="0"/>
              <a:t>div</a:t>
            </a:r>
            <a:r>
              <a:rPr lang="en-US" sz="2600" dirty="0" smtClean="0"/>
              <a:t>&gt;</a:t>
            </a:r>
          </a:p>
          <a:p>
            <a:endParaRPr lang="en-US" dirty="0"/>
          </a:p>
        </p:txBody>
      </p:sp>
    </p:spTree>
    <p:extLst>
      <p:ext uri="{BB962C8B-B14F-4D97-AF65-F5344CB8AC3E}">
        <p14:creationId xmlns:p14="http://schemas.microsoft.com/office/powerpoint/2010/main" val="1392163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More Examples of Wrapped Images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rgbClr val="0000FF"/>
                </a:solidFill>
                <a:effectLst>
                  <a:outerShdw blurRad="38100" dist="38100" dir="2700000" algn="tl">
                    <a:srgbClr val="000000">
                      <a:alpha val="43137"/>
                    </a:srgbClr>
                  </a:outerShdw>
                </a:effectLst>
              </a:rPr>
              <a:t>Example 4</a:t>
            </a:r>
            <a:r>
              <a:rPr lang="en-US" sz="2800" dirty="0" smtClean="0"/>
              <a:t>:</a:t>
            </a:r>
          </a:p>
          <a:p>
            <a:pPr lvl="1">
              <a:buNone/>
            </a:pPr>
            <a:endParaRPr lang="en-US" sz="1100" dirty="0" smtClean="0"/>
          </a:p>
          <a:p>
            <a:pPr lvl="1">
              <a:buNone/>
            </a:pPr>
            <a:r>
              <a:rPr lang="en-US" sz="2400" dirty="0" smtClean="0"/>
              <a:t>&lt;</a:t>
            </a:r>
            <a:r>
              <a:rPr lang="en-US" sz="2400" dirty="0" smtClean="0"/>
              <a:t>figure&gt;</a:t>
            </a:r>
          </a:p>
          <a:p>
            <a:pPr lvl="2">
              <a:buNone/>
            </a:pPr>
            <a:r>
              <a:rPr lang="en-US" sz="2000" dirty="0" smtClean="0"/>
              <a:t>&lt;</a:t>
            </a:r>
            <a:r>
              <a:rPr lang="en-US" sz="2000" dirty="0" err="1" smtClean="0"/>
              <a:t>img</a:t>
            </a:r>
            <a:r>
              <a:rPr lang="en-US" sz="2000" dirty="0" smtClean="0"/>
              <a:t> </a:t>
            </a:r>
            <a:r>
              <a:rPr lang="en-US" sz="2000" dirty="0" err="1" smtClean="0"/>
              <a:t>src</a:t>
            </a:r>
            <a:r>
              <a:rPr lang="en-US" sz="2000" dirty="0" smtClean="0"/>
              <a:t>='images/tnnatgeo201201.jpg' alt='' </a:t>
            </a:r>
            <a:r>
              <a:rPr lang="en-US" sz="2000" dirty="0" smtClean="0"/>
              <a:t> </a:t>
            </a:r>
          </a:p>
          <a:p>
            <a:pPr lvl="2">
              <a:buNone/>
            </a:pPr>
            <a:r>
              <a:rPr lang="en-US" sz="2000" dirty="0">
                <a:solidFill>
                  <a:srgbClr val="0000FF"/>
                </a:solidFill>
                <a:effectLst>
                  <a:outerShdw blurRad="38100" dist="38100" dir="2700000" algn="tl">
                    <a:srgbClr val="000000">
                      <a:alpha val="43137"/>
                    </a:srgbClr>
                  </a:outerShdw>
                </a:effectLst>
              </a:rPr>
              <a:t> </a:t>
            </a:r>
            <a:r>
              <a:rPr lang="en-US" sz="2000" dirty="0" smtClean="0">
                <a:solidFill>
                  <a:srgbClr val="0000FF"/>
                </a:solidFill>
                <a:effectLst>
                  <a:outerShdw blurRad="38100" dist="38100" dir="2700000" algn="tl">
                    <a:srgbClr val="000000">
                      <a:alpha val="43137"/>
                    </a:srgbClr>
                  </a:outerShdw>
                </a:effectLst>
              </a:rPr>
              <a:t>       </a:t>
            </a:r>
            <a:r>
              <a:rPr lang="en-US" sz="2000" dirty="0" err="1" smtClean="0">
                <a:solidFill>
                  <a:srgbClr val="0000FF"/>
                </a:solidFill>
                <a:effectLst>
                  <a:outerShdw blurRad="38100" dist="38100" dir="2700000" algn="tl">
                    <a:srgbClr val="000000">
                      <a:alpha val="43137"/>
                    </a:srgbClr>
                  </a:outerShdw>
                </a:effectLst>
              </a:rPr>
              <a:t>onclick</a:t>
            </a:r>
            <a:r>
              <a:rPr lang="en-US" sz="2000" dirty="0" smtClean="0">
                <a:solidFill>
                  <a:srgbClr val="0000FF"/>
                </a:solidFill>
                <a:effectLst>
                  <a:outerShdw blurRad="38100" dist="38100" dir="2700000" algn="tl">
                    <a:srgbClr val="000000">
                      <a:alpha val="43137"/>
                    </a:srgbClr>
                  </a:outerShdw>
                </a:effectLst>
              </a:rPr>
              <a:t>='</a:t>
            </a:r>
            <a:r>
              <a:rPr lang="en-US" sz="2000" dirty="0" err="1" smtClean="0">
                <a:solidFill>
                  <a:srgbClr val="0000FF"/>
                </a:solidFill>
                <a:effectLst>
                  <a:outerShdw blurRad="38100" dist="38100" dir="2700000" algn="tl">
                    <a:srgbClr val="000000">
                      <a:alpha val="43137"/>
                    </a:srgbClr>
                  </a:outerShdw>
                </a:effectLst>
              </a:rPr>
              <a:t>imageView</a:t>
            </a:r>
            <a:r>
              <a:rPr lang="en-US" sz="2000" dirty="0" smtClean="0">
                <a:solidFill>
                  <a:srgbClr val="0000FF"/>
                </a:solidFill>
                <a:effectLst>
                  <a:outerShdw blurRad="38100" dist="38100" dir="2700000" algn="tl">
                    <a:srgbClr val="000000">
                      <a:alpha val="43137"/>
                    </a:srgbClr>
                  </a:outerShdw>
                </a:effectLst>
              </a:rPr>
              <a:t>("images/natgeo201201.jpg");'&gt;</a:t>
            </a:r>
          </a:p>
          <a:p>
            <a:pPr lvl="2">
              <a:buNone/>
            </a:pPr>
            <a:r>
              <a:rPr lang="en-US" sz="2000" dirty="0" smtClean="0"/>
              <a:t>&lt;</a:t>
            </a:r>
            <a:r>
              <a:rPr lang="en-US" sz="2000" dirty="0" err="1" smtClean="0">
                <a:solidFill>
                  <a:srgbClr val="FF0000"/>
                </a:solidFill>
                <a:effectLst>
                  <a:outerShdw blurRad="38100" dist="38100" dir="2700000" algn="tl">
                    <a:srgbClr val="000000">
                      <a:alpha val="43137"/>
                    </a:srgbClr>
                  </a:outerShdw>
                </a:effectLst>
              </a:rPr>
              <a:t>figcaption</a:t>
            </a:r>
            <a:r>
              <a:rPr lang="en-US" sz="2000" dirty="0" smtClean="0"/>
              <a:t>&gt;The Matterhorn: Night Clouds #2 -- The Matterhorn, 4478 m, at full moon. (&amp;copy; </a:t>
            </a:r>
            <a:r>
              <a:rPr lang="en-US" sz="2000" dirty="0" err="1" smtClean="0"/>
              <a:t>Nenad</a:t>
            </a:r>
            <a:r>
              <a:rPr lang="en-US" sz="2000" dirty="0" smtClean="0"/>
              <a:t> </a:t>
            </a:r>
            <a:r>
              <a:rPr lang="en-US" sz="2000" dirty="0" err="1" smtClean="0"/>
              <a:t>Saljic</a:t>
            </a:r>
            <a:r>
              <a:rPr lang="en-US" sz="2000" dirty="0" smtClean="0"/>
              <a:t>/National Geographic Photo Contest)&lt;/</a:t>
            </a:r>
            <a:r>
              <a:rPr lang="en-US" sz="2000" dirty="0" err="1" smtClean="0">
                <a:solidFill>
                  <a:srgbClr val="FF0000"/>
                </a:solidFill>
                <a:effectLst>
                  <a:outerShdw blurRad="38100" dist="38100" dir="2700000" algn="tl">
                    <a:srgbClr val="000000">
                      <a:alpha val="43137"/>
                    </a:srgbClr>
                  </a:outerShdw>
                </a:effectLst>
              </a:rPr>
              <a:t>figcaption</a:t>
            </a:r>
            <a:r>
              <a:rPr lang="en-US" sz="2000" dirty="0" smtClean="0"/>
              <a:t>&gt;</a:t>
            </a:r>
          </a:p>
          <a:p>
            <a:pPr lvl="1">
              <a:buNone/>
            </a:pPr>
            <a:r>
              <a:rPr lang="en-US" sz="2400" dirty="0" smtClean="0"/>
              <a:t>&lt;/figure&gt;</a:t>
            </a:r>
            <a:endParaRPr lang="en-US" sz="2400" dirty="0"/>
          </a:p>
        </p:txBody>
      </p:sp>
    </p:spTree>
    <p:extLst>
      <p:ext uri="{BB962C8B-B14F-4D97-AF65-F5344CB8AC3E}">
        <p14:creationId xmlns:p14="http://schemas.microsoft.com/office/powerpoint/2010/main" val="1063770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Creating an Image Gallery (cont’)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smtClean="0"/>
              <a:t>Putting all images into a container. </a:t>
            </a:r>
            <a:r>
              <a:rPr lang="en-US" sz="2400" dirty="0" smtClean="0"/>
              <a:t>For example:</a:t>
            </a:r>
            <a:endParaRPr lang="en-US" sz="2800" dirty="0" smtClean="0"/>
          </a:p>
          <a:p>
            <a:pPr lvl="2">
              <a:spcBef>
                <a:spcPts val="300"/>
              </a:spcBef>
              <a:spcAft>
                <a:spcPts val="300"/>
              </a:spcAft>
              <a:buNone/>
            </a:pPr>
            <a:r>
              <a:rPr lang="en-US" sz="2000" dirty="0" smtClean="0"/>
              <a:t>&lt;div class=</a:t>
            </a:r>
            <a:r>
              <a:rPr lang="en-US" sz="2000" dirty="0" err="1" smtClean="0"/>
              <a:t>imageGrid</a:t>
            </a:r>
            <a:r>
              <a:rPr lang="en-US" sz="2000" dirty="0" smtClean="0"/>
              <a:t>&gt;</a:t>
            </a:r>
          </a:p>
          <a:p>
            <a:pPr lvl="2">
              <a:spcBef>
                <a:spcPts val="300"/>
              </a:spcBef>
              <a:spcAft>
                <a:spcPts val="300"/>
              </a:spcAft>
              <a:buNone/>
            </a:pPr>
            <a:r>
              <a:rPr lang="en-US" sz="2000" dirty="0" smtClean="0"/>
              <a:t>	…. Wrapped images …</a:t>
            </a:r>
          </a:p>
          <a:p>
            <a:pPr lvl="2">
              <a:spcBef>
                <a:spcPts val="300"/>
              </a:spcBef>
              <a:spcAft>
                <a:spcPts val="300"/>
              </a:spcAft>
              <a:buNone/>
            </a:pPr>
            <a:r>
              <a:rPr lang="en-US" sz="2000" dirty="0" smtClean="0"/>
              <a:t>&lt;/div&gt;</a:t>
            </a:r>
          </a:p>
          <a:p>
            <a:pPr>
              <a:buFont typeface="Wingdings" panose="05000000000000000000" pitchFamily="2" charset="2"/>
              <a:buChar char="Ø"/>
            </a:pPr>
            <a:r>
              <a:rPr lang="en-US" sz="2800" dirty="0" smtClean="0"/>
              <a:t>Setting up CSS for the wrapped images or image boxes. For example:</a:t>
            </a:r>
          </a:p>
          <a:p>
            <a:pPr lvl="2">
              <a:buNone/>
            </a:pPr>
            <a:r>
              <a:rPr lang="en-US" sz="2000" dirty="0"/>
              <a:t>f</a:t>
            </a:r>
            <a:r>
              <a:rPr lang="en-US" sz="2000" dirty="0" smtClean="0"/>
              <a:t>igure</a:t>
            </a:r>
            <a:endParaRPr lang="en-US" sz="2000" dirty="0" smtClean="0"/>
          </a:p>
          <a:p>
            <a:pPr lvl="2">
              <a:buNone/>
            </a:pPr>
            <a:r>
              <a:rPr lang="en-US" sz="2000" dirty="0" smtClean="0"/>
              <a:t>{</a:t>
            </a:r>
          </a:p>
          <a:p>
            <a:pPr lvl="2">
              <a:buNone/>
            </a:pPr>
            <a:r>
              <a:rPr lang="en-US" sz="2000" dirty="0" smtClean="0"/>
              <a:t>	float: left; // for grid galleries</a:t>
            </a:r>
          </a:p>
          <a:p>
            <a:pPr lvl="2">
              <a:buNone/>
            </a:pPr>
            <a:r>
              <a:rPr lang="en-US" sz="2000" dirty="0" smtClean="0"/>
              <a:t>	height: 175px; // size of image boxes</a:t>
            </a:r>
          </a:p>
          <a:p>
            <a:pPr lvl="2">
              <a:buNone/>
            </a:pPr>
            <a:r>
              <a:rPr lang="en-US" sz="2000" dirty="0" smtClean="0"/>
              <a:t>	margin: 1em 2em 0 0;</a:t>
            </a:r>
          </a:p>
          <a:p>
            <a:pPr lvl="2">
              <a:buNone/>
            </a:pPr>
            <a:r>
              <a:rPr lang="en-US" sz="2000" dirty="0" smtClean="0"/>
              <a:t>}</a:t>
            </a:r>
            <a:endParaRPr lang="en-US" sz="2000" dirty="0" smtClean="0"/>
          </a:p>
        </p:txBody>
      </p:sp>
    </p:spTree>
    <p:extLst>
      <p:ext uri="{BB962C8B-B14F-4D97-AF65-F5344CB8AC3E}">
        <p14:creationId xmlns:p14="http://schemas.microsoft.com/office/powerpoint/2010/main" val="749718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Creating an Image Gallery (cont’)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t>Setting up CSS for images. For example:</a:t>
            </a:r>
          </a:p>
          <a:p>
            <a:pPr>
              <a:buNone/>
            </a:pPr>
            <a:r>
              <a:rPr lang="en-US" sz="2000" dirty="0" smtClean="0"/>
              <a:t>           </a:t>
            </a:r>
            <a:endParaRPr lang="en-US" sz="2000" dirty="0" smtClean="0"/>
          </a:p>
          <a:p>
            <a:pPr>
              <a:buNone/>
            </a:pPr>
            <a:r>
              <a:rPr lang="en-US" sz="2000" dirty="0"/>
              <a:t> </a:t>
            </a:r>
            <a:r>
              <a:rPr lang="en-US" sz="2000" dirty="0" smtClean="0"/>
              <a:t>          </a:t>
            </a:r>
            <a:r>
              <a:rPr lang="en-US" sz="2000" dirty="0" smtClean="0"/>
              <a:t> </a:t>
            </a:r>
            <a:r>
              <a:rPr lang="en-US" sz="2000" dirty="0" smtClean="0"/>
              <a:t>figure </a:t>
            </a:r>
            <a:r>
              <a:rPr lang="en-US" sz="2000" dirty="0" err="1" smtClean="0"/>
              <a:t>img</a:t>
            </a:r>
            <a:endParaRPr lang="en-US" sz="2000" dirty="0" smtClean="0"/>
          </a:p>
          <a:p>
            <a:pPr>
              <a:buNone/>
            </a:pPr>
            <a:r>
              <a:rPr lang="en-US" sz="2000" dirty="0" smtClean="0"/>
              <a:t>            {</a:t>
            </a:r>
          </a:p>
          <a:p>
            <a:pPr>
              <a:buNone/>
            </a:pPr>
            <a:r>
              <a:rPr lang="en-US" sz="2000" dirty="0" smtClean="0"/>
              <a:t>                padding: 10px;</a:t>
            </a:r>
          </a:p>
          <a:p>
            <a:pPr>
              <a:buNone/>
            </a:pPr>
            <a:r>
              <a:rPr lang="en-US" sz="2000" dirty="0" smtClean="0"/>
              <a:t>                border: 1px solid black;</a:t>
            </a:r>
          </a:p>
          <a:p>
            <a:pPr>
              <a:buNone/>
            </a:pPr>
            <a:r>
              <a:rPr lang="en-US" sz="2000" dirty="0" smtClean="0"/>
              <a:t>                border-radius: 5px;</a:t>
            </a:r>
          </a:p>
          <a:p>
            <a:pPr>
              <a:buNone/>
            </a:pPr>
            <a:r>
              <a:rPr lang="en-US" sz="2000" dirty="0" smtClean="0"/>
              <a:t>                margin: 10px;</a:t>
            </a:r>
          </a:p>
          <a:p>
            <a:pPr>
              <a:buNone/>
            </a:pPr>
            <a:r>
              <a:rPr lang="en-US" sz="2000" dirty="0" smtClean="0"/>
              <a:t>                cursor: pointer;</a:t>
            </a:r>
          </a:p>
          <a:p>
            <a:pPr>
              <a:buNone/>
            </a:pPr>
            <a:r>
              <a:rPr lang="en-US" sz="2000" dirty="0" smtClean="0"/>
              <a:t>            }</a:t>
            </a:r>
          </a:p>
          <a:p>
            <a:endParaRPr lang="en-US" dirty="0"/>
          </a:p>
        </p:txBody>
      </p:sp>
    </p:spTree>
    <p:extLst>
      <p:ext uri="{BB962C8B-B14F-4D97-AF65-F5344CB8AC3E}">
        <p14:creationId xmlns:p14="http://schemas.microsoft.com/office/powerpoint/2010/main" val="1768747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Creating an Image Gallery (cont’)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609599"/>
          </a:xfrm>
        </p:spPr>
        <p:txBody>
          <a:bodyPr>
            <a:normAutofit fontScale="85000" lnSpcReduction="10000"/>
          </a:bodyPr>
          <a:lstStyle/>
          <a:p>
            <a:r>
              <a:rPr lang="en-US" sz="2800" dirty="0" smtClean="0"/>
              <a:t>Setting up CSS for captions, descriptions. For example:</a:t>
            </a:r>
          </a:p>
        </p:txBody>
      </p:sp>
      <p:sp>
        <p:nvSpPr>
          <p:cNvPr id="4" name="Content Placeholder 2"/>
          <p:cNvSpPr txBox="1">
            <a:spLocks/>
          </p:cNvSpPr>
          <p:nvPr/>
        </p:nvSpPr>
        <p:spPr>
          <a:xfrm>
            <a:off x="304800" y="2286000"/>
            <a:ext cx="4114800" cy="38862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3200" dirty="0" smtClean="0"/>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figure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figcaption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width: 200px;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font-size: 0.7em;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padding: 5px;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margin-left: -1000em;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margin-top: -20px;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background-color: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ffa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border: 1px solid #ffad33;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border-radius: 5px;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position: absolute;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876800" y="2590800"/>
            <a:ext cx="3886200" cy="3581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figure:hover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figcaption</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margin-left: 50px;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462944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Creating an Image Gallery (cont’)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24400"/>
          </a:xfrm>
        </p:spPr>
        <p:txBody>
          <a:bodyPr>
            <a:normAutofit fontScale="92500"/>
          </a:bodyPr>
          <a:lstStyle/>
          <a:p>
            <a:pPr>
              <a:buFont typeface="Wingdings" panose="05000000000000000000" pitchFamily="2" charset="2"/>
              <a:buChar char="Ø"/>
            </a:pPr>
            <a:r>
              <a:rPr lang="en-US" sz="3000" dirty="0" smtClean="0"/>
              <a:t>Adding two more div elements on the page for showing up full-size images.</a:t>
            </a:r>
          </a:p>
          <a:p>
            <a:pPr lvl="2">
              <a:buNone/>
            </a:pPr>
            <a:endParaRPr lang="en-US" sz="1000" dirty="0" smtClean="0"/>
          </a:p>
          <a:p>
            <a:pPr lvl="2">
              <a:buNone/>
            </a:pPr>
            <a:r>
              <a:rPr lang="en-US" sz="2200" dirty="0" smtClean="0"/>
              <a:t>&lt;</a:t>
            </a:r>
            <a:r>
              <a:rPr lang="en-US" sz="2200" dirty="0" smtClean="0"/>
              <a:t>div id="popup"&gt;</a:t>
            </a:r>
          </a:p>
          <a:p>
            <a:pPr lvl="2">
              <a:buNone/>
            </a:pPr>
            <a:r>
              <a:rPr lang="en-US" sz="2200" dirty="0" smtClean="0"/>
              <a:t>    &lt;!-- large version of the image --&gt;</a:t>
            </a:r>
          </a:p>
          <a:p>
            <a:pPr lvl="2">
              <a:buNone/>
            </a:pPr>
            <a:r>
              <a:rPr lang="en-US" sz="2200" dirty="0" smtClean="0"/>
              <a:t>    &lt;</a:t>
            </a:r>
            <a:r>
              <a:rPr lang="en-US" sz="2200" dirty="0" err="1" smtClean="0"/>
              <a:t>img</a:t>
            </a:r>
            <a:r>
              <a:rPr lang="en-US" sz="2200" dirty="0" smtClean="0"/>
              <a:t> class="image" id="</a:t>
            </a:r>
            <a:r>
              <a:rPr lang="en-US" sz="2200" dirty="0" err="1" smtClean="0"/>
              <a:t>popupImage</a:t>
            </a:r>
            <a:r>
              <a:rPr lang="en-US" sz="2200" dirty="0" smtClean="0"/>
              <a:t>" alt="Loading..."   </a:t>
            </a:r>
          </a:p>
          <a:p>
            <a:pPr lvl="2">
              <a:buNone/>
            </a:pPr>
            <a:r>
              <a:rPr lang="en-US" sz="2200" dirty="0" smtClean="0"/>
              <a:t>              </a:t>
            </a:r>
            <a:r>
              <a:rPr lang="en-US" sz="2200" dirty="0" err="1" smtClean="0"/>
              <a:t>src</a:t>
            </a:r>
            <a:r>
              <a:rPr lang="en-US" sz="2200" dirty="0" smtClean="0"/>
              <a:t>="nothing.jpg" /&gt;</a:t>
            </a:r>
          </a:p>
          <a:p>
            <a:pPr lvl="2">
              <a:buNone/>
            </a:pPr>
            <a:r>
              <a:rPr lang="en-US" sz="2200" dirty="0" smtClean="0"/>
              <a:t>    &lt;div class="close" </a:t>
            </a:r>
            <a:r>
              <a:rPr lang="en-US" sz="2200" dirty="0" err="1" smtClean="0">
                <a:solidFill>
                  <a:srgbClr val="0000FF"/>
                </a:solidFill>
                <a:effectLst>
                  <a:outerShdw blurRad="38100" dist="38100" dir="2700000" algn="tl">
                    <a:srgbClr val="000000">
                      <a:alpha val="43137"/>
                    </a:srgbClr>
                  </a:outerShdw>
                </a:effectLst>
              </a:rPr>
              <a:t>onclick</a:t>
            </a:r>
            <a:r>
              <a:rPr lang="en-US" sz="2200" dirty="0" smtClean="0">
                <a:solidFill>
                  <a:srgbClr val="0000FF"/>
                </a:solidFill>
                <a:effectLst>
                  <a:outerShdw blurRad="38100" dist="38100" dir="2700000" algn="tl">
                    <a:srgbClr val="000000">
                      <a:alpha val="43137"/>
                    </a:srgbClr>
                  </a:outerShdw>
                </a:effectLst>
              </a:rPr>
              <a:t>="</a:t>
            </a:r>
            <a:r>
              <a:rPr lang="en-US" sz="2200" dirty="0" err="1" smtClean="0">
                <a:solidFill>
                  <a:srgbClr val="0000FF"/>
                </a:solidFill>
                <a:effectLst>
                  <a:outerShdw blurRad="38100" dist="38100" dir="2700000" algn="tl">
                    <a:srgbClr val="000000">
                      <a:alpha val="43137"/>
                    </a:srgbClr>
                  </a:outerShdw>
                </a:effectLst>
              </a:rPr>
              <a:t>imageClose</a:t>
            </a:r>
            <a:r>
              <a:rPr lang="en-US" sz="2200" dirty="0" smtClean="0">
                <a:solidFill>
                  <a:srgbClr val="0000FF"/>
                </a:solidFill>
                <a:effectLst>
                  <a:outerShdw blurRad="38100" dist="38100" dir="2700000" algn="tl">
                    <a:srgbClr val="000000">
                      <a:alpha val="43137"/>
                    </a:srgbClr>
                  </a:outerShdw>
                </a:effectLst>
              </a:rPr>
              <a:t>();"</a:t>
            </a:r>
            <a:r>
              <a:rPr lang="en-US" sz="2200" dirty="0" smtClean="0"/>
              <a:t>&gt;&amp;</a:t>
            </a:r>
            <a:r>
              <a:rPr lang="en-US" sz="2200" dirty="0" err="1" smtClean="0"/>
              <a:t>nbsp;X&amp;nbsp</a:t>
            </a:r>
            <a:r>
              <a:rPr lang="en-US" sz="2200" dirty="0" smtClean="0"/>
              <a:t>;</a:t>
            </a:r>
          </a:p>
          <a:p>
            <a:pPr lvl="2">
              <a:buNone/>
            </a:pPr>
            <a:r>
              <a:rPr lang="en-US" sz="2200" dirty="0"/>
              <a:t> </a:t>
            </a:r>
            <a:r>
              <a:rPr lang="en-US" sz="2200" dirty="0" smtClean="0"/>
              <a:t>   </a:t>
            </a:r>
            <a:r>
              <a:rPr lang="en-US" sz="2200" dirty="0" smtClean="0"/>
              <a:t>&lt;/</a:t>
            </a:r>
            <a:r>
              <a:rPr lang="en-US" sz="2200" dirty="0" smtClean="0"/>
              <a:t>div&gt;</a:t>
            </a:r>
          </a:p>
          <a:p>
            <a:pPr lvl="2">
              <a:buNone/>
            </a:pPr>
            <a:r>
              <a:rPr lang="en-US" sz="2200" dirty="0" smtClean="0"/>
              <a:t>&lt;/div&gt;</a:t>
            </a:r>
          </a:p>
          <a:p>
            <a:pPr lvl="2">
              <a:buNone/>
            </a:pPr>
            <a:r>
              <a:rPr lang="en-US" sz="1300" dirty="0" smtClean="0"/>
              <a:t> </a:t>
            </a:r>
          </a:p>
          <a:p>
            <a:pPr lvl="2">
              <a:buNone/>
            </a:pPr>
            <a:r>
              <a:rPr lang="en-US" sz="2200" dirty="0" smtClean="0"/>
              <a:t>&lt;div id="</a:t>
            </a:r>
            <a:r>
              <a:rPr lang="en-US" sz="2200" dirty="0" err="1" smtClean="0"/>
              <a:t>popupbg</a:t>
            </a:r>
            <a:r>
              <a:rPr lang="en-US" sz="2200" dirty="0" smtClean="0"/>
              <a:t>"&gt;&lt;/div&gt;</a:t>
            </a:r>
          </a:p>
          <a:p>
            <a:pPr>
              <a:buNone/>
            </a:pPr>
            <a:endParaRPr lang="en-US" dirty="0" smtClean="0"/>
          </a:p>
          <a:p>
            <a:endParaRPr lang="en-US" dirty="0"/>
          </a:p>
        </p:txBody>
      </p:sp>
    </p:spTree>
    <p:extLst>
      <p:ext uri="{BB962C8B-B14F-4D97-AF65-F5344CB8AC3E}">
        <p14:creationId xmlns:p14="http://schemas.microsoft.com/office/powerpoint/2010/main" val="331518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00"/>
                </a:solidFill>
                <a:effectLst>
                  <a:outerShdw blurRad="38100" dist="38100" dir="2700000" algn="tl">
                    <a:srgbClr val="000000">
                      <a:alpha val="43137"/>
                    </a:srgbClr>
                  </a:outerShdw>
                </a:effectLst>
              </a:rPr>
              <a:t>Image with figure/</a:t>
            </a:r>
            <a:r>
              <a:rPr lang="en-CA" sz="4000" dirty="0" err="1">
                <a:solidFill>
                  <a:srgbClr val="000000"/>
                </a:solidFill>
                <a:effectLst>
                  <a:outerShdw blurRad="38100" dist="38100" dir="2700000" algn="tl">
                    <a:srgbClr val="000000">
                      <a:alpha val="43137"/>
                    </a:srgbClr>
                  </a:outerShdw>
                </a:effectLst>
              </a:rPr>
              <a:t>figcaption</a:t>
            </a:r>
            <a:r>
              <a:rPr lang="en-CA" sz="4000" dirty="0">
                <a:solidFill>
                  <a:srgbClr val="000000"/>
                </a:solidFill>
                <a:effectLst>
                  <a:outerShdw blurRad="38100" dist="38100" dir="2700000" algn="tl">
                    <a:srgbClr val="000000">
                      <a:alpha val="43137"/>
                    </a:srgbClr>
                  </a:outerShdw>
                </a:effectLst>
              </a:rPr>
              <a:t> tags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4133056"/>
          </a:xfrm>
        </p:spPr>
        <p:txBody>
          <a:bodyPr/>
          <a:lstStyle/>
          <a:p>
            <a:pPr>
              <a:buFont typeface="Wingdings" panose="05000000000000000000" pitchFamily="2" charset="2"/>
              <a:buChar char="Ø"/>
            </a:pPr>
            <a:r>
              <a:rPr lang="en-CA" sz="2400" dirty="0">
                <a:effectLst/>
              </a:rPr>
              <a:t>The HTML </a:t>
            </a:r>
            <a:r>
              <a:rPr lang="en-CA" sz="2400" dirty="0">
                <a:effectLst>
                  <a:outerShdw blurRad="38100" dist="38100" dir="2700000" algn="tl">
                    <a:srgbClr val="000000">
                      <a:alpha val="43137"/>
                    </a:srgbClr>
                  </a:outerShdw>
                </a:effectLst>
              </a:rPr>
              <a:t>&lt;figure&gt;</a:t>
            </a:r>
            <a:r>
              <a:rPr lang="en-CA" sz="2400" dirty="0">
                <a:effectLst/>
              </a:rPr>
              <a:t> Element represents self-contained content, frequently with a caption </a:t>
            </a:r>
            <a:r>
              <a:rPr lang="en-CA" sz="2400" dirty="0" smtClean="0">
                <a:effectLst/>
              </a:rPr>
              <a:t>( </a:t>
            </a:r>
            <a:r>
              <a:rPr lang="en-CA" sz="2400" dirty="0" smtClean="0">
                <a:effectLst>
                  <a:outerShdw blurRad="38100" dist="38100" dir="2700000" algn="tl">
                    <a:srgbClr val="000000">
                      <a:alpha val="43137"/>
                    </a:srgbClr>
                  </a:outerShdw>
                </a:effectLst>
              </a:rPr>
              <a:t>&lt;</a:t>
            </a:r>
            <a:r>
              <a:rPr lang="en-CA" sz="2400" dirty="0" err="1">
                <a:effectLst>
                  <a:outerShdw blurRad="38100" dist="38100" dir="2700000" algn="tl">
                    <a:srgbClr val="000000">
                      <a:alpha val="43137"/>
                    </a:srgbClr>
                  </a:outerShdw>
                </a:effectLst>
              </a:rPr>
              <a:t>figcaption</a:t>
            </a:r>
            <a:r>
              <a:rPr lang="en-CA" sz="2400" dirty="0" smtClean="0">
                <a:effectLst>
                  <a:outerShdw blurRad="38100" dist="38100" dir="2700000" algn="tl">
                    <a:srgbClr val="000000">
                      <a:alpha val="43137"/>
                    </a:srgbClr>
                  </a:outerShdw>
                </a:effectLst>
              </a:rPr>
              <a:t>&gt; </a:t>
            </a:r>
            <a:r>
              <a:rPr lang="en-CA" sz="2400" dirty="0" smtClean="0">
                <a:effectLst/>
              </a:rPr>
              <a:t>)</a:t>
            </a:r>
            <a:r>
              <a:rPr lang="en-CA" sz="2400" i="1" dirty="0" smtClean="0">
                <a:effectLst/>
              </a:rPr>
              <a:t>,</a:t>
            </a:r>
            <a:r>
              <a:rPr lang="en-CA" sz="2400" dirty="0">
                <a:effectLst/>
              </a:rPr>
              <a:t> and is typically referenced as a single unit</a:t>
            </a:r>
            <a:r>
              <a:rPr lang="en-CA" sz="2400" dirty="0" smtClean="0">
                <a:effectLst/>
              </a:rPr>
              <a:t>.</a:t>
            </a:r>
          </a:p>
          <a:p>
            <a:pPr>
              <a:buFont typeface="Wingdings" panose="05000000000000000000" pitchFamily="2" charset="2"/>
              <a:buChar char="Ø"/>
            </a:pPr>
            <a:r>
              <a:rPr lang="en-CA" sz="2400" dirty="0" smtClean="0">
                <a:effectLst/>
              </a:rPr>
              <a:t>e.g.</a:t>
            </a:r>
          </a:p>
          <a:p>
            <a:pPr>
              <a:buFont typeface="Wingdings" panose="05000000000000000000" pitchFamily="2" charset="2"/>
              <a:buChar char="Ø"/>
            </a:pPr>
            <a:endParaRPr lang="en-CA" sz="2400" dirty="0" smtClean="0">
              <a:effectLst/>
            </a:endParaRPr>
          </a:p>
          <a:p>
            <a:pPr>
              <a:buFont typeface="Wingdings" panose="05000000000000000000" pitchFamily="2" charset="2"/>
              <a:buChar char="Ø"/>
            </a:pPr>
            <a:endParaRPr lang="en-CA" sz="2400" dirty="0">
              <a:effectLst/>
            </a:endParaRPr>
          </a:p>
          <a:p>
            <a:pPr>
              <a:buFont typeface="Wingdings" panose="05000000000000000000" pitchFamily="2" charset="2"/>
              <a:buChar char="Ø"/>
            </a:pPr>
            <a:endParaRPr lang="en-CA" sz="2400" dirty="0" smtClean="0">
              <a:effectLst/>
            </a:endParaRPr>
          </a:p>
          <a:p>
            <a:pPr>
              <a:buFont typeface="Wingdings" panose="05000000000000000000" pitchFamily="2" charset="2"/>
              <a:buChar char="Ø"/>
            </a:pPr>
            <a:endParaRPr lang="en-CA" sz="2400" dirty="0">
              <a:effectLst/>
            </a:endParaRPr>
          </a:p>
          <a:p>
            <a:pPr marL="0" indent="0">
              <a:buNone/>
            </a:pPr>
            <a:endParaRPr lang="en-CA" sz="2400" dirty="0">
              <a:effectLst/>
            </a:endParaRPr>
          </a:p>
          <a:p>
            <a:pPr marL="0" indent="0">
              <a:buNone/>
            </a:pPr>
            <a:endParaRPr lang="en-CA" sz="2000" dirty="0">
              <a:effectLst/>
            </a:endParaRPr>
          </a:p>
          <a:p>
            <a:pPr>
              <a:buFont typeface="Wingdings" panose="05000000000000000000" pitchFamily="2" charset="2"/>
              <a:buChar char="q"/>
            </a:pPr>
            <a:r>
              <a:rPr lang="en-CA" sz="2400" dirty="0">
                <a:effectLst/>
                <a:hlinkClick r:id="rId2"/>
              </a:rPr>
              <a:t>html5figure-1.html</a:t>
            </a:r>
            <a:r>
              <a:rPr lang="en-CA" sz="2400" dirty="0">
                <a:effectLst/>
              </a:rPr>
              <a:t>			</a:t>
            </a:r>
            <a:r>
              <a:rPr lang="en-CA" sz="2400" dirty="0" smtClean="0">
                <a:effectLst/>
              </a:rPr>
              <a:t> </a:t>
            </a:r>
            <a:r>
              <a:rPr lang="en-CA" sz="2400" dirty="0" smtClean="0">
                <a:effectLst/>
                <a:hlinkClick r:id="rId3"/>
              </a:rPr>
              <a:t>html5figure-2.html</a:t>
            </a:r>
            <a:endParaRPr lang="en-CA" sz="2400" dirty="0">
              <a:effectLst/>
            </a:endParaRP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solidFill>
                  <a:prstClr val="black"/>
                </a:solidFill>
              </a:rPr>
              <a:pPr>
                <a:defRPr/>
              </a:pPr>
              <a:t>3</a:t>
            </a:fld>
            <a:endParaRPr lang="en-CA" altLang="en-US">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87732081"/>
              </p:ext>
            </p:extLst>
          </p:nvPr>
        </p:nvGraphicFramePr>
        <p:xfrm>
          <a:off x="611560" y="3212976"/>
          <a:ext cx="7488832" cy="2286000"/>
        </p:xfrm>
        <a:graphic>
          <a:graphicData uri="http://schemas.openxmlformats.org/drawingml/2006/table">
            <a:tbl>
              <a:tblPr firstRow="1" bandRow="1">
                <a:tableStyleId>{5C22544A-7EE6-4342-B048-85BDC9FD1C3A}</a:tableStyleId>
              </a:tblPr>
              <a:tblGrid>
                <a:gridCol w="7488832"/>
              </a:tblGrid>
              <a:tr h="370840">
                <a:tc>
                  <a:txBody>
                    <a:bodyPr/>
                    <a:lstStyle/>
                    <a:p>
                      <a:r>
                        <a:rPr lang="en-CA" b="0" dirty="0" smtClean="0">
                          <a:solidFill>
                            <a:schemeClr val="tx1"/>
                          </a:solidFill>
                        </a:rPr>
                        <a:t> &lt;div class="picture"&gt;</a:t>
                      </a:r>
                    </a:p>
                    <a:p>
                      <a:r>
                        <a:rPr lang="en-CA" b="0" dirty="0" smtClean="0">
                          <a:solidFill>
                            <a:schemeClr val="tx1"/>
                          </a:solidFill>
                        </a:rPr>
                        <a:t>   &lt;figure&gt;</a:t>
                      </a:r>
                    </a:p>
                    <a:p>
                      <a:r>
                        <a:rPr lang="en-CA" b="0" dirty="0" smtClean="0">
                          <a:solidFill>
                            <a:schemeClr val="tx1"/>
                          </a:solidFill>
                        </a:rPr>
                        <a:t>      &lt;</a:t>
                      </a:r>
                      <a:r>
                        <a:rPr lang="en-CA" b="0" dirty="0" err="1" smtClean="0">
                          <a:solidFill>
                            <a:schemeClr val="tx1"/>
                          </a:solidFill>
                        </a:rPr>
                        <a:t>figcaption</a:t>
                      </a:r>
                      <a:r>
                        <a:rPr lang="en-CA" b="0" dirty="0" smtClean="0">
                          <a:solidFill>
                            <a:schemeClr val="tx1"/>
                          </a:solidFill>
                        </a:rPr>
                        <a:t>&gt;</a:t>
                      </a:r>
                    </a:p>
                    <a:p>
                      <a:r>
                        <a:rPr lang="en-CA" b="0" dirty="0" smtClean="0">
                          <a:solidFill>
                            <a:schemeClr val="tx1"/>
                          </a:solidFill>
                        </a:rPr>
                        <a:t>          this is a figure caption blah  </a:t>
                      </a:r>
                      <a:r>
                        <a:rPr lang="en-CA" b="0" dirty="0" err="1" smtClean="0">
                          <a:solidFill>
                            <a:schemeClr val="tx1"/>
                          </a:solidFill>
                        </a:rPr>
                        <a:t>blah</a:t>
                      </a:r>
                      <a:r>
                        <a:rPr lang="en-CA" b="0" dirty="0" smtClean="0">
                          <a:solidFill>
                            <a:schemeClr val="tx1"/>
                          </a:solidFill>
                        </a:rPr>
                        <a:t> </a:t>
                      </a:r>
                      <a:r>
                        <a:rPr lang="en-CA" b="0" dirty="0" err="1" smtClean="0">
                          <a:solidFill>
                            <a:schemeClr val="tx1"/>
                          </a:solidFill>
                        </a:rPr>
                        <a:t>blah</a:t>
                      </a:r>
                      <a:r>
                        <a:rPr lang="en-CA" b="0" dirty="0" smtClean="0">
                          <a:solidFill>
                            <a:schemeClr val="tx1"/>
                          </a:solidFill>
                        </a:rPr>
                        <a:t> </a:t>
                      </a:r>
                      <a:r>
                        <a:rPr lang="en-CA" b="0" dirty="0" err="1" smtClean="0">
                          <a:solidFill>
                            <a:schemeClr val="tx1"/>
                          </a:solidFill>
                        </a:rPr>
                        <a:t>blah</a:t>
                      </a:r>
                      <a:r>
                        <a:rPr lang="en-CA" b="0" dirty="0" smtClean="0">
                          <a:solidFill>
                            <a:schemeClr val="tx1"/>
                          </a:solidFill>
                        </a:rPr>
                        <a:t> </a:t>
                      </a:r>
                      <a:r>
                        <a:rPr lang="en-CA" b="0" dirty="0" err="1" smtClean="0">
                          <a:solidFill>
                            <a:schemeClr val="tx1"/>
                          </a:solidFill>
                        </a:rPr>
                        <a:t>blah</a:t>
                      </a:r>
                      <a:r>
                        <a:rPr lang="en-CA" b="0" dirty="0" smtClean="0">
                          <a:solidFill>
                            <a:schemeClr val="tx1"/>
                          </a:solidFill>
                        </a:rPr>
                        <a:t> </a:t>
                      </a:r>
                      <a:r>
                        <a:rPr lang="en-CA" b="0" dirty="0" err="1" smtClean="0">
                          <a:solidFill>
                            <a:schemeClr val="tx1"/>
                          </a:solidFill>
                        </a:rPr>
                        <a:t>blah</a:t>
                      </a:r>
                      <a:r>
                        <a:rPr lang="en-CA" b="0" dirty="0" smtClean="0">
                          <a:solidFill>
                            <a:schemeClr val="tx1"/>
                          </a:solidFill>
                        </a:rPr>
                        <a:t> </a:t>
                      </a:r>
                      <a:r>
                        <a:rPr lang="en-CA" b="0" dirty="0" err="1" smtClean="0">
                          <a:solidFill>
                            <a:schemeClr val="tx1"/>
                          </a:solidFill>
                        </a:rPr>
                        <a:t>blah</a:t>
                      </a:r>
                      <a:r>
                        <a:rPr lang="en-CA" b="0" dirty="0" smtClean="0">
                          <a:solidFill>
                            <a:schemeClr val="tx1"/>
                          </a:solidFill>
                        </a:rPr>
                        <a:t> </a:t>
                      </a:r>
                    </a:p>
                    <a:p>
                      <a:r>
                        <a:rPr lang="en-CA" b="0" dirty="0" smtClean="0">
                          <a:solidFill>
                            <a:schemeClr val="tx1"/>
                          </a:solidFill>
                        </a:rPr>
                        <a:t>      &lt;/</a:t>
                      </a:r>
                      <a:r>
                        <a:rPr lang="en-CA" b="0" dirty="0" err="1" smtClean="0">
                          <a:solidFill>
                            <a:schemeClr val="tx1"/>
                          </a:solidFill>
                        </a:rPr>
                        <a:t>figcaption</a:t>
                      </a:r>
                      <a:r>
                        <a:rPr lang="en-CA" b="0" dirty="0" smtClean="0">
                          <a:solidFill>
                            <a:schemeClr val="tx1"/>
                          </a:solidFill>
                        </a:rPr>
                        <a:t>&gt;</a:t>
                      </a:r>
                    </a:p>
                    <a:p>
                      <a:r>
                        <a:rPr lang="en-CA" b="0" baseline="0" dirty="0" smtClean="0">
                          <a:solidFill>
                            <a:schemeClr val="tx1"/>
                          </a:solidFill>
                        </a:rPr>
                        <a:t>      </a:t>
                      </a:r>
                      <a:r>
                        <a:rPr lang="en-CA" b="0" dirty="0" smtClean="0">
                          <a:solidFill>
                            <a:schemeClr val="tx1"/>
                          </a:solidFill>
                        </a:rPr>
                        <a:t>&lt;</a:t>
                      </a:r>
                      <a:r>
                        <a:rPr lang="en-CA" b="0" dirty="0" err="1" smtClean="0">
                          <a:solidFill>
                            <a:schemeClr val="tx1"/>
                          </a:solidFill>
                        </a:rPr>
                        <a:t>img</a:t>
                      </a:r>
                      <a:r>
                        <a:rPr lang="en-CA" b="0" dirty="0" smtClean="0">
                          <a:solidFill>
                            <a:schemeClr val="tx1"/>
                          </a:solidFill>
                        </a:rPr>
                        <a:t> </a:t>
                      </a:r>
                      <a:r>
                        <a:rPr lang="en-CA" b="0" dirty="0" err="1" smtClean="0">
                          <a:solidFill>
                            <a:schemeClr val="tx1"/>
                          </a:solidFill>
                        </a:rPr>
                        <a:t>src</a:t>
                      </a:r>
                      <a:r>
                        <a:rPr lang="en-CA" b="0" dirty="0" smtClean="0">
                          <a:solidFill>
                            <a:schemeClr val="tx1"/>
                          </a:solidFill>
                        </a:rPr>
                        <a:t>="image-01.jpg" alt="landscape 1" title="landscape 1" /&gt;</a:t>
                      </a:r>
                    </a:p>
                    <a:p>
                      <a:r>
                        <a:rPr lang="en-CA" b="0" baseline="0" dirty="0" smtClean="0">
                          <a:solidFill>
                            <a:schemeClr val="tx1"/>
                          </a:solidFill>
                        </a:rPr>
                        <a:t>   </a:t>
                      </a:r>
                      <a:r>
                        <a:rPr lang="en-CA" b="0" dirty="0" smtClean="0">
                          <a:solidFill>
                            <a:schemeClr val="tx1"/>
                          </a:solidFill>
                        </a:rPr>
                        <a:t>&lt;/figure&gt;</a:t>
                      </a:r>
                    </a:p>
                    <a:p>
                      <a:r>
                        <a:rPr lang="en-CA" b="0" dirty="0" smtClean="0">
                          <a:solidFill>
                            <a:schemeClr val="tx1"/>
                          </a:solidFill>
                        </a:rPr>
                        <a:t>  &lt;/div&gt;</a:t>
                      </a:r>
                      <a:endParaRPr lang="en-CA" b="0" dirty="0">
                        <a:solidFill>
                          <a:schemeClr val="tx1"/>
                        </a:solidFill>
                      </a:endParaRPr>
                    </a:p>
                  </a:txBody>
                  <a:tcPr/>
                </a:tc>
              </a:tr>
            </a:tbl>
          </a:graphicData>
        </a:graphic>
      </p:graphicFrame>
    </p:spTree>
    <p:extLst>
      <p:ext uri="{BB962C8B-B14F-4D97-AF65-F5344CB8AC3E}">
        <p14:creationId xmlns:p14="http://schemas.microsoft.com/office/powerpoint/2010/main" val="3987090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JS for showing up full-size images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47800"/>
            <a:ext cx="8229600" cy="5029200"/>
          </a:xfrm>
        </p:spPr>
        <p:txBody>
          <a:bodyPr>
            <a:normAutofit fontScale="55000" lnSpcReduction="20000"/>
          </a:bodyPr>
          <a:lstStyle/>
          <a:p>
            <a:pPr>
              <a:buNone/>
            </a:pPr>
            <a:r>
              <a:rPr lang="en-US" sz="3600" dirty="0" smtClean="0"/>
              <a:t>function </a:t>
            </a:r>
            <a:r>
              <a:rPr lang="en-US" sz="3600" dirty="0" err="1" smtClean="0"/>
              <a:t>imageView</a:t>
            </a:r>
            <a:r>
              <a:rPr lang="en-US" sz="3600" dirty="0" smtClean="0"/>
              <a:t>(</a:t>
            </a:r>
            <a:r>
              <a:rPr lang="en-US" sz="3600" dirty="0" err="1" smtClean="0"/>
              <a:t>bigImage</a:t>
            </a:r>
            <a:r>
              <a:rPr lang="en-US" sz="3600" dirty="0" smtClean="0"/>
              <a:t>) {</a:t>
            </a:r>
          </a:p>
          <a:p>
            <a:pPr>
              <a:buNone/>
            </a:pPr>
            <a:r>
              <a:rPr lang="en-US" sz="3600" dirty="0" smtClean="0"/>
              <a:t> </a:t>
            </a:r>
          </a:p>
          <a:p>
            <a:pPr>
              <a:buNone/>
            </a:pPr>
            <a:r>
              <a:rPr lang="en-US" sz="3600" dirty="0" smtClean="0"/>
              <a:t>  // on the full-size image, set the '</a:t>
            </a:r>
            <a:r>
              <a:rPr lang="en-US" sz="3600" dirty="0" err="1" smtClean="0"/>
              <a:t>src</a:t>
            </a:r>
            <a:r>
              <a:rPr lang="en-US" sz="3600" dirty="0" smtClean="0"/>
              <a:t>' attribute that's passed in</a:t>
            </a:r>
          </a:p>
          <a:p>
            <a:pPr>
              <a:buNone/>
            </a:pPr>
            <a:r>
              <a:rPr lang="en-US" sz="3600" dirty="0" smtClean="0"/>
              <a:t>  // the '#</a:t>
            </a:r>
            <a:r>
              <a:rPr lang="en-US" sz="3600" dirty="0" err="1" smtClean="0"/>
              <a:t>popupImage</a:t>
            </a:r>
            <a:r>
              <a:rPr lang="en-US" sz="3600" dirty="0" smtClean="0"/>
              <a:t>' element is an </a:t>
            </a:r>
            <a:r>
              <a:rPr lang="en-US" sz="3600" dirty="0" err="1" smtClean="0"/>
              <a:t>img</a:t>
            </a:r>
            <a:endParaRPr lang="en-US" sz="3600" dirty="0" smtClean="0"/>
          </a:p>
          <a:p>
            <a:pPr>
              <a:buNone/>
            </a:pPr>
            <a:r>
              <a:rPr lang="en-US" sz="3600" dirty="0" smtClean="0"/>
              <a:t>  </a:t>
            </a:r>
            <a:r>
              <a:rPr lang="en-US" sz="3600" dirty="0" err="1" smtClean="0"/>
              <a:t>document.querySelector</a:t>
            </a:r>
            <a:r>
              <a:rPr lang="en-US" sz="3600" dirty="0" smtClean="0"/>
              <a:t>('#</a:t>
            </a:r>
            <a:r>
              <a:rPr lang="en-US" sz="3600" dirty="0" err="1" smtClean="0"/>
              <a:t>popupImage</a:t>
            </a:r>
            <a:r>
              <a:rPr lang="en-US" sz="3600" dirty="0" smtClean="0"/>
              <a:t>').</a:t>
            </a:r>
            <a:r>
              <a:rPr lang="en-US" sz="3600" dirty="0" err="1" smtClean="0"/>
              <a:t>setAttribute</a:t>
            </a:r>
            <a:r>
              <a:rPr lang="en-US" sz="3600" dirty="0" smtClean="0"/>
              <a:t>('</a:t>
            </a:r>
            <a:r>
              <a:rPr lang="en-US" sz="3600" dirty="0" err="1" smtClean="0"/>
              <a:t>src</a:t>
            </a:r>
            <a:r>
              <a:rPr lang="en-US" sz="3600" dirty="0" smtClean="0"/>
              <a:t>',</a:t>
            </a:r>
            <a:r>
              <a:rPr lang="en-US" sz="3600" dirty="0" err="1" smtClean="0"/>
              <a:t>bigImage</a:t>
            </a:r>
            <a:r>
              <a:rPr lang="en-US" sz="3600" dirty="0" smtClean="0"/>
              <a:t>);</a:t>
            </a:r>
          </a:p>
          <a:p>
            <a:pPr>
              <a:buNone/>
            </a:pPr>
            <a:r>
              <a:rPr lang="en-US" sz="3600" dirty="0" smtClean="0"/>
              <a:t> </a:t>
            </a:r>
          </a:p>
          <a:p>
            <a:pPr>
              <a:buNone/>
            </a:pPr>
            <a:r>
              <a:rPr lang="en-US" sz="3600" dirty="0" smtClean="0"/>
              <a:t>  // show the full-size image</a:t>
            </a:r>
          </a:p>
          <a:p>
            <a:pPr>
              <a:buNone/>
            </a:pPr>
            <a:r>
              <a:rPr lang="en-US" sz="3600" dirty="0" smtClean="0"/>
              <a:t>  // the '#popup' element is a div</a:t>
            </a:r>
          </a:p>
          <a:p>
            <a:pPr>
              <a:buNone/>
            </a:pPr>
            <a:r>
              <a:rPr lang="en-US" sz="3600" dirty="0" smtClean="0"/>
              <a:t>  </a:t>
            </a:r>
            <a:r>
              <a:rPr lang="en-US" sz="3600" dirty="0" err="1" smtClean="0"/>
              <a:t>document.querySelector</a:t>
            </a:r>
            <a:r>
              <a:rPr lang="en-US" sz="3600" dirty="0" smtClean="0"/>
              <a:t>('#popup').</a:t>
            </a:r>
            <a:r>
              <a:rPr lang="en-US" sz="3600" dirty="0" err="1" smtClean="0"/>
              <a:t>style.display</a:t>
            </a:r>
            <a:r>
              <a:rPr lang="en-US" sz="3600" dirty="0" smtClean="0"/>
              <a:t> = 'block';</a:t>
            </a:r>
          </a:p>
          <a:p>
            <a:pPr>
              <a:buNone/>
            </a:pPr>
            <a:r>
              <a:rPr lang="en-US" sz="3600" dirty="0" smtClean="0"/>
              <a:t> </a:t>
            </a:r>
          </a:p>
          <a:p>
            <a:pPr>
              <a:buNone/>
            </a:pPr>
            <a:r>
              <a:rPr lang="en-US" sz="3600" dirty="0" smtClean="0"/>
              <a:t>  // show the faded background image</a:t>
            </a:r>
          </a:p>
          <a:p>
            <a:pPr>
              <a:buNone/>
            </a:pPr>
            <a:r>
              <a:rPr lang="en-US" sz="3600" dirty="0" smtClean="0"/>
              <a:t>  // the '#</a:t>
            </a:r>
            <a:r>
              <a:rPr lang="en-US" sz="3600" dirty="0" err="1" smtClean="0"/>
              <a:t>popupbg</a:t>
            </a:r>
            <a:r>
              <a:rPr lang="en-US" sz="3600" dirty="0" smtClean="0"/>
              <a:t>' element is a div</a:t>
            </a:r>
          </a:p>
          <a:p>
            <a:pPr>
              <a:buNone/>
            </a:pPr>
            <a:r>
              <a:rPr lang="en-US" sz="3600" dirty="0" smtClean="0"/>
              <a:t>  </a:t>
            </a:r>
            <a:r>
              <a:rPr lang="en-US" sz="3600" dirty="0" err="1" smtClean="0"/>
              <a:t>document.querySelector</a:t>
            </a:r>
            <a:r>
              <a:rPr lang="en-US" sz="3600" dirty="0" smtClean="0"/>
              <a:t>('#</a:t>
            </a:r>
            <a:r>
              <a:rPr lang="en-US" sz="3600" dirty="0" err="1" smtClean="0"/>
              <a:t>popupbg</a:t>
            </a:r>
            <a:r>
              <a:rPr lang="en-US" sz="3600" dirty="0" smtClean="0"/>
              <a:t>').</a:t>
            </a:r>
            <a:r>
              <a:rPr lang="en-US" sz="3600" dirty="0" err="1" smtClean="0"/>
              <a:t>style.visibility</a:t>
            </a:r>
            <a:r>
              <a:rPr lang="en-US" sz="3600" dirty="0" smtClean="0"/>
              <a:t> = 'visible';</a:t>
            </a:r>
          </a:p>
          <a:p>
            <a:pPr>
              <a:buNone/>
            </a:pPr>
            <a:r>
              <a:rPr lang="en-US" sz="3600" dirty="0" smtClean="0"/>
              <a:t>}</a:t>
            </a:r>
          </a:p>
          <a:p>
            <a:pPr>
              <a:buNone/>
            </a:pPr>
            <a:endParaRPr lang="en-US" dirty="0"/>
          </a:p>
        </p:txBody>
      </p:sp>
    </p:spTree>
    <p:extLst>
      <p:ext uri="{BB962C8B-B14F-4D97-AF65-F5344CB8AC3E}">
        <p14:creationId xmlns:p14="http://schemas.microsoft.com/office/powerpoint/2010/main" val="3371519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JS for closing full-size images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000" dirty="0" smtClean="0"/>
              <a:t>function </a:t>
            </a:r>
            <a:r>
              <a:rPr lang="en-US" sz="2000" dirty="0" err="1" smtClean="0"/>
              <a:t>imageClose</a:t>
            </a:r>
            <a:r>
              <a:rPr lang="en-US" sz="2000" dirty="0" smtClean="0"/>
              <a:t>() {</a:t>
            </a:r>
          </a:p>
          <a:p>
            <a:pPr>
              <a:buNone/>
            </a:pPr>
            <a:r>
              <a:rPr lang="en-US" sz="2000" dirty="0" smtClean="0"/>
              <a:t>  </a:t>
            </a:r>
            <a:r>
              <a:rPr lang="en-US" sz="2000" dirty="0" smtClean="0"/>
              <a:t> // </a:t>
            </a:r>
            <a:r>
              <a:rPr lang="en-US" sz="2000" dirty="0" smtClean="0"/>
              <a:t>hide the full-size image</a:t>
            </a:r>
          </a:p>
          <a:p>
            <a:pPr>
              <a:buNone/>
            </a:pPr>
            <a:r>
              <a:rPr lang="en-US" sz="2000" dirty="0" smtClean="0"/>
              <a:t>  </a:t>
            </a:r>
            <a:r>
              <a:rPr lang="en-US" sz="2000" dirty="0" smtClean="0"/>
              <a:t> </a:t>
            </a:r>
            <a:r>
              <a:rPr lang="en-US" sz="2000" dirty="0" err="1" smtClean="0"/>
              <a:t>document.querySelector</a:t>
            </a:r>
            <a:r>
              <a:rPr lang="en-US" sz="2000" dirty="0" smtClean="0"/>
              <a:t>('#popup').</a:t>
            </a:r>
            <a:r>
              <a:rPr lang="en-US" sz="2000" dirty="0" err="1" smtClean="0"/>
              <a:t>style.</a:t>
            </a:r>
            <a:r>
              <a:rPr lang="en-US" sz="2000" dirty="0" err="1" smtClean="0">
                <a:effectLst>
                  <a:outerShdw blurRad="38100" dist="38100" dir="2700000" algn="tl">
                    <a:srgbClr val="000000">
                      <a:alpha val="43137"/>
                    </a:srgbClr>
                  </a:outerShdw>
                </a:effectLst>
              </a:rPr>
              <a:t>display</a:t>
            </a:r>
            <a:r>
              <a:rPr lang="en-US" sz="2000" dirty="0" smtClean="0">
                <a:effectLst>
                  <a:outerShdw blurRad="38100" dist="38100" dir="2700000" algn="tl">
                    <a:srgbClr val="000000">
                      <a:alpha val="43137"/>
                    </a:srgbClr>
                  </a:outerShdw>
                </a:effectLst>
              </a:rPr>
              <a:t> = 'none</a:t>
            </a:r>
            <a:r>
              <a:rPr lang="en-US" sz="2000" dirty="0" smtClean="0">
                <a:effectLst>
                  <a:outerShdw blurRad="38100" dist="38100" dir="2700000" algn="tl">
                    <a:srgbClr val="000000">
                      <a:alpha val="43137"/>
                    </a:srgbClr>
                  </a:outerShdw>
                </a:effectLst>
              </a:rPr>
              <a:t>';</a:t>
            </a:r>
          </a:p>
          <a:p>
            <a:pPr>
              <a:buNone/>
            </a:pPr>
            <a:endParaRPr lang="en-US" sz="2000" dirty="0" smtClean="0"/>
          </a:p>
          <a:p>
            <a:pPr>
              <a:buNone/>
            </a:pPr>
            <a:r>
              <a:rPr lang="en-US" sz="2000" dirty="0" smtClean="0"/>
              <a:t>  </a:t>
            </a:r>
            <a:r>
              <a:rPr lang="en-US" sz="2000" dirty="0" smtClean="0"/>
              <a:t> // </a:t>
            </a:r>
            <a:r>
              <a:rPr lang="en-US" sz="2000" dirty="0" smtClean="0"/>
              <a:t>hide the faded background image</a:t>
            </a:r>
          </a:p>
          <a:p>
            <a:pPr>
              <a:buNone/>
            </a:pPr>
            <a:r>
              <a:rPr lang="en-US" sz="2000" dirty="0" smtClean="0"/>
              <a:t>  </a:t>
            </a:r>
            <a:r>
              <a:rPr lang="en-US" sz="2000" dirty="0" smtClean="0"/>
              <a:t> </a:t>
            </a:r>
            <a:r>
              <a:rPr lang="en-US" sz="2000" dirty="0" err="1" smtClean="0"/>
              <a:t>document.querySelector</a:t>
            </a:r>
            <a:r>
              <a:rPr lang="en-US" sz="2000" dirty="0" smtClean="0"/>
              <a:t>('#</a:t>
            </a:r>
            <a:r>
              <a:rPr lang="en-US" sz="2000" dirty="0" err="1" smtClean="0"/>
              <a:t>popupbg</a:t>
            </a:r>
            <a:r>
              <a:rPr lang="en-US" sz="2000" dirty="0" smtClean="0"/>
              <a:t>').</a:t>
            </a:r>
            <a:r>
              <a:rPr lang="en-US" sz="2000" dirty="0" err="1" smtClean="0"/>
              <a:t>style.</a:t>
            </a:r>
            <a:r>
              <a:rPr lang="en-US" sz="2000" dirty="0" err="1" smtClean="0">
                <a:effectLst>
                  <a:outerShdw blurRad="38100" dist="38100" dir="2700000" algn="tl">
                    <a:srgbClr val="000000">
                      <a:alpha val="43137"/>
                    </a:srgbClr>
                  </a:outerShdw>
                </a:effectLst>
              </a:rPr>
              <a:t>visibility</a:t>
            </a:r>
            <a:r>
              <a:rPr lang="en-US" sz="2000" dirty="0" smtClean="0">
                <a:effectLst>
                  <a:outerShdw blurRad="38100" dist="38100" dir="2700000" algn="tl">
                    <a:srgbClr val="000000">
                      <a:alpha val="43137"/>
                    </a:srgbClr>
                  </a:outerShdw>
                </a:effectLst>
              </a:rPr>
              <a:t> = 'hidden';</a:t>
            </a:r>
          </a:p>
          <a:p>
            <a:pPr>
              <a:buNone/>
            </a:pPr>
            <a:r>
              <a:rPr lang="en-US" sz="2000" dirty="0" smtClean="0"/>
              <a:t>}</a:t>
            </a:r>
          </a:p>
          <a:p>
            <a:pPr>
              <a:buNone/>
            </a:pPr>
            <a:endParaRPr lang="en-US" dirty="0"/>
          </a:p>
        </p:txBody>
      </p:sp>
    </p:spTree>
    <p:extLst>
      <p:ext uri="{BB962C8B-B14F-4D97-AF65-F5344CB8AC3E}">
        <p14:creationId xmlns:p14="http://schemas.microsoft.com/office/powerpoint/2010/main" val="210704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Style </a:t>
            </a:r>
            <a:r>
              <a:rPr lang="en-US" sz="3600" dirty="0" smtClean="0"/>
              <a:t>rules for the popup full-size image</a:t>
            </a:r>
            <a:endParaRPr lang="en-US" sz="3600"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Here’s a brief explanation of the elements that we need to style</a:t>
            </a:r>
            <a:r>
              <a:rPr lang="en-US" dirty="0" smtClean="0"/>
              <a:t>:</a:t>
            </a:r>
          </a:p>
          <a:p>
            <a:pPr>
              <a:buNone/>
            </a:pPr>
            <a:endParaRPr lang="en-US" dirty="0" smtClean="0"/>
          </a:p>
          <a:p>
            <a:pPr lvl="1"/>
            <a:r>
              <a:rPr lang="en-US" dirty="0" smtClean="0"/>
              <a:t>The popup div is not displayed initially, but its other properties are set</a:t>
            </a:r>
          </a:p>
          <a:p>
            <a:pPr lvl="1"/>
            <a:r>
              <a:rPr lang="en-US" dirty="0" smtClean="0"/>
              <a:t>The image inside the popup div has (for this example) a maximum width setting</a:t>
            </a:r>
          </a:p>
          <a:p>
            <a:pPr lvl="1"/>
            <a:r>
              <a:rPr lang="en-US" dirty="0" smtClean="0"/>
              <a:t>A ‘close’ button needs to be added to the top-right corner of the popup div</a:t>
            </a:r>
          </a:p>
          <a:p>
            <a:pPr lvl="1"/>
            <a:r>
              <a:rPr lang="en-US" dirty="0" smtClean="0"/>
              <a:t>A dark (but translucent) background needs to be placed on the page</a:t>
            </a:r>
          </a:p>
          <a:p>
            <a:endParaRPr lang="en-US" dirty="0"/>
          </a:p>
        </p:txBody>
      </p:sp>
    </p:spTree>
    <p:extLst>
      <p:ext uri="{BB962C8B-B14F-4D97-AF65-F5344CB8AC3E}">
        <p14:creationId xmlns:p14="http://schemas.microsoft.com/office/powerpoint/2010/main" val="548770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effectLst>
                  <a:outerShdw blurRad="38100" dist="38100" dir="2700000" algn="tl">
                    <a:srgbClr val="000000">
                      <a:alpha val="43137"/>
                    </a:srgbClr>
                  </a:outerShdw>
                </a:effectLst>
              </a:rPr>
              <a:t>CSS </a:t>
            </a:r>
            <a:r>
              <a:rPr lang="en-US" sz="3600" dirty="0" smtClean="0">
                <a:effectLst>
                  <a:outerShdw blurRad="38100" dist="38100" dir="2700000" algn="tl">
                    <a:srgbClr val="000000">
                      <a:alpha val="43137"/>
                    </a:srgbClr>
                  </a:outerShdw>
                </a:effectLst>
              </a:rPr>
              <a:t>rules for the popup full-size image</a:t>
            </a:r>
            <a:endParaRPr lang="en-US"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pPr>
              <a:buNone/>
            </a:pPr>
            <a:r>
              <a:rPr lang="en-US" dirty="0" smtClean="0"/>
              <a:t>#popup {</a:t>
            </a:r>
          </a:p>
          <a:p>
            <a:pPr>
              <a:buNone/>
            </a:pPr>
            <a:r>
              <a:rPr lang="en-US" dirty="0" smtClean="0"/>
              <a:t>    display: none;       /* initial setting*/</a:t>
            </a:r>
          </a:p>
          <a:p>
            <a:pPr>
              <a:buNone/>
            </a:pPr>
            <a:r>
              <a:rPr lang="en-US" dirty="0" smtClean="0"/>
              <a:t>    position: fixed;      /* absolute? fixed? they have different results... */</a:t>
            </a:r>
          </a:p>
          <a:p>
            <a:pPr>
              <a:buNone/>
            </a:pPr>
            <a:r>
              <a:rPr lang="en-US" dirty="0" smtClean="0"/>
              <a:t>    top: 50px;               </a:t>
            </a:r>
            <a:r>
              <a:rPr lang="en-US" spc="-150" dirty="0" smtClean="0"/>
              <a:t>/* position from the top edge of the window/viewport */</a:t>
            </a:r>
          </a:p>
          <a:p>
            <a:pPr>
              <a:buNone/>
            </a:pPr>
            <a:r>
              <a:rPr lang="en-US" dirty="0" smtClean="0"/>
              <a:t>    left: 50px;               </a:t>
            </a:r>
            <a:r>
              <a:rPr lang="en-US" spc="-150" dirty="0" smtClean="0"/>
              <a:t>/* position from the left edge of the window/viewport */</a:t>
            </a:r>
          </a:p>
          <a:p>
            <a:pPr>
              <a:buNone/>
            </a:pPr>
            <a:r>
              <a:rPr lang="en-US" dirty="0" smtClean="0"/>
              <a:t>    background-color: white;    /* white background... */</a:t>
            </a:r>
          </a:p>
          <a:p>
            <a:pPr>
              <a:buNone/>
            </a:pPr>
            <a:r>
              <a:rPr lang="en-US" dirty="0" smtClean="0"/>
              <a:t>    padding: 20px;       </a:t>
            </a:r>
            <a:r>
              <a:rPr lang="en-US" spc="-150" dirty="0" smtClean="0"/>
              <a:t>/*...and padding together create a 'snapshot' appearance */</a:t>
            </a:r>
          </a:p>
          <a:p>
            <a:pPr>
              <a:buNone/>
            </a:pPr>
            <a:r>
              <a:rPr lang="en-US" dirty="0" smtClean="0"/>
              <a:t>    border: 1px solid black;    /* nice crisp border */</a:t>
            </a:r>
          </a:p>
          <a:p>
            <a:pPr>
              <a:buNone/>
            </a:pPr>
            <a:r>
              <a:rPr lang="en-US" dirty="0" smtClean="0"/>
              <a:t>    z-index: 1000;  </a:t>
            </a:r>
            <a:r>
              <a:rPr lang="en-US" spc="-150" dirty="0" smtClean="0"/>
              <a:t>/* this is a big number, we want it on top of the other content */</a:t>
            </a:r>
          </a:p>
          <a:p>
            <a:pPr>
              <a:buNone/>
            </a:pPr>
            <a:r>
              <a:rPr lang="en-US" dirty="0" smtClean="0"/>
              <a:t>}</a:t>
            </a:r>
          </a:p>
          <a:p>
            <a:pPr>
              <a:buNone/>
            </a:pPr>
            <a:endParaRPr lang="en-US" dirty="0" smtClean="0"/>
          </a:p>
          <a:p>
            <a:pPr>
              <a:buNone/>
            </a:pPr>
            <a:r>
              <a:rPr lang="en-US" dirty="0" smtClean="0"/>
              <a:t>#popup .image {</a:t>
            </a:r>
          </a:p>
          <a:p>
            <a:pPr>
              <a:buNone/>
            </a:pPr>
            <a:r>
              <a:rPr lang="en-US" dirty="0" smtClean="0"/>
              <a:t>    max-width: 1000px;          /* limit the width for this code example */</a:t>
            </a:r>
          </a:p>
          <a:p>
            <a:pPr>
              <a:buNone/>
            </a:pPr>
            <a:r>
              <a:rPr lang="en-US" dirty="0" smtClean="0"/>
              <a:t>}</a:t>
            </a:r>
          </a:p>
          <a:p>
            <a:pPr>
              <a:buNone/>
            </a:pPr>
            <a:endParaRPr lang="en-US" b="1" dirty="0"/>
          </a:p>
        </p:txBody>
      </p:sp>
    </p:spTree>
    <p:extLst>
      <p:ext uri="{BB962C8B-B14F-4D97-AF65-F5344CB8AC3E}">
        <p14:creationId xmlns:p14="http://schemas.microsoft.com/office/powerpoint/2010/main" val="2603397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rule set for the background</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512" y="1600200"/>
            <a:ext cx="8784976" cy="4498975"/>
          </a:xfrm>
        </p:spPr>
        <p:txBody>
          <a:bodyPr>
            <a:normAutofit fontScale="70000" lnSpcReduction="20000"/>
          </a:bodyPr>
          <a:lstStyle/>
          <a:p>
            <a:pPr>
              <a:buFont typeface="Wingdings" panose="05000000000000000000" pitchFamily="2" charset="2"/>
              <a:buChar char="Ø"/>
            </a:pPr>
            <a:r>
              <a:rPr lang="en-US" sz="3400" dirty="0" smtClean="0"/>
              <a:t>This effectively enables the popup image to behave like a </a:t>
            </a:r>
            <a:r>
              <a:rPr lang="en-US" sz="3400" dirty="0" smtClean="0">
                <a:hlinkClick r:id="rId2"/>
              </a:rPr>
              <a:t>modal window</a:t>
            </a:r>
            <a:r>
              <a:rPr lang="en-US" sz="3400" dirty="0" smtClean="0"/>
              <a:t>.</a:t>
            </a:r>
          </a:p>
          <a:p>
            <a:pPr lvl="2">
              <a:buNone/>
            </a:pPr>
            <a:endParaRPr lang="en-US" dirty="0" smtClean="0"/>
          </a:p>
          <a:p>
            <a:pPr lvl="1">
              <a:buNone/>
            </a:pPr>
            <a:r>
              <a:rPr lang="en-US" sz="2600" dirty="0" smtClean="0"/>
              <a:t>#</a:t>
            </a:r>
            <a:r>
              <a:rPr lang="en-US" sz="2600" dirty="0" err="1" smtClean="0"/>
              <a:t>popupbg</a:t>
            </a:r>
            <a:r>
              <a:rPr lang="en-US" sz="2600" dirty="0" smtClean="0"/>
              <a:t> {</a:t>
            </a:r>
          </a:p>
          <a:p>
            <a:pPr lvl="1">
              <a:buNone/>
            </a:pPr>
            <a:r>
              <a:rPr lang="en-US" sz="2600" dirty="0" smtClean="0"/>
              <a:t>    visibility: hidden;      </a:t>
            </a:r>
            <a:r>
              <a:rPr lang="en-US" sz="2600" dirty="0" smtClean="0"/>
              <a:t>/* </a:t>
            </a:r>
            <a:r>
              <a:rPr lang="en-US" sz="2600" dirty="0" smtClean="0"/>
              <a:t>initial setting */</a:t>
            </a:r>
          </a:p>
          <a:p>
            <a:pPr lvl="1">
              <a:buNone/>
            </a:pPr>
            <a:r>
              <a:rPr lang="en-US" sz="2600" dirty="0" smtClean="0"/>
              <a:t>    background: </a:t>
            </a:r>
            <a:r>
              <a:rPr lang="en-US" sz="2600" dirty="0" err="1" smtClean="0"/>
              <a:t>rgba</a:t>
            </a:r>
            <a:r>
              <a:rPr lang="en-US" sz="2600" dirty="0" smtClean="0"/>
              <a:t>(0,0,0,0.5</a:t>
            </a:r>
            <a:r>
              <a:rPr lang="en-US" sz="2600" dirty="0" smtClean="0"/>
              <a:t>);/*black </a:t>
            </a:r>
            <a:r>
              <a:rPr lang="en-US" sz="2600" dirty="0" smtClean="0"/>
              <a:t>background, but </a:t>
            </a:r>
            <a:r>
              <a:rPr lang="en-US" sz="2600" dirty="0" smtClean="0"/>
              <a:t>translucent(opacity</a:t>
            </a:r>
            <a:r>
              <a:rPr lang="en-US" sz="2600" dirty="0" smtClean="0"/>
              <a:t>) */</a:t>
            </a:r>
          </a:p>
          <a:p>
            <a:pPr lvl="1">
              <a:buNone/>
            </a:pPr>
            <a:r>
              <a:rPr lang="en-US" sz="2600" dirty="0" smtClean="0"/>
              <a:t>    position: fixed;        </a:t>
            </a:r>
            <a:r>
              <a:rPr lang="en-US" sz="2600" dirty="0" smtClean="0"/>
              <a:t> </a:t>
            </a:r>
            <a:r>
              <a:rPr lang="en-US" sz="2600" dirty="0" smtClean="0"/>
              <a:t>/* anchor it to the upper-left of the window/viewport */</a:t>
            </a:r>
          </a:p>
          <a:p>
            <a:pPr lvl="1">
              <a:buNone/>
            </a:pPr>
            <a:r>
              <a:rPr lang="en-US" sz="2600" dirty="0" smtClean="0"/>
              <a:t>    top: 0;</a:t>
            </a:r>
          </a:p>
          <a:p>
            <a:pPr lvl="1">
              <a:buNone/>
            </a:pPr>
            <a:r>
              <a:rPr lang="en-US" sz="2600" dirty="0" smtClean="0"/>
              <a:t>    left: 0;</a:t>
            </a:r>
          </a:p>
          <a:p>
            <a:pPr lvl="1">
              <a:buNone/>
            </a:pPr>
            <a:r>
              <a:rPr lang="en-US" sz="2600" dirty="0" smtClean="0"/>
              <a:t>    width: 100%;</a:t>
            </a:r>
          </a:p>
          <a:p>
            <a:pPr lvl="1">
              <a:buNone/>
            </a:pPr>
            <a:r>
              <a:rPr lang="en-US" sz="2600" dirty="0" smtClean="0"/>
              <a:t>    height: 100%;</a:t>
            </a:r>
          </a:p>
          <a:p>
            <a:pPr lvl="1">
              <a:buNone/>
            </a:pPr>
            <a:r>
              <a:rPr lang="en-US" sz="2600" dirty="0" smtClean="0"/>
              <a:t>    z-index: 999;           </a:t>
            </a:r>
            <a:r>
              <a:rPr lang="en-US" sz="2600" dirty="0" smtClean="0"/>
              <a:t> </a:t>
            </a:r>
            <a:r>
              <a:rPr lang="en-US" sz="2600" dirty="0" smtClean="0"/>
              <a:t>/* layer this just below the popup layer */</a:t>
            </a:r>
          </a:p>
          <a:p>
            <a:pPr lvl="1">
              <a:buNone/>
            </a:pPr>
            <a:r>
              <a:rPr lang="en-US" sz="2600" dirty="0" smtClean="0"/>
              <a:t>}</a:t>
            </a:r>
          </a:p>
          <a:p>
            <a:pPr>
              <a:buFont typeface="Wingdings" panose="05000000000000000000" pitchFamily="2" charset="2"/>
              <a:buChar char="q"/>
            </a:pPr>
            <a:endParaRPr lang="en-US" sz="3400" dirty="0" smtClean="0"/>
          </a:p>
          <a:p>
            <a:pPr>
              <a:buFont typeface="Wingdings" panose="05000000000000000000" pitchFamily="2" charset="2"/>
              <a:buChar char="q"/>
            </a:pPr>
            <a:r>
              <a:rPr lang="en-US" sz="3400" dirty="0">
                <a:hlinkClick r:id="rId3"/>
              </a:rPr>
              <a:t>grid-gallery.html</a:t>
            </a:r>
            <a:endParaRPr lang="en-US" sz="3400" dirty="0"/>
          </a:p>
        </p:txBody>
      </p:sp>
    </p:spTree>
    <p:extLst>
      <p:ext uri="{BB962C8B-B14F-4D97-AF65-F5344CB8AC3E}">
        <p14:creationId xmlns:p14="http://schemas.microsoft.com/office/powerpoint/2010/main" val="3583455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35</a:t>
            </a:fld>
            <a:endParaRPr lang="en-CA" altLang="en-US" sz="1000" smtClean="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a:buFont typeface="Wingdings" panose="05000000000000000000" pitchFamily="2" charset="2"/>
              <a:buChar char="Ø"/>
            </a:pPr>
            <a:r>
              <a:rPr lang="en-CA" dirty="0">
                <a:hlinkClick r:id="rId2"/>
              </a:rPr>
              <a:t>Canvas - Web API Interfaces | </a:t>
            </a:r>
            <a:r>
              <a:rPr lang="en-CA" dirty="0" smtClean="0">
                <a:hlinkClick r:id="rId2"/>
              </a:rPr>
              <a:t>MDN</a:t>
            </a:r>
            <a:endParaRPr lang="en-CA" dirty="0" smtClean="0"/>
          </a:p>
          <a:p>
            <a:pPr>
              <a:buFont typeface="Wingdings" panose="05000000000000000000" pitchFamily="2" charset="2"/>
              <a:buChar char="Ø"/>
            </a:pPr>
            <a:endParaRPr lang="en-CA" dirty="0"/>
          </a:p>
          <a:p>
            <a:pPr>
              <a:buFont typeface="Wingdings" panose="05000000000000000000" pitchFamily="2" charset="2"/>
              <a:buChar char="Ø"/>
            </a:pPr>
            <a:r>
              <a:rPr lang="en-CA" dirty="0">
                <a:hlinkClick r:id="rId3"/>
              </a:rPr>
              <a:t>CSS </a:t>
            </a:r>
            <a:r>
              <a:rPr lang="en-CA" dirty="0" smtClean="0">
                <a:hlinkClick r:id="rId3"/>
              </a:rPr>
              <a:t>Media Queries</a:t>
            </a:r>
            <a:endParaRPr lang="en-CA" dirty="0" smtClean="0"/>
          </a:p>
          <a:p>
            <a:pPr>
              <a:buFont typeface="Wingdings" panose="05000000000000000000" pitchFamily="2" charset="2"/>
              <a:buChar char="Ø"/>
            </a:pPr>
            <a:endParaRPr lang="en-CA" dirty="0"/>
          </a:p>
          <a:p>
            <a:pPr>
              <a:buFont typeface="Wingdings" panose="05000000000000000000" pitchFamily="2" charset="2"/>
              <a:buChar char="Ø"/>
            </a:pPr>
            <a:r>
              <a:rPr lang="en-CA" dirty="0">
                <a:hlinkClick r:id="rId4"/>
              </a:rPr>
              <a:t>CSS Responsive Navigation Menu</a:t>
            </a:r>
            <a:endParaRPr lang="en-CA"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36</a:t>
            </a:fld>
            <a:endParaRPr lang="en-CA"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1143000"/>
          </a:xfrm>
        </p:spPr>
        <p:txBody>
          <a:bodyPr/>
          <a:lstStyle/>
          <a:p>
            <a:r>
              <a:rPr lang="en-CA" sz="4000" dirty="0" smtClean="0">
                <a:effectLst>
                  <a:outerShdw blurRad="38100" dist="38100" dir="2700000" algn="tl">
                    <a:srgbClr val="000000">
                      <a:alpha val="43137"/>
                    </a:srgbClr>
                  </a:outerShdw>
                </a:effectLst>
              </a:rPr>
              <a:t>Audio with </a:t>
            </a:r>
            <a:r>
              <a:rPr lang="en-CA" sz="4000" dirty="0">
                <a:effectLst>
                  <a:outerShdw blurRad="38100" dist="38100" dir="2700000" algn="tl">
                    <a:srgbClr val="000000">
                      <a:alpha val="43137"/>
                    </a:srgbClr>
                  </a:outerShdw>
                </a:effectLst>
              </a:rPr>
              <a:t>figure/</a:t>
            </a:r>
            <a:r>
              <a:rPr lang="en-CA" sz="4000" dirty="0" err="1">
                <a:effectLst>
                  <a:outerShdw blurRad="38100" dist="38100" dir="2700000" algn="tl">
                    <a:srgbClr val="000000">
                      <a:alpha val="43137"/>
                    </a:srgbClr>
                  </a:outerShdw>
                </a:effectLst>
              </a:rPr>
              <a:t>figcaption</a:t>
            </a:r>
            <a:r>
              <a:rPr lang="en-CA" sz="4000" dirty="0">
                <a:effectLst>
                  <a:outerShdw blurRad="38100" dist="38100" dir="2700000" algn="tl">
                    <a:srgbClr val="000000">
                      <a:alpha val="43137"/>
                    </a:srgbClr>
                  </a:outerShdw>
                </a:effectLst>
              </a:rPr>
              <a:t> </a:t>
            </a:r>
            <a:r>
              <a:rPr lang="en-CA" sz="4000" dirty="0" smtClean="0">
                <a:effectLst>
                  <a:outerShdw blurRad="38100" dist="38100" dir="2700000" algn="tl">
                    <a:srgbClr val="000000">
                      <a:alpha val="43137"/>
                    </a:srgbClr>
                  </a:outerShdw>
                </a:effectLst>
              </a:rPr>
              <a:t>tags</a:t>
            </a:r>
            <a:endParaRPr lang="en-CA" sz="4000" dirty="0"/>
          </a:p>
        </p:txBody>
      </p:sp>
      <p:sp>
        <p:nvSpPr>
          <p:cNvPr id="3" name="Content Placeholder 2"/>
          <p:cNvSpPr>
            <a:spLocks noGrp="1"/>
          </p:cNvSpPr>
          <p:nvPr>
            <p:ph idx="1"/>
          </p:nvPr>
        </p:nvSpPr>
        <p:spPr>
          <a:xfrm>
            <a:off x="395536" y="1484784"/>
            <a:ext cx="8540750" cy="4498975"/>
          </a:xfrm>
        </p:spPr>
        <p:txBody>
          <a:bodyPr/>
          <a:lstStyle/>
          <a:p>
            <a:pPr>
              <a:buFont typeface="Wingdings" panose="05000000000000000000" pitchFamily="2" charset="2"/>
              <a:buChar char="Ø"/>
            </a:pPr>
            <a:r>
              <a:rPr lang="en-CA" sz="2400" dirty="0"/>
              <a:t>e</a:t>
            </a:r>
            <a:r>
              <a:rPr lang="en-CA" sz="2400" dirty="0" smtClean="0"/>
              <a:t>.g.</a:t>
            </a:r>
          </a:p>
          <a:p>
            <a:endParaRPr lang="en-CA" sz="2400" dirty="0"/>
          </a:p>
          <a:p>
            <a:endParaRPr lang="en-CA" sz="2400" dirty="0" smtClean="0"/>
          </a:p>
          <a:p>
            <a:endParaRPr lang="en-CA" sz="2400" dirty="0" smtClean="0"/>
          </a:p>
          <a:p>
            <a:pPr marL="0" indent="0">
              <a:buNone/>
            </a:pPr>
            <a:endParaRPr lang="en-CA" sz="2400" dirty="0" smtClean="0"/>
          </a:p>
          <a:p>
            <a:pPr marL="0" indent="0">
              <a:buNone/>
            </a:pPr>
            <a:endParaRPr lang="en-CA" sz="2400" dirty="0"/>
          </a:p>
          <a:p>
            <a:pPr marL="0" indent="0">
              <a:buNone/>
            </a:pPr>
            <a:endParaRPr lang="en-CA" sz="2400" dirty="0"/>
          </a:p>
          <a:p>
            <a:endParaRPr lang="en-CA" sz="2400" dirty="0" smtClean="0"/>
          </a:p>
          <a:p>
            <a:pPr>
              <a:buFont typeface="Wingdings" panose="05000000000000000000" pitchFamily="2" charset="2"/>
              <a:buChar char="Ø"/>
            </a:pPr>
            <a:r>
              <a:rPr lang="en-CA" sz="2400" dirty="0" err="1">
                <a:solidFill>
                  <a:srgbClr val="0000CC"/>
                </a:solidFill>
                <a:effectLst>
                  <a:outerShdw blurRad="38100" dist="38100" dir="2700000" algn="tl">
                    <a:srgbClr val="000000">
                      <a:alpha val="43137"/>
                    </a:srgbClr>
                  </a:outerShdw>
                </a:effectLst>
              </a:rPr>
              <a:t>autoplay</a:t>
            </a:r>
            <a:r>
              <a:rPr lang="en-CA" sz="2400" dirty="0"/>
              <a:t> and </a:t>
            </a:r>
            <a:r>
              <a:rPr lang="en-CA" sz="2400" dirty="0">
                <a:solidFill>
                  <a:srgbClr val="0000CC"/>
                </a:solidFill>
                <a:effectLst>
                  <a:outerShdw blurRad="38100" dist="38100" dir="2700000" algn="tl">
                    <a:srgbClr val="000000">
                      <a:alpha val="43137"/>
                    </a:srgbClr>
                  </a:outerShdw>
                </a:effectLst>
              </a:rPr>
              <a:t>loop</a:t>
            </a:r>
            <a:r>
              <a:rPr lang="en-CA" sz="2400" dirty="0"/>
              <a:t> are additional attributes that can be used with the video tag</a:t>
            </a:r>
          </a:p>
          <a:p>
            <a:pPr>
              <a:buFont typeface="Wingdings" panose="05000000000000000000" pitchFamily="2" charset="2"/>
              <a:buChar char="q"/>
            </a:pPr>
            <a:r>
              <a:rPr lang="en-CA" sz="2400" dirty="0" smtClean="0">
                <a:hlinkClick r:id="rId2"/>
              </a:rPr>
              <a:t>html5_audio.html</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solidFill>
                  <a:prstClr val="black"/>
                </a:solidFill>
              </a:rPr>
              <a:pPr>
                <a:defRPr/>
              </a:pPr>
              <a:t>4</a:t>
            </a:fld>
            <a:endParaRPr lang="en-CA" altLang="en-US"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25225327"/>
              </p:ext>
            </p:extLst>
          </p:nvPr>
        </p:nvGraphicFramePr>
        <p:xfrm>
          <a:off x="1331640" y="2132856"/>
          <a:ext cx="6552728" cy="2529840"/>
        </p:xfrm>
        <a:graphic>
          <a:graphicData uri="http://schemas.openxmlformats.org/drawingml/2006/table">
            <a:tbl>
              <a:tblPr firstRow="1" bandRow="1">
                <a:tableStyleId>{5C22544A-7EE6-4342-B048-85BDC9FD1C3A}</a:tableStyleId>
              </a:tblPr>
              <a:tblGrid>
                <a:gridCol w="6552728"/>
              </a:tblGrid>
              <a:tr h="370840">
                <a:tc>
                  <a:txBody>
                    <a:bodyPr/>
                    <a:lstStyle/>
                    <a:p>
                      <a:r>
                        <a:rPr lang="en-CA" sz="2000" b="0" dirty="0" smtClean="0">
                          <a:solidFill>
                            <a:schemeClr val="tx1"/>
                          </a:solidFill>
                        </a:rPr>
                        <a:t>&lt;figure&gt;</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audio</a:t>
                      </a:r>
                      <a:r>
                        <a:rPr lang="en-CA" sz="2000" b="0" dirty="0" smtClean="0">
                          <a:solidFill>
                            <a:schemeClr val="tx1"/>
                          </a:solidFill>
                        </a:rPr>
                        <a:t> </a:t>
                      </a:r>
                      <a:r>
                        <a:rPr lang="en-CA" sz="2000" b="0" dirty="0" smtClean="0">
                          <a:solidFill>
                            <a:schemeClr val="tx1"/>
                          </a:solidFill>
                          <a:effectLst>
                            <a:outerShdw blurRad="38100" dist="38100" dir="2700000" algn="tl">
                              <a:srgbClr val="000000">
                                <a:alpha val="43137"/>
                              </a:srgbClr>
                            </a:outerShdw>
                          </a:effectLst>
                        </a:rPr>
                        <a:t>controls</a:t>
                      </a:r>
                      <a:r>
                        <a:rPr lang="en-CA" sz="2000" b="0" dirty="0" smtClean="0">
                          <a:solidFill>
                            <a:schemeClr val="tx1"/>
                          </a:solidFill>
                        </a:rPr>
                        <a:t>="controls"&gt;</a:t>
                      </a:r>
                    </a:p>
                    <a:p>
                      <a:r>
                        <a:rPr lang="en-CA" sz="2000" b="0" dirty="0" smtClean="0">
                          <a:solidFill>
                            <a:schemeClr val="tx1"/>
                          </a:solidFill>
                        </a:rPr>
                        <a:t>     &lt;source </a:t>
                      </a:r>
                      <a:r>
                        <a:rPr lang="en-CA" sz="2000" b="0" dirty="0" err="1" smtClean="0">
                          <a:solidFill>
                            <a:schemeClr val="tx1"/>
                          </a:solidFill>
                          <a:effectLst>
                            <a:outerShdw blurRad="38100" dist="38100" dir="2700000" algn="tl">
                              <a:srgbClr val="000000">
                                <a:alpha val="43137"/>
                              </a:srgbClr>
                            </a:outerShdw>
                          </a:effectLst>
                        </a:rPr>
                        <a:t>src</a:t>
                      </a:r>
                      <a:r>
                        <a:rPr lang="en-CA" sz="2000" b="0" dirty="0" smtClean="0">
                          <a:solidFill>
                            <a:schemeClr val="tx1"/>
                          </a:solidFill>
                        </a:rPr>
                        <a:t>="Track03.mp3" </a:t>
                      </a:r>
                      <a:r>
                        <a:rPr lang="en-CA" sz="2000" b="0" dirty="0" smtClean="0">
                          <a:solidFill>
                            <a:schemeClr val="tx1"/>
                          </a:solidFill>
                          <a:effectLst>
                            <a:outerShdw blurRad="38100" dist="38100" dir="2700000" algn="tl">
                              <a:srgbClr val="000000">
                                <a:alpha val="43137"/>
                              </a:srgbClr>
                            </a:outerShdw>
                          </a:effectLst>
                        </a:rPr>
                        <a:t>type</a:t>
                      </a:r>
                      <a:r>
                        <a:rPr lang="en-CA" sz="2000" b="0" dirty="0" smtClean="0">
                          <a:solidFill>
                            <a:schemeClr val="tx1"/>
                          </a:solidFill>
                        </a:rPr>
                        <a:t>="audio/mpeg" /&gt;</a:t>
                      </a:r>
                    </a:p>
                    <a:p>
                      <a:r>
                        <a:rPr lang="en-CA" sz="2000" b="0" dirty="0" smtClean="0">
                          <a:solidFill>
                            <a:schemeClr val="tx1"/>
                          </a:solidFill>
                        </a:rPr>
                        <a:t>     &lt;source </a:t>
                      </a:r>
                      <a:r>
                        <a:rPr lang="en-CA" sz="2000" b="0" dirty="0" err="1" smtClean="0">
                          <a:solidFill>
                            <a:schemeClr val="tx1"/>
                          </a:solidFill>
                        </a:rPr>
                        <a:t>src</a:t>
                      </a:r>
                      <a:r>
                        <a:rPr lang="en-CA" sz="2000" b="0" dirty="0" smtClean="0">
                          <a:solidFill>
                            <a:schemeClr val="tx1"/>
                          </a:solidFill>
                        </a:rPr>
                        <a:t>="Track03.ogg" type="audio/</a:t>
                      </a:r>
                      <a:r>
                        <a:rPr lang="en-CA" sz="2000" b="0" dirty="0" err="1" smtClean="0">
                          <a:solidFill>
                            <a:schemeClr val="tx1"/>
                          </a:solidFill>
                        </a:rPr>
                        <a:t>ogg</a:t>
                      </a:r>
                      <a:r>
                        <a:rPr lang="en-CA" sz="2000" b="0" dirty="0" smtClean="0">
                          <a:solidFill>
                            <a:schemeClr val="tx1"/>
                          </a:solidFill>
                        </a:rPr>
                        <a:t>" /&gt;</a:t>
                      </a:r>
                    </a:p>
                    <a:p>
                      <a:r>
                        <a:rPr lang="en-CA" sz="2000" b="0" dirty="0" smtClean="0">
                          <a:solidFill>
                            <a:schemeClr val="tx1"/>
                          </a:solidFill>
                        </a:rPr>
                        <a:t>     </a:t>
                      </a:r>
                      <a:r>
                        <a:rPr lang="en-CA" sz="2000" b="0" dirty="0" smtClean="0">
                          <a:solidFill>
                            <a:schemeClr val="tx1"/>
                          </a:solidFill>
                          <a:effectLst>
                            <a:outerShdw blurRad="38100" dist="38100" dir="2700000" algn="tl">
                              <a:srgbClr val="000000">
                                <a:alpha val="43137"/>
                              </a:srgbClr>
                            </a:outerShdw>
                          </a:effectLst>
                        </a:rPr>
                        <a:t>Your browser does not support the audio tag used.</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audio</a:t>
                      </a:r>
                      <a:r>
                        <a:rPr lang="en-CA" sz="2000" b="0" dirty="0" smtClean="0">
                          <a:solidFill>
                            <a:schemeClr val="tx1"/>
                          </a:solidFill>
                        </a:rPr>
                        <a:t>&gt; </a:t>
                      </a:r>
                    </a:p>
                    <a:p>
                      <a:r>
                        <a:rPr lang="en-CA" sz="2000" b="0" dirty="0" smtClean="0">
                          <a:solidFill>
                            <a:schemeClr val="tx1"/>
                          </a:solidFill>
                        </a:rPr>
                        <a:t>   &lt;</a:t>
                      </a:r>
                      <a:r>
                        <a:rPr lang="en-CA" sz="2000" b="0" dirty="0" err="1" smtClean="0">
                          <a:solidFill>
                            <a:schemeClr val="tx1"/>
                          </a:solidFill>
                        </a:rPr>
                        <a:t>figcaption</a:t>
                      </a:r>
                      <a:r>
                        <a:rPr lang="en-CA" sz="2000" b="0" dirty="0" smtClean="0">
                          <a:solidFill>
                            <a:schemeClr val="tx1"/>
                          </a:solidFill>
                        </a:rPr>
                        <a:t>&gt;Audio Caption&lt;/</a:t>
                      </a:r>
                      <a:r>
                        <a:rPr lang="en-CA" sz="2000" b="0" dirty="0" err="1" smtClean="0">
                          <a:solidFill>
                            <a:schemeClr val="tx1"/>
                          </a:solidFill>
                        </a:rPr>
                        <a:t>figcaption</a:t>
                      </a:r>
                      <a:r>
                        <a:rPr lang="en-CA" sz="2000" b="0" dirty="0" smtClean="0">
                          <a:solidFill>
                            <a:schemeClr val="tx1"/>
                          </a:solidFill>
                        </a:rPr>
                        <a:t>&gt; </a:t>
                      </a:r>
                    </a:p>
                    <a:p>
                      <a:r>
                        <a:rPr lang="en-CA" sz="2000" b="0" dirty="0" smtClean="0">
                          <a:solidFill>
                            <a:schemeClr val="tx1"/>
                          </a:solidFill>
                        </a:rPr>
                        <a:t>&lt;/figure&gt;</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3958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40750" cy="1143000"/>
          </a:xfrm>
        </p:spPr>
        <p:txBody>
          <a:bodyPr/>
          <a:lstStyle/>
          <a:p>
            <a:r>
              <a:rPr lang="en-CA" sz="4000" dirty="0">
                <a:solidFill>
                  <a:srgbClr val="000000"/>
                </a:solidFill>
                <a:effectLst>
                  <a:outerShdw blurRad="38100" dist="38100" dir="2700000" algn="tl">
                    <a:srgbClr val="000000">
                      <a:alpha val="43137"/>
                    </a:srgbClr>
                  </a:outerShdw>
                </a:effectLst>
              </a:rPr>
              <a:t>Video with figure/</a:t>
            </a:r>
            <a:r>
              <a:rPr lang="en-CA" sz="4000" dirty="0" err="1">
                <a:solidFill>
                  <a:srgbClr val="000000"/>
                </a:solidFill>
                <a:effectLst>
                  <a:outerShdw blurRad="38100" dist="38100" dir="2700000" algn="tl">
                    <a:srgbClr val="000000">
                      <a:alpha val="43137"/>
                    </a:srgbClr>
                  </a:outerShdw>
                </a:effectLst>
              </a:rPr>
              <a:t>figcaption</a:t>
            </a:r>
            <a:r>
              <a:rPr lang="en-CA" sz="4000" dirty="0">
                <a:solidFill>
                  <a:srgbClr val="000000"/>
                </a:solidFill>
                <a:effectLst>
                  <a:outerShdw blurRad="38100" dist="38100" dir="2700000" algn="tl">
                    <a:srgbClr val="000000">
                      <a:alpha val="43137"/>
                    </a:srgbClr>
                  </a:outerShdw>
                </a:effectLst>
              </a:rPr>
              <a:t> tags</a:t>
            </a:r>
            <a:endParaRPr lang="en-CA" dirty="0"/>
          </a:p>
        </p:txBody>
      </p:sp>
      <p:sp>
        <p:nvSpPr>
          <p:cNvPr id="3" name="Content Placeholder 2"/>
          <p:cNvSpPr>
            <a:spLocks noGrp="1"/>
          </p:cNvSpPr>
          <p:nvPr>
            <p:ph idx="1"/>
          </p:nvPr>
        </p:nvSpPr>
        <p:spPr>
          <a:xfrm>
            <a:off x="323528" y="1556792"/>
            <a:ext cx="8540750" cy="4498975"/>
          </a:xfrm>
        </p:spPr>
        <p:txBody>
          <a:bodyPr/>
          <a:lstStyle/>
          <a:p>
            <a:pPr>
              <a:buFont typeface="Wingdings" panose="05000000000000000000" pitchFamily="2" charset="2"/>
              <a:buChar char="Ø"/>
            </a:pPr>
            <a:r>
              <a:rPr lang="en-CA" sz="2800" dirty="0"/>
              <a:t>e</a:t>
            </a:r>
            <a:r>
              <a:rPr lang="en-CA" sz="2800" dirty="0" smtClean="0"/>
              <a:t>.g.</a:t>
            </a:r>
          </a:p>
          <a:p>
            <a:endParaRPr lang="en-CA" dirty="0"/>
          </a:p>
          <a:p>
            <a:endParaRPr lang="en-CA" dirty="0" smtClean="0"/>
          </a:p>
          <a:p>
            <a:endParaRPr lang="en-CA" dirty="0" smtClean="0"/>
          </a:p>
          <a:p>
            <a:pPr marL="0" indent="0">
              <a:buNone/>
            </a:pPr>
            <a:endParaRPr lang="en-CA" dirty="0" smtClean="0"/>
          </a:p>
          <a:p>
            <a:pPr marL="0" indent="0">
              <a:buNone/>
            </a:pPr>
            <a:endParaRPr lang="en-CA" sz="1800" dirty="0"/>
          </a:p>
          <a:p>
            <a:pPr>
              <a:buFont typeface="Wingdings" panose="05000000000000000000" pitchFamily="2" charset="2"/>
              <a:buChar char="Ø"/>
            </a:pPr>
            <a:r>
              <a:rPr lang="en-CA" sz="2400" dirty="0" err="1">
                <a:solidFill>
                  <a:srgbClr val="0000CC"/>
                </a:solidFill>
              </a:rPr>
              <a:t>autoplay</a:t>
            </a:r>
            <a:r>
              <a:rPr lang="en-CA" sz="2400" dirty="0">
                <a:solidFill>
                  <a:srgbClr val="0000CC"/>
                </a:solidFill>
              </a:rPr>
              <a:t> </a:t>
            </a:r>
            <a:r>
              <a:rPr lang="en-CA" sz="2400" dirty="0"/>
              <a:t>and </a:t>
            </a:r>
            <a:r>
              <a:rPr lang="en-CA" sz="2400" dirty="0">
                <a:solidFill>
                  <a:srgbClr val="0000CC"/>
                </a:solidFill>
              </a:rPr>
              <a:t>loop</a:t>
            </a:r>
            <a:r>
              <a:rPr lang="en-CA" sz="2400" dirty="0"/>
              <a:t> are additional attributes that can be used with the video </a:t>
            </a:r>
            <a:r>
              <a:rPr lang="en-CA" sz="2400" dirty="0" smtClean="0"/>
              <a:t>tag</a:t>
            </a:r>
          </a:p>
          <a:p>
            <a:pPr>
              <a:buFont typeface="Wingdings" panose="05000000000000000000" pitchFamily="2" charset="2"/>
              <a:buChar char="q"/>
            </a:pPr>
            <a:r>
              <a:rPr lang="en-CA" sz="2400" dirty="0" smtClean="0">
                <a:hlinkClick r:id="rId2"/>
              </a:rPr>
              <a:t>html5_video.html</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solidFill>
                  <a:prstClr val="black"/>
                </a:solidFill>
              </a:rPr>
              <a:pPr>
                <a:defRPr/>
              </a:pPr>
              <a:t>5</a:t>
            </a:fld>
            <a:endParaRPr lang="en-CA" altLang="en-US">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49130939"/>
              </p:ext>
            </p:extLst>
          </p:nvPr>
        </p:nvGraphicFramePr>
        <p:xfrm>
          <a:off x="1547664" y="1700808"/>
          <a:ext cx="7056784" cy="2834640"/>
        </p:xfrm>
        <a:graphic>
          <a:graphicData uri="http://schemas.openxmlformats.org/drawingml/2006/table">
            <a:tbl>
              <a:tblPr firstRow="1" bandRow="1">
                <a:tableStyleId>{5C22544A-7EE6-4342-B048-85BDC9FD1C3A}</a:tableStyleId>
              </a:tblPr>
              <a:tblGrid>
                <a:gridCol w="7056784"/>
              </a:tblGrid>
              <a:tr h="370840">
                <a:tc>
                  <a:txBody>
                    <a:bodyPr/>
                    <a:lstStyle/>
                    <a:p>
                      <a:r>
                        <a:rPr lang="en-CA" sz="2000" b="0" dirty="0" smtClean="0">
                          <a:solidFill>
                            <a:schemeClr val="tx1"/>
                          </a:solidFill>
                        </a:rPr>
                        <a:t>&lt;figure&gt;</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video</a:t>
                      </a:r>
                      <a:r>
                        <a:rPr lang="en-CA" sz="2000" b="0" dirty="0" smtClean="0">
                          <a:solidFill>
                            <a:schemeClr val="tx1"/>
                          </a:solidFill>
                        </a:rPr>
                        <a:t>  </a:t>
                      </a:r>
                      <a:r>
                        <a:rPr lang="en-CA" sz="2000" b="0" dirty="0" smtClean="0">
                          <a:solidFill>
                            <a:schemeClr val="tx1"/>
                          </a:solidFill>
                          <a:effectLst>
                            <a:outerShdw blurRad="38100" dist="38100" dir="2700000" algn="tl">
                              <a:srgbClr val="000000">
                                <a:alpha val="43137"/>
                              </a:srgbClr>
                            </a:outerShdw>
                          </a:effectLst>
                        </a:rPr>
                        <a:t>controls</a:t>
                      </a:r>
                      <a:r>
                        <a:rPr lang="en-CA" sz="2000" b="0" dirty="0" smtClean="0">
                          <a:solidFill>
                            <a:schemeClr val="tx1"/>
                          </a:solidFill>
                        </a:rPr>
                        <a:t>="controls"&gt;</a:t>
                      </a:r>
                    </a:p>
                    <a:p>
                      <a:r>
                        <a:rPr lang="en-CA" sz="2000" b="0" dirty="0" smtClean="0">
                          <a:solidFill>
                            <a:schemeClr val="tx1"/>
                          </a:solidFill>
                        </a:rPr>
                        <a:t>     &lt;source </a:t>
                      </a:r>
                      <a:r>
                        <a:rPr lang="en-CA" sz="2000" b="0" dirty="0" err="1" smtClean="0">
                          <a:solidFill>
                            <a:schemeClr val="tx1"/>
                          </a:solidFill>
                          <a:effectLst>
                            <a:outerShdw blurRad="38100" dist="38100" dir="2700000" algn="tl">
                              <a:srgbClr val="000000">
                                <a:alpha val="43137"/>
                              </a:srgbClr>
                            </a:outerShdw>
                          </a:effectLst>
                        </a:rPr>
                        <a:t>src</a:t>
                      </a:r>
                      <a:r>
                        <a:rPr lang="en-CA" sz="2000" b="0" kern="1200" dirty="0" smtClean="0">
                          <a:solidFill>
                            <a:schemeClr val="tx1"/>
                          </a:solidFill>
                          <a:latin typeface="+mn-lt"/>
                          <a:ea typeface="+mn-ea"/>
                          <a:cs typeface="+mn-cs"/>
                        </a:rPr>
                        <a:t>="</a:t>
                      </a:r>
                      <a:r>
                        <a:rPr lang="en-US" altLang="en-US" sz="2000" b="0" kern="1200" dirty="0" smtClean="0">
                          <a:solidFill>
                            <a:schemeClr val="tx1"/>
                          </a:solidFill>
                          <a:latin typeface="+mn-lt"/>
                          <a:ea typeface="+mn-ea"/>
                          <a:cs typeface="+mn-cs"/>
                        </a:rPr>
                        <a:t>movie.mp4</a:t>
                      </a:r>
                      <a:r>
                        <a:rPr lang="en-CA" sz="2000" b="0" kern="1200" dirty="0" smtClean="0">
                          <a:solidFill>
                            <a:schemeClr val="tx1"/>
                          </a:solidFill>
                          <a:latin typeface="+mn-lt"/>
                          <a:ea typeface="+mn-ea"/>
                          <a:cs typeface="+mn-cs"/>
                        </a:rPr>
                        <a:t>"   </a:t>
                      </a:r>
                      <a:r>
                        <a:rPr lang="en-CA" sz="2000" b="0" dirty="0" smtClean="0">
                          <a:solidFill>
                            <a:schemeClr val="tx1"/>
                          </a:solidFill>
                          <a:effectLst>
                            <a:outerShdw blurRad="38100" dist="38100" dir="2700000" algn="tl">
                              <a:srgbClr val="000000">
                                <a:alpha val="43137"/>
                              </a:srgbClr>
                            </a:outerShdw>
                          </a:effectLst>
                        </a:rPr>
                        <a:t>type</a:t>
                      </a:r>
                      <a:r>
                        <a:rPr lang="en-CA" sz="2000" b="0" dirty="0" smtClean="0">
                          <a:solidFill>
                            <a:schemeClr val="tx1"/>
                          </a:solidFill>
                        </a:rPr>
                        <a:t>="video/mp4"/&gt; </a:t>
                      </a:r>
                    </a:p>
                    <a:p>
                      <a:r>
                        <a:rPr lang="en-CA" sz="2000" b="0" dirty="0" smtClean="0">
                          <a:solidFill>
                            <a:schemeClr val="tx1"/>
                          </a:solidFill>
                        </a:rPr>
                        <a:t>     &lt;source </a:t>
                      </a:r>
                      <a:r>
                        <a:rPr lang="en-CA" sz="2000" b="0" dirty="0" err="1" smtClean="0">
                          <a:solidFill>
                            <a:schemeClr val="tx1"/>
                          </a:solidFill>
                        </a:rPr>
                        <a:t>src</a:t>
                      </a:r>
                      <a:r>
                        <a:rPr lang="en-CA" sz="2000" b="0" dirty="0" smtClean="0">
                          <a:solidFill>
                            <a:schemeClr val="tx1"/>
                          </a:solidFill>
                        </a:rPr>
                        <a:t>="movie.ogg"    type="video/</a:t>
                      </a:r>
                      <a:r>
                        <a:rPr lang="en-CA" sz="2000" b="0" dirty="0" err="1" smtClean="0">
                          <a:solidFill>
                            <a:schemeClr val="tx1"/>
                          </a:solidFill>
                        </a:rPr>
                        <a:t>ogg</a:t>
                      </a:r>
                      <a:r>
                        <a:rPr lang="en-CA" sz="2000" b="0" dirty="0" smtClean="0">
                          <a:solidFill>
                            <a:schemeClr val="tx1"/>
                          </a:solidFill>
                        </a:rPr>
                        <a:t>" /&gt;</a:t>
                      </a:r>
                    </a:p>
                    <a:p>
                      <a:r>
                        <a:rPr lang="en-CA" sz="2000" b="0" dirty="0" smtClean="0">
                          <a:solidFill>
                            <a:schemeClr val="tx1"/>
                          </a:solidFill>
                        </a:rPr>
                        <a:t>     &lt;source </a:t>
                      </a:r>
                      <a:r>
                        <a:rPr lang="en-CA" sz="2000" b="0" dirty="0" err="1" smtClean="0">
                          <a:solidFill>
                            <a:schemeClr val="tx1"/>
                          </a:solidFill>
                        </a:rPr>
                        <a:t>src</a:t>
                      </a:r>
                      <a:r>
                        <a:rPr lang="en-CA" sz="2000" b="0" dirty="0" smtClean="0">
                          <a:solidFill>
                            <a:schemeClr val="tx1"/>
                          </a:solidFill>
                        </a:rPr>
                        <a:t>="</a:t>
                      </a:r>
                      <a:r>
                        <a:rPr lang="en-CA" sz="2000" b="0" dirty="0" err="1" smtClean="0">
                          <a:solidFill>
                            <a:schemeClr val="tx1"/>
                          </a:solidFill>
                        </a:rPr>
                        <a:t>movie.webm</a:t>
                      </a:r>
                      <a:r>
                        <a:rPr lang="en-CA" sz="2000" b="0" dirty="0" smtClean="0">
                          <a:solidFill>
                            <a:schemeClr val="tx1"/>
                          </a:solidFill>
                        </a:rPr>
                        <a:t>" type="video/</a:t>
                      </a:r>
                      <a:r>
                        <a:rPr lang="en-CA" sz="2000" b="0" dirty="0" err="1" smtClean="0">
                          <a:solidFill>
                            <a:schemeClr val="tx1"/>
                          </a:solidFill>
                        </a:rPr>
                        <a:t>webm</a:t>
                      </a:r>
                      <a:r>
                        <a:rPr lang="en-CA" sz="2000" b="0" dirty="0" smtClean="0">
                          <a:solidFill>
                            <a:schemeClr val="tx1"/>
                          </a:solidFill>
                        </a:rPr>
                        <a:t>" /&gt;</a:t>
                      </a:r>
                    </a:p>
                    <a:p>
                      <a:r>
                        <a:rPr lang="en-CA" sz="2000" b="0" dirty="0" smtClean="0">
                          <a:solidFill>
                            <a:schemeClr val="tx1"/>
                          </a:solidFill>
                        </a:rPr>
                        <a:t>     Your browser does not support the video tag / type</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video</a:t>
                      </a:r>
                      <a:r>
                        <a:rPr lang="en-CA" sz="2000" b="0" dirty="0" smtClean="0">
                          <a:solidFill>
                            <a:schemeClr val="tx1"/>
                          </a:solidFill>
                        </a:rPr>
                        <a:t>&gt;</a:t>
                      </a:r>
                    </a:p>
                    <a:p>
                      <a:r>
                        <a:rPr lang="en-CA" sz="2000" b="0" dirty="0" smtClean="0">
                          <a:solidFill>
                            <a:schemeClr val="tx1"/>
                          </a:solidFill>
                        </a:rPr>
                        <a:t>  &lt;</a:t>
                      </a:r>
                      <a:r>
                        <a:rPr lang="en-CA" sz="2000" b="0" dirty="0" err="1" smtClean="0">
                          <a:solidFill>
                            <a:schemeClr val="tx1"/>
                          </a:solidFill>
                        </a:rPr>
                        <a:t>figcaption</a:t>
                      </a:r>
                      <a:r>
                        <a:rPr lang="en-CA" sz="2000" b="0" dirty="0" smtClean="0">
                          <a:solidFill>
                            <a:schemeClr val="tx1"/>
                          </a:solidFill>
                        </a:rPr>
                        <a:t>&gt;Video Caption&lt;/</a:t>
                      </a:r>
                      <a:r>
                        <a:rPr lang="en-CA" sz="2000" b="0" dirty="0" err="1" smtClean="0">
                          <a:solidFill>
                            <a:schemeClr val="tx1"/>
                          </a:solidFill>
                        </a:rPr>
                        <a:t>figcaption</a:t>
                      </a:r>
                      <a:r>
                        <a:rPr lang="en-CA" sz="2000" b="0" dirty="0" smtClean="0">
                          <a:solidFill>
                            <a:schemeClr val="tx1"/>
                          </a:solidFill>
                        </a:rPr>
                        <a:t>&gt; </a:t>
                      </a:r>
                    </a:p>
                    <a:p>
                      <a:r>
                        <a:rPr lang="en-CA" sz="2000" b="0" dirty="0" smtClean="0">
                          <a:solidFill>
                            <a:schemeClr val="tx1"/>
                          </a:solidFill>
                        </a:rPr>
                        <a:t>&lt;/figure&gt;</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409538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effectLst>
                  <a:outerShdw blurRad="38100" dist="38100" dir="2700000" algn="tl">
                    <a:srgbClr val="000000">
                      <a:alpha val="43137"/>
                    </a:srgbClr>
                  </a:outerShdw>
                </a:effectLst>
              </a:rPr>
              <a:t>HTML5: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The &lt;canvas&gt; Element</a:t>
            </a:r>
            <a:endParaRPr lang="en-US"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809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&lt;canvas&gt;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CA" dirty="0" smtClean="0"/>
              <a:t>&lt;canvas&gt; - an HTML5 element to give you a drawing space in JavaScript on your Web pages. </a:t>
            </a:r>
          </a:p>
          <a:p>
            <a:pPr>
              <a:buFont typeface="Wingdings" panose="05000000000000000000" pitchFamily="2" charset="2"/>
              <a:buChar char="Ø"/>
            </a:pPr>
            <a:r>
              <a:rPr lang="en-US" dirty="0" smtClean="0"/>
              <a:t>It allows for dynamic, scriptable rendering of 2D shapes and bitmap images.</a:t>
            </a:r>
          </a:p>
          <a:p>
            <a:pPr>
              <a:buFont typeface="Wingdings" panose="05000000000000000000" pitchFamily="2" charset="2"/>
              <a:buChar char="Ø"/>
            </a:pPr>
            <a:r>
              <a:rPr lang="en-US" dirty="0" smtClean="0"/>
              <a:t>It is only a container for graphics. You must use a script to actually draw the graphics.</a:t>
            </a:r>
          </a:p>
          <a:p>
            <a:pPr>
              <a:buFont typeface="Wingdings" panose="05000000000000000000" pitchFamily="2" charset="2"/>
              <a:buChar char="Ø"/>
            </a:pPr>
            <a:r>
              <a:rPr lang="en-US" dirty="0" smtClean="0"/>
              <a:t>Canvas consists of a </a:t>
            </a:r>
            <a:r>
              <a:rPr lang="en-US" dirty="0" err="1" smtClean="0"/>
              <a:t>drawable</a:t>
            </a:r>
            <a:r>
              <a:rPr lang="en-US" dirty="0" smtClean="0"/>
              <a:t> region defined in HTML code with </a:t>
            </a:r>
            <a:r>
              <a:rPr lang="en-US" i="1" dirty="0" smtClean="0"/>
              <a:t>height</a:t>
            </a:r>
            <a:r>
              <a:rPr lang="en-US" dirty="0" smtClean="0"/>
              <a:t> and </a:t>
            </a:r>
            <a:r>
              <a:rPr lang="en-US" i="1" dirty="0" smtClean="0"/>
              <a:t>width</a:t>
            </a:r>
            <a:r>
              <a:rPr lang="en-US" dirty="0" smtClean="0"/>
              <a:t> attributes.</a:t>
            </a:r>
            <a:endParaRPr lang="en-US" dirty="0"/>
          </a:p>
        </p:txBody>
      </p:sp>
    </p:spTree>
    <p:extLst>
      <p:ext uri="{BB962C8B-B14F-4D97-AF65-F5344CB8AC3E}">
        <p14:creationId xmlns:p14="http://schemas.microsoft.com/office/powerpoint/2010/main" val="334057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&lt;canvas&gt; Element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Example:</a:t>
            </a:r>
          </a:p>
          <a:p>
            <a:pPr lvl="1">
              <a:buNone/>
            </a:pPr>
            <a:r>
              <a:rPr lang="en-US" sz="2000" b="1" dirty="0" smtClean="0"/>
              <a:t>  </a:t>
            </a:r>
            <a:r>
              <a:rPr lang="en-US" sz="2600" spc="-150" dirty="0" smtClean="0">
                <a:latin typeface="+mj-lt"/>
              </a:rPr>
              <a:t>&lt;canvas </a:t>
            </a:r>
            <a:r>
              <a:rPr lang="en-US" sz="2600" spc="-150" dirty="0" smtClean="0">
                <a:solidFill>
                  <a:srgbClr val="0000FF"/>
                </a:solidFill>
                <a:effectLst>
                  <a:outerShdw blurRad="38100" dist="38100" dir="2700000" algn="tl">
                    <a:srgbClr val="000000">
                      <a:alpha val="43137"/>
                    </a:srgbClr>
                  </a:outerShdw>
                </a:effectLst>
                <a:latin typeface="+mj-lt"/>
              </a:rPr>
              <a:t>id=“</a:t>
            </a:r>
            <a:r>
              <a:rPr lang="en-US" sz="2600" spc="-150" dirty="0" err="1">
                <a:solidFill>
                  <a:srgbClr val="0000FF"/>
                </a:solidFill>
                <a:effectLst>
                  <a:outerShdw blurRad="38100" dist="38100" dir="2700000" algn="tl">
                    <a:srgbClr val="000000">
                      <a:alpha val="43137"/>
                    </a:srgbClr>
                  </a:outerShdw>
                </a:effectLst>
                <a:latin typeface="+mj-lt"/>
              </a:rPr>
              <a:t>myCanvas</a:t>
            </a:r>
            <a:r>
              <a:rPr lang="en-US" sz="2600" spc="-150" dirty="0">
                <a:solidFill>
                  <a:srgbClr val="0000FF"/>
                </a:solidFill>
                <a:effectLst>
                  <a:outerShdw blurRad="38100" dist="38100" dir="2700000" algn="tl">
                    <a:srgbClr val="000000">
                      <a:alpha val="43137"/>
                    </a:srgbClr>
                  </a:outerShdw>
                </a:effectLst>
                <a:latin typeface="+mj-lt"/>
              </a:rPr>
              <a:t>" width="150" height="150"</a:t>
            </a:r>
            <a:r>
              <a:rPr lang="en-US" sz="2600" spc="-150" dirty="0">
                <a:latin typeface="+mj-lt"/>
              </a:rPr>
              <a:t>&gt;&lt;/canvas&gt;</a:t>
            </a:r>
          </a:p>
          <a:p>
            <a:pPr>
              <a:buFont typeface="Wingdings" panose="05000000000000000000" pitchFamily="2" charset="2"/>
              <a:buChar char="Ø"/>
            </a:pPr>
            <a:r>
              <a:rPr lang="en-CA" dirty="0" smtClean="0"/>
              <a:t>Always specify an </a:t>
            </a:r>
            <a:r>
              <a:rPr lang="en-CA" u="sng" dirty="0" smtClean="0">
                <a:solidFill>
                  <a:srgbClr val="FF0000"/>
                </a:solidFill>
              </a:rPr>
              <a:t>id</a:t>
            </a:r>
            <a:r>
              <a:rPr lang="en-CA" dirty="0" smtClean="0"/>
              <a:t> attribute (to be referred to in a script), and a </a:t>
            </a:r>
            <a:r>
              <a:rPr lang="en-CA" u="sng" dirty="0" smtClean="0"/>
              <a:t>width</a:t>
            </a:r>
            <a:r>
              <a:rPr lang="en-CA" dirty="0" smtClean="0"/>
              <a:t> and </a:t>
            </a:r>
            <a:r>
              <a:rPr lang="en-CA" u="sng" dirty="0" smtClean="0"/>
              <a:t>height</a:t>
            </a:r>
            <a:r>
              <a:rPr lang="en-CA" dirty="0" smtClean="0"/>
              <a:t> attribute to define the size of the canvas.</a:t>
            </a:r>
          </a:p>
          <a:p>
            <a:pPr>
              <a:buFont typeface="Wingdings" panose="05000000000000000000" pitchFamily="2" charset="2"/>
              <a:buChar char="Ø"/>
            </a:pPr>
            <a:r>
              <a:rPr lang="en-CA" dirty="0" smtClean="0"/>
              <a:t>You can have </a:t>
            </a:r>
            <a:r>
              <a:rPr lang="en-CA" u="sng" dirty="0" smtClean="0"/>
              <a:t>multiple</a:t>
            </a:r>
            <a:r>
              <a:rPr lang="en-CA" dirty="0" smtClean="0"/>
              <a:t> &lt;canvas&gt; elements on one HTML page.</a:t>
            </a:r>
          </a:p>
          <a:p>
            <a:pPr>
              <a:buFont typeface="Wingdings" panose="05000000000000000000" pitchFamily="2" charset="2"/>
              <a:buChar char="Ø"/>
            </a:pPr>
            <a:r>
              <a:rPr lang="en-CA" dirty="0" smtClean="0"/>
              <a:t>Don not use CSS for width and height.</a:t>
            </a:r>
          </a:p>
          <a:p>
            <a:pPr marL="0" indent="0">
              <a:buNone/>
            </a:pPr>
            <a:r>
              <a:rPr lang="en-US" dirty="0" smtClean="0"/>
              <a:t>By default, the &lt;canvas&gt; element has no border and no content</a:t>
            </a:r>
          </a:p>
          <a:p>
            <a:pPr lvl="1"/>
            <a:endParaRPr lang="en-US" dirty="0"/>
          </a:p>
        </p:txBody>
      </p:sp>
    </p:spTree>
    <p:extLst>
      <p:ext uri="{BB962C8B-B14F-4D97-AF65-F5344CB8AC3E}">
        <p14:creationId xmlns:p14="http://schemas.microsoft.com/office/powerpoint/2010/main" val="421585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Fallback content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600200"/>
            <a:ext cx="8640960" cy="4498975"/>
          </a:xfrm>
        </p:spPr>
        <p:txBody>
          <a:bodyPr>
            <a:normAutofit fontScale="92500" lnSpcReduction="20000"/>
          </a:bodyPr>
          <a:lstStyle/>
          <a:p>
            <a:pPr>
              <a:buFont typeface="Wingdings" panose="05000000000000000000" pitchFamily="2" charset="2"/>
              <a:buChar char="Ø"/>
            </a:pPr>
            <a:r>
              <a:rPr lang="en-US" sz="3000" dirty="0" smtClean="0"/>
              <a:t>Providing alternate content inside the &lt;canvas&gt; element, in case of browsers don't support &lt;canvas&gt;.</a:t>
            </a:r>
          </a:p>
          <a:p>
            <a:pPr lvl="1"/>
            <a:r>
              <a:rPr lang="en-US" dirty="0" smtClean="0"/>
              <a:t>text description</a:t>
            </a:r>
          </a:p>
          <a:p>
            <a:pPr lvl="2">
              <a:buNone/>
            </a:pPr>
            <a:r>
              <a:rPr lang="en-US" sz="2200" dirty="0" smtClean="0"/>
              <a:t>&lt;canvas id="</a:t>
            </a:r>
            <a:r>
              <a:rPr lang="en-US" sz="2200" dirty="0" err="1" smtClean="0"/>
              <a:t>myCanvas</a:t>
            </a:r>
            <a:r>
              <a:rPr lang="en-US" sz="2200" dirty="0" smtClean="0"/>
              <a:t>" width="200" height="100" style="border:10px solid #000000;"&gt;</a:t>
            </a:r>
          </a:p>
          <a:p>
            <a:pPr lvl="2">
              <a:buNone/>
            </a:pPr>
            <a:r>
              <a:rPr lang="en-US" sz="2200" dirty="0" smtClean="0"/>
              <a:t>        Your browser does not support the HTML5 canvas tag.</a:t>
            </a:r>
          </a:p>
          <a:p>
            <a:pPr lvl="2">
              <a:buNone/>
            </a:pPr>
            <a:r>
              <a:rPr lang="en-US" sz="2200" dirty="0" smtClean="0"/>
              <a:t>   &lt;/canvas&gt;</a:t>
            </a:r>
          </a:p>
          <a:p>
            <a:pPr lvl="1"/>
            <a:r>
              <a:rPr lang="en-US" dirty="0" smtClean="0"/>
              <a:t>static image</a:t>
            </a:r>
          </a:p>
          <a:p>
            <a:pPr lvl="1" indent="-3175">
              <a:buNone/>
            </a:pPr>
            <a:r>
              <a:rPr lang="en-US" sz="2400" dirty="0" smtClean="0"/>
              <a:t>&lt;canvas id="clock" width="150" height="150"&gt; </a:t>
            </a:r>
          </a:p>
          <a:p>
            <a:pPr lvl="1" indent="-3175">
              <a:buNone/>
            </a:pPr>
            <a:r>
              <a:rPr lang="en-US" sz="2400" dirty="0" smtClean="0"/>
              <a:t>   </a:t>
            </a:r>
            <a:r>
              <a:rPr lang="en-US" sz="2200" dirty="0" smtClean="0"/>
              <a:t>&lt;</a:t>
            </a:r>
            <a:r>
              <a:rPr lang="en-US" sz="2200" dirty="0" err="1" smtClean="0"/>
              <a:t>img</a:t>
            </a:r>
            <a:r>
              <a:rPr lang="en-US" sz="2200" dirty="0" smtClean="0"/>
              <a:t> </a:t>
            </a:r>
            <a:r>
              <a:rPr lang="en-US" sz="2200" dirty="0" err="1" smtClean="0"/>
              <a:t>src</a:t>
            </a:r>
            <a:r>
              <a:rPr lang="en-US" sz="2200" dirty="0" smtClean="0"/>
              <a:t>="images/clock.png" width="150" height="150" alt=""/&gt; </a:t>
            </a:r>
          </a:p>
          <a:p>
            <a:pPr lvl="1" indent="-3175">
              <a:buNone/>
            </a:pPr>
            <a:r>
              <a:rPr lang="en-US" sz="2400" dirty="0" smtClean="0"/>
              <a:t>&lt;/canvas&gt;</a:t>
            </a:r>
            <a:endParaRPr lang="en-US" sz="2400" dirty="0"/>
          </a:p>
        </p:txBody>
      </p:sp>
    </p:spTree>
    <p:extLst>
      <p:ext uri="{BB962C8B-B14F-4D97-AF65-F5344CB8AC3E}">
        <p14:creationId xmlns:p14="http://schemas.microsoft.com/office/powerpoint/2010/main" val="800950092"/>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1006</TotalTime>
  <Words>1656</Words>
  <Application>Microsoft Office PowerPoint</Application>
  <PresentationFormat>On-screen Show (4:3)</PresentationFormat>
  <Paragraphs>390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Compass</vt:lpstr>
      <vt:lpstr>INT222 - Internet Fundamentals</vt:lpstr>
      <vt:lpstr>Agenda</vt:lpstr>
      <vt:lpstr>Image with figure/figcaption tags</vt:lpstr>
      <vt:lpstr>Audio with figure/figcaption tags</vt:lpstr>
      <vt:lpstr>Video with figure/figcaption tags</vt:lpstr>
      <vt:lpstr>HTML5:  The &lt;canvas&gt; Element</vt:lpstr>
      <vt:lpstr>&lt;canvas&gt;</vt:lpstr>
      <vt:lpstr>The &lt;canvas&gt; Element</vt:lpstr>
      <vt:lpstr>Fallback content</vt:lpstr>
      <vt:lpstr>Checking for support in Scripts</vt:lpstr>
      <vt:lpstr>A skeleton template</vt:lpstr>
      <vt:lpstr>Drawing rectangles</vt:lpstr>
      <vt:lpstr>Drawing paths</vt:lpstr>
      <vt:lpstr>Moving the Pen &amp; Drawing Lines</vt:lpstr>
      <vt:lpstr>Drawing a Triangle</vt:lpstr>
      <vt:lpstr>Drawing Arcs</vt:lpstr>
      <vt:lpstr>Using images</vt:lpstr>
      <vt:lpstr>Using images</vt:lpstr>
      <vt:lpstr>Filling Text</vt:lpstr>
      <vt:lpstr>Gradients</vt:lpstr>
      <vt:lpstr>Canvas Example</vt:lpstr>
      <vt:lpstr>Image gallery</vt:lpstr>
      <vt:lpstr>Creating an Image Gallery</vt:lpstr>
      <vt:lpstr>More Examples of Wrapped Images</vt:lpstr>
      <vt:lpstr>More Examples of Wrapped Images</vt:lpstr>
      <vt:lpstr>Creating an Image Gallery (cont’)</vt:lpstr>
      <vt:lpstr>Creating an Image Gallery (cont’)</vt:lpstr>
      <vt:lpstr>Creating an Image Gallery (cont’)</vt:lpstr>
      <vt:lpstr>Creating an Image Gallery (cont’)</vt:lpstr>
      <vt:lpstr>JS for showing up full-size images</vt:lpstr>
      <vt:lpstr>JS for closing full-size images</vt:lpstr>
      <vt:lpstr>Style rules for the popup full-size image</vt:lpstr>
      <vt:lpstr>CSS rules for the popup full-size image</vt:lpstr>
      <vt:lpstr>The rule set for the background</vt:lpstr>
      <vt:lpstr>Resourceful Links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lastModifiedBy>Wei Song</cp:lastModifiedBy>
  <cp:revision>108</cp:revision>
  <cp:lastPrinted>2001-07-23T19:37:02Z</cp:lastPrinted>
  <dcterms:created xsi:type="dcterms:W3CDTF">2001-03-26T00:24:34Z</dcterms:created>
  <dcterms:modified xsi:type="dcterms:W3CDTF">2015-07-28T04:23:05Z</dcterms:modified>
</cp:coreProperties>
</file>