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0"/>
  </p:notesMasterIdLst>
  <p:handoutMasterIdLst>
    <p:handoutMasterId r:id="rId51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01" r:id="rId30"/>
    <p:sldId id="311" r:id="rId31"/>
    <p:sldId id="312" r:id="rId32"/>
    <p:sldId id="313" r:id="rId33"/>
    <p:sldId id="314" r:id="rId34"/>
    <p:sldId id="315" r:id="rId35"/>
    <p:sldId id="331" r:id="rId36"/>
    <p:sldId id="332" r:id="rId37"/>
    <p:sldId id="334" r:id="rId38"/>
    <p:sldId id="335" r:id="rId39"/>
    <p:sldId id="319" r:id="rId40"/>
    <p:sldId id="322" r:id="rId41"/>
    <p:sldId id="323" r:id="rId42"/>
    <p:sldId id="324" r:id="rId43"/>
    <p:sldId id="325" r:id="rId44"/>
    <p:sldId id="326" r:id="rId45"/>
    <p:sldId id="328" r:id="rId46"/>
    <p:sldId id="329" r:id="rId47"/>
    <p:sldId id="310" r:id="rId48"/>
    <p:sldId id="277" r:id="rId4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725" y="-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int222/ajax/ajaxjson.html" TargetMode="External"/><Relationship Id="rId2" Type="http://schemas.openxmlformats.org/officeDocument/2006/relationships/hyperlink" Target="https://zenit.senecac.on.ca/~wei.song/int222/json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int222/json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int222/json/student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open#Position_and_size_featur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window-open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scs.senecac.on.ca/~wei.song/int222/code/BOM/js-navigato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history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BOM/js-location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hp?complete=1&amp;hl=en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AJAX and BOM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most important part of AJAX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JavaScript object </a:t>
            </a:r>
          </a:p>
          <a:p>
            <a:pPr lvl="1"/>
            <a:r>
              <a:rPr lang="en-US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Creation: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getResponseHeader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	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overrideMimeType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b="1" dirty="0"/>
              <a:t>	// </a:t>
            </a:r>
            <a:r>
              <a:rPr lang="en-US" dirty="0"/>
              <a:t>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Onreadystatechange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readyState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responseText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responseType</a:t>
            </a:r>
            <a:r>
              <a:rPr lang="en-US" dirty="0"/>
              <a:t>  </a:t>
            </a:r>
            <a:r>
              <a:rPr lang="en-US" sz="2000" dirty="0"/>
              <a:t>// set to change the response 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responseXML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Step 1 – makes an HTTP request object</a:t>
            </a:r>
            <a:endParaRPr lang="en-US" dirty="0"/>
          </a:p>
          <a:p>
            <a:pPr lvl="1">
              <a:buNone/>
            </a:pPr>
            <a:r>
              <a:rPr lang="en-US" dirty="0"/>
              <a:t>// creating a cross-browser instance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; </a:t>
            </a:r>
          </a:p>
          <a:p>
            <a:pPr lvl="1"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{ // Mozilla, Safari, ...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} else if (</a:t>
            </a:r>
            <a:r>
              <a:rPr lang="en-US" dirty="0" err="1"/>
              <a:t>window.ActiveXObject</a:t>
            </a:r>
            <a:r>
              <a:rPr lang="en-US" dirty="0"/>
              <a:t>) { // IE 8 and older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 </a:t>
            </a:r>
          </a:p>
          <a:p>
            <a:pPr lvl="1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function(){ </a:t>
            </a:r>
          </a:p>
          <a:p>
            <a:pPr lvl="1">
              <a:buNone/>
            </a:pPr>
            <a:r>
              <a:rPr lang="en-US" sz="2400" dirty="0"/>
              <a:t>	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3 - make the request</a:t>
            </a:r>
          </a:p>
          <a:p>
            <a:pPr lvl="1">
              <a:buNone/>
            </a:pPr>
            <a:r>
              <a:rPr lang="en-CA" dirty="0" smtClean="0"/>
              <a:t>// Specifies </a:t>
            </a:r>
            <a:r>
              <a:rPr lang="en-CA" dirty="0"/>
              <a:t>the type of request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httpRequest.open</a:t>
            </a:r>
            <a:r>
              <a:rPr lang="en-US" dirty="0"/>
              <a:t>('GET', 'http://www.example.org/some.file', true);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// </a:t>
            </a:r>
            <a:r>
              <a:rPr lang="en-CA" dirty="0"/>
              <a:t>Sends the request off to the server.</a:t>
            </a:r>
            <a:endParaRPr lang="en-US" dirty="0"/>
          </a:p>
          <a:p>
            <a:pPr lvl="1">
              <a:buNone/>
            </a:pPr>
            <a:r>
              <a:rPr lang="en-US" dirty="0" err="1" smtClean="0"/>
              <a:t>httpRequest.send</a:t>
            </a:r>
            <a:r>
              <a:rPr lang="en-US" dirty="0" smtClean="0"/>
              <a:t>(null</a:t>
            </a:r>
            <a:r>
              <a:rPr lang="en-US" dirty="0"/>
              <a:t>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Parameters</a:t>
            </a:r>
            <a:r>
              <a:rPr lang="en-US" dirty="0"/>
              <a:t> of the </a:t>
            </a:r>
            <a:r>
              <a:rPr lang="en-US" dirty="0" smtClean="0"/>
              <a:t>open(</a:t>
            </a:r>
            <a:r>
              <a:rPr lang="en-CA" i="1" dirty="0"/>
              <a:t>method</a:t>
            </a:r>
            <a:r>
              <a:rPr lang="en-CA" i="1" dirty="0" smtClean="0"/>
              <a:t>, </a:t>
            </a:r>
            <a:r>
              <a:rPr lang="en-CA" i="1" dirty="0" err="1" smtClean="0"/>
              <a:t>url</a:t>
            </a:r>
            <a:r>
              <a:rPr lang="en-CA" i="1" dirty="0" smtClean="0"/>
              <a:t>, </a:t>
            </a:r>
            <a:r>
              <a:rPr lang="en-CA" i="1" dirty="0" err="1" smtClean="0"/>
              <a:t>async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para: HTTP request method - GET, POST, …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para: the URL of the page this requesting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of the </a:t>
            </a:r>
            <a:r>
              <a:rPr lang="en-US" dirty="0" smtClean="0"/>
              <a:t>send(</a:t>
            </a:r>
            <a:r>
              <a:rPr lang="en-CA" i="1" dirty="0"/>
              <a:t>string</a:t>
            </a:r>
            <a:r>
              <a:rPr lang="en-US" dirty="0" smtClean="0"/>
              <a:t>) </a:t>
            </a:r>
            <a:r>
              <a:rPr lang="en-US" dirty="0"/>
              <a:t>method:</a:t>
            </a:r>
          </a:p>
          <a:p>
            <a:pPr lvl="1"/>
            <a:r>
              <a:rPr lang="en-CA" dirty="0" smtClean="0"/>
              <a:t>The</a:t>
            </a:r>
            <a:r>
              <a:rPr lang="en-CA" i="1" dirty="0" smtClean="0"/>
              <a:t> “string” </a:t>
            </a:r>
            <a:r>
              <a:rPr lang="en-CA" dirty="0" smtClean="0"/>
              <a:t>para: </a:t>
            </a:r>
            <a:r>
              <a:rPr lang="en-CA" dirty="0"/>
              <a:t>Only used for POST </a:t>
            </a:r>
            <a:r>
              <a:rPr lang="en-CA" dirty="0" smtClean="0"/>
              <a:t>requests.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data you want to send to the server if </a:t>
            </a:r>
            <a:r>
              <a:rPr lang="en-US" dirty="0" smtClean="0"/>
              <a:t>using POST method. </a:t>
            </a:r>
            <a:r>
              <a:rPr lang="en-US" dirty="0"/>
              <a:t>This can be as a query string, like:</a:t>
            </a:r>
          </a:p>
          <a:p>
            <a:pPr lvl="1">
              <a:buNone/>
            </a:pPr>
            <a:r>
              <a:rPr lang="en-US" sz="1600" dirty="0"/>
              <a:t>	name=</a:t>
            </a:r>
            <a:r>
              <a:rPr lang="en-US" sz="1600" dirty="0" err="1"/>
              <a:t>value&amp;anothername</a:t>
            </a:r>
            <a:r>
              <a:rPr lang="en-US" sz="1600" dirty="0"/>
              <a:t>="+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myVar</a:t>
            </a:r>
            <a:r>
              <a:rPr lang="en-US" sz="16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// check for the state of response</a:t>
            </a:r>
          </a:p>
          <a:p>
            <a:pPr lvl="1">
              <a:buNone/>
            </a:pPr>
            <a:r>
              <a:rPr lang="en-US" sz="2400" dirty="0"/>
              <a:t>	if (</a:t>
            </a:r>
            <a:r>
              <a:rPr lang="en-US" sz="2400" dirty="0" err="1"/>
              <a:t>httpRequest.readyState</a:t>
            </a:r>
            <a:r>
              <a:rPr lang="en-US" sz="2400" dirty="0"/>
              <a:t> === 4) { </a:t>
            </a:r>
          </a:p>
          <a:p>
            <a:pPr lvl="1">
              <a:buNone/>
            </a:pPr>
            <a:r>
              <a:rPr lang="en-US" sz="2400" dirty="0"/>
              <a:t>		// everything is good, the response is received </a:t>
            </a:r>
          </a:p>
          <a:p>
            <a:pPr lvl="1">
              <a:buNone/>
            </a:pPr>
            <a:r>
              <a:rPr lang="en-US" sz="2400" dirty="0"/>
              <a:t>	} else { </a:t>
            </a:r>
          </a:p>
          <a:p>
            <a:pPr lvl="1">
              <a:buNone/>
            </a:pPr>
            <a:r>
              <a:rPr lang="en-US" sz="2400" dirty="0"/>
              <a:t>		// still not ready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</a:t>
            </a:r>
            <a:r>
              <a:rPr lang="en-US" sz="1800" dirty="0" smtClean="0"/>
              <a:t>), 1 </a:t>
            </a:r>
            <a:r>
              <a:rPr lang="en-US" sz="1800" dirty="0"/>
              <a:t>(loading</a:t>
            </a:r>
            <a:r>
              <a:rPr lang="en-US" sz="1800" dirty="0" smtClean="0"/>
              <a:t>), 2 </a:t>
            </a:r>
            <a:r>
              <a:rPr lang="en-US" sz="1800" dirty="0"/>
              <a:t>(loaded</a:t>
            </a:r>
            <a:r>
              <a:rPr lang="en-US" sz="1800" dirty="0" smtClean="0"/>
              <a:t>), 3 </a:t>
            </a:r>
            <a:r>
              <a:rPr lang="en-US" sz="1800" dirty="0"/>
              <a:t>(interactive</a:t>
            </a:r>
            <a:r>
              <a:rPr lang="en-US" sz="1800" dirty="0" smtClean="0"/>
              <a:t>), 4 </a:t>
            </a:r>
            <a:r>
              <a:rPr lang="en-US" sz="1800" dirty="0"/>
              <a:t>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dirty="0"/>
              <a:t>// check is the response code of the HTTP server response</a:t>
            </a:r>
          </a:p>
          <a:p>
            <a:pPr>
              <a:buNone/>
            </a:pPr>
            <a:r>
              <a:rPr lang="en-US" sz="3600" dirty="0"/>
              <a:t>	if (</a:t>
            </a:r>
            <a:r>
              <a:rPr lang="en-US" sz="3600" dirty="0" err="1"/>
              <a:t>httpRequest.status</a:t>
            </a:r>
            <a:r>
              <a:rPr lang="en-US" sz="3600" dirty="0"/>
              <a:t> === 200) { </a:t>
            </a:r>
          </a:p>
          <a:p>
            <a:pPr>
              <a:buNone/>
            </a:pPr>
            <a:r>
              <a:rPr lang="en-US" sz="3600" dirty="0"/>
              <a:t>		// perfect! </a:t>
            </a:r>
          </a:p>
          <a:p>
            <a:pPr>
              <a:buNone/>
            </a:pPr>
            <a:r>
              <a:rPr lang="en-US" sz="3600" dirty="0"/>
              <a:t>	} else { </a:t>
            </a:r>
          </a:p>
          <a:p>
            <a:pPr>
              <a:buNone/>
            </a:pPr>
            <a:r>
              <a:rPr lang="en-US" dirty="0"/>
              <a:t>		// there was a problem with the request, </a:t>
            </a:r>
          </a:p>
          <a:p>
            <a:pPr>
              <a:buNone/>
            </a:pPr>
            <a:r>
              <a:rPr lang="en-US" dirty="0"/>
              <a:t>		// for example the response may contain a 404 (Not Found) </a:t>
            </a:r>
          </a:p>
          <a:p>
            <a:pPr>
              <a:buNone/>
            </a:pPr>
            <a:r>
              <a:rPr lang="en-US" dirty="0"/>
              <a:t>		// or 500 (Internal Server Error) response code </a:t>
            </a:r>
          </a:p>
          <a:p>
            <a:pPr>
              <a:buNone/>
            </a:pPr>
            <a:r>
              <a:rPr lang="en-US" sz="3600" dirty="0"/>
              <a:t>	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AJAX</a:t>
            </a:r>
          </a:p>
          <a:p>
            <a:pPr lvl="1" eaLnBrk="1" hangingPunct="1">
              <a:defRPr/>
            </a:pPr>
            <a:r>
              <a:rPr lang="en-CA" altLang="en-US" dirty="0" smtClean="0"/>
              <a:t>Simulating </a:t>
            </a:r>
            <a:r>
              <a:rPr lang="en-CA" altLang="en-US" dirty="0"/>
              <a:t>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Browser </a:t>
            </a:r>
            <a:r>
              <a:rPr lang="en-CA" altLang="en-US" dirty="0"/>
              <a:t>Object Model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the button to start</a:t>
            </a:r>
          </a:p>
          <a:p>
            <a:pPr marL="400050" lvl="1" indent="0">
              <a:buNone/>
            </a:pPr>
            <a:r>
              <a:rPr lang="en-CA" sz="2400" dirty="0" smtClean="0"/>
              <a:t>&lt;</a:t>
            </a:r>
            <a:r>
              <a:rPr lang="en-CA" sz="2400" dirty="0"/>
              <a:t>button type</a:t>
            </a:r>
            <a:r>
              <a:rPr lang="en-CA" sz="2400" dirty="0" smtClean="0"/>
              <a:t>=“button</a:t>
            </a:r>
            <a:r>
              <a:rPr lang="en-CA" sz="2400" dirty="0"/>
              <a:t>" </a:t>
            </a:r>
            <a:r>
              <a:rPr lang="en-CA" sz="2400" dirty="0" err="1"/>
              <a:t>onclick</a:t>
            </a:r>
            <a:r>
              <a:rPr lang="en-CA" sz="2400" dirty="0"/>
              <a:t>="</a:t>
            </a:r>
            <a:r>
              <a:rPr lang="en-CA" sz="2400" dirty="0" err="1"/>
              <a:t>makeRequest</a:t>
            </a:r>
            <a:r>
              <a:rPr lang="en-CA" sz="2400" dirty="0" smtClean="0"/>
              <a:t>();"&gt; </a:t>
            </a:r>
          </a:p>
          <a:p>
            <a:pPr marL="40005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Make </a:t>
            </a:r>
            <a:r>
              <a:rPr lang="en-CA" sz="2400" dirty="0"/>
              <a:t>a request&lt;/button&gt;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XML format:</a:t>
            </a:r>
          </a:p>
          <a:p>
            <a:pPr lvl="2">
              <a:buNone/>
            </a:pPr>
            <a:r>
              <a:rPr lang="en-US" dirty="0" smtClean="0"/>
              <a:t>&lt;?xml version="1.0" ?&gt; </a:t>
            </a:r>
          </a:p>
          <a:p>
            <a:pPr lvl="2">
              <a:buNone/>
            </a:pPr>
            <a:r>
              <a:rPr lang="en-US" dirty="0" smtClean="0"/>
              <a:t>&lt;root&gt; </a:t>
            </a:r>
          </a:p>
          <a:p>
            <a:pPr lvl="3">
              <a:buNone/>
            </a:pPr>
            <a:r>
              <a:rPr lang="en-US" dirty="0" smtClean="0"/>
              <a:t>I'm a test. </a:t>
            </a:r>
          </a:p>
          <a:p>
            <a:pPr lvl="2">
              <a:buNone/>
            </a:pPr>
            <a:r>
              <a:rPr lang="en-US" dirty="0" smtClean="0"/>
              <a:t>&lt;/root&gt;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XML data 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9900CC"/>
                </a:solidFill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/>
              <a:t>alert(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Suppose server response is in JSON format:</a:t>
            </a:r>
          </a:p>
          <a:p>
            <a:pPr lvl="1">
              <a:buNone/>
            </a:pPr>
            <a:r>
              <a:rPr lang="en-US" sz="2400" dirty="0" smtClean="0"/>
              <a:t>{"name": </a:t>
            </a:r>
            <a:r>
              <a:rPr lang="en-US" sz="2400" dirty="0"/>
              <a:t>"</a:t>
            </a:r>
            <a:r>
              <a:rPr lang="en-US" sz="2400" dirty="0" smtClean="0"/>
              <a:t>Kevin</a:t>
            </a:r>
            <a:r>
              <a:rPr lang="en-US" sz="2400" dirty="0"/>
              <a:t>"</a:t>
            </a:r>
            <a:r>
              <a:rPr lang="en-US" sz="2400" dirty="0" smtClean="0"/>
              <a:t>, "age": 22 }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Parsing JSON data:</a:t>
            </a:r>
          </a:p>
          <a:p>
            <a:pPr lvl="1"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function </a:t>
            </a:r>
            <a:r>
              <a:rPr lang="en-US" sz="2400" dirty="0" err="1" smtClean="0"/>
              <a:t>JSON.parse</a:t>
            </a:r>
            <a:r>
              <a:rPr lang="en-US" sz="2400" dirty="0" smtClean="0"/>
              <a:t> to parse JSON data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http_request.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r>
              <a:rPr lang="en-US" sz="2400" dirty="0" smtClean="0"/>
              <a:t>var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/>
              <a:t>);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var n</a:t>
            </a:r>
            <a:r>
              <a:rPr lang="en-US" sz="2400" dirty="0"/>
              <a:t>ame = 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smtClean="0"/>
              <a:t>.name;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dirty="0" smtClean="0"/>
              <a:t>age </a:t>
            </a:r>
            <a:r>
              <a:rPr lang="en-US" sz="2400" dirty="0"/>
              <a:t>= </a:t>
            </a:r>
            <a:r>
              <a:rPr lang="en-US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err="1" smtClean="0"/>
              <a:t>.age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18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stands for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lightweight text based data-interchange 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"self-describing" and easy to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/>
              <a:t>smaller than XML, and faster and easier to parse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parsers and JSON libraries exists for many different programming languages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</a:t>
            </a:r>
            <a:r>
              <a:rPr lang="en-US" dirty="0"/>
              <a:t>, C++, Java, Python, Perl, PHP etc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JSON </a:t>
            </a:r>
            <a:r>
              <a:rPr lang="en-US" dirty="0"/>
              <a:t>filename extension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Internet Media type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</a:t>
            </a:r>
            <a:r>
              <a:rPr lang="en-CA" sz="2400" dirty="0" smtClean="0"/>
              <a:t>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 err="1"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"age": 25,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"</a:t>
            </a:r>
            <a:r>
              <a:rPr lang="en-CA" sz="1600" dirty="0">
                <a:latin typeface="Lucida Console" pitchFamily="49" charset="0"/>
              </a:rPr>
              <a:t>address": { "</a:t>
            </a:r>
            <a:r>
              <a:rPr lang="en-CA" sz="1600" dirty="0" smtClean="0">
                <a:latin typeface="Lucida Console" pitchFamily="49" charset="0"/>
              </a:rPr>
              <a:t>street": </a:t>
            </a:r>
            <a:r>
              <a:rPr lang="en-CA" sz="1600" dirty="0">
                <a:latin typeface="Lucida Console" pitchFamily="49" charset="0"/>
              </a:rPr>
              <a:t>"21 2nd Street",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>
                <a:latin typeface="Lucida Console" pitchFamily="49" charset="0"/>
              </a:rPr>
              <a:t>city": "</a:t>
            </a:r>
            <a:r>
              <a:rPr lang="en-CA" sz="1600" dirty="0" smtClean="0">
                <a:latin typeface="Lucida Console" pitchFamily="49" charset="0"/>
              </a:rPr>
              <a:t>North </a:t>
            </a:r>
            <a:r>
              <a:rPr lang="en-CA" sz="1600" dirty="0">
                <a:latin typeface="Lucida Console" pitchFamily="49" charset="0"/>
              </a:rPr>
              <a:t>York", </a:t>
            </a:r>
            <a:endParaRPr lang="en-CA" sz="1600" dirty="0" smtClean="0">
              <a:latin typeface="Lucida Console" pitchFamily="49" charset="0"/>
            </a:endParaRP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“province":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</a:t>
            </a:r>
            <a:r>
              <a:rPr lang="en-CA" sz="1600" dirty="0" smtClean="0">
                <a:latin typeface="Lucida Console" pitchFamily="49" charset="0"/>
              </a:rPr>
              <a:t>              "</a:t>
            </a:r>
            <a:r>
              <a:rPr lang="en-CA" sz="1600" dirty="0" err="1"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</a:t>
            </a:r>
            <a:r>
              <a:rPr lang="en-CA" sz="1600" dirty="0" smtClean="0">
                <a:latin typeface="Lucida Console" pitchFamily="49" charset="0"/>
              </a:rPr>
              <a:t>“M2M6T6" } </a:t>
            </a:r>
          </a:p>
          <a:p>
            <a:pPr marL="857250" lvl="2" indent="0">
              <a:buNone/>
            </a:pPr>
            <a:r>
              <a:rPr lang="en-CA" sz="1600" dirty="0" smtClean="0">
                <a:latin typeface="Lucida Console" pitchFamily="49" charset="0"/>
              </a:rPr>
              <a:t>} </a:t>
            </a:r>
            <a:endParaRPr lang="en-CA" sz="1600" dirty="0">
              <a:latin typeface="Lucida Console" pitchFamily="49" charset="0"/>
            </a:endParaRP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Kevin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Kate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f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Steven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25,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{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name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Bill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age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US" sz="1600" dirty="0">
                <a:latin typeface="Lucida Console" pitchFamily="49" charset="0"/>
              </a:rPr>
              <a:t>22,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gender</a:t>
            </a:r>
            <a:r>
              <a:rPr lang="en-CA" sz="1600" dirty="0" smtClean="0">
                <a:latin typeface="Lucida Console" pitchFamily="49" charset="0"/>
              </a:rPr>
              <a:t>" </a:t>
            </a:r>
            <a:r>
              <a:rPr lang="en-US" sz="1600" dirty="0" smtClean="0">
                <a:latin typeface="Lucida Console" pitchFamily="49" charset="0"/>
              </a:rPr>
              <a:t>: 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m</a:t>
            </a:r>
            <a:r>
              <a:rPr lang="en-CA" sz="1600" dirty="0" smtClean="0">
                <a:latin typeface="Lucida Console" pitchFamily="49" charset="0"/>
              </a:rPr>
              <a:t>"</a:t>
            </a:r>
            <a:r>
              <a:rPr lang="en-US" sz="1600" dirty="0" smtClean="0">
                <a:latin typeface="Lucida Console" pitchFamily="49" charset="0"/>
              </a:rPr>
              <a:t>} </a:t>
            </a:r>
          </a:p>
          <a:p>
            <a:pPr lvl="2">
              <a:buNone/>
            </a:pPr>
            <a:r>
              <a:rPr lang="en-US" sz="1600" dirty="0" smtClean="0">
                <a:latin typeface="Lucida Console" pitchFamily="49" charset="0"/>
              </a:rPr>
              <a:t>]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</a:t>
            </a:r>
            <a:r>
              <a:rPr lang="en-CA" sz="2800" dirty="0" smtClean="0"/>
              <a:t>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But </a:t>
            </a:r>
            <a:r>
              <a:rPr lang="en-CA" sz="2800" dirty="0"/>
              <a:t>JSON </a:t>
            </a:r>
            <a:r>
              <a:rPr lang="en-CA" sz="2800" dirty="0" smtClean="0"/>
              <a:t>objects are text-based or </a:t>
            </a:r>
            <a:r>
              <a:rPr lang="en-CA" sz="2800" dirty="0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string</a:t>
            </a:r>
            <a:r>
              <a:rPr lang="en-CA" sz="2800" dirty="0" err="1" smtClean="0">
                <a:latin typeface="Lucida Console" pitchFamily="49" charset="0"/>
              </a:rPr>
              <a:t>"</a:t>
            </a:r>
            <a:r>
              <a:rPr lang="en-CA" sz="2800" dirty="0" err="1" smtClean="0"/>
              <a:t>s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properties of JSON objects have to be </a:t>
            </a:r>
            <a:r>
              <a:rPr lang="en-CA" sz="2800" dirty="0" err="1" smtClean="0"/>
              <a:t>qouted</a:t>
            </a:r>
            <a:r>
              <a:rPr lang="en-CA" sz="2800" dirty="0" smtClean="0"/>
              <a:t>.</a:t>
            </a:r>
          </a:p>
          <a:p>
            <a:pPr marL="400050" lvl="1" indent="0">
              <a:buNone/>
            </a:pPr>
            <a:r>
              <a:rPr lang="en-CA" sz="2400" dirty="0" smtClean="0"/>
              <a:t> e.g.</a:t>
            </a:r>
          </a:p>
          <a:p>
            <a:pPr marL="400050" lvl="2" indent="0">
              <a:buNone/>
            </a:pPr>
            <a:r>
              <a:rPr lang="en-US" sz="2000" dirty="0" smtClean="0"/>
              <a:t>         {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 smtClean="0"/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Conversion </a:t>
            </a:r>
            <a:r>
              <a:rPr lang="en-CA" sz="2800" dirty="0"/>
              <a:t>between JSON and JavaScript </a:t>
            </a:r>
            <a:r>
              <a:rPr lang="en-CA" sz="2800" dirty="0" smtClean="0"/>
              <a:t>objects – using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object: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CA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Serializing </a:t>
            </a:r>
            <a:r>
              <a:rPr lang="en-CA" sz="2400" dirty="0"/>
              <a:t>JavaScript </a:t>
            </a:r>
            <a:r>
              <a:rPr lang="en-CA" sz="2400" dirty="0" smtClean="0"/>
              <a:t>object </a:t>
            </a:r>
            <a:r>
              <a:rPr lang="en-CA" sz="2000" dirty="0" smtClean="0"/>
              <a:t>(converting JavaScript object to JSON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jsObject</a:t>
            </a:r>
            <a:r>
              <a:rPr lang="en-CA" sz="2000" dirty="0" smtClean="0"/>
              <a:t> </a:t>
            </a:r>
            <a:r>
              <a:rPr lang="en-CA" sz="2000" dirty="0"/>
              <a:t>= { "language" : "Java", "course" : "JAC444" };</a:t>
            </a:r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 smtClean="0"/>
              <a:t>JSONString</a:t>
            </a:r>
            <a:r>
              <a:rPr lang="en-CA" sz="2000" dirty="0" smtClean="0"/>
              <a:t> </a:t>
            </a:r>
            <a:r>
              <a:rPr lang="en-CA" sz="2000" dirty="0"/>
              <a:t>= </a:t>
            </a:r>
            <a:r>
              <a:rPr lang="en-CA" sz="2000" dirty="0" err="1"/>
              <a:t>JSON.stringify</a:t>
            </a:r>
            <a:r>
              <a:rPr lang="en-CA" sz="2000" dirty="0"/>
              <a:t>(object1 </a:t>
            </a:r>
            <a:r>
              <a:rPr lang="en-CA" sz="2000" dirty="0" smtClean="0"/>
              <a:t>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</a:t>
            </a:r>
            <a:r>
              <a:rPr lang="en-CA" sz="2400" dirty="0" smtClean="0"/>
              <a:t>string </a:t>
            </a:r>
            <a:r>
              <a:rPr lang="en-CA" sz="2400" dirty="0"/>
              <a:t>(converting JSON </a:t>
            </a:r>
            <a:r>
              <a:rPr lang="en-CA" sz="2400" dirty="0" smtClean="0"/>
              <a:t>object </a:t>
            </a:r>
            <a:r>
              <a:rPr lang="en-CA" sz="2400" dirty="0"/>
              <a:t>to JavaScript </a:t>
            </a:r>
            <a:r>
              <a:rPr lang="en-CA" sz="2400" dirty="0" smtClean="0"/>
              <a:t>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var JSONString2 =  '{ "language" : "C++", "course" : "OPP344" }';</a:t>
            </a:r>
          </a:p>
          <a:p>
            <a:pPr marL="857250" lvl="2" indent="0">
              <a:buNone/>
            </a:pPr>
            <a:r>
              <a:rPr lang="en-CA" sz="2000" dirty="0"/>
              <a:t>var </a:t>
            </a:r>
            <a:r>
              <a:rPr lang="en-CA" sz="2000" dirty="0" smtClean="0"/>
              <a:t>jsObject2 </a:t>
            </a:r>
            <a:r>
              <a:rPr lang="en-CA" sz="2000" dirty="0"/>
              <a:t>=  </a:t>
            </a:r>
            <a:r>
              <a:rPr lang="en-CA" sz="2000" dirty="0" err="1"/>
              <a:t>JSON.parse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A JSON object</a:t>
            </a:r>
          </a:p>
          <a:p>
            <a:pPr marL="400050" lvl="1" indent="0">
              <a:buNone/>
            </a:pPr>
            <a:r>
              <a:rPr lang="en-CA" sz="1400" b="1" dirty="0" smtClean="0"/>
              <a:t>{ "</a:t>
            </a:r>
            <a:r>
              <a:rPr lang="en-CA" sz="1400" b="1" dirty="0"/>
              <a:t>menu": { </a:t>
            </a:r>
            <a:r>
              <a:rPr lang="en-CA" sz="1400" b="1" dirty="0" smtClean="0"/>
              <a:t> "</a:t>
            </a:r>
            <a:r>
              <a:rPr lang="en-CA" sz="1400" b="1" dirty="0"/>
              <a:t>id":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value": "File", </a:t>
            </a:r>
          </a:p>
          <a:p>
            <a:pPr marL="400050" lvl="1" indent="0">
              <a:buNone/>
            </a:pPr>
            <a:r>
              <a:rPr lang="en-CA" sz="1400" b="1" dirty="0"/>
              <a:t>	  </a:t>
            </a:r>
            <a:r>
              <a:rPr lang="en-CA" sz="1400" b="1" dirty="0" smtClean="0"/>
              <a:t>         "</a:t>
            </a:r>
            <a:r>
              <a:rPr lang="en-CA" sz="1400" b="1" dirty="0"/>
              <a:t>popup": { </a:t>
            </a:r>
          </a:p>
          <a:p>
            <a:pPr marL="400050" lvl="1" indent="0">
              <a:buNone/>
            </a:pPr>
            <a:r>
              <a:rPr lang="en-CA" sz="1400" b="1" dirty="0"/>
              <a:t>	      </a:t>
            </a:r>
            <a:r>
              <a:rPr lang="en-CA" sz="1400" b="1" dirty="0" smtClean="0"/>
              <a:t>              "</a:t>
            </a:r>
            <a:r>
              <a:rPr lang="en-CA" sz="1400" b="1" dirty="0" err="1"/>
              <a:t>menuitem</a:t>
            </a:r>
            <a:r>
              <a:rPr lang="en-CA" sz="1400" b="1" dirty="0"/>
              <a:t>": [ </a:t>
            </a:r>
          </a:p>
          <a:p>
            <a:pPr marL="400050" lvl="1" indent="0">
              <a:buNone/>
            </a:pPr>
            <a:r>
              <a:rPr lang="en-CA" sz="1400" b="1" dirty="0"/>
              <a:t>		    </a:t>
            </a:r>
            <a:r>
              <a:rPr lang="en-CA" sz="1400" b="1" dirty="0" smtClean="0"/>
              <a:t>                 {"</a:t>
            </a:r>
            <a:r>
              <a:rPr lang="en-CA" sz="1400" b="1" dirty="0"/>
              <a:t>value": "New",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CreateDoc</a:t>
            </a:r>
            <a:r>
              <a:rPr lang="en-CA" sz="1400" b="1" dirty="0"/>
              <a:t>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"Open", "</a:t>
            </a:r>
            <a:r>
              <a:rPr lang="en-CA" sz="1400" b="1" dirty="0" err="1"/>
              <a:t>onclick</a:t>
            </a:r>
            <a:r>
              <a:rPr lang="en-CA" sz="1400" b="1" dirty="0"/>
              <a:t>": "OpenDoc()"}, </a:t>
            </a:r>
          </a:p>
          <a:p>
            <a:pPr marL="400050" lvl="1" indent="0">
              <a:buNone/>
            </a:pPr>
            <a:r>
              <a:rPr lang="en-CA" sz="1400" b="1" dirty="0"/>
              <a:t>		     </a:t>
            </a:r>
            <a:r>
              <a:rPr lang="en-CA" sz="1400" b="1" dirty="0" smtClean="0"/>
              <a:t>                {"</a:t>
            </a:r>
            <a:r>
              <a:rPr lang="en-CA" sz="1400" b="1" dirty="0"/>
              <a:t>value": "Close",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CloseDoc</a:t>
            </a:r>
            <a:r>
              <a:rPr lang="en-CA" sz="1400" b="1" dirty="0"/>
              <a:t>()"} </a:t>
            </a:r>
            <a:r>
              <a:rPr lang="en-CA" sz="1400" b="1" dirty="0" smtClean="0"/>
              <a:t>      ]</a:t>
            </a:r>
            <a:endParaRPr lang="en-CA" sz="1400" b="1" dirty="0"/>
          </a:p>
          <a:p>
            <a:pPr marL="400050" lvl="1" indent="0">
              <a:buNone/>
            </a:pPr>
            <a:r>
              <a:rPr lang="en-CA" sz="1400" b="1" dirty="0" smtClean="0"/>
              <a:t>  }            }  }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Equivalent XML document</a:t>
            </a:r>
          </a:p>
          <a:p>
            <a:pPr marL="457200" lvl="1" indent="0">
              <a:buNone/>
            </a:pPr>
            <a:r>
              <a:rPr lang="en-CA" sz="1400" b="1" dirty="0"/>
              <a:t>&lt;?xml version="1.0" ?&gt; </a:t>
            </a:r>
          </a:p>
          <a:p>
            <a:pPr marL="457200" lvl="1" indent="0">
              <a:buNone/>
            </a:pPr>
            <a:r>
              <a:rPr lang="en-CA" sz="1400" b="1" dirty="0"/>
              <a:t>&lt;root&gt; </a:t>
            </a:r>
            <a:r>
              <a:rPr lang="en-CA" sz="1400" b="1" dirty="0" smtClean="0"/>
              <a:t> 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 smtClean="0"/>
              <a:t>&lt;</a:t>
            </a:r>
            <a:r>
              <a:rPr lang="en-CA" sz="1400" b="1" dirty="0"/>
              <a:t>menu id="file" value="File"&gt;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value="New" 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CreateDoc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value="Open" </a:t>
            </a:r>
            <a:r>
              <a:rPr lang="en-CA" sz="1400" b="1" dirty="0" err="1"/>
              <a:t>onclick</a:t>
            </a:r>
            <a:r>
              <a:rPr lang="en-CA" sz="1400" b="1" dirty="0"/>
              <a:t>="OpenDoc()" /&gt; </a:t>
            </a:r>
          </a:p>
          <a:p>
            <a:pPr marL="457200" lvl="1" indent="0">
              <a:buNone/>
            </a:pPr>
            <a:r>
              <a:rPr lang="en-CA" sz="1400" b="1" dirty="0"/>
              <a:t>      </a:t>
            </a:r>
            <a:r>
              <a:rPr lang="en-CA" sz="1400" b="1" dirty="0" smtClean="0"/>
              <a:t>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value="Close"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CloseDoc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</a:t>
            </a:r>
            <a:r>
              <a:rPr lang="en-CA" sz="1400" b="1" dirty="0" smtClean="0"/>
              <a:t>   &lt;/</a:t>
            </a:r>
            <a:r>
              <a:rPr lang="en-CA" sz="1400" b="1" dirty="0"/>
              <a:t>popup&gt; </a:t>
            </a:r>
          </a:p>
          <a:p>
            <a:pPr marL="457200" lvl="1" indent="0">
              <a:buNone/>
            </a:pPr>
            <a:r>
              <a:rPr lang="en-CA" sz="1400" b="1" dirty="0"/>
              <a:t>&lt;/menu</a:t>
            </a:r>
            <a:r>
              <a:rPr lang="en-CA" sz="1400" b="1" dirty="0" smtClean="0"/>
              <a:t>&gt;</a:t>
            </a:r>
          </a:p>
          <a:p>
            <a:pPr marL="457200" lvl="1" indent="0">
              <a:buNone/>
            </a:pPr>
            <a:r>
              <a:rPr lang="en-CA" sz="1400" b="1" dirty="0" smtClean="0"/>
              <a:t>&lt;/root&gt;</a:t>
            </a:r>
            <a:endParaRPr lang="en-CA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simulating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calls </a:t>
            </a:r>
            <a:b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1: calling a </a:t>
            </a:r>
            <a:r>
              <a:rPr lang="en-CA" sz="2800" dirty="0" smtClean="0">
                <a:hlinkClick r:id="rId2"/>
              </a:rPr>
              <a:t>web service</a:t>
            </a:r>
            <a:r>
              <a:rPr lang="en-CA" sz="2800" dirty="0" smtClean="0"/>
              <a:t> with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 smtClean="0">
                <a:hlinkClick r:id="rId3"/>
              </a:rPr>
              <a:t>https</a:t>
            </a:r>
            <a:r>
              <a:rPr lang="en-CA" sz="2000" u="sng" dirty="0">
                <a:hlinkClick r:id="rId3"/>
              </a:rPr>
              <a:t>://zenit.senecac.on.ca/~</a:t>
            </a:r>
            <a:r>
              <a:rPr lang="en-CA" sz="2000" u="sng" dirty="0" smtClean="0">
                <a:hlinkClick r:id="rId3"/>
              </a:rPr>
              <a:t>wei.song/int222/ajax/ajaxjson.html</a:t>
            </a:r>
            <a:r>
              <a:rPr lang="en-CA" sz="2000" dirty="0" smtClean="0"/>
              <a:t> 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</a:t>
            </a:r>
            <a:r>
              <a:rPr lang="en-CA" sz="2800" dirty="0" smtClean="0"/>
              <a:t>2: calling </a:t>
            </a:r>
            <a:r>
              <a:rPr lang="en-CA" sz="2800" dirty="0"/>
              <a:t>a </a:t>
            </a:r>
            <a:r>
              <a:rPr lang="en-CA" sz="2800" dirty="0">
                <a:hlinkClick r:id="rId4"/>
              </a:rPr>
              <a:t>web service</a:t>
            </a:r>
            <a:r>
              <a:rPr lang="en-CA" sz="2800" dirty="0"/>
              <a:t>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800" dirty="0" smtClean="0"/>
              <a:t> response</a:t>
            </a:r>
          </a:p>
          <a:p>
            <a:pPr lvl="1"/>
            <a:r>
              <a:rPr lang="en-CA" sz="2400" dirty="0" smtClean="0"/>
              <a:t>Code: </a:t>
            </a:r>
            <a:r>
              <a:rPr lang="en-CA" sz="2000" u="sng" dirty="0">
                <a:hlinkClick r:id="rId5"/>
              </a:rPr>
              <a:t>https://zenit.senecac.on.ca/~</a:t>
            </a:r>
            <a:r>
              <a:rPr lang="en-CA" sz="2000" u="sng" dirty="0" smtClean="0">
                <a:hlinkClick r:id="rId5"/>
              </a:rPr>
              <a:t>wei.song/int222/ajax/ajaxjson2.html</a:t>
            </a:r>
            <a:endParaRPr lang="en-CA" sz="2000" dirty="0" smtClean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Create an HTML5 page that loads data with an AJAX call to a web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web service is simulated by a static JSON file: </a:t>
            </a:r>
            <a:r>
              <a:rPr lang="en-US" sz="2000" dirty="0">
                <a:hlinkClick r:id="rId2"/>
              </a:rPr>
              <a:t>https://zenit.senecac.on.ca/~</a:t>
            </a:r>
            <a:r>
              <a:rPr lang="en-US" sz="2000" dirty="0" smtClean="0">
                <a:hlinkClick r:id="rId2"/>
              </a:rPr>
              <a:t>wei.song/int222/json/student.json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 You have to HTML page to the ZENIT server to make the AJAX code work.</a:t>
            </a:r>
          </a:p>
          <a:p>
            <a:pPr lvl="1"/>
            <a:r>
              <a:rPr lang="en-CA" dirty="0" smtClean="0"/>
              <a:t>ATTN: usually, Cross-Domain AJAX call is not allowed for security reason.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HTML page is showed at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</a:t>
            </a:r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(BOM)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934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Model (BOM)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1656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Model (BOM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2400" dirty="0" smtClean="0"/>
              <a:t>is the collection of objects which define the browser window and its </a:t>
            </a:r>
            <a:r>
              <a:rPr lang="en-CA" sz="2400" dirty="0"/>
              <a:t>contents within the browser that can be accessed by JavaScript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hierarchy of browser objects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  <p:pic>
        <p:nvPicPr>
          <p:cNvPr id="6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Object Model (BOM)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Many people mix the concepts of </a:t>
            </a:r>
            <a:r>
              <a:rPr lang="en-CA" sz="2400" dirty="0"/>
              <a:t>Browser Object Model (BOM</a:t>
            </a:r>
            <a:r>
              <a:rPr lang="en-CA" sz="2400" dirty="0" smtClean="0"/>
              <a:t>) with Document Object </a:t>
            </a:r>
            <a:r>
              <a:rPr lang="en-CA" sz="2400" dirty="0"/>
              <a:t>Model </a:t>
            </a:r>
            <a:r>
              <a:rPr lang="en-CA" sz="2400" dirty="0" smtClean="0"/>
              <a:t>(DOM).</a:t>
            </a:r>
          </a:p>
          <a:p>
            <a:pPr lvl="1"/>
            <a:r>
              <a:rPr lang="en-CA" sz="2000" dirty="0" smtClean="0"/>
              <a:t>Strictly, DOM is subset of BOM. (See the blue part of the diagram in last page, and we’ll cover or in future class). 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prstClr val="black"/>
                </a:solidFill>
              </a:rPr>
              <a:t>There are no official standards for the Browser Object Model (BOM</a:t>
            </a:r>
            <a:r>
              <a:rPr lang="en-CA" sz="2400" dirty="0" smtClean="0">
                <a:solidFill>
                  <a:prstClr val="black"/>
                </a:solidFill>
              </a:rPr>
              <a:t>).</a:t>
            </a:r>
            <a:endParaRPr lang="en-CA" sz="2000" dirty="0" smtClean="0"/>
          </a:p>
          <a:p>
            <a:pPr lvl="1"/>
            <a:r>
              <a:rPr lang="en-CA" sz="2000" dirty="0" smtClean="0"/>
              <a:t>But, the </a:t>
            </a:r>
            <a:r>
              <a:rPr lang="en-CA" sz="2000" dirty="0"/>
              <a:t>DOM is a W3C (World Wide Web Consortium) standard.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prstClr val="black"/>
                </a:solidFill>
              </a:rPr>
              <a:t>The top level of </a:t>
            </a:r>
            <a:r>
              <a:rPr lang="en-CA" sz="2400" dirty="0" smtClean="0">
                <a:solidFill>
                  <a:prstClr val="black"/>
                </a:solidFill>
              </a:rPr>
              <a:t>the BOM </a:t>
            </a:r>
            <a:r>
              <a:rPr lang="en-CA" sz="2400" dirty="0">
                <a:solidFill>
                  <a:prstClr val="black"/>
                </a:solidFill>
              </a:rPr>
              <a:t>hierarchy is the window </a:t>
            </a:r>
            <a:r>
              <a:rPr lang="en-CA" sz="2400" dirty="0" smtClean="0">
                <a:solidFill>
                  <a:prstClr val="black"/>
                </a:solidFill>
              </a:rPr>
              <a:t>object, which contains all other objects:</a:t>
            </a:r>
          </a:p>
          <a:p>
            <a:pPr lvl="1"/>
            <a:r>
              <a:rPr lang="en-CA" sz="2000" dirty="0">
                <a:solidFill>
                  <a:prstClr val="black"/>
                </a:solidFill>
              </a:rPr>
              <a:t>l</a:t>
            </a:r>
            <a:r>
              <a:rPr lang="en-CA" sz="2000" dirty="0" smtClean="0">
                <a:solidFill>
                  <a:prstClr val="black"/>
                </a:solidFill>
              </a:rPr>
              <a:t>ocation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history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document object, </a:t>
            </a:r>
          </a:p>
          <a:p>
            <a:pPr lvl="1"/>
            <a:r>
              <a:rPr lang="en-CA" sz="2000" dirty="0" smtClean="0">
                <a:solidFill>
                  <a:prstClr val="black"/>
                </a:solidFill>
              </a:rPr>
              <a:t>navigator object</a:t>
            </a:r>
            <a:r>
              <a:rPr lang="en-CA" sz="2000" dirty="0">
                <a:solidFill>
                  <a:prstClr val="black"/>
                </a:solidFill>
              </a:rPr>
              <a:t> </a:t>
            </a:r>
            <a:endParaRPr lang="en-CA" sz="20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52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An open window in a browser</a:t>
            </a:r>
            <a:r>
              <a:rPr lang="en-CA" altLang="en-US" dirty="0" smtClean="0"/>
              <a:t>.</a:t>
            </a:r>
            <a:endParaRPr lang="en-CA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The top level object in the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</a:t>
            </a:r>
            <a:r>
              <a:rPr lang="en-CA" altLang="en-US" dirty="0"/>
              <a:t>hierarchy.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All other objects derive from the window. </a:t>
            </a:r>
          </a:p>
          <a:p>
            <a:pPr lvl="1"/>
            <a:r>
              <a:rPr lang="en-CA" dirty="0"/>
              <a:t>Global variables are properties of the window object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Global functions are methods of the window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6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Property: </a:t>
            </a:r>
            <a:r>
              <a:rPr lang="en-CA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en-CA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CA" altLang="en-US" sz="2400" dirty="0"/>
              <a:t>Syntax: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400" dirty="0"/>
              <a:t>  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  <a:p>
            <a:pPr lvl="1">
              <a:lnSpc>
                <a:spcPct val="90000"/>
              </a:lnSpc>
            </a:pPr>
            <a:endParaRPr lang="en-CA" altLang="en-US" sz="110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CA" altLang="en-US" sz="300" b="1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prstClr val="black"/>
                </a:solidFill>
              </a:rPr>
              <a:t>Property:</a:t>
            </a:r>
            <a:r>
              <a:rPr lang="en-CA" altLang="en-US" sz="2800" dirty="0">
                <a:solidFill>
                  <a:srgbClr val="0000FF"/>
                </a:solidFill>
              </a:rPr>
              <a:t>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  <a:p>
            <a:pPr lvl="1">
              <a:buClr>
                <a:srgbClr val="5F5F5F"/>
              </a:buClr>
            </a:pPr>
            <a:r>
              <a:rPr lang="en-CA" altLang="en-US" sz="2400" dirty="0" smtClean="0">
                <a:solidFill>
                  <a:prstClr val="black"/>
                </a:solidFill>
              </a:rPr>
              <a:t>Syntax</a:t>
            </a:r>
            <a:r>
              <a:rPr lang="en-CA" altLang="en-US" sz="2400" dirty="0">
                <a:solidFill>
                  <a:prstClr val="black"/>
                </a:solidFill>
              </a:rPr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window.location</a:t>
            </a:r>
            <a:r>
              <a:rPr lang="en-CA" altLang="en-US" sz="2400" dirty="0"/>
              <a:t> </a:t>
            </a:r>
            <a:r>
              <a:rPr lang="en-CA" altLang="en-US" sz="2400" dirty="0" smtClean="0"/>
              <a:t>    or 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  <a:p>
            <a:pPr lvl="1">
              <a:buClr>
                <a:srgbClr val="5F5F5F"/>
              </a:buClr>
            </a:pPr>
            <a:endParaRPr lang="en-CA" sz="1100" dirty="0" smtClean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</a:t>
            </a:r>
            <a:r>
              <a:rPr lang="en-CA" altLang="en-US" sz="2800" dirty="0"/>
              <a:t>: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  <a:p>
            <a:pPr lvl="1">
              <a:lnSpc>
                <a:spcPct val="90000"/>
              </a:lnSpc>
            </a:pPr>
            <a:r>
              <a:rPr lang="en-CA" altLang="en-US" sz="2400" dirty="0" smtClean="0"/>
              <a:t>Syntax</a:t>
            </a:r>
            <a:r>
              <a:rPr lang="en-CA" altLang="en-US" sz="2400" dirty="0"/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window.history</a:t>
            </a:r>
            <a:r>
              <a:rPr lang="en-CA" altLang="en-US" sz="2400" dirty="0"/>
              <a:t>  </a:t>
            </a:r>
            <a:r>
              <a:rPr lang="en-CA" altLang="en-US" sz="2400" dirty="0" smtClean="0"/>
              <a:t>    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prstClr val="black"/>
                </a:solidFill>
              </a:rPr>
              <a:t>Property: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  <a:p>
            <a:pPr lvl="1">
              <a:lnSpc>
                <a:spcPct val="90000"/>
              </a:lnSpc>
              <a:buClr>
                <a:srgbClr val="5F5F5F"/>
              </a:buClr>
            </a:pPr>
            <a:r>
              <a:rPr lang="en-CA" altLang="en-US" sz="2400" dirty="0" smtClean="0">
                <a:solidFill>
                  <a:prstClr val="black"/>
                </a:solidFill>
              </a:rPr>
              <a:t>Syntax</a:t>
            </a:r>
            <a:r>
              <a:rPr lang="en-CA" altLang="en-US" sz="2400" dirty="0">
                <a:solidFill>
                  <a:prstClr val="black"/>
                </a:solidFill>
              </a:rPr>
              <a:t>: </a:t>
            </a:r>
            <a:r>
              <a:rPr lang="en-CA" alt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window.navigator</a:t>
            </a:r>
            <a:r>
              <a:rPr lang="en-CA" altLang="en-US" sz="2400" dirty="0">
                <a:solidFill>
                  <a:prstClr val="black"/>
                </a:solidFill>
              </a:rPr>
              <a:t>   </a:t>
            </a:r>
            <a:r>
              <a:rPr lang="en-CA" altLang="en-US" sz="2400" dirty="0" smtClean="0">
                <a:solidFill>
                  <a:prstClr val="black"/>
                </a:solidFill>
              </a:rPr>
              <a:t> or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64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altLang="en-US" sz="2400" dirty="0">
                <a:solidFill>
                  <a:srgbClr val="000000"/>
                </a:solidFill>
              </a:rPr>
              <a:t>Method </a:t>
            </a:r>
            <a:r>
              <a:rPr lang="en-CA" altLang="en-US" sz="2400" dirty="0">
                <a:solidFill>
                  <a:prstClr val="black"/>
                </a:solidFill>
              </a:rPr>
              <a:t>–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</a:t>
            </a:r>
          </a:p>
          <a:p>
            <a:pPr lvl="1">
              <a:buClr>
                <a:srgbClr val="919191"/>
              </a:buClr>
            </a:pPr>
            <a:r>
              <a:rPr lang="en-CA" altLang="en-US" sz="2400" dirty="0">
                <a:solidFill>
                  <a:prstClr val="black"/>
                </a:solidFill>
              </a:rPr>
              <a:t>Opens a new browser window</a:t>
            </a:r>
          </a:p>
          <a:p>
            <a:pPr lvl="1">
              <a:buClr>
                <a:srgbClr val="919191"/>
              </a:buClr>
            </a:pPr>
            <a:r>
              <a:rPr lang="en-CA" altLang="en-US" sz="2400" dirty="0">
                <a:solidFill>
                  <a:prstClr val="black"/>
                </a:solidFill>
              </a:rPr>
              <a:t>Syntax:</a:t>
            </a:r>
          </a:p>
          <a:p>
            <a:pPr marL="857250" lvl="2" indent="0">
              <a:spcBef>
                <a:spcPts val="600"/>
              </a:spcBef>
              <a:buClr>
                <a:srgbClr val="5F5F5F"/>
              </a:buClr>
              <a:buNone/>
            </a:pPr>
            <a:r>
              <a:rPr lang="en-CA" altLang="en-US" sz="2000" dirty="0">
                <a:solidFill>
                  <a:prstClr val="black"/>
                </a:solidFill>
              </a:rPr>
              <a:t>var </a:t>
            </a:r>
            <a:r>
              <a:rPr lang="en-CA" altLang="en-US" sz="2000" dirty="0" err="1">
                <a:solidFill>
                  <a:prstClr val="black"/>
                </a:solidFill>
              </a:rPr>
              <a:t>winObjRef</a:t>
            </a:r>
            <a:r>
              <a:rPr lang="en-CA" altLang="en-US" sz="2000" dirty="0">
                <a:solidFill>
                  <a:prstClr val="black"/>
                </a:solidFill>
              </a:rPr>
              <a:t> = 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window.open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strUrl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strWindowName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[</a:t>
            </a: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strWindowFeatures</a:t>
            </a:r>
            <a:r>
              <a:rPr lang="en-CA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800100" lvl="1" indent="-342900">
              <a:spcBef>
                <a:spcPts val="600"/>
              </a:spcBef>
              <a:buClr>
                <a:srgbClr val="5F5F5F"/>
              </a:buClr>
            </a:pP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strUrl</a:t>
            </a:r>
            <a:r>
              <a:rPr lang="en-CA" altLang="en-US" sz="2000" dirty="0" smtClean="0">
                <a:effectLst/>
              </a:rPr>
              <a:t>, </a:t>
            </a:r>
            <a:r>
              <a:rPr lang="en-CA" altLang="en-US" sz="2000" dirty="0">
                <a:effectLst/>
              </a:rPr>
              <a:t>optional. Open the page in the URL. If no </a:t>
            </a:r>
            <a:r>
              <a:rPr lang="en-CA" altLang="en-US" sz="2000" dirty="0" smtClean="0">
                <a:effectLst/>
              </a:rPr>
              <a:t>URL (empty string “”), </a:t>
            </a:r>
            <a:r>
              <a:rPr lang="en-CA" altLang="en-US" sz="2000" dirty="0">
                <a:effectLst/>
              </a:rPr>
              <a:t>a new window with </a:t>
            </a:r>
            <a:r>
              <a:rPr lang="en-CA" altLang="en-US" sz="2000" dirty="0" err="1">
                <a:effectLst/>
              </a:rPr>
              <a:t>about:blank</a:t>
            </a:r>
            <a:r>
              <a:rPr lang="en-CA" altLang="en-US" sz="2000" dirty="0">
                <a:effectLst/>
              </a:rPr>
              <a:t> is opened</a:t>
            </a:r>
          </a:p>
          <a:p>
            <a:pPr marL="800100" lvl="1" indent="-342900">
              <a:spcBef>
                <a:spcPts val="600"/>
              </a:spcBef>
              <a:buClr>
                <a:srgbClr val="5F5F5F"/>
              </a:buClr>
            </a:pPr>
            <a:r>
              <a:rPr lang="en-CA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strWindowName</a:t>
            </a:r>
            <a:r>
              <a:rPr lang="en-CA" altLang="en-US" sz="2000" dirty="0" smtClean="0">
                <a:effectLst/>
              </a:rPr>
              <a:t>, </a:t>
            </a:r>
            <a:r>
              <a:rPr lang="en-CA" altLang="en-US" sz="2000" dirty="0">
                <a:effectLst/>
              </a:rPr>
              <a:t>Optional. Specifies the target attribute or the name of the window.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_blank - URL is loaded into a new window. default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_parent - URL is loaded into the parent frame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_self - URL replaces the current page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effectLst/>
              </a:rPr>
              <a:t>_top - URL replaces any framesets that may be loaded </a:t>
            </a:r>
          </a:p>
          <a:p>
            <a:pPr lvl="2" indent="-285750">
              <a:spcBef>
                <a:spcPts val="600"/>
              </a:spcBef>
              <a:buClr>
                <a:srgbClr val="5F5F5F"/>
              </a:buClr>
              <a:buFont typeface="Courier New" panose="02070309020205020404" pitchFamily="49" charset="0"/>
              <a:buChar char="o"/>
            </a:pPr>
            <a:r>
              <a:rPr lang="en-CA" altLang="en-US" sz="1600" dirty="0">
                <a:solidFill>
                  <a:srgbClr val="0000FF"/>
                </a:solidFill>
                <a:effectLst/>
              </a:rPr>
              <a:t>name</a:t>
            </a:r>
            <a:r>
              <a:rPr lang="en-CA" altLang="en-US" sz="1600" dirty="0">
                <a:effectLst/>
              </a:rPr>
              <a:t> - The name of the window</a:t>
            </a:r>
          </a:p>
          <a:p>
            <a:pPr marL="800100" lvl="1" indent="-342900">
              <a:buClr>
                <a:srgbClr val="5F5F5F"/>
              </a:buClr>
            </a:pPr>
            <a:endParaRPr lang="en-CA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402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 lvl="1"/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alt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strWindowFeatures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smtClean="0">
                <a:effectLst/>
              </a:rPr>
              <a:t>optional parameter </a:t>
            </a:r>
            <a:r>
              <a:rPr lang="en-CA" altLang="en-US" dirty="0">
                <a:effectLst/>
              </a:rPr>
              <a:t>listing the features (</a:t>
            </a:r>
            <a:r>
              <a:rPr lang="en-CA" altLang="en-US" dirty="0">
                <a:solidFill>
                  <a:srgbClr val="0000CC"/>
                </a:solidFill>
                <a:effectLst/>
              </a:rPr>
              <a:t>size, position, scrollbars</a:t>
            </a:r>
            <a:r>
              <a:rPr lang="en-CA" altLang="en-US" dirty="0">
                <a:effectLst/>
              </a:rPr>
              <a:t>, etc.) of the new window as a string. </a:t>
            </a:r>
            <a:endParaRPr lang="en-CA" altLang="en-US" dirty="0" smtClean="0">
              <a:effectLst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>
                <a:effectLst/>
              </a:rPr>
              <a:t>The </a:t>
            </a:r>
            <a:r>
              <a:rPr lang="en-CA" altLang="en-US" dirty="0">
                <a:effectLst/>
              </a:rPr>
              <a:t>string must not contain any whitespace, and each feature name and its value must be separated by a comma. </a:t>
            </a:r>
            <a:endParaRPr lang="en-CA" altLang="en-US" dirty="0" smtClean="0">
              <a:effectLst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>
                <a:effectLst/>
              </a:rPr>
              <a:t>See </a:t>
            </a:r>
            <a:r>
              <a:rPr lang="en-CA" altLang="en-US" dirty="0">
                <a:effectLst/>
              </a:rPr>
              <a:t>Position and size features </a:t>
            </a:r>
            <a:r>
              <a:rPr lang="en-CA" altLang="en-US" dirty="0" smtClean="0">
                <a:effectLst/>
              </a:rPr>
              <a:t>details from </a:t>
            </a:r>
            <a:r>
              <a:rPr lang="en-CA" altLang="en-US" dirty="0" smtClean="0">
                <a:effectLst/>
                <a:hlinkClick r:id="rId2"/>
              </a:rPr>
              <a:t>this link</a:t>
            </a:r>
            <a:r>
              <a:rPr lang="en-CA" altLang="en-US" dirty="0" smtClean="0">
                <a:effectLst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 smtClean="0">
                <a:effectLst/>
              </a:rPr>
              <a:t>e.g.</a:t>
            </a:r>
          </a:p>
          <a:p>
            <a:pPr marL="1371600" lvl="3" indent="0">
              <a:buNone/>
            </a:pPr>
            <a:r>
              <a:rPr lang="en-CA" dirty="0">
                <a:effectLst/>
              </a:rPr>
              <a:t>"toolbar=</a:t>
            </a:r>
            <a:r>
              <a:rPr lang="en-CA" dirty="0" err="1">
                <a:effectLst/>
              </a:rPr>
              <a:t>no,menubar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no,scrollbars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yes,resizable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yes,directories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no,status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no,location</a:t>
            </a:r>
            <a:r>
              <a:rPr lang="en-CA" dirty="0">
                <a:effectLst/>
              </a:rPr>
              <a:t>=</a:t>
            </a:r>
            <a:r>
              <a:rPr lang="en-CA" dirty="0" err="1">
                <a:effectLst/>
              </a:rPr>
              <a:t>no,width</a:t>
            </a:r>
            <a:r>
              <a:rPr lang="en-CA" dirty="0">
                <a:effectLst/>
              </a:rPr>
              <a:t>=450,height=550"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0714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268760"/>
            <a:ext cx="8590855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 open and write a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page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smtClean="0"/>
              <a:t>var </a:t>
            </a:r>
            <a:r>
              <a:rPr lang="en-CA" sz="2000" dirty="0" err="1"/>
              <a:t>myWindow</a:t>
            </a:r>
            <a:r>
              <a:rPr lang="en-CA" sz="2000" dirty="0"/>
              <a:t> = </a:t>
            </a:r>
            <a:r>
              <a:rPr lang="en-CA" sz="2000" dirty="0" err="1"/>
              <a:t>window.open</a:t>
            </a:r>
            <a:r>
              <a:rPr lang="en-CA" sz="2000" dirty="0"/>
              <a:t>('', '</a:t>
            </a:r>
            <a:r>
              <a:rPr lang="en-CA" sz="2000" dirty="0" err="1"/>
              <a:t>winName</a:t>
            </a:r>
            <a:r>
              <a:rPr lang="en-CA" sz="2000" dirty="0"/>
              <a:t>', 'width=400,height=200, scrollbars = yes');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err="1"/>
              <a:t>myWindow.document.write</a:t>
            </a:r>
            <a:r>
              <a:rPr lang="en-CA" sz="2000" dirty="0"/>
              <a:t>("&lt;p&gt; write to new window in &lt;span style = 'color: blue;'&gt; blue &lt;/span&gt;. &lt;/p</a:t>
            </a:r>
            <a:r>
              <a:rPr lang="en-CA" sz="2000" dirty="0" smtClean="0"/>
              <a:t>&gt;");</a:t>
            </a:r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 err="1" smtClean="0"/>
              <a:t>.document.close</a:t>
            </a:r>
            <a:r>
              <a:rPr lang="en-CA" sz="2000" dirty="0"/>
              <a:t>(); </a:t>
            </a:r>
            <a:r>
              <a:rPr lang="en-CA" sz="1800" dirty="0"/>
              <a:t>//closes the output stream to the document</a:t>
            </a:r>
            <a:r>
              <a:rPr lang="en-CA" sz="1800" dirty="0" smtClean="0"/>
              <a:t>.</a:t>
            </a:r>
            <a:endParaRPr lang="en-CA" sz="2000" dirty="0" smtClean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 err="1" smtClean="0"/>
              <a:t>.theWindow.focus</a:t>
            </a:r>
            <a:r>
              <a:rPr lang="en-CA" sz="2000" dirty="0"/>
              <a:t>(); </a:t>
            </a:r>
            <a:endParaRPr lang="en-CA" sz="2000" dirty="0" smtClean="0"/>
          </a:p>
          <a:p>
            <a:pPr marL="400050" lvl="1" indent="0">
              <a:buNone/>
            </a:pPr>
            <a:endParaRPr lang="en-CA" sz="1000" dirty="0" smtClean="0"/>
          </a:p>
          <a:p>
            <a:pPr marL="400050" lvl="1" indent="0">
              <a:buNone/>
            </a:pPr>
            <a:r>
              <a:rPr lang="en-CA" sz="2000" dirty="0" smtClean="0"/>
              <a:t>// </a:t>
            </a:r>
            <a:r>
              <a:rPr lang="en-CA" sz="2000" dirty="0" err="1" smtClean="0"/>
              <a:t>myWindow.close</a:t>
            </a:r>
            <a:r>
              <a:rPr lang="en-CA" sz="2000" dirty="0" smtClean="0"/>
              <a:t>();</a:t>
            </a:r>
            <a:endParaRPr lang="en-CA" sz="2000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3103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– 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Examples: </a:t>
            </a:r>
            <a:r>
              <a:rPr lang="en-CA" sz="2800" dirty="0"/>
              <a:t>open </a:t>
            </a:r>
            <a:r>
              <a:rPr lang="en-CA" sz="2800" dirty="0" smtClean="0"/>
              <a:t>an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web pages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CA" sz="1050" dirty="0" smtClean="0"/>
          </a:p>
          <a:p>
            <a:pPr marL="400050" lvl="1" indent="0">
              <a:buNone/>
            </a:pPr>
            <a:r>
              <a:rPr lang="en-CA" sz="2000" dirty="0" err="1"/>
              <a:t>window.open</a:t>
            </a:r>
            <a:r>
              <a:rPr lang="en-CA" sz="2000" dirty="0"/>
              <a:t>('http://www.google.com</a:t>
            </a:r>
            <a:r>
              <a:rPr lang="en-CA" sz="2000" dirty="0" smtClean="0"/>
              <a:t>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err="1"/>
              <a:t>myWindow</a:t>
            </a:r>
            <a:r>
              <a:rPr lang="en-CA" sz="2000" dirty="0"/>
              <a:t> = </a:t>
            </a:r>
            <a:r>
              <a:rPr lang="en-CA" sz="2000" dirty="0" smtClean="0"/>
              <a:t>    </a:t>
            </a:r>
          </a:p>
          <a:p>
            <a:pPr marL="800100" lvl="2" indent="0">
              <a:buNone/>
            </a:pPr>
            <a:r>
              <a:rPr lang="en-CA" sz="2000" dirty="0" err="1" smtClean="0"/>
              <a:t>window.open</a:t>
            </a:r>
            <a:r>
              <a:rPr lang="en-CA" sz="2000" dirty="0"/>
              <a:t>('http://www.google.com','MsgWindow','width=400</a:t>
            </a:r>
            <a:r>
              <a:rPr lang="en-CA" sz="2000" dirty="0" smtClean="0"/>
              <a:t>, height=200');</a:t>
            </a:r>
          </a:p>
          <a:p>
            <a:pPr marL="400050" lvl="1" indent="0">
              <a:buNone/>
            </a:pPr>
            <a:endParaRPr lang="en-CA" sz="1000" dirty="0"/>
          </a:p>
          <a:p>
            <a:pPr marL="400050" lvl="1" indent="0">
              <a:buNone/>
            </a:pPr>
            <a:r>
              <a:rPr lang="en-CA" sz="2000" dirty="0" smtClean="0"/>
              <a:t>// </a:t>
            </a:r>
            <a:r>
              <a:rPr lang="en-CA" sz="2000" dirty="0" err="1" smtClean="0"/>
              <a:t>myWindow.focus</a:t>
            </a:r>
            <a:r>
              <a:rPr lang="en-CA" sz="2000" dirty="0"/>
              <a:t>();</a:t>
            </a:r>
            <a:endParaRPr lang="en-CA" sz="2000" dirty="0" smtClean="0"/>
          </a:p>
          <a:p>
            <a:pPr marL="400050" lvl="1" indent="0">
              <a:buNone/>
            </a:pPr>
            <a:r>
              <a:rPr lang="en-CA" sz="2000" dirty="0"/>
              <a:t>// </a:t>
            </a:r>
            <a:r>
              <a:rPr lang="en-CA" sz="2000" dirty="0" err="1" smtClean="0"/>
              <a:t>myWindow.blur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r>
              <a:rPr lang="en-CA" sz="2000" dirty="0"/>
              <a:t>// </a:t>
            </a:r>
            <a:r>
              <a:rPr lang="en-CA" sz="2000" dirty="0" err="1"/>
              <a:t>myWindow.close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endParaRPr lang="en-CA" sz="2000" dirty="0" smtClean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js-window-open.html</a:t>
            </a:r>
            <a:endParaRPr lang="en-CA" dirty="0"/>
          </a:p>
          <a:p>
            <a:pPr marL="400050" lvl="1" indent="0">
              <a:buNone/>
            </a:pP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887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Method:  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close()</a:t>
            </a:r>
          </a:p>
          <a:p>
            <a:pPr lvl="1"/>
            <a:r>
              <a:rPr lang="en-CA" altLang="en-US" sz="2000" dirty="0"/>
              <a:t>Close the current window</a:t>
            </a:r>
            <a:r>
              <a:rPr lang="en-CA" altLang="en-US" sz="2000" dirty="0" smtClean="0"/>
              <a:t>.</a:t>
            </a:r>
            <a:endParaRPr lang="en-CA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Property: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Sets or returns the name of the window.</a:t>
            </a:r>
            <a:endParaRPr lang="en-CA" sz="6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removes focus from the current </a:t>
            </a:r>
            <a:r>
              <a:rPr lang="en-CA" sz="2000" dirty="0" smtClean="0"/>
              <a:t>window(send </a:t>
            </a:r>
            <a:r>
              <a:rPr lang="en-CA" sz="2000" dirty="0"/>
              <a:t>the window to the background</a:t>
            </a:r>
            <a:r>
              <a:rPr lang="en-CA" sz="2000" dirty="0" smtClean="0"/>
              <a:t>).</a:t>
            </a:r>
            <a:endParaRPr lang="en-CA" sz="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sets focus to the current window. </a:t>
            </a:r>
            <a:endParaRPr lang="en-CA" sz="20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moveBy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moves a window a specified number of pixels relative to its current coordinates. </a:t>
            </a:r>
            <a:endParaRPr lang="en-CA" sz="105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Method:  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moveTo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moves a window's left and top edge to the specified coordinates.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75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Global built-in functions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Alert box:  </a:t>
            </a:r>
            <a:r>
              <a:rPr lang="nb-NO" sz="2000" dirty="0"/>
              <a:t>alert</a:t>
            </a:r>
            <a:r>
              <a:rPr lang="nb-NO" sz="2000" dirty="0" smtClean="0"/>
              <a:t>("An </a:t>
            </a:r>
            <a:r>
              <a:rPr lang="nb-NO" sz="2000" dirty="0"/>
              <a:t>alert box</a:t>
            </a:r>
            <a:r>
              <a:rPr lang="nb-NO" sz="2000" dirty="0" smtClean="0"/>
              <a:t>!");</a:t>
            </a:r>
            <a:endParaRPr lang="en-CA" sz="2000" dirty="0" smtClean="0"/>
          </a:p>
          <a:p>
            <a:pPr lvl="1">
              <a:lnSpc>
                <a:spcPct val="90000"/>
              </a:lnSpc>
            </a:pPr>
            <a:r>
              <a:rPr lang="en-CA" sz="2000" dirty="0"/>
              <a:t>Confirm box: var </a:t>
            </a:r>
            <a:r>
              <a:rPr lang="en-CA" sz="2000" dirty="0" err="1" smtClean="0"/>
              <a:t>ans</a:t>
            </a:r>
            <a:r>
              <a:rPr lang="en-CA" sz="2000" dirty="0" smtClean="0"/>
              <a:t> </a:t>
            </a:r>
            <a:r>
              <a:rPr lang="en-CA" sz="2000" dirty="0"/>
              <a:t>= confirm</a:t>
            </a:r>
            <a:r>
              <a:rPr lang="en-CA" sz="2000" dirty="0" smtClean="0"/>
              <a:t>(</a:t>
            </a:r>
            <a:r>
              <a:rPr lang="en-CA" sz="2000" dirty="0"/>
              <a:t>"</a:t>
            </a:r>
            <a:r>
              <a:rPr lang="en-CA" sz="2000" dirty="0" smtClean="0"/>
              <a:t>Are u ok?");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Prompt box: </a:t>
            </a:r>
            <a:r>
              <a:rPr lang="en-CA" sz="1800" dirty="0" smtClean="0"/>
              <a:t>var </a:t>
            </a:r>
            <a:r>
              <a:rPr lang="en-CA" sz="1800" dirty="0" err="1" smtClean="0"/>
              <a:t>namw</a:t>
            </a:r>
            <a:r>
              <a:rPr lang="en-CA" sz="1800" dirty="0" smtClean="0"/>
              <a:t> </a:t>
            </a:r>
            <a:r>
              <a:rPr lang="en-CA" sz="1800" dirty="0"/>
              <a:t>= prompt</a:t>
            </a:r>
            <a:r>
              <a:rPr lang="en-CA" sz="1800" dirty="0" smtClean="0"/>
              <a:t>(“Enter your </a:t>
            </a:r>
            <a:r>
              <a:rPr lang="en-CA" sz="1800" dirty="0"/>
              <a:t>name", </a:t>
            </a:r>
            <a:r>
              <a:rPr lang="en-CA" sz="1800" dirty="0" smtClean="0"/>
              <a:t>“Bill");</a:t>
            </a:r>
          </a:p>
          <a:p>
            <a:pPr lvl="1">
              <a:lnSpc>
                <a:spcPct val="90000"/>
              </a:lnSpc>
            </a:pPr>
            <a:r>
              <a:rPr lang="en-CA" sz="2000" dirty="0" err="1" smtClean="0"/>
              <a:t>inNaN</a:t>
            </a:r>
            <a:r>
              <a:rPr lang="en-CA" sz="2000" dirty="0" smtClean="0"/>
              <a:t>(), </a:t>
            </a:r>
            <a:r>
              <a:rPr lang="en-CA" sz="2000" dirty="0" err="1" smtClean="0"/>
              <a:t>isFinite</a:t>
            </a:r>
            <a:r>
              <a:rPr lang="en-CA" sz="2000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 err="1" smtClean="0"/>
              <a:t>parseInt</a:t>
            </a:r>
            <a:r>
              <a:rPr lang="en-CA" sz="2000" dirty="0" smtClean="0"/>
              <a:t>(), </a:t>
            </a:r>
            <a:r>
              <a:rPr lang="en-CA" sz="2000" dirty="0" err="1" smtClean="0"/>
              <a:t>parseFloat</a:t>
            </a:r>
            <a:r>
              <a:rPr lang="en-CA" sz="2000" dirty="0" smtClean="0"/>
              <a:t>(), Number()</a:t>
            </a:r>
          </a:p>
          <a:p>
            <a:pPr lvl="1">
              <a:lnSpc>
                <a:spcPct val="90000"/>
              </a:lnSpc>
            </a:pPr>
            <a:r>
              <a:rPr lang="en-CA" sz="2000" dirty="0" err="1"/>
              <a:t>e</a:t>
            </a:r>
            <a:r>
              <a:rPr lang="en-CA" sz="2000" dirty="0" err="1" smtClean="0"/>
              <a:t>val</a:t>
            </a:r>
            <a:r>
              <a:rPr lang="en-CA" sz="2000" dirty="0" smtClean="0"/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Global properties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Infinity, </a:t>
            </a:r>
            <a:r>
              <a:rPr lang="en-CA" sz="2000" dirty="0" err="1" smtClean="0"/>
              <a:t>NaN</a:t>
            </a:r>
            <a:r>
              <a:rPr lang="en-CA" sz="2000" dirty="0"/>
              <a:t>, </a:t>
            </a:r>
            <a:r>
              <a:rPr lang="en-CA" sz="2000" dirty="0" smtClean="0"/>
              <a:t>undefined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JavaScript built-in objects</a:t>
            </a:r>
          </a:p>
          <a:p>
            <a:pPr lvl="1">
              <a:lnSpc>
                <a:spcPct val="90000"/>
              </a:lnSpc>
            </a:pPr>
            <a:r>
              <a:rPr lang="en-CA" sz="2000" dirty="0"/>
              <a:t>String, Array, Date, Number,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Custom </a:t>
            </a:r>
            <a:r>
              <a:rPr lang="en-CA" sz="2800" dirty="0" smtClean="0"/>
              <a:t>functions, global variables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314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navigator object contains information about the </a:t>
            </a:r>
            <a:r>
              <a:rPr lang="en-CA" sz="2600" dirty="0" smtClean="0"/>
              <a:t>browser.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 lvl="1">
              <a:lnSpc>
                <a:spcPct val="90000"/>
              </a:lnSpc>
            </a:pPr>
            <a:endParaRPr lang="en-CA" sz="600" dirty="0" smtClean="0"/>
          </a:p>
          <a:p>
            <a:pPr lvl="1">
              <a:lnSpc>
                <a:spcPct val="90000"/>
              </a:lnSpc>
            </a:pPr>
            <a:endParaRPr lang="en-CA" sz="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js-navigator.html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  <p:pic>
        <p:nvPicPr>
          <p:cNvPr id="1026" name="Picture 2" descr="C:\SenecaCollege\INT222-BTI220\INT222-2015.4Smr\tmp\naviga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9288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History </a:t>
            </a:r>
            <a:r>
              <a:rPr lang="en-CA" sz="2800" dirty="0" smtClean="0"/>
              <a:t>object interface </a:t>
            </a:r>
            <a:r>
              <a:rPr lang="en-CA" sz="2800" dirty="0"/>
              <a:t>allows to manipulate the browser session </a:t>
            </a:r>
            <a:r>
              <a:rPr lang="en-CA" sz="2800" dirty="0" smtClean="0"/>
              <a:t>history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1400" dirty="0" smtClean="0"/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The history object contains the URLs visited by the user (within a browser window</a:t>
            </a:r>
            <a:r>
              <a:rPr lang="en-CA" sz="2800" dirty="0" smtClean="0">
                <a:solidFill>
                  <a:prstClr val="black"/>
                </a:solidFill>
              </a:rPr>
              <a:t>).</a:t>
            </a: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Ø"/>
            </a:pPr>
            <a:endParaRPr lang="en-CA" sz="1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window.history</a:t>
            </a:r>
            <a:r>
              <a:rPr lang="en-CA" sz="2800" dirty="0"/>
              <a:t> read-only property returns a reference to the History </a:t>
            </a:r>
            <a:r>
              <a:rPr lang="en-CA" sz="2800" dirty="0" smtClean="0"/>
              <a:t>object.</a:t>
            </a:r>
            <a:endParaRPr lang="en-CA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972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Property: 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Returns the number of URLs in the history list.</a:t>
            </a:r>
          </a:p>
          <a:p>
            <a:pPr lvl="1">
              <a:lnSpc>
                <a:spcPct val="90000"/>
              </a:lnSpc>
            </a:pPr>
            <a:r>
              <a:rPr lang="en-CA" sz="2400" dirty="0" err="1" smtClean="0"/>
              <a:t>Snytax</a:t>
            </a:r>
            <a:r>
              <a:rPr lang="en-CA" sz="2400" dirty="0" smtClean="0"/>
              <a:t>:   </a:t>
            </a:r>
            <a:r>
              <a:rPr lang="en-CA" sz="24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history.length</a:t>
            </a:r>
            <a:r>
              <a:rPr lang="en-CA" sz="24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Note: Internet Explorer and Opera start at 0, while Firefox, Chrome, and Safari start at 1.</a:t>
            </a:r>
          </a:p>
          <a:p>
            <a:pPr lvl="1">
              <a:lnSpc>
                <a:spcPct val="90000"/>
              </a:lnSpc>
            </a:pPr>
            <a:endParaRPr lang="en-CA" sz="5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Method:  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Loads </a:t>
            </a:r>
            <a:r>
              <a:rPr lang="en-CA" sz="2400" dirty="0"/>
              <a:t>a specific URL from the history list</a:t>
            </a:r>
            <a:r>
              <a:rPr lang="en-CA" sz="2400" dirty="0" smtClean="0"/>
              <a:t>.</a:t>
            </a:r>
            <a:endParaRPr lang="en-CA" sz="2400" dirty="0"/>
          </a:p>
          <a:p>
            <a:pPr lvl="1">
              <a:lnSpc>
                <a:spcPct val="90000"/>
              </a:lnSpc>
            </a:pPr>
            <a:r>
              <a:rPr lang="en-CA" sz="2400" dirty="0"/>
              <a:t>Syntax: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number|url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The parameter can either be: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000" dirty="0"/>
              <a:t>a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CA" sz="2000" dirty="0"/>
              <a:t> which goes to the URL within the specific position (-1 goes back one page, 1 goes forward one page</a:t>
            </a:r>
            <a:r>
              <a:rPr lang="en-CA" sz="2000" dirty="0" smtClean="0"/>
              <a:t>)</a:t>
            </a:r>
            <a:endParaRPr lang="en-CA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000" dirty="0"/>
              <a:t>a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 </a:t>
            </a:r>
            <a:r>
              <a:rPr lang="en-CA" sz="2000" dirty="0" smtClean="0"/>
              <a:t>that must </a:t>
            </a:r>
            <a:r>
              <a:rPr lang="en-CA" sz="2000" dirty="0"/>
              <a:t>be a partial or full URL, and the function will go to the first URL that matches the string.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95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Method:  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back()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Syntax: </a:t>
            </a:r>
            <a:r>
              <a:rPr lang="en-CA" sz="20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history.back</a:t>
            </a:r>
            <a:r>
              <a:rPr lang="en-CA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The back() method loads the previous URL in the history list.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This is the same as clicking the Back button or 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105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400" dirty="0" smtClean="0"/>
              <a:t>Method:  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forward()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Syntax: </a:t>
            </a:r>
            <a:r>
              <a:rPr lang="en-CA" sz="20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history.forward</a:t>
            </a:r>
            <a:r>
              <a:rPr lang="en-CA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The forward() method loads the next URL in the history list.</a:t>
            </a:r>
          </a:p>
          <a:p>
            <a:pPr lvl="1">
              <a:lnSpc>
                <a:spcPct val="90000"/>
              </a:lnSpc>
            </a:pPr>
            <a:r>
              <a:rPr lang="en-CA" sz="2000" dirty="0" smtClean="0"/>
              <a:t>This is the same as clicking the Forward button or 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history.go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(1).</a:t>
            </a:r>
          </a:p>
          <a:p>
            <a:pPr lvl="1">
              <a:lnSpc>
                <a:spcPct val="90000"/>
              </a:lnSpc>
            </a:pPr>
            <a:endParaRPr lang="en-CA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js-history.html</a:t>
            </a: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83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11256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location object contains information about the current URL</a:t>
            </a:r>
            <a:r>
              <a:rPr lang="en-CA" sz="2600" dirty="0" smtClean="0"/>
              <a:t>.</a:t>
            </a:r>
            <a:endParaRPr lang="en-CA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600" dirty="0"/>
              <a:t>The location object is part of the window object and is accessed through the </a:t>
            </a:r>
            <a:r>
              <a:rPr lang="en-CA" sz="2600" dirty="0" err="1"/>
              <a:t>window.location</a:t>
            </a:r>
            <a:r>
              <a:rPr lang="en-CA" sz="2600" dirty="0"/>
              <a:t> property</a:t>
            </a:r>
            <a:r>
              <a:rPr lang="en-CA" sz="2600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4" y="2931503"/>
            <a:ext cx="7368324" cy="330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8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11256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Redirect web page (in JS)</a:t>
            </a:r>
          </a:p>
          <a:p>
            <a:pPr marL="400050" lvl="1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&lt;script&gt;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location.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CA" dirty="0">
                <a:solidFill>
                  <a:prstClr val="black"/>
                </a:solidFill>
              </a:rPr>
              <a:t>='http://www.senecacollege.ca</a:t>
            </a:r>
            <a:r>
              <a:rPr lang="en-CA" dirty="0" smtClean="0">
                <a:solidFill>
                  <a:prstClr val="black"/>
                </a:solidFill>
              </a:rPr>
              <a:t>/';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endParaRPr lang="en-CA" dirty="0">
              <a:solidFill>
                <a:prstClr val="black"/>
              </a:solidFill>
            </a:endParaRP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smtClean="0">
                <a:solidFill>
                  <a:prstClr val="black"/>
                </a:solidFill>
              </a:rPr>
              <a:t>// or </a:t>
            </a:r>
          </a:p>
          <a:p>
            <a:pPr marL="800100" lvl="2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dirty="0" smtClean="0">
                <a:solidFill>
                  <a:prstClr val="black"/>
                </a:solidFill>
              </a:rPr>
              <a:t>//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r>
              <a:rPr lang="en-CA" dirty="0"/>
              <a:t>='https://open.senecac.on.ca/</a:t>
            </a:r>
            <a:r>
              <a:rPr lang="en-CA" dirty="0" err="1"/>
              <a:t>cms</a:t>
            </a:r>
            <a:r>
              <a:rPr lang="en-CA" dirty="0" smtClean="0"/>
              <a:t>/‘;</a:t>
            </a:r>
            <a:endParaRPr lang="en-CA" dirty="0">
              <a:solidFill>
                <a:prstClr val="black"/>
              </a:solidFill>
            </a:endParaRPr>
          </a:p>
          <a:p>
            <a:pPr marL="400050" lvl="1" indent="0">
              <a:lnSpc>
                <a:spcPct val="90000"/>
              </a:lnSpc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&lt;/script&gt;</a:t>
            </a:r>
            <a:endParaRPr lang="en-CA" dirty="0" smtClean="0">
              <a:solidFill>
                <a:prstClr val="black"/>
              </a:solidFill>
              <a:hlinkClick r:id="rId2"/>
            </a:endParaRP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dirty="0">
              <a:solidFill>
                <a:prstClr val="black"/>
              </a:solidFill>
              <a:hlinkClick r:id="rId2"/>
            </a:endParaRPr>
          </a:p>
          <a:p>
            <a:pPr lvl="0">
              <a:lnSpc>
                <a:spcPct val="90000"/>
              </a:lnSpc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prstClr val="black"/>
                </a:solidFill>
                <a:hlinkClick r:id="rId2"/>
              </a:rPr>
              <a:t>js-location.html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51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MDN: AJAX - </a:t>
            </a:r>
            <a:r>
              <a:rPr lang="en-US" dirty="0" err="1" smtClean="0"/>
              <a:t>Getting_Started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3"/>
              </a:rPr>
              <a:t>JavaScript Object Notation (</a:t>
            </a:r>
            <a:r>
              <a:rPr lang="en-CA" b="1" dirty="0">
                <a:hlinkClick r:id="rId3"/>
              </a:rPr>
              <a:t>JSON</a:t>
            </a:r>
            <a:r>
              <a:rPr lang="en-CA" dirty="0">
                <a:hlinkClick r:id="rId3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4"/>
              </a:rPr>
              <a:t>Browser Object Model - Wikipedia, the free encyclopedia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Maps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smtClean="0">
                <a:hlinkClick r:id="rId2"/>
              </a:rPr>
              <a:t>http://maps.google.com/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</a:t>
            </a:r>
            <a:r>
              <a:rPr lang="en-CA" sz="2400" dirty="0" smtClean="0"/>
              <a:t>Suggest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</a:t>
            </a:r>
            <a:r>
              <a:rPr lang="en-CA" sz="2400" dirty="0" smtClean="0">
                <a:hlinkClick r:id="rId3"/>
              </a:rPr>
              <a:t>www.google.com/webhp?complete=1&amp;hl=en</a:t>
            </a:r>
            <a:endParaRPr lang="en-CA" sz="2400" dirty="0" smtClean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web application transmit information to and from the sever using synchronous requests. This means you fill out a form, hit submit, and get directed to a new page with new information from the server.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tooltip="https://developer.mozilla.org/en-US/docs/JSON"/>
              </a:rPr>
              <a:t>JSON</a:t>
            </a:r>
            <a:r>
              <a:rPr lang="en-US" dirty="0"/>
              <a:t> is used more than XML nowadays .</a:t>
            </a:r>
          </a:p>
          <a:p>
            <a:pPr lvl="1"/>
            <a:r>
              <a:rPr lang="en-US" dirty="0"/>
              <a:t>Advantages to use JSON: being lighter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</a:t>
            </a:r>
            <a:r>
              <a:rPr lang="en-US" dirty="0"/>
              <a:t> format, including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2333</Words>
  <Application>Microsoft Office PowerPoint</Application>
  <PresentationFormat>On-screen Show (4:3)</PresentationFormat>
  <Paragraphs>440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Compass</vt:lpstr>
      <vt:lpstr>INT222 - Internet Fundamentals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Exercise</vt:lpstr>
      <vt:lpstr>Browser Object Model</vt:lpstr>
      <vt:lpstr>The Browser Object Model (BOM)</vt:lpstr>
      <vt:lpstr>The Browser Object Model (BOM)</vt:lpstr>
      <vt:lpstr>Browser Object - window</vt:lpstr>
      <vt:lpstr>Browser Object - window</vt:lpstr>
      <vt:lpstr>BOM – Window Object</vt:lpstr>
      <vt:lpstr>BOM – Window Object</vt:lpstr>
      <vt:lpstr>BOM – Window Object</vt:lpstr>
      <vt:lpstr>BOM – Window Object</vt:lpstr>
      <vt:lpstr>Browser Object - Window</vt:lpstr>
      <vt:lpstr>Browser Object - Window</vt:lpstr>
      <vt:lpstr>Browser Object - Navigator</vt:lpstr>
      <vt:lpstr>Browser Object - History </vt:lpstr>
      <vt:lpstr>Browser Object - History</vt:lpstr>
      <vt:lpstr>Browser Object - History</vt:lpstr>
      <vt:lpstr>Browser Object - location</vt:lpstr>
      <vt:lpstr>Browser Object - location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125</cp:revision>
  <cp:lastPrinted>2001-07-23T19:37:02Z</cp:lastPrinted>
  <dcterms:created xsi:type="dcterms:W3CDTF">2001-03-26T00:24:34Z</dcterms:created>
  <dcterms:modified xsi:type="dcterms:W3CDTF">2015-10-30T23:25:24Z</dcterms:modified>
</cp:coreProperties>
</file>