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9"/>
  </p:notesMasterIdLst>
  <p:handoutMasterIdLst>
    <p:handoutMasterId r:id="rId50"/>
  </p:handoutMasterIdLst>
  <p:sldIdLst>
    <p:sldId id="266" r:id="rId2"/>
    <p:sldId id="271" r:id="rId3"/>
    <p:sldId id="279" r:id="rId4"/>
    <p:sldId id="322" r:id="rId5"/>
    <p:sldId id="280" r:id="rId6"/>
    <p:sldId id="281" r:id="rId7"/>
    <p:sldId id="282" r:id="rId8"/>
    <p:sldId id="284" r:id="rId9"/>
    <p:sldId id="285" r:id="rId10"/>
    <p:sldId id="323" r:id="rId11"/>
    <p:sldId id="287" r:id="rId12"/>
    <p:sldId id="290" r:id="rId13"/>
    <p:sldId id="291" r:id="rId14"/>
    <p:sldId id="294" r:id="rId15"/>
    <p:sldId id="292" r:id="rId16"/>
    <p:sldId id="288" r:id="rId17"/>
    <p:sldId id="289" r:id="rId18"/>
    <p:sldId id="324" r:id="rId19"/>
    <p:sldId id="295" r:id="rId20"/>
    <p:sldId id="298" r:id="rId21"/>
    <p:sldId id="299" r:id="rId22"/>
    <p:sldId id="300" r:id="rId23"/>
    <p:sldId id="302" r:id="rId24"/>
    <p:sldId id="325" r:id="rId25"/>
    <p:sldId id="326" r:id="rId26"/>
    <p:sldId id="303" r:id="rId27"/>
    <p:sldId id="304" r:id="rId28"/>
    <p:sldId id="327" r:id="rId29"/>
    <p:sldId id="306" r:id="rId30"/>
    <p:sldId id="321" r:id="rId31"/>
    <p:sldId id="328" r:id="rId32"/>
    <p:sldId id="310" r:id="rId33"/>
    <p:sldId id="329" r:id="rId34"/>
    <p:sldId id="313" r:id="rId35"/>
    <p:sldId id="330" r:id="rId36"/>
    <p:sldId id="314" r:id="rId37"/>
    <p:sldId id="320" r:id="rId38"/>
    <p:sldId id="332" r:id="rId39"/>
    <p:sldId id="333" r:id="rId40"/>
    <p:sldId id="334" r:id="rId41"/>
    <p:sldId id="316" r:id="rId42"/>
    <p:sldId id="317" r:id="rId43"/>
    <p:sldId id="318" r:id="rId44"/>
    <p:sldId id="319" r:id="rId45"/>
    <p:sldId id="335" r:id="rId46"/>
    <p:sldId id="270" r:id="rId47"/>
    <p:sldId id="277" r:id="rId4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5030" autoAdjust="0"/>
  </p:normalViewPr>
  <p:slideViewPr>
    <p:cSldViewPr>
      <p:cViewPr>
        <p:scale>
          <a:sx n="80" d="100"/>
          <a:sy n="80" d="100"/>
        </p:scale>
        <p:origin x="-154" y="-11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182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In-browser Processing VS Web App Processing</a:t>
            </a:r>
          </a:p>
          <a:p>
            <a:r>
              <a:rPr lang="en-CA" dirty="0" smtClean="0"/>
              <a:t>In-browser Processing : </a:t>
            </a:r>
          </a:p>
          <a:p>
            <a:r>
              <a:rPr lang="en-CA" dirty="0" smtClean="0"/>
              <a:t>The following can be used as a template for a form that has in-browser processing:</a:t>
            </a:r>
          </a:p>
          <a:p>
            <a:r>
              <a:rPr lang="en-CA" dirty="0" smtClean="0"/>
              <a:t>&lt;!-- somewhere you will have a JavaScript function --&gt;</a:t>
            </a:r>
          </a:p>
          <a:p>
            <a:r>
              <a:rPr lang="en-CA" dirty="0" smtClean="0"/>
              <a:t>&lt;form&gt;</a:t>
            </a:r>
          </a:p>
          <a:p>
            <a:r>
              <a:rPr lang="en-CA" dirty="0" smtClean="0"/>
              <a:t>    &lt;input type="text" name="username" /&gt;</a:t>
            </a:r>
          </a:p>
          <a:p>
            <a:r>
              <a:rPr lang="en-CA" dirty="0" smtClean="0"/>
              <a:t>    &lt;input type="password" name="password" /&gt;</a:t>
            </a:r>
          </a:p>
          <a:p>
            <a:r>
              <a:rPr lang="en-CA" dirty="0" smtClean="0"/>
              <a:t>    &lt;input </a:t>
            </a:r>
            <a:r>
              <a:rPr lang="en-CA" dirty="0" err="1" smtClean="0"/>
              <a:t>onclick</a:t>
            </a:r>
            <a:r>
              <a:rPr lang="en-CA" dirty="0" smtClean="0"/>
              <a:t>="login();" type="button" value="Login" /&gt;</a:t>
            </a:r>
          </a:p>
          <a:p>
            <a:r>
              <a:rPr lang="en-CA" dirty="0" smtClean="0"/>
              <a:t>&lt;/form&gt;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5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Type=file can</a:t>
            </a:r>
            <a:r>
              <a:rPr lang="en-US" baseline="0" dirty="0" smtClean="0"/>
              <a:t> have multiple attribute to work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315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In-browser Processing VS web app processing</a:t>
            </a:r>
            <a:endParaRPr lang="en-CA" dirty="0" smtClean="0"/>
          </a:p>
          <a:p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/>
              <a:t>Form code for web app processing</a:t>
            </a:r>
          </a:p>
          <a:p>
            <a:pPr lvl="1"/>
            <a:r>
              <a:rPr lang="en-CA" sz="1800" dirty="0" smtClean="0"/>
              <a:t>HTML forms are originally used for web app:</a:t>
            </a:r>
          </a:p>
          <a:p>
            <a:pPr marL="457200" lvl="1" indent="0">
              <a:buNone/>
            </a:pPr>
            <a:r>
              <a:rPr lang="en-CA" sz="1600" dirty="0" smtClean="0"/>
              <a:t>&lt;!-- the user's input is sent to a web app --&gt;</a:t>
            </a:r>
          </a:p>
          <a:p>
            <a:pPr marL="457200" lvl="1" indent="0">
              <a:buNone/>
            </a:pPr>
            <a:r>
              <a:rPr lang="en-CA" sz="1600" dirty="0" smtClean="0"/>
              <a:t>&lt;form action="http://host.domain.com/path/to/endpoint/" method="post"&gt;</a:t>
            </a:r>
          </a:p>
          <a:p>
            <a:pPr marL="457200" lvl="1" indent="0">
              <a:buNone/>
            </a:pPr>
            <a:r>
              <a:rPr lang="en-CA" sz="1600" dirty="0" smtClean="0"/>
              <a:t>    &lt;input type="text" name="username" /&gt;</a:t>
            </a:r>
          </a:p>
          <a:p>
            <a:pPr marL="457200" lvl="1" indent="0">
              <a:buNone/>
            </a:pPr>
            <a:r>
              <a:rPr lang="en-CA" sz="1600" dirty="0" smtClean="0"/>
              <a:t>    &lt;input type="password" name="password" /&gt;</a:t>
            </a:r>
          </a:p>
          <a:p>
            <a:pPr marL="457200" lvl="1" indent="0">
              <a:buNone/>
            </a:pPr>
            <a:r>
              <a:rPr lang="en-CA" sz="1600" dirty="0" smtClean="0"/>
              <a:t>    &lt;input type="submit" value="Login" /&gt;</a:t>
            </a:r>
          </a:p>
          <a:p>
            <a:pPr marL="457200" lvl="1" indent="0">
              <a:buNone/>
            </a:pPr>
            <a:r>
              <a:rPr lang="en-CA" sz="1600" dirty="0" smtClean="0"/>
              <a:t>&lt;/form&gt;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 smtClean="0"/>
              <a:t>Form code for in-browser processing</a:t>
            </a:r>
          </a:p>
          <a:p>
            <a:pPr lvl="1"/>
            <a:r>
              <a:rPr lang="en-CA" sz="1800" dirty="0" smtClean="0"/>
              <a:t>For client-side web app, forms can be used as in-browser processing: </a:t>
            </a:r>
          </a:p>
          <a:p>
            <a:pPr marL="457200" lvl="1" indent="0">
              <a:buNone/>
            </a:pPr>
            <a:r>
              <a:rPr lang="en-CA" sz="1600" dirty="0" smtClean="0"/>
              <a:t>&lt;!-- somewhere you will have a JavaScript function --&gt;</a:t>
            </a:r>
          </a:p>
          <a:p>
            <a:pPr marL="457200" lvl="1" indent="0">
              <a:buNone/>
            </a:pPr>
            <a:r>
              <a:rPr lang="en-CA" sz="1600" dirty="0" smtClean="0"/>
              <a:t>&lt;form&gt;</a:t>
            </a:r>
          </a:p>
          <a:p>
            <a:pPr marL="457200" lvl="1" indent="0">
              <a:buNone/>
            </a:pPr>
            <a:r>
              <a:rPr lang="en-CA" sz="1600" dirty="0" smtClean="0"/>
              <a:t>    &lt;input type="text" name="username" /&gt;</a:t>
            </a:r>
          </a:p>
          <a:p>
            <a:pPr marL="457200" lvl="1" indent="0">
              <a:buNone/>
            </a:pPr>
            <a:r>
              <a:rPr lang="en-CA" sz="1600" dirty="0" smtClean="0"/>
              <a:t>    &lt;input type="password" name="password" /&gt;</a:t>
            </a:r>
          </a:p>
          <a:p>
            <a:pPr marL="457200" lvl="1" indent="0">
              <a:buNone/>
            </a:pPr>
            <a:r>
              <a:rPr lang="en-CA" sz="1600" dirty="0" smtClean="0"/>
              <a:t>    &lt;input </a:t>
            </a:r>
            <a:r>
              <a:rPr lang="en-CA" sz="1600" dirty="0" err="1" smtClean="0"/>
              <a:t>onclick</a:t>
            </a:r>
            <a:r>
              <a:rPr lang="en-CA" sz="1600" dirty="0" smtClean="0"/>
              <a:t>="login();" type="button" value="Login" /&gt;</a:t>
            </a:r>
          </a:p>
          <a:p>
            <a:pPr marL="457200" lvl="1" indent="0">
              <a:buNone/>
            </a:pPr>
            <a:r>
              <a:rPr lang="en-CA" sz="1600" dirty="0" smtClean="0"/>
              <a:t>&lt;/form&gt;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224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s.senecac.on.ca/~wei.song/int222/code/forms/input-tags-1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forms/gogetit.gif" TargetMode="External"/><Relationship Id="rId2" Type="http://schemas.openxmlformats.org/officeDocument/2006/relationships/hyperlink" Target="https://scs.senecac.on.ca/~wei.song/int222/code/forms/input-tags-1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forms/input-tags-2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input-tags-attribute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cs.senecac.on.ca/~wei.song/int222/code/forms/tabindex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cs.senecac.on.ca/~wei.song/int222/code/forms/autocomplet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cs.senecac.on.ca/~wei.song/int222/code/forms/input-tags-html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select-tags-attribut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forms/select-tags-optgroup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textarea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fieldset-label-button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fieldset-label-button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forms/simple-form.html" TargetMode="External"/><Relationship Id="rId2" Type="http://schemas.openxmlformats.org/officeDocument/2006/relationships/hyperlink" Target="https://profile.oracle.com/myprofile/account/create-account.jspx?nexturl=https://login.oracle.com/pls/orasso/orasso.wwsso_app_admin.ls_login?Site2pstoreToken%3Dv1.2~656BF073~E55B2263B3EAF974A847A476EF3ECFA978AFDEBE11EF8AE17D486041C9A6BD491075DA24382DD14A4A9BDDEABA84399169E6A863E9D0635F6361348F97BE4367A258CCB6F7080C3423692872F5DF8386835F4FFA10803F72762A9BEB99EE83B2A8F03269E14D46A253699B0A15A4B0D5538F93D4AA7E56A201FE28B74C97A5A59DFEB6334F4D7C14D3FD072F3E5C69BC4704BE26714B21CCAE1E92D576D6A3D2ACB128EACF38EB4D204BE141C75A49109EFB3F57057D490852CF5F2F8DB048630BB19829CC401410F651131B3727827FA61630C6E144496B08498066DCB5768E06C08D0119BA4D80D78A32165376925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forms/pizza-order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cs.senecac.on.ca/~wei.song/int222/code/forms/form-with-c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Guide/HTML/Forms/How_to_structure_an_HTML_form/Example?redirectlocale=en-US&amp;redirectslug=HTML/Forms/How_to_structure_an_HTML_form/Exampl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css-example/morecs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4/PR-html5-20140916/forms.html#forms" TargetMode="External"/><Relationship Id="rId7" Type="http://schemas.openxmlformats.org/officeDocument/2006/relationships/hyperlink" Target="https://developer.mozilla.org/de/docs/Tools/Style_Edito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va.sun.com/docs/books/tutorial/networking/index.html" TargetMode="External"/><Relationship Id="rId5" Type="http://schemas.openxmlformats.org/officeDocument/2006/relationships/hyperlink" Target="https://developer.mozilla.org/en-US/docs/Web/Guide/HTML/Forms/How_to_structure_an_HTML_form" TargetMode="External"/><Relationship Id="rId4" Type="http://schemas.openxmlformats.org/officeDocument/2006/relationships/hyperlink" Target="https://developer.mozilla.org/en-US/docs/Web/Guide/HTML/Forms_in_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forms/simple-form-ge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Week8: HTML Forms </a:t>
            </a: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&amp; Form CSS Styling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&lt;input</a:t>
            </a:r>
            <a:r>
              <a:rPr lang="en-CA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172819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type</a:t>
            </a:r>
            <a:r>
              <a:rPr lang="en-CA" dirty="0"/>
              <a:t>="</a:t>
            </a:r>
            <a:r>
              <a:rPr lang="en-CA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dirty="0"/>
              <a:t>"</a:t>
            </a:r>
            <a:endParaRPr lang="en-CA" dirty="0" smtClean="0"/>
          </a:p>
          <a:p>
            <a:pPr lvl="1"/>
            <a:r>
              <a:rPr lang="en-CA" dirty="0"/>
              <a:t>A text element is a single line text input field in which the user can enter </a:t>
            </a:r>
            <a:r>
              <a:rPr lang="en-CA" dirty="0" smtClean="0"/>
              <a:t>text.</a:t>
            </a:r>
          </a:p>
          <a:p>
            <a:pPr lvl="1"/>
            <a:r>
              <a:rPr lang="en-CA" dirty="0"/>
              <a:t>type="</a:t>
            </a:r>
            <a:r>
              <a:rPr lang="en-CA" dirty="0" smtClean="0"/>
              <a:t>text" is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 smtClean="0"/>
              <a:t>for the tag.</a:t>
            </a:r>
          </a:p>
          <a:p>
            <a:pPr lvl="1"/>
            <a:r>
              <a:rPr lang="en-CA" dirty="0" smtClean="0"/>
              <a:t>Other attributes: </a:t>
            </a:r>
            <a:r>
              <a:rPr lang="en-CA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CA" dirty="0" smtClean="0"/>
              <a:t>, </a:t>
            </a:r>
            <a:r>
              <a:rPr lang="en-CA" dirty="0" err="1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maxlength</a:t>
            </a:r>
            <a:endParaRPr lang="en-CA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7544" y="3068960"/>
            <a:ext cx="8001000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 </a:t>
            </a:r>
            <a:r>
              <a:rPr lang="en-CA" sz="1600" dirty="0" smtClean="0"/>
              <a:t>   Text </a:t>
            </a:r>
            <a:r>
              <a:rPr lang="en-CA" sz="1600" dirty="0"/>
              <a:t>field 1 &lt;input type="text" name="entry1" id="entry1"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/&gt;</a:t>
            </a:r>
            <a:r>
              <a:rPr lang="en-CA" sz="1600" dirty="0"/>
              <a:t>text box default size = </a:t>
            </a:r>
            <a:r>
              <a:rPr lang="en-CA" sz="1600" dirty="0" smtClean="0"/>
              <a:t>20&lt;</a:t>
            </a:r>
            <a:r>
              <a:rPr lang="en-CA" sz="1600" dirty="0" err="1" smtClean="0"/>
              <a:t>br</a:t>
            </a:r>
            <a:r>
              <a:rPr lang="en-CA" sz="1600" dirty="0" smtClean="0"/>
              <a:t> /&gt;  </a:t>
            </a:r>
            <a:endParaRPr lang="en-CA" sz="1600" dirty="0"/>
          </a:p>
          <a:p>
            <a:r>
              <a:rPr lang="en-CA" sz="1600" dirty="0"/>
              <a:t>    Text field 2 &lt;input size="30" </a:t>
            </a:r>
            <a:r>
              <a:rPr lang="en-CA" sz="1600" dirty="0" err="1"/>
              <a:t>maxlength</a:t>
            </a:r>
            <a:r>
              <a:rPr lang="en-CA" sz="1600" dirty="0"/>
              <a:t>="10" name="entry2" id="entry2</a:t>
            </a:r>
            <a:r>
              <a:rPr lang="en-CA" sz="1600" dirty="0" smtClean="0"/>
              <a:t>"</a:t>
            </a:r>
            <a:r>
              <a:rPr lang="en-CA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/&gt;</a:t>
            </a:r>
            <a:r>
              <a:rPr lang="en-CA" sz="1600" dirty="0" smtClean="0"/>
              <a:t>&lt;</a:t>
            </a:r>
            <a:r>
              <a:rPr lang="en-CA" sz="1600" dirty="0" err="1" smtClean="0"/>
              <a:t>br</a:t>
            </a:r>
            <a:r>
              <a:rPr lang="en-CA" sz="1600" dirty="0" smtClean="0"/>
              <a:t> /</a:t>
            </a:r>
            <a:r>
              <a:rPr lang="en-CA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CA" sz="1600" dirty="0" smtClean="0"/>
              <a:t>  </a:t>
            </a:r>
            <a:endParaRPr lang="en-CA" sz="1600" dirty="0"/>
          </a:p>
          <a:p>
            <a:r>
              <a:rPr lang="en-CA" sz="1600" dirty="0"/>
              <a:t>    Text field 3 &lt;input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CA" sz="1600" dirty="0"/>
              <a:t>="5" </a:t>
            </a:r>
            <a:r>
              <a:rPr lang="en-CA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maxlength</a:t>
            </a:r>
            <a:r>
              <a:rPr lang="en-CA" sz="1600" dirty="0" smtClean="0"/>
              <a:t>="10"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1600" dirty="0"/>
              <a:t>="entry3" id="entry3"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CA" sz="1600" dirty="0"/>
              <a:t> &lt;</a:t>
            </a:r>
            <a:r>
              <a:rPr lang="en-CA" sz="1600" dirty="0" err="1"/>
              <a:t>br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CA" sz="1600" dirty="0"/>
              <a:t>  </a:t>
            </a:r>
          </a:p>
          <a:p>
            <a:r>
              <a:rPr lang="en-CA" sz="1600" dirty="0"/>
              <a:t>    Text field 4 &lt;input size="12" </a:t>
            </a:r>
            <a:r>
              <a:rPr lang="en-CA" sz="16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600" dirty="0"/>
              <a:t>="416-" name="entry4" id="entry4" 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94928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input-tags-1.html</a:t>
            </a:r>
            <a:endParaRPr lang="en-CA" dirty="0"/>
          </a:p>
        </p:txBody>
      </p:sp>
      <p:pic>
        <p:nvPicPr>
          <p:cNvPr id="8" name="Picture 1" descr="D:\SenecaCollege\INT222-2014Winter\temp\t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15777"/>
            <a:ext cx="5823857" cy="129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52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688975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type="</a:t>
            </a:r>
            <a:r>
              <a:rPr lang="en-CA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r>
              <a:rPr lang="en-CA" dirty="0"/>
              <a:t>“</a:t>
            </a:r>
          </a:p>
          <a:p>
            <a:pPr lvl="1"/>
            <a:r>
              <a:rPr lang="en-CA" dirty="0"/>
              <a:t>A password element is a text input field in which each character typed is displayed as a character such as * or a black dot to conceal the actual value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9458" name="Picture 2" descr="D:\SenecaCollege\INT222-2014Winter\temp\passw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22034"/>
            <a:ext cx="58674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3525484"/>
            <a:ext cx="77048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smtClean="0"/>
              <a:t>    Type </a:t>
            </a:r>
            <a:r>
              <a:rPr lang="en-CA" dirty="0"/>
              <a:t>in your username &lt;input name="username" </a:t>
            </a:r>
            <a:r>
              <a:rPr lang="en-CA" dirty="0" smtClean="0"/>
              <a:t>/&gt; &lt;</a:t>
            </a:r>
            <a:r>
              <a:rPr lang="en-CA" dirty="0" err="1"/>
              <a:t>br</a:t>
            </a:r>
            <a:r>
              <a:rPr lang="en-CA" dirty="0"/>
              <a:t> /&gt;</a:t>
            </a:r>
          </a:p>
          <a:p>
            <a:r>
              <a:rPr lang="en-CA" dirty="0" smtClean="0"/>
              <a:t>    Type </a:t>
            </a:r>
            <a:r>
              <a:rPr lang="en-CA" dirty="0"/>
              <a:t>in your password &lt;input type="password" name="password" </a:t>
            </a:r>
            <a:r>
              <a:rPr lang="en-CA" dirty="0" smtClean="0"/>
              <a:t>/&gt;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56388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899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the &lt;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0963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type="</a:t>
            </a:r>
            <a:r>
              <a:rPr lang="en-CA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</a:t>
            </a:r>
            <a:r>
              <a:rPr lang="en-CA" dirty="0"/>
              <a:t>"</a:t>
            </a:r>
            <a:endParaRPr lang="en-CA" dirty="0" smtClean="0"/>
          </a:p>
          <a:p>
            <a:pPr lvl="1"/>
            <a:r>
              <a:rPr lang="en-CA" dirty="0" smtClean="0"/>
              <a:t>A hidden </a:t>
            </a:r>
            <a:r>
              <a:rPr lang="en-CA" dirty="0"/>
              <a:t>input element is an invisible element whose main purpose is to contain data that the user does not enter. This data gets sent to the invoked </a:t>
            </a:r>
            <a:r>
              <a:rPr lang="en-CA" dirty="0" smtClean="0"/>
              <a:t>server program </a:t>
            </a:r>
            <a:r>
              <a:rPr lang="en-CA" dirty="0"/>
              <a:t>when the form is submitted.</a:t>
            </a:r>
          </a:p>
          <a:p>
            <a:pPr lvl="1"/>
            <a:r>
              <a:rPr lang="en-CA" dirty="0" smtClean="0"/>
              <a:t>The </a:t>
            </a:r>
            <a:r>
              <a:rPr lang="en-CA" dirty="0"/>
              <a:t>type="hidden" </a:t>
            </a:r>
            <a:r>
              <a:rPr lang="en-CA" dirty="0" smtClean="0"/>
              <a:t>attribute </a:t>
            </a:r>
            <a:r>
              <a:rPr lang="en-CA" dirty="0"/>
              <a:t>provides a way for delivering a value to </a:t>
            </a:r>
            <a:r>
              <a:rPr lang="en-CA" dirty="0" smtClean="0"/>
              <a:t>server program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4581128"/>
            <a:ext cx="8001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&lt;input type="hidden" name="entry0" id="entry0" value="value from the form" /&gt;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57150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	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29558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the &lt;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24036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800" dirty="0"/>
              <a:t>type="</a:t>
            </a:r>
            <a:r>
              <a:rPr lang="en-CA" sz="3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CA" sz="3800" dirty="0"/>
              <a:t>"</a:t>
            </a:r>
            <a:endParaRPr lang="en-CA" sz="3800" dirty="0" smtClean="0"/>
          </a:p>
          <a:p>
            <a:pPr lvl="1"/>
            <a:r>
              <a:rPr lang="en-CA" sz="3400" dirty="0" smtClean="0"/>
              <a:t>A file </a:t>
            </a:r>
            <a:r>
              <a:rPr lang="en-CA" sz="3400" dirty="0"/>
              <a:t>element allows the user to supply a file as input. When the form is submitted, the content of the specified file is sent to the server as the value portion of the name/value pair for this input element.</a:t>
            </a:r>
          </a:p>
          <a:p>
            <a:pPr lvl="1"/>
            <a:r>
              <a:rPr lang="en-CA" sz="3400" dirty="0"/>
              <a:t>A 'Browse' button is displayed next to the file input element that lets users select a file from their system to use as the value of the file input element. </a:t>
            </a:r>
          </a:p>
          <a:p>
            <a:pPr lvl="1"/>
            <a:r>
              <a:rPr lang="en-CA" sz="3400" dirty="0"/>
              <a:t>If a form contains a file input element, the value of the enctype attribute of the form tag should be 'multipart/form-data</a:t>
            </a:r>
            <a:r>
              <a:rPr lang="en-CA" sz="3400" dirty="0" smtClean="0"/>
              <a:t>'.</a:t>
            </a:r>
            <a:endParaRPr lang="en-CA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9552" y="4293096"/>
            <a:ext cx="813690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Student </a:t>
            </a:r>
            <a:r>
              <a:rPr lang="en-CA" sz="1600" dirty="0"/>
              <a:t>Name &lt;input type="text" name="</a:t>
            </a:r>
            <a:r>
              <a:rPr lang="en-CA" sz="1600" dirty="0" err="1"/>
              <a:t>StudentName</a:t>
            </a:r>
            <a:r>
              <a:rPr lang="en-CA" sz="1600" dirty="0"/>
              <a:t>" id="</a:t>
            </a:r>
            <a:r>
              <a:rPr lang="en-CA" sz="1600" dirty="0" err="1"/>
              <a:t>StudentName</a:t>
            </a:r>
            <a:r>
              <a:rPr lang="en-CA" sz="1600" dirty="0" smtClean="0"/>
              <a:t>"&gt;&lt;</a:t>
            </a:r>
            <a:r>
              <a:rPr lang="en-CA" sz="1600" dirty="0" err="1" smtClean="0"/>
              <a:t>br</a:t>
            </a:r>
            <a:r>
              <a:rPr lang="en-CA" sz="1600" dirty="0" smtClean="0"/>
              <a:t>&gt; </a:t>
            </a:r>
          </a:p>
          <a:p>
            <a:r>
              <a:rPr lang="en-CA" sz="1600" dirty="0" smtClean="0"/>
              <a:t>Upload </a:t>
            </a:r>
            <a:r>
              <a:rPr lang="en-CA" sz="1600" dirty="0"/>
              <a:t>your assignment &lt;input type="file" name="</a:t>
            </a:r>
            <a:r>
              <a:rPr lang="en-CA" sz="1600" dirty="0" smtClean="0"/>
              <a:t>assignment"  </a:t>
            </a:r>
            <a:r>
              <a:rPr lang="en-CA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1600" dirty="0" smtClean="0"/>
              <a:t>&gt; </a:t>
            </a:r>
          </a:p>
        </p:txBody>
      </p:sp>
      <p:pic>
        <p:nvPicPr>
          <p:cNvPr id="23554" name="Picture 2" descr="D:\SenecaCollege\INT222-2014Winter\temp\fi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504" y="5013176"/>
            <a:ext cx="6477000" cy="113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27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the &lt;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8083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type="</a:t>
            </a:r>
            <a:r>
              <a:rPr lang="en-CA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CA" dirty="0" smtClean="0"/>
              <a:t>"</a:t>
            </a:r>
          </a:p>
          <a:p>
            <a:pPr marL="800100" lvl="2" indent="0">
              <a:buNone/>
            </a:pPr>
            <a:r>
              <a:rPr lang="en-CA" dirty="0"/>
              <a:t>&lt;input type="button" value="Press This Button" </a:t>
            </a:r>
            <a:r>
              <a:rPr lang="en-CA" dirty="0" smtClean="0"/>
              <a:t>/&gt;</a:t>
            </a:r>
          </a:p>
          <a:p>
            <a:pPr marL="800100" lvl="2" indent="0">
              <a:buNone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type</a:t>
            </a:r>
            <a:r>
              <a:rPr lang="en-CA" dirty="0"/>
              <a:t>="</a:t>
            </a:r>
            <a:r>
              <a:rPr lang="en-CA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</a:t>
            </a:r>
            <a:r>
              <a:rPr lang="en-CA" dirty="0" smtClean="0"/>
              <a:t>"</a:t>
            </a:r>
          </a:p>
          <a:p>
            <a:pPr lvl="1"/>
            <a:r>
              <a:rPr lang="en-US" dirty="0" smtClean="0"/>
              <a:t>Places an image, serving as a custom </a:t>
            </a:r>
            <a:r>
              <a:rPr lang="en-US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in place of the submit button. When a user clicks the image, the form is submitted to the server.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8335" y="568993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 smtClean="0">
                <a:hlinkClick r:id="rId2"/>
              </a:rPr>
              <a:t>input-tags-1.html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>
                <a:solidFill>
                  <a:srgbClr val="0000CC"/>
                </a:solidFill>
                <a:hlinkClick r:id="rId3"/>
              </a:rPr>
              <a:t>gogetit.gif</a:t>
            </a:r>
            <a:r>
              <a:rPr lang="en-US" dirty="0">
                <a:solidFill>
                  <a:srgbClr val="0000CC"/>
                </a:solidFill>
              </a:rPr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227731"/>
            <a:ext cx="72390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Search &lt;input type="text" name="entry6" id="entry"&gt; </a:t>
            </a:r>
          </a:p>
          <a:p>
            <a:r>
              <a:rPr lang="en-US" dirty="0" smtClean="0"/>
              <a:t>          </a:t>
            </a:r>
            <a:r>
              <a:rPr lang="en-US" dirty="0" smtClean="0">
                <a:solidFill>
                  <a:srgbClr val="0000CC"/>
                </a:solidFill>
              </a:rPr>
              <a:t>&lt;input type="image" </a:t>
            </a:r>
            <a:r>
              <a:rPr lang="en-US" dirty="0" err="1" smtClean="0">
                <a:solidFill>
                  <a:srgbClr val="0000CC"/>
                </a:solidFill>
              </a:rPr>
              <a:t>src</a:t>
            </a:r>
            <a:r>
              <a:rPr lang="en-US" dirty="0" smtClean="0">
                <a:solidFill>
                  <a:srgbClr val="0000CC"/>
                </a:solidFill>
              </a:rPr>
              <a:t>="gogetit.gif" alt="get it"&gt;</a:t>
            </a:r>
            <a:endParaRPr lang="en-US" dirty="0">
              <a:solidFill>
                <a:srgbClr val="0000CC"/>
              </a:solidFill>
            </a:endParaRPr>
          </a:p>
        </p:txBody>
      </p:sp>
      <p:pic>
        <p:nvPicPr>
          <p:cNvPr id="2050" name="Picture 2" descr="C:\Users\HP\Desktop\tmp\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4941168"/>
            <a:ext cx="4359966" cy="609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135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the &lt;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59228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type="</a:t>
            </a:r>
            <a:r>
              <a:rPr lang="en-CA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</a:t>
            </a:r>
            <a:r>
              <a:rPr lang="en-CA" dirty="0"/>
              <a:t>"</a:t>
            </a:r>
            <a:endParaRPr lang="en-CA" dirty="0" smtClean="0"/>
          </a:p>
          <a:p>
            <a:pPr lvl="1"/>
            <a:r>
              <a:rPr lang="en-CA" dirty="0"/>
              <a:t>When a user clicks a submit button, the form is submitted, which means that the action specified for the form is invoked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Default value: “Submit Query”.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dirty="0">
                <a:solidFill>
                  <a:prstClr val="black"/>
                </a:solidFill>
              </a:rPr>
              <a:t>type="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reset</a:t>
            </a:r>
            <a:r>
              <a:rPr lang="en-CA" dirty="0">
                <a:solidFill>
                  <a:prstClr val="black"/>
                </a:solidFill>
              </a:rPr>
              <a:t>"</a:t>
            </a:r>
          </a:p>
          <a:p>
            <a:pPr lvl="1">
              <a:buClr>
                <a:srgbClr val="919191"/>
              </a:buClr>
            </a:pPr>
            <a:r>
              <a:rPr lang="en-US" dirty="0">
                <a:solidFill>
                  <a:prstClr val="black"/>
                </a:solidFill>
              </a:rPr>
              <a:t>When a user clicks a reset button, all elements in the form are reset to their original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747" y="4005064"/>
            <a:ext cx="6858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	  &lt;p&gt;</a:t>
            </a:r>
          </a:p>
          <a:p>
            <a:r>
              <a:rPr lang="en-CA" dirty="0"/>
              <a:t>		 &lt;input type="submit" value='Submit' &gt;</a:t>
            </a:r>
          </a:p>
          <a:p>
            <a:r>
              <a:rPr lang="en-CA" dirty="0"/>
              <a:t>		 &lt;input type="reset"  value="    Clear   </a:t>
            </a:r>
            <a:r>
              <a:rPr lang="en-CA" dirty="0" smtClean="0"/>
              <a:t>"&gt;  </a:t>
            </a:r>
            <a:endParaRPr lang="en-CA" dirty="0"/>
          </a:p>
          <a:p>
            <a:r>
              <a:rPr lang="en-CA" dirty="0"/>
              <a:t>	  &lt;/p&gt;</a:t>
            </a:r>
          </a:p>
        </p:txBody>
      </p:sp>
      <p:pic>
        <p:nvPicPr>
          <p:cNvPr id="1026" name="Picture 2" descr="C:\SenecaCollege\INT222-BTI220\tmp\bk_tile-old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373216"/>
            <a:ext cx="3672408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81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the &lt;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47260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type</a:t>
            </a:r>
            <a:r>
              <a:rPr lang="en-CA" dirty="0"/>
              <a:t>="</a:t>
            </a:r>
            <a:r>
              <a:rPr lang="en-CA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</a:t>
            </a:r>
            <a:r>
              <a:rPr lang="en-CA" dirty="0" smtClean="0"/>
              <a:t>“</a:t>
            </a:r>
            <a:endParaRPr lang="en-CA" dirty="0"/>
          </a:p>
          <a:p>
            <a:pPr lvl="1"/>
            <a:r>
              <a:rPr lang="en-CA" dirty="0"/>
              <a:t>A checkbox element is a toggle that the user can select (switch on) or deselect (switch off</a:t>
            </a:r>
            <a:r>
              <a:rPr lang="en-CA" dirty="0" smtClean="0"/>
              <a:t>.)</a:t>
            </a:r>
          </a:p>
          <a:p>
            <a:pPr lvl="1"/>
            <a:r>
              <a:rPr lang="en-CA" dirty="0" smtClean="0"/>
              <a:t>All checkbox items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have the same name </a:t>
            </a:r>
            <a:r>
              <a:rPr lang="en-CA" dirty="0" smtClean="0"/>
              <a:t>indicating they are in the same group.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pPr lvl="1"/>
            <a:endParaRPr lang="en-CA" dirty="0"/>
          </a:p>
          <a:p>
            <a:pPr marL="457200" lvl="1" indent="0">
              <a:buNone/>
            </a:pPr>
            <a:r>
              <a:rPr lang="en-CA" dirty="0" smtClean="0"/>
              <a:t>Notes: 1. &lt;input&gt; tag is an </a:t>
            </a:r>
            <a:r>
              <a:rPr lang="en-CA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tag</a:t>
            </a:r>
            <a:r>
              <a:rPr lang="en-CA" dirty="0" smtClean="0"/>
              <a:t>.</a:t>
            </a:r>
          </a:p>
          <a:p>
            <a:pPr marL="457200" lvl="1" indent="0">
              <a:buNone/>
            </a:pPr>
            <a:r>
              <a:rPr lang="en-CA" dirty="0"/>
              <a:t> </a:t>
            </a:r>
            <a:r>
              <a:rPr lang="en-CA" dirty="0" smtClean="0"/>
              <a:t>         2. </a:t>
            </a:r>
            <a:r>
              <a:rPr lang="en-CA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</a:t>
            </a:r>
            <a:r>
              <a:rPr lang="en-CA" dirty="0" smtClean="0"/>
              <a:t>is what will be sent to server.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482" name="Picture 2" descr="D:\SenecaCollege\INT222-2014Winter\temp\checkbo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49080"/>
            <a:ext cx="3766457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3528" y="2986810"/>
            <a:ext cx="84772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500" dirty="0"/>
              <a:t>&lt;p&gt;Which operating system do you use? &lt;/p&gt; </a:t>
            </a:r>
            <a:endParaRPr lang="en-CA" sz="1500" dirty="0" smtClean="0"/>
          </a:p>
          <a:p>
            <a:r>
              <a:rPr lang="en-CA" sz="1500" dirty="0" smtClean="0"/>
              <a:t>&lt;input </a:t>
            </a:r>
            <a:r>
              <a:rPr lang="en-CA" sz="1500" dirty="0">
                <a:solidFill>
                  <a:srgbClr val="0000CC"/>
                </a:solidFill>
              </a:rPr>
              <a:t>type</a:t>
            </a:r>
            <a:r>
              <a:rPr lang="en-CA" sz="1500" dirty="0" smtClean="0"/>
              <a:t>="checkbox" </a:t>
            </a:r>
            <a:r>
              <a:rPr lang="en-CA" sz="1500" dirty="0">
                <a:solidFill>
                  <a:srgbClr val="0000CC"/>
                </a:solidFill>
              </a:rPr>
              <a:t>name</a:t>
            </a:r>
            <a:r>
              <a:rPr lang="en-CA" sz="1500" dirty="0" smtClean="0"/>
              <a:t>="</a:t>
            </a:r>
            <a:r>
              <a:rPr lang="en-CA" sz="1500" dirty="0" err="1" smtClean="0"/>
              <a:t>system_type</a:t>
            </a:r>
            <a:r>
              <a:rPr lang="en-CA" sz="1500" dirty="0" smtClean="0"/>
              <a:t>" id="stype-2" </a:t>
            </a:r>
            <a:r>
              <a:rPr lang="en-CA" sz="1500" dirty="0" smtClean="0">
                <a:solidFill>
                  <a:srgbClr val="0000CC"/>
                </a:solidFill>
              </a:rPr>
              <a:t>value</a:t>
            </a:r>
            <a:r>
              <a:rPr lang="en-CA" sz="1500" dirty="0" smtClean="0"/>
              <a:t>="2" /&gt;</a:t>
            </a:r>
            <a:r>
              <a:rPr lang="en-CA" sz="1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7</a:t>
            </a:r>
            <a:r>
              <a:rPr lang="en-CA" sz="1500" dirty="0" smtClean="0"/>
              <a:t>&lt;</a:t>
            </a:r>
            <a:r>
              <a:rPr lang="en-CA" sz="1500" dirty="0" err="1" smtClean="0"/>
              <a:t>br</a:t>
            </a:r>
            <a:r>
              <a:rPr lang="en-CA" sz="1500" dirty="0" smtClean="0"/>
              <a:t> /&gt; </a:t>
            </a:r>
          </a:p>
          <a:p>
            <a:r>
              <a:rPr lang="en-CA" sz="1500" dirty="0" smtClean="0"/>
              <a:t>&lt;</a:t>
            </a:r>
            <a:r>
              <a:rPr lang="en-CA" sz="1500" dirty="0"/>
              <a:t>input </a:t>
            </a:r>
            <a:r>
              <a:rPr lang="en-CA" sz="1500" dirty="0">
                <a:solidFill>
                  <a:srgbClr val="0000CC"/>
                </a:solidFill>
              </a:rPr>
              <a:t>type</a:t>
            </a:r>
            <a:r>
              <a:rPr lang="en-CA" sz="1500" dirty="0"/>
              <a:t>="checkbox" </a:t>
            </a:r>
            <a:r>
              <a:rPr lang="en-CA" sz="1500" dirty="0">
                <a:solidFill>
                  <a:srgbClr val="0000CC"/>
                </a:solidFill>
              </a:rPr>
              <a:t>name</a:t>
            </a:r>
            <a:r>
              <a:rPr lang="en-CA" sz="1500" dirty="0"/>
              <a:t>="</a:t>
            </a:r>
            <a:r>
              <a:rPr lang="en-CA" sz="1500" dirty="0" err="1"/>
              <a:t>system_type</a:t>
            </a:r>
            <a:r>
              <a:rPr lang="en-CA" sz="1500" dirty="0"/>
              <a:t>" id="</a:t>
            </a:r>
            <a:r>
              <a:rPr lang="en-CA" sz="1500" dirty="0" smtClean="0"/>
              <a:t>stype-3</a:t>
            </a:r>
            <a:r>
              <a:rPr lang="en-CA" sz="1500" dirty="0"/>
              <a:t>" </a:t>
            </a:r>
            <a:r>
              <a:rPr lang="en-CA" sz="1500" dirty="0">
                <a:solidFill>
                  <a:srgbClr val="0000CC"/>
                </a:solidFill>
              </a:rPr>
              <a:t>value</a:t>
            </a:r>
            <a:r>
              <a:rPr lang="en-CA" sz="1500" dirty="0"/>
              <a:t>="3" </a:t>
            </a:r>
            <a:r>
              <a:rPr lang="en-CA" sz="15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1500" dirty="0" smtClean="0"/>
              <a:t>&gt;</a:t>
            </a:r>
            <a:r>
              <a:rPr lang="en-CA" sz="15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Windows 8</a:t>
            </a:r>
            <a:r>
              <a:rPr lang="en-CA" sz="1500" dirty="0" smtClean="0"/>
              <a:t>&lt;</a:t>
            </a:r>
            <a:r>
              <a:rPr lang="en-CA" sz="1500" dirty="0" err="1" smtClean="0"/>
              <a:t>br</a:t>
            </a:r>
            <a:r>
              <a:rPr lang="en-CA" sz="1500" dirty="0" smtClean="0"/>
              <a:t>&gt; </a:t>
            </a:r>
          </a:p>
          <a:p>
            <a:r>
              <a:rPr lang="en-CA" sz="1500" dirty="0" smtClean="0"/>
              <a:t>&lt;</a:t>
            </a:r>
            <a:r>
              <a:rPr lang="en-CA" sz="1500" dirty="0"/>
              <a:t>input </a:t>
            </a:r>
            <a:r>
              <a:rPr lang="en-CA" sz="1500" dirty="0">
                <a:solidFill>
                  <a:srgbClr val="0000CC"/>
                </a:solidFill>
              </a:rPr>
              <a:t>type</a:t>
            </a:r>
            <a:r>
              <a:rPr lang="en-CA" sz="1500" dirty="0"/>
              <a:t>="checkbox" </a:t>
            </a:r>
            <a:r>
              <a:rPr lang="en-CA" sz="1500" dirty="0">
                <a:solidFill>
                  <a:srgbClr val="0000CC"/>
                </a:solidFill>
              </a:rPr>
              <a:t>name</a:t>
            </a:r>
            <a:r>
              <a:rPr lang="en-CA" sz="1500" dirty="0"/>
              <a:t>="</a:t>
            </a:r>
            <a:r>
              <a:rPr lang="en-CA" sz="1500" dirty="0" err="1"/>
              <a:t>system_type</a:t>
            </a:r>
            <a:r>
              <a:rPr lang="en-CA" sz="1500" dirty="0"/>
              <a:t>" id="</a:t>
            </a:r>
            <a:r>
              <a:rPr lang="en-CA" sz="1500" dirty="0" smtClean="0"/>
              <a:t>stype-4</a:t>
            </a:r>
            <a:r>
              <a:rPr lang="en-CA" sz="1500" dirty="0"/>
              <a:t>" </a:t>
            </a:r>
            <a:r>
              <a:rPr lang="en-CA" sz="1500" dirty="0">
                <a:solidFill>
                  <a:srgbClr val="0000CC"/>
                </a:solidFill>
              </a:rPr>
              <a:t>value</a:t>
            </a:r>
            <a:r>
              <a:rPr lang="en-CA" sz="1500" dirty="0"/>
              <a:t>="4" </a:t>
            </a:r>
            <a:r>
              <a:rPr lang="en-CA" sz="1500" dirty="0" smtClean="0"/>
              <a:t> </a:t>
            </a:r>
            <a:r>
              <a:rPr lang="en-CA" sz="1500" dirty="0" smtClean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1500" dirty="0" smtClean="0"/>
              <a:t>/&gt; </a:t>
            </a:r>
            <a:r>
              <a:rPr lang="en-CA" sz="1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Unix</a:t>
            </a:r>
            <a:r>
              <a:rPr lang="en-CA" sz="1500" dirty="0" smtClean="0"/>
              <a:t>&lt;</a:t>
            </a:r>
            <a:r>
              <a:rPr lang="en-CA" sz="1500" dirty="0" err="1" smtClean="0"/>
              <a:t>br</a:t>
            </a:r>
            <a:r>
              <a:rPr lang="en-CA" sz="1500" dirty="0" smtClean="0"/>
              <a:t> </a:t>
            </a:r>
            <a:r>
              <a:rPr lang="en-CA" sz="1500" dirty="0"/>
              <a:t>/&gt; </a:t>
            </a:r>
            <a:endParaRPr lang="en-CA" sz="15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508104" y="5309409"/>
            <a:ext cx="260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 smtClean="0">
                <a:hlinkClick r:id="rId3"/>
              </a:rPr>
              <a:t>input-tags-2.html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0872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Attributes of the &lt;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24744"/>
            <a:ext cx="8229600" cy="165618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type="</a:t>
            </a:r>
            <a:r>
              <a:rPr lang="en-CA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</a:t>
            </a:r>
            <a:r>
              <a:rPr lang="en-CA" dirty="0"/>
              <a:t>"</a:t>
            </a:r>
            <a:endParaRPr lang="en-CA" dirty="0" smtClean="0"/>
          </a:p>
          <a:p>
            <a:pPr lvl="1"/>
            <a:r>
              <a:rPr lang="en-CA" dirty="0" smtClean="0"/>
              <a:t>A radio </a:t>
            </a:r>
            <a:r>
              <a:rPr lang="en-CA" dirty="0"/>
              <a:t>element is a radio button. </a:t>
            </a:r>
            <a:endParaRPr lang="en-CA" dirty="0" smtClean="0"/>
          </a:p>
          <a:p>
            <a:pPr lvl="1"/>
            <a:r>
              <a:rPr lang="en-CA" dirty="0" smtClean="0"/>
              <a:t>Only </a:t>
            </a:r>
            <a:r>
              <a:rPr lang="en-CA" dirty="0"/>
              <a:t>one radio button in the set can be selected at one time</a:t>
            </a:r>
            <a:r>
              <a:rPr lang="en-CA" dirty="0" smtClean="0"/>
              <a:t>..</a:t>
            </a:r>
          </a:p>
          <a:p>
            <a:pPr lvl="1"/>
            <a:r>
              <a:rPr lang="en-CA" dirty="0"/>
              <a:t>All </a:t>
            </a:r>
            <a:r>
              <a:rPr lang="en-CA" dirty="0" smtClean="0"/>
              <a:t>radio button items </a:t>
            </a:r>
            <a:r>
              <a:rPr lang="en-CA" sz="29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</a:t>
            </a:r>
            <a:r>
              <a:rPr lang="en-CA" sz="29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have the same name </a:t>
            </a:r>
            <a:r>
              <a:rPr lang="en-CA" dirty="0"/>
              <a:t>indicating they are in the same group.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2675453"/>
            <a:ext cx="8287072" cy="2277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 smtClean="0"/>
              <a:t> </a:t>
            </a:r>
            <a:r>
              <a:rPr lang="en-CA" sz="1400" dirty="0" smtClean="0"/>
              <a:t>&lt;</a:t>
            </a:r>
            <a:r>
              <a:rPr lang="en-CA" sz="1400" dirty="0" err="1"/>
              <a:t>ul</a:t>
            </a:r>
            <a:r>
              <a:rPr lang="en-CA" sz="1400" dirty="0"/>
              <a:t>&gt;</a:t>
            </a:r>
          </a:p>
          <a:p>
            <a:r>
              <a:rPr lang="en-CA" sz="1400" dirty="0" smtClean="0"/>
              <a:t>  &lt;</a:t>
            </a:r>
            <a:r>
              <a:rPr lang="en-CA" sz="1400" dirty="0"/>
              <a:t>li&gt;&lt;input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1400" dirty="0"/>
              <a:t>="radio"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1400" dirty="0"/>
              <a:t>="</a:t>
            </a:r>
            <a:r>
              <a:rPr lang="en-CA" sz="1400" dirty="0" err="1"/>
              <a:t>paymethod</a:t>
            </a:r>
            <a:r>
              <a:rPr lang="en-CA" sz="1400" dirty="0"/>
              <a:t>" id="paymethod-1"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="cash" </a:t>
            </a:r>
            <a:r>
              <a:rPr lang="en-CA" sz="1400" b="1" dirty="0" smtClean="0">
                <a:solidFill>
                  <a:srgbClr val="9900CC"/>
                </a:solidFill>
              </a:rPr>
              <a:t>checked</a:t>
            </a:r>
            <a:r>
              <a:rPr lang="en-CA" sz="1400" dirty="0" smtClean="0"/>
              <a:t> </a:t>
            </a:r>
            <a:r>
              <a:rPr lang="en-CA" sz="1400" dirty="0"/>
              <a:t>/&gt;Cash&lt;/li&gt;   </a:t>
            </a:r>
          </a:p>
          <a:p>
            <a:r>
              <a:rPr lang="en-CA" sz="1400" dirty="0" smtClean="0"/>
              <a:t>  &lt;</a:t>
            </a:r>
            <a:r>
              <a:rPr lang="en-CA" sz="1400" dirty="0"/>
              <a:t>li&gt;&lt;input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1400" dirty="0"/>
              <a:t>="radio"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1400" dirty="0"/>
              <a:t>="</a:t>
            </a:r>
            <a:r>
              <a:rPr lang="en-CA" sz="1400" dirty="0" err="1"/>
              <a:t>paymethod</a:t>
            </a:r>
            <a:r>
              <a:rPr lang="en-CA" sz="1400" dirty="0"/>
              <a:t>" id="paymethod-2"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="cheque" /&gt;Cheque&lt;/li&gt;   </a:t>
            </a:r>
          </a:p>
          <a:p>
            <a:r>
              <a:rPr lang="en-CA" sz="1400" dirty="0" smtClean="0"/>
              <a:t>  &lt;</a:t>
            </a:r>
            <a:r>
              <a:rPr lang="en-CA" sz="1400" dirty="0"/>
              <a:t>li&gt;&lt;mark&gt;Credit card&lt;/mark&gt;     </a:t>
            </a:r>
          </a:p>
          <a:p>
            <a:r>
              <a:rPr lang="en-CA" sz="1400" dirty="0" smtClean="0"/>
              <a:t>    &lt;</a:t>
            </a:r>
            <a:r>
              <a:rPr lang="en-CA" sz="1400" dirty="0" err="1"/>
              <a:t>ul</a:t>
            </a:r>
            <a:r>
              <a:rPr lang="en-CA" sz="1400" dirty="0"/>
              <a:t>&gt;      </a:t>
            </a:r>
          </a:p>
          <a:p>
            <a:r>
              <a:rPr lang="en-CA" sz="1400" dirty="0" smtClean="0"/>
              <a:t>      &lt;</a:t>
            </a:r>
            <a:r>
              <a:rPr lang="en-CA" sz="1400" dirty="0"/>
              <a:t>li&gt;&lt;input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1400" dirty="0"/>
              <a:t>="radio"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1400" dirty="0"/>
              <a:t>="</a:t>
            </a:r>
            <a:r>
              <a:rPr lang="en-CA" sz="1400" dirty="0" err="1"/>
              <a:t>paymethod</a:t>
            </a:r>
            <a:r>
              <a:rPr lang="en-CA" sz="1400" dirty="0"/>
              <a:t>" id="paymethod-3"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</a:t>
            </a:r>
            <a:r>
              <a:rPr lang="en-CA" sz="1400" dirty="0" err="1"/>
              <a:t>mastercard</a:t>
            </a:r>
            <a:r>
              <a:rPr lang="en-CA" sz="1400" dirty="0"/>
              <a:t>" </a:t>
            </a:r>
            <a:r>
              <a:rPr lang="en-CA" sz="1400" dirty="0" smtClean="0"/>
              <a:t>/&gt; </a:t>
            </a:r>
            <a:r>
              <a:rPr lang="en-CA" sz="1400" dirty="0" err="1" smtClean="0"/>
              <a:t>Mastercard</a:t>
            </a:r>
            <a:r>
              <a:rPr lang="en-CA" sz="1400" dirty="0"/>
              <a:t>&lt;/li&gt;      </a:t>
            </a:r>
          </a:p>
          <a:p>
            <a:r>
              <a:rPr lang="en-CA" sz="1400" dirty="0" smtClean="0"/>
              <a:t>      &lt;</a:t>
            </a:r>
            <a:r>
              <a:rPr lang="en-CA" sz="1400" dirty="0"/>
              <a:t>li&gt;&lt;input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CA" sz="1400" dirty="0"/>
              <a:t>="radio"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1400" dirty="0"/>
              <a:t>="</a:t>
            </a:r>
            <a:r>
              <a:rPr lang="en-CA" sz="1400" dirty="0" err="1"/>
              <a:t>paymethod</a:t>
            </a:r>
            <a:r>
              <a:rPr lang="en-CA" sz="1400" dirty="0"/>
              <a:t>" id="paymethod-4"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400" dirty="0"/>
              <a:t>="visa" /&gt;Visa&lt;/li&gt;      </a:t>
            </a:r>
          </a:p>
          <a:p>
            <a:r>
              <a:rPr lang="en-CA" sz="1400" dirty="0" smtClean="0"/>
              <a:t>    &lt;/</a:t>
            </a:r>
            <a:r>
              <a:rPr lang="en-CA" sz="1400" dirty="0" err="1"/>
              <a:t>ul</a:t>
            </a:r>
            <a:r>
              <a:rPr lang="en-CA" sz="1400" dirty="0"/>
              <a:t>&gt;&lt;/li&gt;  </a:t>
            </a:r>
          </a:p>
          <a:p>
            <a:r>
              <a:rPr lang="en-CA" sz="1400" dirty="0" smtClean="0"/>
              <a:t> &lt;/</a:t>
            </a:r>
            <a:r>
              <a:rPr lang="en-CA" sz="1400" dirty="0" err="1"/>
              <a:t>ul</a:t>
            </a:r>
            <a:r>
              <a:rPr lang="en-CA" sz="1400" dirty="0"/>
              <a:t>&gt;</a:t>
            </a:r>
          </a:p>
        </p:txBody>
      </p:sp>
      <p:pic>
        <p:nvPicPr>
          <p:cNvPr id="21505" name="Picture 1" descr="D:\SenecaCollege\INT222-2014Winter\temp\radi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953000"/>
            <a:ext cx="2786744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762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field with &lt;</a:t>
            </a:r>
            <a:r>
              <a:rPr lang="en-C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datalist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tag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7525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HTML5 &lt;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datalist</a:t>
            </a:r>
            <a:r>
              <a:rPr lang="en-CA" sz="2400" dirty="0" smtClean="0"/>
              <a:t>&gt; tag:  </a:t>
            </a:r>
            <a:r>
              <a:rPr lang="en-CA" sz="2400" dirty="0"/>
              <a:t>specifies a list of pre-defined options for an &lt;</a:t>
            </a:r>
            <a:r>
              <a:rPr lang="en-CA" sz="2400" dirty="0" smtClean="0"/>
              <a:t>input type=“text”&gt; </a:t>
            </a:r>
            <a:r>
              <a:rPr lang="en-CA" sz="2400" dirty="0"/>
              <a:t>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provide an "autocomplete" feature on &lt;input&gt; elements.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Users will see a drop-down list of pre-defined options as they </a:t>
            </a:r>
            <a:r>
              <a:rPr lang="en-CA" sz="2400" dirty="0" smtClean="0"/>
              <a:t>input </a:t>
            </a:r>
            <a:r>
              <a:rPr lang="en-CA" sz="2400" dirty="0"/>
              <a:t>data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 smtClean="0"/>
              <a:t>e.g.</a:t>
            </a:r>
          </a:p>
          <a:p>
            <a:pPr marL="800100" lvl="2" indent="0">
              <a:buNone/>
            </a:pPr>
            <a:r>
              <a:rPr lang="en-CA" sz="1800" dirty="0" smtClean="0"/>
              <a:t>&lt;</a:t>
            </a:r>
            <a:r>
              <a:rPr lang="en-CA" sz="1800" dirty="0"/>
              <a:t>input type="text"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</a:t>
            </a:r>
            <a:r>
              <a:rPr lang="en-CA" sz="1800" dirty="0"/>
              <a:t>="</a:t>
            </a:r>
            <a:r>
              <a:rPr lang="en-CA" sz="18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subjects</a:t>
            </a:r>
            <a:r>
              <a:rPr lang="en-CA" sz="1800" dirty="0"/>
              <a:t>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1800" dirty="0"/>
              <a:t>="</a:t>
            </a:r>
            <a:r>
              <a:rPr lang="en-CA" sz="1800" dirty="0" smtClean="0"/>
              <a:t>course" /&gt;    </a:t>
            </a:r>
          </a:p>
          <a:p>
            <a:pPr marL="800100" lvl="2" indent="0">
              <a:buNone/>
            </a:pPr>
            <a:r>
              <a:rPr lang="en-CA" sz="1800" dirty="0" smtClean="0"/>
              <a:t>&lt;</a:t>
            </a:r>
            <a:r>
              <a:rPr lang="en-CA" sz="1800" dirty="0" err="1"/>
              <a:t>datalist</a:t>
            </a:r>
            <a:r>
              <a:rPr lang="en-CA" sz="1800" dirty="0"/>
              <a:t>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sz="1800" dirty="0"/>
              <a:t>="</a:t>
            </a:r>
            <a:r>
              <a:rPr lang="en-CA" sz="18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subjects</a:t>
            </a:r>
            <a:r>
              <a:rPr lang="en-CA" sz="1800" dirty="0"/>
              <a:t>"&gt;	  	  </a:t>
            </a:r>
            <a:endParaRPr lang="en-CA" sz="1800" dirty="0" smtClean="0"/>
          </a:p>
          <a:p>
            <a:pPr marL="800100" lvl="2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&lt;</a:t>
            </a:r>
            <a:r>
              <a:rPr lang="en-CA" sz="1800" dirty="0"/>
              <a:t>option value="EAC150</a:t>
            </a:r>
            <a:r>
              <a:rPr lang="en-CA" sz="1800" dirty="0" smtClean="0"/>
              <a:t>"&gt;</a:t>
            </a:r>
          </a:p>
          <a:p>
            <a:pPr marL="800100" lvl="2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&lt;</a:t>
            </a:r>
            <a:r>
              <a:rPr lang="en-CA" sz="1800" dirty="0"/>
              <a:t>option value="IPC144"&gt;	  </a:t>
            </a:r>
            <a:endParaRPr lang="en-CA" sz="1800" dirty="0" smtClean="0"/>
          </a:p>
          <a:p>
            <a:pPr marL="800100" lvl="2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&lt;</a:t>
            </a:r>
            <a:r>
              <a:rPr lang="en-CA" sz="1800" dirty="0"/>
              <a:t>option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800" dirty="0"/>
              <a:t>="ULI101"&gt;	  </a:t>
            </a:r>
            <a:endParaRPr lang="en-CA" sz="1800" dirty="0" smtClean="0"/>
          </a:p>
          <a:p>
            <a:pPr marL="800100" lvl="2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 &lt;</a:t>
            </a:r>
            <a:r>
              <a:rPr lang="en-CA" sz="1800" dirty="0"/>
              <a:t>option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1800" dirty="0"/>
              <a:t>="IOS110"&gt;    </a:t>
            </a:r>
            <a:endParaRPr lang="en-CA" sz="1800" dirty="0" smtClean="0"/>
          </a:p>
          <a:p>
            <a:pPr marL="800100" lvl="2" indent="0">
              <a:buNone/>
            </a:pPr>
            <a:r>
              <a:rPr lang="en-CA" sz="1800" dirty="0" smtClean="0"/>
              <a:t>&lt;/</a:t>
            </a:r>
            <a:r>
              <a:rPr lang="en-CA" sz="1800" dirty="0" err="1"/>
              <a:t>datalist</a:t>
            </a:r>
            <a:r>
              <a:rPr lang="en-CA" sz="1800" dirty="0"/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2951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for &lt;</a:t>
            </a:r>
            <a:r>
              <a:rPr lang="en-CA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The following are additional (other than type) attributes that work with the input tag. </a:t>
            </a:r>
          </a:p>
          <a:p>
            <a:pPr lvl="1"/>
            <a:r>
              <a:rPr lang="en-US" sz="2400" dirty="0" smtClean="0"/>
              <a:t>Global attributes: id, class, style, title, tabindex</a:t>
            </a:r>
          </a:p>
          <a:p>
            <a:pPr lvl="1"/>
            <a:r>
              <a:rPr lang="en-US" sz="2400" dirty="0" smtClean="0"/>
              <a:t>&lt;input&gt; specific attributes: name, value, checked, size, </a:t>
            </a:r>
            <a:r>
              <a:rPr lang="en-US" sz="2400" dirty="0" err="1" smtClean="0"/>
              <a:t>maxlength</a:t>
            </a:r>
            <a:r>
              <a:rPr lang="en-US" sz="2400" dirty="0" smtClean="0"/>
              <a:t>, disabled, </a:t>
            </a:r>
            <a:r>
              <a:rPr lang="en-US" sz="2400" dirty="0" err="1" smtClean="0"/>
              <a:t>readonly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&amp; value </a:t>
            </a:r>
            <a:r>
              <a:rPr lang="en-US" sz="2400" dirty="0"/>
              <a:t>pair in </a:t>
            </a:r>
            <a:r>
              <a:rPr lang="en-US" sz="2400" dirty="0" smtClean="0"/>
              <a:t>each input tag is what is going to be send to server.</a:t>
            </a:r>
          </a:p>
          <a:p>
            <a:pPr lvl="1"/>
            <a:r>
              <a:rPr lang="en-US" sz="2400" dirty="0" smtClean="0"/>
              <a:t>Some or all of these attributes may be used depending on the value used in type attribute.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e.g.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input-tags-attributes.html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60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 smtClean="0"/>
              <a:t>Introduction to Form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&lt;input&gt; tag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Text Fields in a Form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Selection Fields in a Form</a:t>
            </a:r>
          </a:p>
          <a:p>
            <a:pPr lvl="1" eaLnBrk="1" hangingPunct="1">
              <a:defRPr/>
            </a:pPr>
            <a:r>
              <a:rPr lang="en-CA" altLang="en-US" sz="2400" dirty="0" smtClean="0"/>
              <a:t>Form Buttons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 smtClean="0"/>
              <a:t>Styling HTML Forms </a:t>
            </a:r>
            <a:r>
              <a:rPr lang="en-CA" altLang="en-US" sz="2800" dirty="0"/>
              <a:t>Using CSS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 smtClean="0"/>
              <a:t>More on CSS Selectors</a:t>
            </a:r>
          </a:p>
          <a:p>
            <a:pPr lvl="1" eaLnBrk="1" hangingPunct="1">
              <a:defRPr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&lt;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n-US" dirty="0" smtClean="0"/>
          </a:p>
          <a:p>
            <a:pPr lvl="1"/>
            <a:r>
              <a:rPr lang="en-US" dirty="0" smtClean="0"/>
              <a:t>The name attribute and a value should be present for all input tags. Otherwise, it cannot be sent to the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</a:p>
          <a:p>
            <a:pPr lvl="1"/>
            <a:r>
              <a:rPr lang="en-US" dirty="0" smtClean="0"/>
              <a:t>for a text or password entry field, can be used to specify the default contents of the field.</a:t>
            </a:r>
          </a:p>
          <a:p>
            <a:pPr lvl="2"/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value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value</a:t>
            </a:r>
          </a:p>
          <a:p>
            <a:pPr lvl="1"/>
            <a:r>
              <a:rPr lang="en-US" dirty="0" smtClean="0"/>
              <a:t>for each checkbox or radio button, value has to be specified. Otherwise no value of the button will be sent out even it is checked. </a:t>
            </a:r>
            <a:r>
              <a:rPr lang="en-US" dirty="0"/>
              <a:t>U</a:t>
            </a:r>
            <a:r>
              <a:rPr lang="en-US" dirty="0" smtClean="0"/>
              <a:t>nchecked buttons are ignored when submitting the form.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types submit and reset buttons, value is used to specify the text on the buttons.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10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the &lt;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</a:p>
          <a:p>
            <a:pPr lvl="1"/>
            <a:r>
              <a:rPr lang="en-US" dirty="0" smtClean="0"/>
              <a:t>checked="checked" specifies that the checkbox or radio button is checked by default;</a:t>
            </a:r>
          </a:p>
          <a:p>
            <a:pPr lvl="1"/>
            <a:r>
              <a:rPr lang="en-US" dirty="0" smtClean="0"/>
              <a:t>HTML5 supports attribute minimization – use </a:t>
            </a:r>
            <a:r>
              <a:rPr lang="en-US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for simplifying </a:t>
            </a:r>
            <a:r>
              <a:rPr lang="en-US" i="1" dirty="0" smtClean="0"/>
              <a:t>checked=</a:t>
            </a:r>
            <a:r>
              <a:rPr lang="en-US" dirty="0" smtClean="0"/>
              <a:t>"</a:t>
            </a:r>
            <a:r>
              <a:rPr lang="en-US" i="1" dirty="0" smtClean="0"/>
              <a:t>checked</a:t>
            </a:r>
            <a:r>
              <a:rPr lang="en-US" dirty="0" smtClean="0"/>
              <a:t>"</a:t>
            </a:r>
            <a:r>
              <a:rPr lang="en-US" i="1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</a:p>
          <a:p>
            <a:pPr lvl="1"/>
            <a:r>
              <a:rPr lang="en-US" dirty="0" smtClean="0"/>
              <a:t>is the physical size of the input field in characters; </a:t>
            </a:r>
          </a:p>
          <a:p>
            <a:pPr lvl="1"/>
            <a:r>
              <a:rPr lang="en-US" dirty="0" smtClean="0"/>
              <a:t>this is appropriate for text entry fields and password entry fields. </a:t>
            </a:r>
          </a:p>
          <a:p>
            <a:pPr lvl="1"/>
            <a:r>
              <a:rPr lang="en-US" dirty="0" smtClean="0"/>
              <a:t>If this is not present, the </a:t>
            </a:r>
            <a:r>
              <a:rPr lang="en-US" dirty="0" smtClean="0">
                <a:solidFill>
                  <a:srgbClr val="0000CC"/>
                </a:solidFill>
              </a:rPr>
              <a:t>default is 20 </a:t>
            </a:r>
            <a:r>
              <a:rPr lang="en-US" dirty="0" smtClean="0"/>
              <a:t>characters.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the &lt;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42108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maxlength</a:t>
            </a:r>
            <a:endParaRPr lang="en-CA" sz="2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dirty="0" smtClean="0"/>
              <a:t>is the maximum number of characters that are accepted as input; this is only appropriate for single-line text entry fields and password entry fields.</a:t>
            </a:r>
          </a:p>
          <a:p>
            <a:pPr lvl="1"/>
            <a:r>
              <a:rPr lang="en-US" sz="2400" dirty="0" smtClean="0"/>
              <a:t>If this is not present, the default will be </a:t>
            </a:r>
            <a:r>
              <a:rPr lang="en-US" sz="2400" dirty="0" smtClean="0">
                <a:solidFill>
                  <a:srgbClr val="0000CC"/>
                </a:solidFill>
              </a:rPr>
              <a:t>unlimited</a:t>
            </a:r>
            <a:r>
              <a:rPr lang="en-US" sz="2400" dirty="0" smtClean="0"/>
              <a:t>. </a:t>
            </a:r>
          </a:p>
          <a:p>
            <a:pPr lvl="1"/>
            <a:r>
              <a:rPr lang="en-US" sz="2400" dirty="0" smtClean="0"/>
              <a:t>The text entry field will scroll appropriately if </a:t>
            </a:r>
            <a:r>
              <a:rPr lang="en-US" sz="2400" dirty="0" err="1" smtClean="0"/>
              <a:t>maxlength</a:t>
            </a:r>
            <a:r>
              <a:rPr lang="en-US" sz="2400" dirty="0" smtClean="0"/>
              <a:t> value is greater than the size value.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tabindex</a:t>
            </a:r>
          </a:p>
          <a:p>
            <a:pPr lvl="1"/>
            <a:r>
              <a:rPr lang="en-US" sz="2400" dirty="0" smtClean="0"/>
              <a:t>tabindex="</a:t>
            </a:r>
            <a:r>
              <a:rPr lang="en-US" sz="2400" dirty="0" err="1" smtClean="0"/>
              <a:t>nn</a:t>
            </a:r>
            <a:r>
              <a:rPr lang="en-US" sz="2400" dirty="0" smtClean="0"/>
              <a:t>" - </a:t>
            </a:r>
            <a:r>
              <a:rPr lang="en-US" sz="2400" dirty="0" err="1" smtClean="0"/>
              <a:t>nn</a:t>
            </a:r>
            <a:r>
              <a:rPr lang="en-US" sz="2400" dirty="0" smtClean="0"/>
              <a:t> is a positive value - navigation proceeds from the element with the lowest tabindex value to the element with the highest value.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s a </a:t>
            </a:r>
            <a:r>
              <a:rPr lang="en-US" sz="2400" dirty="0" smtClean="0">
                <a:solidFill>
                  <a:srgbClr val="0000CC"/>
                </a:solidFill>
              </a:rPr>
              <a:t>global attribute</a:t>
            </a:r>
            <a:r>
              <a:rPr lang="en-US" sz="2400" dirty="0" smtClean="0"/>
              <a:t>.</a:t>
            </a:r>
          </a:p>
          <a:p>
            <a:pPr lvl="1"/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900" dirty="0" smtClean="0">
                <a:hlinkClick r:id="rId2"/>
              </a:rPr>
              <a:t>tabindex.html</a:t>
            </a:r>
            <a:endParaRPr lang="en-US" sz="2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 descr="C:\Users\HP\Desktop\tmp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5157192"/>
            <a:ext cx="5040560" cy="11680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5421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 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of the &lt;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</a:t>
            </a:r>
            <a:r>
              <a:rPr lang="en-CA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disabled</a:t>
            </a:r>
          </a:p>
          <a:p>
            <a:pPr lvl="1"/>
            <a:r>
              <a:rPr lang="en-US" sz="2400" dirty="0" smtClean="0"/>
              <a:t>disabled="disabled" - When used, cannot receive user input nor will its value be submitted to server with the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readonly</a:t>
            </a:r>
            <a:endParaRPr lang="en-US" sz="28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dirty="0" err="1" smtClean="0"/>
              <a:t>readonly</a:t>
            </a:r>
            <a:r>
              <a:rPr lang="en-US" sz="2400" dirty="0" smtClean="0"/>
              <a:t>="</a:t>
            </a:r>
            <a:r>
              <a:rPr lang="en-US" sz="2400" dirty="0" err="1" smtClean="0"/>
              <a:t>readonly</a:t>
            </a:r>
            <a:r>
              <a:rPr lang="en-US" sz="2400" dirty="0" smtClean="0"/>
              <a:t>" - When used, cannot receive user input - the value is submitted to server with the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autocomplete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</a:p>
          <a:p>
            <a:pPr lvl="1"/>
            <a:r>
              <a:rPr lang="en-CA" sz="2400" dirty="0"/>
              <a:t>Specifies whether </a:t>
            </a:r>
            <a:r>
              <a:rPr lang="en-CA" sz="2400" dirty="0" smtClean="0"/>
              <a:t>a HTML form or its form elements have </a:t>
            </a:r>
            <a:r>
              <a:rPr lang="en-CA" sz="2400" dirty="0"/>
              <a:t>autocomplete on or off</a:t>
            </a:r>
            <a:r>
              <a:rPr lang="en-CA" sz="24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prstClr val="black"/>
                </a:solidFill>
                <a:hlinkClick r:id="rId2"/>
              </a:rPr>
              <a:t>autocomplete.html</a:t>
            </a:r>
            <a:endParaRPr lang="en-CA" sz="2400" dirty="0">
              <a:solidFill>
                <a:prstClr val="black"/>
              </a:solidFill>
            </a:endParaRPr>
          </a:p>
          <a:p>
            <a:pPr lvl="1"/>
            <a:endParaRPr lang="en-CA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605" y="4779150"/>
            <a:ext cx="252028" cy="25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912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Form input Types &amp; Attributes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1845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800" dirty="0" smtClean="0"/>
              <a:t>HTML5 introduces many semantic input types to replace the “text” type.</a:t>
            </a:r>
          </a:p>
          <a:p>
            <a:pPr lvl="1"/>
            <a:r>
              <a:rPr lang="en-CA" sz="2400" dirty="0" smtClean="0"/>
              <a:t>The new input types include: email, </a:t>
            </a:r>
            <a:r>
              <a:rPr lang="en-CA" sz="2400" dirty="0" err="1" smtClean="0"/>
              <a:t>url</a:t>
            </a:r>
            <a:r>
              <a:rPr lang="en-CA" sz="2400" dirty="0" smtClean="0"/>
              <a:t>, </a:t>
            </a:r>
            <a:r>
              <a:rPr lang="en-CA" sz="2400" dirty="0" err="1" smtClean="0"/>
              <a:t>tel</a:t>
            </a:r>
            <a:r>
              <a:rPr lang="en-CA" sz="2400" dirty="0" smtClean="0"/>
              <a:t>, number, range, date, month, week, time, </a:t>
            </a:r>
            <a:r>
              <a:rPr lang="en-CA" sz="2400" dirty="0" err="1" smtClean="0"/>
              <a:t>datatime</a:t>
            </a:r>
            <a:r>
              <a:rPr lang="en-CA" sz="2400" dirty="0" smtClean="0"/>
              <a:t>, color, </a:t>
            </a:r>
            <a:r>
              <a:rPr lang="en-CA" sz="2400" dirty="0" err="1" smtClean="0"/>
              <a:t>serarch</a:t>
            </a:r>
            <a:endParaRPr lang="en-CA" sz="2400" dirty="0" smtClean="0"/>
          </a:p>
          <a:p>
            <a:pPr lvl="1"/>
            <a:r>
              <a:rPr lang="en-CA" sz="2400" dirty="0"/>
              <a:t>e</a:t>
            </a:r>
            <a:r>
              <a:rPr lang="en-CA" sz="2400" dirty="0" smtClean="0"/>
              <a:t>.g.</a:t>
            </a:r>
          </a:p>
          <a:p>
            <a:pPr marL="857250" lvl="2" indent="0">
              <a:buNone/>
            </a:pPr>
            <a:r>
              <a:rPr lang="en-CA" sz="1800" dirty="0"/>
              <a:t>&lt;input type="number" </a:t>
            </a:r>
            <a:r>
              <a:rPr lang="en-CA" sz="1800" dirty="0" smtClean="0"/>
              <a:t>name="even" </a:t>
            </a:r>
            <a:r>
              <a:rPr lang="en-CA" sz="1800" dirty="0"/>
              <a:t>min="</a:t>
            </a:r>
            <a:r>
              <a:rPr lang="en-CA" sz="1800" dirty="0" smtClean="0"/>
              <a:t>2" </a:t>
            </a:r>
            <a:r>
              <a:rPr lang="en-CA" sz="1800" dirty="0"/>
              <a:t>max</a:t>
            </a:r>
            <a:r>
              <a:rPr lang="en-CA" sz="1800" dirty="0" smtClean="0"/>
              <a:t>="100" </a:t>
            </a:r>
            <a:r>
              <a:rPr lang="en-CA" sz="1800" dirty="0"/>
              <a:t>step="2" /&gt; </a:t>
            </a:r>
            <a:endParaRPr lang="en-CA" sz="1800" dirty="0" smtClean="0"/>
          </a:p>
          <a:p>
            <a:pPr lvl="1"/>
            <a:r>
              <a:rPr lang="en-CA" sz="2400" dirty="0" smtClean="0"/>
              <a:t>No matter what type it is, the value is always "text".</a:t>
            </a:r>
            <a:endParaRPr lang="en-CA" sz="2400" dirty="0"/>
          </a:p>
          <a:p>
            <a:pPr lvl="1"/>
            <a:endParaRPr lang="en-CA" sz="10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 smtClean="0"/>
              <a:t>HTML5 also supports some new attributes for form input elements.</a:t>
            </a:r>
          </a:p>
          <a:p>
            <a:pPr lvl="1"/>
            <a:r>
              <a:rPr lang="en-CA" sz="2400" dirty="0"/>
              <a:t>a</a:t>
            </a:r>
            <a:r>
              <a:rPr lang="en-CA" sz="2400" dirty="0" smtClean="0"/>
              <a:t>utofocus, placeholder, required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476672"/>
            <a:ext cx="3600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04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Form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&amp; Attributes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5805264"/>
            <a:ext cx="8540750" cy="4320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input-tags-html5.html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  <p:pic>
        <p:nvPicPr>
          <p:cNvPr id="5" name="Picture 2" descr="C:\Users\HP\Desktop\tmp\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116655"/>
            <a:ext cx="6192688" cy="4598164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88640"/>
            <a:ext cx="792088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162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Form Elements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196752"/>
            <a:ext cx="8662863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 smtClean="0"/>
              <a:t>In addition to &lt;input</a:t>
            </a:r>
            <a:r>
              <a:rPr lang="en-US" sz="3000" dirty="0"/>
              <a:t>&gt; </a:t>
            </a:r>
            <a:r>
              <a:rPr lang="en-US" sz="3000" dirty="0" smtClean="0"/>
              <a:t>element, some elements can be used inside a form to accept user input: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select&gt; </a:t>
            </a:r>
            <a:r>
              <a:rPr lang="en-US" dirty="0" smtClean="0"/>
              <a:t>element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</a:t>
            </a:r>
            <a:r>
              <a:rPr lang="en-US" dirty="0" smtClean="0"/>
              <a:t>ith &lt;option&gt; and &lt;</a:t>
            </a:r>
            <a:r>
              <a:rPr lang="en-US" dirty="0" err="1" smtClean="0"/>
              <a:t>optgroup</a:t>
            </a:r>
            <a:r>
              <a:rPr lang="en-US" dirty="0" smtClean="0"/>
              <a:t>&gt; elements 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extarea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&lt;button&gt; </a:t>
            </a:r>
            <a:r>
              <a:rPr lang="en-US" dirty="0" smtClean="0"/>
              <a:t>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&lt;select&gt;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896544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300" dirty="0"/>
              <a:t>The &lt;select&gt; element is used to create a </a:t>
            </a:r>
            <a:r>
              <a:rPr lang="en-CA" sz="3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drop-down </a:t>
            </a:r>
            <a:r>
              <a:rPr lang="en-CA" sz="33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list/menu</a:t>
            </a:r>
            <a:r>
              <a:rPr lang="en-CA" sz="3300" dirty="0" smtClean="0"/>
              <a:t>, </a:t>
            </a:r>
            <a:r>
              <a:rPr lang="en-CA" sz="3300" dirty="0"/>
              <a:t>from where a user can select one or more options</a:t>
            </a:r>
            <a:r>
              <a:rPr lang="en-CA" sz="33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3300" dirty="0" smtClean="0"/>
              <a:t>E.g</a:t>
            </a:r>
            <a:r>
              <a:rPr lang="en-US" sz="3300" dirty="0"/>
              <a:t>.</a:t>
            </a:r>
          </a:p>
          <a:p>
            <a:pPr marL="400050" lvl="1" indent="0">
              <a:buNone/>
            </a:pPr>
            <a:r>
              <a:rPr lang="en-US" dirty="0" smtClean="0"/>
              <a:t> </a:t>
            </a:r>
            <a:r>
              <a:rPr lang="en-US" dirty="0"/>
              <a:t>&lt;select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US" dirty="0"/>
              <a:t>="what-to-do" id="</a:t>
            </a:r>
            <a:r>
              <a:rPr lang="en-US" dirty="0" smtClean="0"/>
              <a:t>what-to-do</a:t>
            </a:r>
            <a:r>
              <a:rPr lang="en-US" dirty="0"/>
              <a:t>"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US" dirty="0"/>
              <a:t>=5&gt;</a:t>
            </a:r>
          </a:p>
          <a:p>
            <a:pPr marL="40005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&lt;option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/>
              <a:t>="1"&gt; Drink Coffee &lt;/option&gt;</a:t>
            </a:r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dirty="0" smtClean="0"/>
              <a:t> &lt;</a:t>
            </a:r>
            <a:r>
              <a:rPr lang="en-US" dirty="0"/>
              <a:t>option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US" dirty="0"/>
              <a:t>="</a:t>
            </a:r>
            <a:r>
              <a:rPr lang="en-US" dirty="0" smtClean="0"/>
              <a:t>2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US" dirty="0"/>
              <a:t>&gt; Read A Book &lt;/option&gt;</a:t>
            </a:r>
          </a:p>
          <a:p>
            <a:pPr marL="40005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&lt;option value="</a:t>
            </a:r>
            <a:r>
              <a:rPr lang="en-US" dirty="0" smtClean="0"/>
              <a:t>3</a:t>
            </a:r>
            <a:r>
              <a:rPr lang="en-US" dirty="0"/>
              <a:t>"</a:t>
            </a:r>
            <a:r>
              <a:rPr lang="en-US" dirty="0" smtClean="0"/>
              <a:t>&gt; </a:t>
            </a:r>
            <a:r>
              <a:rPr lang="en-US" dirty="0"/>
              <a:t>Take A Walk &lt;/option&gt;</a:t>
            </a:r>
          </a:p>
          <a:p>
            <a:pPr marL="40005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&lt;option value="4"&gt; Buy A Bagel &lt;/option&gt;</a:t>
            </a:r>
          </a:p>
          <a:p>
            <a:pPr marL="40005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&lt;option value="5"&gt; Watch TV    &lt;/option&gt;</a:t>
            </a:r>
          </a:p>
          <a:p>
            <a:pPr marL="400050" lvl="1" indent="0">
              <a:buNone/>
            </a:pPr>
            <a:r>
              <a:rPr lang="en-US" dirty="0"/>
              <a:t>   </a:t>
            </a:r>
            <a:r>
              <a:rPr lang="en-US" dirty="0" smtClean="0"/>
              <a:t>  </a:t>
            </a:r>
            <a:r>
              <a:rPr lang="en-US" dirty="0"/>
              <a:t>&lt;option value="6"&gt; Write a test &lt;/option&gt;</a:t>
            </a:r>
          </a:p>
          <a:p>
            <a:pPr marL="400050" lvl="1" indent="0">
              <a:buNone/>
            </a:pPr>
            <a:r>
              <a:rPr lang="en-US" dirty="0"/>
              <a:t>  &lt;/select</a:t>
            </a:r>
            <a:r>
              <a:rPr lang="en-US" dirty="0" smtClean="0"/>
              <a:t>&gt;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5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40750" cy="752128"/>
          </a:xfrm>
        </p:spPr>
        <p:txBody>
          <a:bodyPr/>
          <a:lstStyle/>
          <a:p>
            <a:r>
              <a:rPr 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select&gt;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The selection list itself is defined by a series of &lt;option&gt; tags. 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altLang="en-US" sz="1800" dirty="0"/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The 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800" dirty="0"/>
              <a:t>to the &lt;select&gt; tag applies to the entire list. While the </a:t>
            </a:r>
            <a:r>
              <a:rPr lang="en-CA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altLang="en-US" sz="2800" dirty="0"/>
              <a:t>apply to the option tags.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altLang="en-US" sz="1600" dirty="0"/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If more than one option is selected in the list, the options are all sent to the server under that one variable name as a comma separated list</a:t>
            </a:r>
            <a:r>
              <a:rPr lang="en-CA" altLang="en-US" sz="2800" dirty="0" smtClean="0"/>
              <a:t>.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altLang="en-US" sz="28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altLang="en-US" sz="2800" dirty="0">
                <a:hlinkClick r:id="rId2"/>
              </a:rPr>
              <a:t>select-tags-attributes.html</a:t>
            </a:r>
            <a:endParaRPr lang="en-CA" altLang="en-US" sz="28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88370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attributes of the &lt;</a:t>
            </a:r>
            <a:r>
              <a:rPr 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tag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2800" dirty="0">
                <a:effectLst/>
              </a:rPr>
              <a:t>="</a:t>
            </a:r>
            <a:r>
              <a:rPr lang="en-CA" sz="2800" dirty="0" smtClean="0">
                <a:effectLst/>
              </a:rPr>
              <a:t>multiple</a:t>
            </a:r>
            <a:r>
              <a:rPr lang="en-CA" sz="2800" dirty="0">
                <a:effectLst/>
              </a:rPr>
              <a:t>"</a:t>
            </a:r>
            <a:endParaRPr lang="en-CA" sz="2800" dirty="0" smtClean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CA" sz="2400" dirty="0" smtClean="0">
                <a:effectLst/>
              </a:rPr>
              <a:t>allows </a:t>
            </a:r>
            <a:r>
              <a:rPr lang="en-CA" sz="2400" dirty="0">
                <a:effectLst/>
              </a:rPr>
              <a:t>users to select more than one option, usually by holding down the Control key while clicking on additional choices. </a:t>
            </a:r>
          </a:p>
          <a:p>
            <a:pPr lvl="1">
              <a:spcBef>
                <a:spcPts val="0"/>
              </a:spcBef>
            </a:pPr>
            <a:r>
              <a:rPr lang="en-CA" sz="2400" dirty="0" smtClean="0">
                <a:effectLst/>
              </a:rPr>
              <a:t>Otherwise </a:t>
            </a:r>
            <a:r>
              <a:rPr lang="en-CA" sz="2400" dirty="0">
                <a:effectLst/>
              </a:rPr>
              <a:t>the selection functions like radio buttons where selecting one deselects another. </a:t>
            </a:r>
            <a:endParaRPr lang="en-CA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n-CA" sz="2800" dirty="0" smtClean="0">
                <a:effectLst/>
              </a:rPr>
              <a:t>="n</a:t>
            </a:r>
            <a:r>
              <a:rPr lang="en-CA" sz="2800" dirty="0">
                <a:effectLst/>
              </a:rPr>
              <a:t>"</a:t>
            </a:r>
            <a:endParaRPr lang="en-CA" sz="2800" dirty="0" smtClean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CA" sz="2400" dirty="0" smtClean="0">
                <a:effectLst/>
              </a:rPr>
              <a:t>specify how </a:t>
            </a:r>
            <a:r>
              <a:rPr lang="en-CA" sz="2400" dirty="0">
                <a:effectLst/>
              </a:rPr>
              <a:t>many lines are </a:t>
            </a:r>
            <a:r>
              <a:rPr lang="en-CA" sz="2400" dirty="0" smtClean="0">
                <a:effectLst/>
              </a:rPr>
              <a:t>displayed </a:t>
            </a:r>
            <a:r>
              <a:rPr lang="en-CA" sz="2400" dirty="0">
                <a:effectLst/>
              </a:rPr>
              <a:t>in the selection </a:t>
            </a:r>
            <a:r>
              <a:rPr lang="en-CA" sz="2400" dirty="0" smtClean="0">
                <a:effectLst/>
              </a:rPr>
              <a:t>menu.</a:t>
            </a:r>
            <a:endParaRPr lang="en-CA" sz="24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CA" sz="2400" dirty="0" smtClean="0">
                <a:effectLst/>
              </a:rPr>
              <a:t>If </a:t>
            </a:r>
            <a:r>
              <a:rPr lang="en-CA" sz="2400" dirty="0">
                <a:effectLst/>
              </a:rPr>
              <a:t>the size is not specified or if </a:t>
            </a:r>
            <a:r>
              <a:rPr lang="en-CA" sz="2400" dirty="0" smtClean="0">
                <a:effectLst/>
              </a:rPr>
              <a:t>size</a:t>
            </a:r>
            <a:r>
              <a:rPr lang="en-CA" sz="2400" dirty="0">
                <a:effectLst/>
              </a:rPr>
              <a:t>="</a:t>
            </a:r>
            <a:r>
              <a:rPr lang="en-CA" sz="2400" dirty="0" smtClean="0">
                <a:effectLst/>
              </a:rPr>
              <a:t>1", a </a:t>
            </a:r>
            <a:r>
              <a:rPr lang="en-CA" sz="2400" dirty="0">
                <a:effectLst/>
              </a:rPr>
              <a:t>single line is displayed and the selection menu functions as a drop down menu.</a:t>
            </a:r>
          </a:p>
          <a:p>
            <a:pPr lvl="1">
              <a:spcBef>
                <a:spcPts val="0"/>
              </a:spcBef>
            </a:pPr>
            <a:r>
              <a:rPr lang="en-CA" sz="2400" dirty="0" smtClean="0">
                <a:effectLst/>
              </a:rPr>
              <a:t>If </a:t>
            </a:r>
            <a:r>
              <a:rPr lang="en-CA" sz="2400" dirty="0">
                <a:effectLst/>
              </a:rPr>
              <a:t>a number larger than one is specified, then the menu functions as a scrollable list. </a:t>
            </a:r>
            <a:endParaRPr lang="en-US" sz="2400" dirty="0">
              <a:effectLst/>
            </a:endParaRPr>
          </a:p>
          <a:p>
            <a:pPr lvl="1"/>
            <a:endParaRPr lang="en-US" sz="24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Forms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4" y="1196752"/>
            <a:ext cx="8518848" cy="49024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HTML </a:t>
            </a:r>
            <a:r>
              <a:rPr lang="en-CA" sz="2400" dirty="0"/>
              <a:t>forms </a:t>
            </a:r>
            <a:r>
              <a:rPr lang="en-CA" sz="2400" dirty="0" smtClean="0"/>
              <a:t>are web page components that are </a:t>
            </a:r>
            <a:r>
              <a:rPr lang="en-CA" sz="2400" dirty="0"/>
              <a:t>used to collect user input</a:t>
            </a:r>
            <a:r>
              <a:rPr lang="en-CA" sz="24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An HTML form can contain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elements </a:t>
            </a:r>
            <a:r>
              <a:rPr lang="en-CA" sz="2400" dirty="0"/>
              <a:t>/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controls</a:t>
            </a:r>
            <a:r>
              <a:rPr lang="en-CA" sz="2400" dirty="0"/>
              <a:t>, such as:</a:t>
            </a:r>
          </a:p>
          <a:p>
            <a:pPr lvl="1"/>
            <a:r>
              <a:rPr lang="en-CA" sz="2200" dirty="0"/>
              <a:t>text fields, text area, buttons, checkboxes, select lists, </a:t>
            </a:r>
            <a:r>
              <a:rPr lang="en-CA" sz="2200" dirty="0" err="1"/>
              <a:t>fieldset</a:t>
            </a:r>
            <a:r>
              <a:rPr lang="en-CA" sz="2200" dirty="0"/>
              <a:t>, legend, and label.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HTML </a:t>
            </a:r>
            <a:r>
              <a:rPr lang="en-CA" sz="2400" dirty="0"/>
              <a:t>forms are </a:t>
            </a:r>
            <a:r>
              <a:rPr lang="en-CA" sz="2400" dirty="0" smtClean="0"/>
              <a:t>originally used </a:t>
            </a:r>
            <a:r>
              <a:rPr lang="en-CA" sz="2400" dirty="0"/>
              <a:t>to pass data to a server.</a:t>
            </a:r>
          </a:p>
          <a:p>
            <a:pPr lvl="1"/>
            <a:r>
              <a:rPr lang="en-CA" sz="2200" dirty="0"/>
              <a:t>The client </a:t>
            </a:r>
            <a:r>
              <a:rPr lang="en-CA" sz="2200" dirty="0" smtClean="0"/>
              <a:t>fills out </a:t>
            </a:r>
            <a:r>
              <a:rPr lang="en-CA" sz="2200" dirty="0"/>
              <a:t>some information and then the browser sends the data from the form fields to the server for </a:t>
            </a:r>
            <a:r>
              <a:rPr lang="en-CA" sz="2200" dirty="0" smtClean="0"/>
              <a:t>processing.</a:t>
            </a:r>
            <a:endParaRPr lang="en-CA" sz="2200" dirty="0"/>
          </a:p>
          <a:p>
            <a:pPr lvl="1"/>
            <a:r>
              <a:rPr lang="en-CA" sz="2200" dirty="0" smtClean="0"/>
              <a:t>For front-end web application, HTML forms can also be used </a:t>
            </a:r>
            <a:r>
              <a:rPr lang="en-CA" sz="2200" dirty="0"/>
              <a:t>for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in-browser </a:t>
            </a:r>
            <a:r>
              <a:rPr lang="en-CA" sz="2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Processing </a:t>
            </a:r>
            <a:r>
              <a:rPr lang="en-CA" sz="2200" dirty="0" smtClean="0"/>
              <a:t>(without sending data to server).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66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&lt;option&gt; Element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&lt;option&gt; tag is the one in a form which has “text”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v</a:t>
            </a:r>
            <a:r>
              <a:rPr lang="en-CA" sz="2800" dirty="0" smtClean="0"/>
              <a:t>alue vs text</a:t>
            </a:r>
          </a:p>
          <a:p>
            <a:pPr marL="800100" lvl="2" indent="0">
              <a:buNone/>
            </a:pPr>
            <a:r>
              <a:rPr lang="en-CA" sz="2000" dirty="0" smtClean="0"/>
              <a:t>e.g. </a:t>
            </a:r>
            <a:r>
              <a:rPr lang="en-CA" sz="2000" dirty="0"/>
              <a:t>&lt;</a:t>
            </a:r>
            <a:r>
              <a:rPr lang="en-CA" sz="2000" dirty="0" smtClean="0"/>
              <a:t>select name=“</a:t>
            </a:r>
            <a:r>
              <a:rPr lang="en-CA" sz="2000" dirty="0" err="1" smtClean="0"/>
              <a:t>thename</a:t>
            </a:r>
            <a:r>
              <a:rPr lang="en-CA" sz="2000" dirty="0" smtClean="0"/>
              <a:t>”&gt;</a:t>
            </a:r>
            <a:endParaRPr lang="en-CA" sz="2000" dirty="0"/>
          </a:p>
          <a:p>
            <a:pPr marL="800100" lvl="2" indent="0">
              <a:buNone/>
            </a:pPr>
            <a:r>
              <a:rPr lang="en-CA" sz="2000" dirty="0"/>
              <a:t> </a:t>
            </a:r>
            <a:r>
              <a:rPr lang="en-CA" sz="2000" dirty="0" smtClean="0"/>
              <a:t>        </a:t>
            </a:r>
            <a:r>
              <a:rPr lang="en-CA" sz="2000" dirty="0"/>
              <a:t>&lt;option value</a:t>
            </a:r>
            <a:r>
              <a:rPr lang="en-CA" sz="2000" dirty="0" smtClean="0"/>
              <a:t>="1"&gt;Text 1&lt;/</a:t>
            </a:r>
            <a:r>
              <a:rPr lang="en-CA" sz="2000" dirty="0"/>
              <a:t>option&gt;</a:t>
            </a:r>
          </a:p>
          <a:p>
            <a:pPr marL="800100" lvl="2" indent="0">
              <a:buNone/>
            </a:pPr>
            <a:r>
              <a:rPr lang="en-CA" sz="2000" dirty="0"/>
              <a:t>  </a:t>
            </a:r>
            <a:r>
              <a:rPr lang="en-CA" sz="2000" dirty="0" smtClean="0"/>
              <a:t>       &lt;</a:t>
            </a:r>
            <a:r>
              <a:rPr lang="en-CA" sz="2000" dirty="0"/>
              <a:t>option value</a:t>
            </a:r>
            <a:r>
              <a:rPr lang="en-CA" sz="2000" dirty="0" smtClean="0"/>
              <a:t>="2"&gt;Text 2&lt;/</a:t>
            </a:r>
            <a:r>
              <a:rPr lang="en-CA" sz="2000" dirty="0"/>
              <a:t>option&gt;</a:t>
            </a:r>
          </a:p>
          <a:p>
            <a:pPr marL="800100" lvl="2" indent="0">
              <a:buNone/>
            </a:pPr>
            <a:r>
              <a:rPr lang="en-CA" sz="2000" dirty="0" smtClean="0"/>
              <a:t>      &lt;/</a:t>
            </a:r>
            <a:r>
              <a:rPr lang="en-CA" sz="2000" dirty="0"/>
              <a:t>select&gt; </a:t>
            </a:r>
          </a:p>
          <a:p>
            <a:pPr lvl="1"/>
            <a:r>
              <a:rPr lang="en-CA" sz="2400" dirty="0"/>
              <a:t>The value attribute is the value that is returned by selecting that option. </a:t>
            </a:r>
          </a:p>
          <a:p>
            <a:pPr lvl="1"/>
            <a:r>
              <a:rPr lang="en-CA" sz="2400" dirty="0" smtClean="0"/>
              <a:t>If a &lt;option&gt; tag’s value attribute is not provided, its text will be come the value. 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03990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2128"/>
          </a:xfrm>
        </p:spPr>
        <p:txBody>
          <a:bodyPr/>
          <a:lstStyle/>
          <a:p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&lt;select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Element with &lt;</a:t>
            </a:r>
            <a:r>
              <a:rPr lang="en-US" sz="3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en-CA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The &lt;</a:t>
            </a:r>
            <a:r>
              <a:rPr lang="en-CA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optgroup</a:t>
            </a:r>
            <a:r>
              <a:rPr lang="en-CA" sz="2800" dirty="0"/>
              <a:t>&gt; tag to group things by 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1772816"/>
            <a:ext cx="4680520" cy="4478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&lt;select name="what-to-do" id="what-to-do" </a:t>
            </a:r>
          </a:p>
          <a:p>
            <a:r>
              <a:rPr lang="en-US" sz="1600" dirty="0" smtClean="0"/>
              <a:t>              multiple="multiple" size="9"&gt;</a:t>
            </a:r>
          </a:p>
          <a:p>
            <a:r>
              <a:rPr lang="en-US" sz="1600" dirty="0" smtClean="0"/>
              <a:t>   &lt;</a:t>
            </a:r>
            <a:r>
              <a:rPr lang="en-US" sz="1600" dirty="0" err="1" smtClean="0"/>
              <a:t>optgroup</a:t>
            </a:r>
            <a:r>
              <a:rPr lang="en-US" sz="1600" dirty="0" smtClean="0"/>
              <a:t> label="Morning"&gt;</a:t>
            </a:r>
          </a:p>
          <a:p>
            <a:r>
              <a:rPr lang="en-US" sz="1600" dirty="0" smtClean="0"/>
              <a:t>      &lt;option value="1"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selected="selected"&gt; Drink Coffee  </a:t>
            </a:r>
          </a:p>
          <a:p>
            <a:r>
              <a:rPr lang="en-US" sz="1600" dirty="0" smtClean="0"/>
              <a:t>      &lt;/option&gt;</a:t>
            </a:r>
          </a:p>
          <a:p>
            <a:r>
              <a:rPr lang="en-US" sz="1600" dirty="0" smtClean="0"/>
              <a:t>      &lt;option value="2"&gt; Take A Walk &lt;/option&gt;</a:t>
            </a:r>
          </a:p>
          <a:p>
            <a:r>
              <a:rPr lang="en-US" sz="1600" dirty="0" smtClean="0"/>
              <a:t>      &lt;option value="3"&gt; Buy A Bagel &lt;/option&gt;</a:t>
            </a:r>
          </a:p>
          <a:p>
            <a:r>
              <a:rPr lang="en-US" sz="1600" dirty="0" smtClean="0"/>
              <a:t>   &lt;/</a:t>
            </a:r>
            <a:r>
              <a:rPr lang="en-US" sz="1600" dirty="0" err="1" smtClean="0"/>
              <a:t>optgroup</a:t>
            </a:r>
            <a:r>
              <a:rPr lang="en-US" sz="1600" dirty="0" smtClean="0"/>
              <a:t>&gt;</a:t>
            </a:r>
          </a:p>
          <a:p>
            <a:endParaRPr lang="en-US" sz="600" dirty="0" smtClean="0"/>
          </a:p>
          <a:p>
            <a:r>
              <a:rPr lang="en-US" sz="1600" dirty="0" smtClean="0"/>
              <a:t>   &lt;</a:t>
            </a:r>
            <a:r>
              <a:rPr lang="en-US" sz="1600" dirty="0" err="1" smtClean="0"/>
              <a:t>optgroup</a:t>
            </a:r>
            <a:r>
              <a:rPr lang="en-US" sz="1600" dirty="0" smtClean="0"/>
              <a:t> label="Evening"&gt;</a:t>
            </a:r>
          </a:p>
          <a:p>
            <a:r>
              <a:rPr lang="en-US" sz="1600" dirty="0" smtClean="0"/>
              <a:t>      &lt;option value="4"&gt; Read A Book &lt;/option&gt;</a:t>
            </a:r>
          </a:p>
          <a:p>
            <a:r>
              <a:rPr lang="en-US" sz="1600" dirty="0" smtClean="0"/>
              <a:t>      &lt;option value="5"&gt; Watch TV    &lt;/option&gt;</a:t>
            </a:r>
          </a:p>
          <a:p>
            <a:r>
              <a:rPr lang="en-US" sz="1600" dirty="0" smtClean="0"/>
              <a:t>   &lt;/</a:t>
            </a:r>
            <a:r>
              <a:rPr lang="en-US" sz="1600" dirty="0" err="1" smtClean="0"/>
              <a:t>optgroup</a:t>
            </a:r>
            <a:r>
              <a:rPr lang="en-US" sz="1600" dirty="0" smtClean="0"/>
              <a:t>&gt;</a:t>
            </a:r>
          </a:p>
          <a:p>
            <a:endParaRPr lang="en-US" sz="700" dirty="0" smtClean="0"/>
          </a:p>
          <a:p>
            <a:r>
              <a:rPr lang="en-US" sz="1600" dirty="0" smtClean="0"/>
              <a:t>   &lt;</a:t>
            </a:r>
            <a:r>
              <a:rPr lang="en-US" sz="1600" dirty="0" err="1" smtClean="0"/>
              <a:t>optgroup</a:t>
            </a:r>
            <a:r>
              <a:rPr lang="en-US" sz="1600" dirty="0" smtClean="0"/>
              <a:t> label="Any time"&gt;</a:t>
            </a:r>
          </a:p>
          <a:p>
            <a:r>
              <a:rPr lang="en-US" sz="1600" dirty="0" smtClean="0"/>
              <a:t>      &lt;option value="6"&gt; Write a test &lt;/option&gt;</a:t>
            </a:r>
          </a:p>
          <a:p>
            <a:r>
              <a:rPr lang="en-US" sz="1600" dirty="0" smtClean="0"/>
              <a:t>   &lt;/</a:t>
            </a:r>
            <a:r>
              <a:rPr lang="en-US" sz="1600" dirty="0" err="1" smtClean="0"/>
              <a:t>optgroup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&lt;/select&gt;</a:t>
            </a:r>
          </a:p>
        </p:txBody>
      </p:sp>
      <p:pic>
        <p:nvPicPr>
          <p:cNvPr id="6" name="Picture 2" descr="C:\Users\HP\Desktop\tm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676400"/>
            <a:ext cx="2263559" cy="297673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292081" y="5373216"/>
            <a:ext cx="366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select-tags-optgroup.html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47504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lement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540750" cy="48245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2400" dirty="0" smtClean="0"/>
              <a:t>element provides a </a:t>
            </a:r>
            <a:r>
              <a:rPr lang="en-US" sz="2400" dirty="0" smtClean="0">
                <a:solidFill>
                  <a:srgbClr val="0000CC"/>
                </a:solidFill>
              </a:rPr>
              <a:t>multi-line text entry field.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attributes: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rows </a:t>
            </a:r>
            <a:r>
              <a:rPr lang="en-CA" sz="2000" dirty="0"/>
              <a:t>= “height of the </a:t>
            </a:r>
            <a:r>
              <a:rPr lang="en-CA" sz="2000" dirty="0" err="1"/>
              <a:t>textarea</a:t>
            </a:r>
            <a:r>
              <a:rPr lang="en-CA" sz="2000" dirty="0"/>
              <a:t> in character”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cols </a:t>
            </a:r>
            <a:r>
              <a:rPr lang="en-CA" sz="2000" dirty="0"/>
              <a:t>= “width of the </a:t>
            </a:r>
            <a:r>
              <a:rPr lang="en-CA" sz="2000" dirty="0" err="1"/>
              <a:t>textarea</a:t>
            </a:r>
            <a:r>
              <a:rPr lang="en-CA" sz="2000" dirty="0"/>
              <a:t> in character</a:t>
            </a:r>
            <a:r>
              <a:rPr lang="en-CA" sz="2000" dirty="0" smtClean="0"/>
              <a:t>”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 smtClean="0"/>
              <a:t>textarea</a:t>
            </a:r>
            <a:r>
              <a:rPr lang="en-US" sz="2400" dirty="0" smtClean="0"/>
              <a:t> fields automatically have scroll bars; any amount of text can be entered in them.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The element can have “text” as default contents. E.g.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CA" altLang="en-US" sz="2000" dirty="0"/>
              <a:t>     &lt;</a:t>
            </a:r>
            <a:r>
              <a:rPr lang="en-CA" altLang="en-US" sz="2000" dirty="0" err="1"/>
              <a:t>textarea</a:t>
            </a:r>
            <a:r>
              <a:rPr lang="en-CA" altLang="en-US" sz="2000" dirty="0"/>
              <a:t> name="</a:t>
            </a:r>
            <a:r>
              <a:rPr lang="en-CA" altLang="en-US" sz="2000" dirty="0" smtClean="0"/>
              <a:t>comments</a:t>
            </a:r>
            <a:r>
              <a:rPr lang="en-CA" altLang="en-US" sz="2000" dirty="0"/>
              <a:t>"</a:t>
            </a:r>
            <a:r>
              <a:rPr lang="en-CA" altLang="en-US" sz="2000" dirty="0" smtClean="0"/>
              <a:t> </a:t>
            </a:r>
            <a:r>
              <a:rPr lang="en-CA" altLang="en-US" sz="2000" dirty="0"/>
              <a:t>cols="</a:t>
            </a:r>
            <a:r>
              <a:rPr lang="en-CA" altLang="en-US" sz="2000" dirty="0" smtClean="0"/>
              <a:t>30</a:t>
            </a:r>
            <a:r>
              <a:rPr lang="en-CA" altLang="en-US" sz="2000" dirty="0"/>
              <a:t>"</a:t>
            </a:r>
            <a:r>
              <a:rPr lang="en-CA" altLang="en-US" sz="2000" dirty="0" smtClean="0"/>
              <a:t>   </a:t>
            </a:r>
            <a:r>
              <a:rPr lang="en-CA" altLang="en-US" sz="2000" dirty="0"/>
              <a:t>rows="10"&gt;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CA" altLang="en-US" sz="2000" dirty="0"/>
              <a:t>        Input your comments: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CA" altLang="en-US" sz="2000" dirty="0"/>
              <a:t>	 &lt;/</a:t>
            </a:r>
            <a:r>
              <a:rPr lang="en-CA" altLang="en-US" sz="2000" dirty="0" err="1"/>
              <a:t>textarea</a:t>
            </a:r>
            <a:r>
              <a:rPr lang="en-CA" altLang="en-US" sz="2000" dirty="0" smtClean="0"/>
              <a:t>&gt;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textarea.html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65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&lt;button&gt; Element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1">
              <a:lnSpc>
                <a:spcPct val="80000"/>
              </a:lnSpc>
            </a:pPr>
            <a:endParaRPr lang="en-CA" altLang="en-US" sz="1200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sz="2800" dirty="0"/>
              <a:t>The &lt;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CA" sz="2800" dirty="0"/>
              <a:t>&gt; </a:t>
            </a:r>
            <a:r>
              <a:rPr lang="en-CA" sz="2800" dirty="0" smtClean="0"/>
              <a:t>element provide a alternative way to perform </a:t>
            </a:r>
            <a:r>
              <a:rPr lang="en-CA" sz="2800" dirty="0"/>
              <a:t>most of the above actions with greater flexibility.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Syntax:</a:t>
            </a:r>
          </a:p>
          <a:p>
            <a:pPr lvl="1">
              <a:lnSpc>
                <a:spcPct val="80000"/>
              </a:lnSpc>
            </a:pPr>
            <a:r>
              <a:rPr lang="en-CA" sz="2400" dirty="0" smtClean="0"/>
              <a:t>&lt;button</a:t>
            </a:r>
            <a:r>
              <a:rPr lang="en-CA" sz="2400" dirty="0"/>
              <a:t>&gt; content showing </a:t>
            </a:r>
            <a:r>
              <a:rPr lang="en-CA" sz="2400" dirty="0" smtClean="0"/>
              <a:t>on </a:t>
            </a:r>
            <a:r>
              <a:rPr lang="en-CA" sz="2400" dirty="0"/>
              <a:t>button &lt;/button&gt;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Type </a:t>
            </a:r>
            <a:r>
              <a:rPr lang="en-CA" sz="2800" dirty="0"/>
              <a:t>attributes:</a:t>
            </a:r>
          </a:p>
          <a:p>
            <a:pPr lvl="1">
              <a:lnSpc>
                <a:spcPct val="80000"/>
              </a:lnSpc>
            </a:pPr>
            <a:r>
              <a:rPr lang="en-CA" sz="2400" dirty="0" smtClean="0"/>
              <a:t>&lt;</a:t>
            </a:r>
            <a:r>
              <a:rPr lang="en-CA" sz="2400" dirty="0"/>
              <a:t>button type="submit"&gt; </a:t>
            </a:r>
          </a:p>
          <a:p>
            <a:pPr lvl="1">
              <a:lnSpc>
                <a:spcPct val="80000"/>
              </a:lnSpc>
            </a:pPr>
            <a:r>
              <a:rPr lang="en-CA" sz="2400" dirty="0" smtClean="0"/>
              <a:t>&lt;</a:t>
            </a:r>
            <a:r>
              <a:rPr lang="en-CA" sz="2400" dirty="0"/>
              <a:t>button type="reset"&gt; </a:t>
            </a:r>
          </a:p>
          <a:p>
            <a:pPr lvl="1">
              <a:lnSpc>
                <a:spcPct val="80000"/>
              </a:lnSpc>
            </a:pPr>
            <a:r>
              <a:rPr lang="en-CA" sz="2400" dirty="0" smtClean="0"/>
              <a:t>&lt;</a:t>
            </a:r>
            <a:r>
              <a:rPr lang="en-CA" sz="2400" dirty="0"/>
              <a:t>button type="button"&gt;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sz="2800" dirty="0" smtClean="0"/>
              <a:t>Example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CA" sz="2000" dirty="0" smtClean="0"/>
              <a:t>&lt;button </a:t>
            </a:r>
            <a:r>
              <a:rPr lang="en-CA" sz="2000" dirty="0"/>
              <a:t>type="</a:t>
            </a:r>
            <a:r>
              <a:rPr lang="en-CA" sz="2000" dirty="0" smtClean="0"/>
              <a:t>button</a:t>
            </a:r>
            <a:r>
              <a:rPr lang="en-CA" sz="2000" dirty="0"/>
              <a:t>" </a:t>
            </a:r>
            <a:r>
              <a:rPr lang="en-CA" sz="2000" dirty="0" err="1"/>
              <a:t>onclick</a:t>
            </a:r>
            <a:r>
              <a:rPr lang="en-CA" sz="2000" dirty="0"/>
              <a:t>="alert</a:t>
            </a:r>
            <a:r>
              <a:rPr lang="en-CA" sz="2000" dirty="0" smtClean="0"/>
              <a:t>('Button was clicked!')&gt;</a:t>
            </a:r>
          </a:p>
          <a:p>
            <a:pPr marL="800100" lvl="2" indent="0">
              <a:lnSpc>
                <a:spcPct val="80000"/>
              </a:lnSpc>
              <a:buNone/>
            </a:pPr>
            <a:r>
              <a:rPr lang="en-CA" sz="2000" dirty="0"/>
              <a:t> </a:t>
            </a:r>
            <a:r>
              <a:rPr lang="en-CA" sz="2000" dirty="0" smtClean="0"/>
              <a:t>  Click </a:t>
            </a:r>
            <a:r>
              <a:rPr lang="en-CA" sz="2000" dirty="0"/>
              <a:t>Me!&lt;/button&gt;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8045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Grouping Fields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171" y="2274496"/>
            <a:ext cx="8352928" cy="3016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&lt;</a:t>
            </a:r>
            <a:r>
              <a:rPr lang="en-US" sz="2000" dirty="0" err="1"/>
              <a:t>fieldset</a:t>
            </a:r>
            <a:r>
              <a:rPr lang="en-US" sz="2000" dirty="0"/>
              <a:t>&gt;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&lt;</a:t>
            </a:r>
            <a:r>
              <a:rPr lang="en-US" sz="2000" dirty="0"/>
              <a:t>legend&gt;Personal Information&lt;/legend&gt;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     Frist </a:t>
            </a:r>
            <a:r>
              <a:rPr lang="en-US" sz="2000" dirty="0"/>
              <a:t>Name: &lt;input type="text" name="</a:t>
            </a:r>
            <a:r>
              <a:rPr lang="en-US" sz="2000" dirty="0" err="1"/>
              <a:t>fname</a:t>
            </a:r>
            <a:r>
              <a:rPr lang="en-US" sz="2000" dirty="0"/>
              <a:t>" id="</a:t>
            </a:r>
            <a:r>
              <a:rPr lang="en-US" sz="2000" dirty="0" err="1"/>
              <a:t>fanme</a:t>
            </a:r>
            <a:r>
              <a:rPr lang="en-US" sz="2000" dirty="0"/>
              <a:t>" /&gt;&lt;</a:t>
            </a:r>
            <a:r>
              <a:rPr lang="en-US" sz="2000" dirty="0" err="1"/>
              <a:t>br</a:t>
            </a:r>
            <a:r>
              <a:rPr lang="en-US" sz="2000" dirty="0"/>
              <a:t>&gt; 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     Last </a:t>
            </a:r>
            <a:r>
              <a:rPr lang="en-US" sz="2000" dirty="0"/>
              <a:t>Name: &lt;input type="text" name="</a:t>
            </a:r>
            <a:r>
              <a:rPr lang="en-US" sz="2000" dirty="0" err="1"/>
              <a:t>lname</a:t>
            </a:r>
            <a:r>
              <a:rPr lang="en-US" sz="2000" dirty="0"/>
              <a:t>" id="</a:t>
            </a:r>
            <a:r>
              <a:rPr lang="en-US" sz="2000" dirty="0" err="1"/>
              <a:t>lname</a:t>
            </a:r>
            <a:r>
              <a:rPr lang="en-US" sz="2000" dirty="0"/>
              <a:t>" /&gt;  &lt;</a:t>
            </a:r>
            <a:r>
              <a:rPr lang="en-US" sz="2000" dirty="0" err="1"/>
              <a:t>br</a:t>
            </a:r>
            <a:r>
              <a:rPr lang="en-US" sz="2000" dirty="0"/>
              <a:t>&gt; 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     Email</a:t>
            </a:r>
            <a:r>
              <a:rPr lang="en-US" sz="2000" dirty="0"/>
              <a:t>: &lt;input type="email" name="name3" id="email" /&gt; &lt;</a:t>
            </a:r>
            <a:r>
              <a:rPr lang="en-US" sz="2000" dirty="0" err="1"/>
              <a:t>br</a:t>
            </a:r>
            <a:r>
              <a:rPr lang="en-US" sz="2000" dirty="0"/>
              <a:t> /&gt; 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     Telephone</a:t>
            </a:r>
            <a:r>
              <a:rPr lang="en-US" sz="2000" dirty="0"/>
              <a:t>: &lt;input type="</a:t>
            </a:r>
            <a:r>
              <a:rPr lang="en-US" sz="2000" dirty="0" err="1"/>
              <a:t>tel</a:t>
            </a:r>
            <a:r>
              <a:rPr lang="en-US" sz="2000" dirty="0"/>
              <a:t>" name="phone" id="phone" value="416-"/&gt;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&lt;/</a:t>
            </a:r>
            <a:r>
              <a:rPr lang="en-US" sz="2000" dirty="0" err="1"/>
              <a:t>fieldset</a:t>
            </a:r>
            <a:r>
              <a:rPr lang="en-US" sz="2000" dirty="0"/>
              <a:t>&gt;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4171" y="1196752"/>
            <a:ext cx="7220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/>
              <a:t>&lt;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fieldset</a:t>
            </a:r>
            <a:r>
              <a:rPr lang="en-CA" sz="2400" dirty="0" smtClean="0"/>
              <a:t>&gt; tags: </a:t>
            </a:r>
            <a:r>
              <a:rPr lang="en-CA" sz="2400" dirty="0"/>
              <a:t>grouping the fields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/>
              <a:t>&lt;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legend</a:t>
            </a:r>
            <a:r>
              <a:rPr lang="en-CA" sz="2400" dirty="0" smtClean="0"/>
              <a:t>&gt; tags: </a:t>
            </a:r>
            <a:r>
              <a:rPr lang="en-CA" sz="2400" dirty="0"/>
              <a:t>specifying a title for the group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5089" y="5310500"/>
            <a:ext cx="69772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hlinkClick r:id="rId2"/>
              </a:rPr>
              <a:t>fieldset-label-button.html</a:t>
            </a:r>
            <a:endParaRPr lang="en-US" sz="24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061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&lt;label&gt; </a:t>
            </a:r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Define a label </a:t>
            </a:r>
            <a:r>
              <a:rPr lang="en-CA" sz="2800" dirty="0" smtClean="0"/>
              <a:t>for &lt;input</a:t>
            </a:r>
            <a:r>
              <a:rPr lang="en-CA" sz="2800" dirty="0"/>
              <a:t>&gt;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It does not render as anything special for the user.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It provides a usability improvement for mouse users, </a:t>
            </a:r>
          </a:p>
          <a:p>
            <a:pPr lvl="1"/>
            <a:r>
              <a:rPr lang="en-CA" sz="2400" dirty="0"/>
              <a:t>if the user clicks on the text within the &lt;label&gt; element, it toggles the control.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attribute of the &lt;label&gt; tag should be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equal to 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  <a:r>
              <a:rPr lang="en-CA" sz="2800" dirty="0"/>
              <a:t>of the related element to bind them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41400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&lt;label&gt;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8625" y="1340769"/>
            <a:ext cx="8352928" cy="3724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&lt;h4&gt;Label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exampel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1&lt;/h4&gt;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&lt;div&gt;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&lt;label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for="entry1"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title="Free format"&gt;Text field 1&lt;/label&gt;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&lt;input type="text" name="entry1"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id="entry1"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&lt;/div&gt;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&lt;h4&gt;Label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exampel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2&lt;/h4&gt;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&lt;label for="entry3" title="Label for entry3"&gt;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&lt;span&gt;Text field 3 &lt;/span&gt;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&lt;input size="5" name="entry3" id="entry3" /&gt;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&lt;/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label&gt;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&lt;/p&gt;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336" y="5715352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>
                <a:hlinkClick r:id="rId2"/>
              </a:rPr>
              <a:t>fieldset-label-button.html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377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HTML Forms Using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288032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Issues: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HTML table is not appropriate for aligning form elements.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Not </a:t>
            </a:r>
            <a:r>
              <a:rPr lang="en-CA" sz="2400" dirty="0"/>
              <a:t>all f</a:t>
            </a:r>
            <a:r>
              <a:rPr lang="en-CA" sz="2400" dirty="0" smtClean="0"/>
              <a:t>orm elements </a:t>
            </a:r>
            <a:r>
              <a:rPr lang="en-CA" sz="2400" dirty="0"/>
              <a:t>are created equal when CSS is involved.</a:t>
            </a:r>
          </a:p>
          <a:p>
            <a:pPr lvl="1"/>
            <a:r>
              <a:rPr lang="en-CA" sz="2000" dirty="0"/>
              <a:t>Some elements are easy to style with CSS, but some other elements simply can't be styled using CSS.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Browsers are often inconsistent in rending font and 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37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9592" y="4437112"/>
            <a:ext cx="28803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indent="0">
              <a:buNone/>
            </a:pPr>
            <a:r>
              <a:rPr lang="en-US" sz="1600" dirty="0"/>
              <a:t>button, input, select, </a:t>
            </a:r>
            <a:r>
              <a:rPr lang="en-US" sz="1600" dirty="0" err="1"/>
              <a:t>textarea</a:t>
            </a:r>
            <a:r>
              <a:rPr lang="en-US" sz="1600" dirty="0"/>
              <a:t> </a:t>
            </a:r>
          </a:p>
          <a:p>
            <a:pPr marL="57150" lvl="1" indent="0">
              <a:buNone/>
            </a:pPr>
            <a:r>
              <a:rPr lang="en-US" sz="1600" dirty="0"/>
              <a:t>{ </a:t>
            </a:r>
          </a:p>
          <a:p>
            <a:pPr marL="0" lvl="2" indent="0">
              <a:buNone/>
            </a:pPr>
            <a:r>
              <a:rPr lang="en-US" sz="1600" dirty="0"/>
              <a:t>     font-family : inherit; </a:t>
            </a:r>
          </a:p>
          <a:p>
            <a:pPr marL="0" lvl="2" indent="0">
              <a:buNone/>
            </a:pPr>
            <a:r>
              <a:rPr lang="en-US" sz="1600" dirty="0"/>
              <a:t>     font-size : 100%;</a:t>
            </a:r>
          </a:p>
          <a:p>
            <a:pPr marL="0" lvl="2" indent="0">
              <a:buNone/>
            </a:pPr>
            <a:r>
              <a:rPr lang="en-C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width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150px;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lvl="1" indent="0">
              <a:buNone/>
            </a:pPr>
            <a:r>
              <a:rPr lang="en-US" sz="1600" dirty="0"/>
              <a:t> }</a:t>
            </a:r>
          </a:p>
        </p:txBody>
      </p:sp>
      <p:pic>
        <p:nvPicPr>
          <p:cNvPr id="1026" name="Picture 2" descr="This is a screenshot of the main form widgets on Chrome on Windows 7, with and without the use of box-sizin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284" y="4149079"/>
            <a:ext cx="4123084" cy="245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510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Styling HTML Forms Using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50405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CSS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box-sizing </a:t>
            </a:r>
            <a:r>
              <a:rPr lang="en-US" sz="2000" dirty="0" smtClean="0"/>
              <a:t>property:</a:t>
            </a:r>
          </a:p>
          <a:p>
            <a:pPr marL="400050" lvl="1" indent="0">
              <a:buNone/>
            </a:pPr>
            <a:r>
              <a:rPr lang="en-CA" sz="1800" i="1" dirty="0"/>
              <a:t>"box-sizing: border-box; " </a:t>
            </a:r>
            <a:r>
              <a:rPr lang="en-CA" sz="1800" dirty="0" smtClean="0"/>
              <a:t>can be used to give the same size to </a:t>
            </a:r>
            <a:r>
              <a:rPr lang="en-CA" sz="1800" dirty="0" err="1" smtClean="0"/>
              <a:t>serveral</a:t>
            </a:r>
            <a:r>
              <a:rPr lang="en-CA" sz="1800" dirty="0" smtClean="0"/>
              <a:t> different for elements.</a:t>
            </a:r>
          </a:p>
          <a:p>
            <a:pPr lvl="1"/>
            <a:r>
              <a:rPr lang="en-US" sz="1800" dirty="0" smtClean="0"/>
              <a:t>Example</a:t>
            </a:r>
          </a:p>
          <a:p>
            <a:pPr marL="800100" lvl="2" indent="0">
              <a:buNone/>
            </a:pPr>
            <a:r>
              <a:rPr lang="en-US" sz="1600" dirty="0"/>
              <a:t>input, </a:t>
            </a:r>
            <a:r>
              <a:rPr lang="en-US" sz="1600" dirty="0" err="1"/>
              <a:t>textarea</a:t>
            </a:r>
            <a:r>
              <a:rPr lang="en-US" sz="1600" dirty="0"/>
              <a:t>, select, button {</a:t>
            </a:r>
          </a:p>
          <a:p>
            <a:pPr marL="800100" lvl="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: 150px;</a:t>
            </a:r>
          </a:p>
          <a:p>
            <a:pPr marL="800100" lvl="2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</a:t>
            </a:r>
            <a:r>
              <a:rPr lang="en-US" sz="1600" dirty="0"/>
              <a:t>margin: 0;</a:t>
            </a:r>
          </a:p>
          <a:p>
            <a:pPr marL="800100" lvl="2" indent="0">
              <a:buNone/>
            </a:pPr>
            <a:r>
              <a:rPr lang="en-US" sz="1600" dirty="0" smtClean="0"/>
              <a:t>   </a:t>
            </a:r>
            <a:r>
              <a:rPr lang="en-US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box-sizing</a:t>
            </a: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border-box;</a:t>
            </a:r>
          </a:p>
          <a:p>
            <a:pPr marL="800100" lvl="2" indent="0">
              <a:buNone/>
            </a:pPr>
            <a:r>
              <a:rPr lang="en-US" sz="1600" dirty="0" smtClean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CSS property “</a:t>
            </a:r>
            <a:r>
              <a:rPr lang="en-US" sz="2000" dirty="0" err="1" smtClean="0"/>
              <a:t>display:inline-block</a:t>
            </a:r>
            <a:r>
              <a:rPr lang="en-US" sz="2000" dirty="0" smtClean="0"/>
              <a:t>; “</a:t>
            </a:r>
          </a:p>
          <a:p>
            <a:pPr lvl="1" indent="-342900"/>
            <a:r>
              <a:rPr lang="en-US" sz="1800" dirty="0" smtClean="0"/>
              <a:t>&lt;label&gt; and &lt;span&gt; are inline-level elements, so width and height are available to them. </a:t>
            </a:r>
          </a:p>
          <a:p>
            <a:pPr lvl="1" indent="-342900"/>
            <a:r>
              <a:rPr lang="en-US" sz="2000" dirty="0" smtClean="0"/>
              <a:t>“</a:t>
            </a:r>
            <a:r>
              <a:rPr lang="en-US" sz="2000" dirty="0" err="1" smtClean="0"/>
              <a:t>display:inline-block</a:t>
            </a:r>
            <a:r>
              <a:rPr lang="en-US" sz="2000" dirty="0" smtClean="0"/>
              <a:t>;</a:t>
            </a:r>
            <a:r>
              <a:rPr lang="en-US" sz="1800" dirty="0" smtClean="0"/>
              <a:t>” can be used </a:t>
            </a:r>
            <a:r>
              <a:rPr lang="en-US" sz="1800" dirty="0"/>
              <a:t>to inline-level </a:t>
            </a:r>
            <a:r>
              <a:rPr lang="en-US" sz="1800" dirty="0" smtClean="0"/>
              <a:t>elements in order to set </a:t>
            </a:r>
            <a:r>
              <a:rPr lang="en-US" sz="1800" dirty="0"/>
              <a:t>dimensions (width and </a:t>
            </a:r>
            <a:r>
              <a:rPr lang="en-US" sz="1800" dirty="0" smtClean="0"/>
              <a:t>height) to them.</a:t>
            </a:r>
          </a:p>
          <a:p>
            <a:pPr lvl="1" indent="-342900"/>
            <a:r>
              <a:rPr lang="en-US" sz="1800" dirty="0" smtClean="0"/>
              <a:t>Example:</a:t>
            </a:r>
          </a:p>
          <a:p>
            <a:pPr marL="800100" lvl="2" indent="0">
              <a:buNone/>
            </a:pPr>
            <a:r>
              <a:rPr lang="en-CA" sz="1600" dirty="0"/>
              <a:t>label </a:t>
            </a:r>
            <a:r>
              <a:rPr lang="en-CA" sz="1600" dirty="0" smtClean="0"/>
              <a:t>{ </a:t>
            </a:r>
            <a:r>
              <a:rPr lang="en-CA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inline-block</a:t>
            </a:r>
            <a:r>
              <a:rPr lang="en-CA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width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1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100px; </a:t>
            </a:r>
            <a:r>
              <a:rPr lang="en-CA" sz="1600" dirty="0" smtClean="0"/>
              <a:t>text-align</a:t>
            </a:r>
            <a:r>
              <a:rPr lang="en-CA" sz="1600" dirty="0"/>
              <a:t>: right</a:t>
            </a:r>
            <a:r>
              <a:rPr lang="en-CA" sz="1600" dirty="0" smtClean="0"/>
              <a:t>; }</a:t>
            </a: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57773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 form with CSS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086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&lt;form action="/my-handling-form-page" method="post"&gt; </a:t>
            </a:r>
          </a:p>
          <a:p>
            <a:pPr>
              <a:buNone/>
            </a:pPr>
            <a:r>
              <a:rPr lang="en-US" sz="1800" dirty="0" smtClean="0"/>
              <a:t>   &lt;div&gt; </a:t>
            </a:r>
          </a:p>
          <a:p>
            <a:pPr>
              <a:buNone/>
            </a:pPr>
            <a:r>
              <a:rPr lang="en-US" sz="1800" dirty="0" smtClean="0"/>
              <a:t>      &lt;label for="name"&gt;Name:&lt;/label&gt; </a:t>
            </a:r>
          </a:p>
          <a:p>
            <a:pPr>
              <a:buNone/>
            </a:pPr>
            <a:r>
              <a:rPr lang="en-US" sz="1800" dirty="0" smtClean="0"/>
              <a:t>      &lt;input type="text" id="name" /&gt; </a:t>
            </a:r>
          </a:p>
          <a:p>
            <a:pPr>
              <a:buNone/>
            </a:pPr>
            <a:r>
              <a:rPr lang="en-US" sz="1800" dirty="0" smtClean="0"/>
              <a:t>   &lt;/div&gt; </a:t>
            </a:r>
          </a:p>
          <a:p>
            <a:pPr>
              <a:buNone/>
            </a:pPr>
            <a:r>
              <a:rPr lang="en-US" sz="1800" dirty="0" smtClean="0"/>
              <a:t>   &lt;div&gt; </a:t>
            </a:r>
          </a:p>
          <a:p>
            <a:pPr>
              <a:buNone/>
            </a:pPr>
            <a:r>
              <a:rPr lang="en-US" sz="1800" dirty="0" smtClean="0"/>
              <a:t>      &lt;label for="mail"&gt;E-mail:&lt;/label&gt; </a:t>
            </a:r>
          </a:p>
          <a:p>
            <a:pPr>
              <a:buNone/>
            </a:pPr>
            <a:r>
              <a:rPr lang="en-US" sz="1800" dirty="0" smtClean="0"/>
              <a:t>      &lt;input type="email" id="mail" /&gt; </a:t>
            </a:r>
          </a:p>
          <a:p>
            <a:pPr>
              <a:buNone/>
            </a:pPr>
            <a:r>
              <a:rPr lang="en-US" sz="1800" dirty="0" smtClean="0"/>
              <a:t>   &lt;/div&gt; </a:t>
            </a:r>
          </a:p>
          <a:p>
            <a:pPr>
              <a:buNone/>
            </a:pPr>
            <a:r>
              <a:rPr lang="en-US" sz="1800" dirty="0" smtClean="0"/>
              <a:t>   &lt;div&gt; </a:t>
            </a:r>
          </a:p>
          <a:p>
            <a:pPr>
              <a:buNone/>
            </a:pPr>
            <a:r>
              <a:rPr lang="en-US" sz="1800" dirty="0" smtClean="0"/>
              <a:t>      &lt;label for="</a:t>
            </a:r>
            <a:r>
              <a:rPr lang="en-US" sz="1800" dirty="0" err="1" smtClean="0"/>
              <a:t>msg</a:t>
            </a:r>
            <a:r>
              <a:rPr lang="en-US" sz="1800" dirty="0" smtClean="0"/>
              <a:t>"&gt;Message:&lt;/label&gt; </a:t>
            </a:r>
          </a:p>
          <a:p>
            <a:pPr>
              <a:buNone/>
            </a:pPr>
            <a:r>
              <a:rPr lang="en-US" sz="1800" dirty="0" smtClean="0"/>
              <a:t>      &lt;</a:t>
            </a:r>
            <a:r>
              <a:rPr lang="en-US" sz="1800" dirty="0" err="1" smtClean="0"/>
              <a:t>textarea</a:t>
            </a:r>
            <a:r>
              <a:rPr lang="en-US" sz="1800" dirty="0" smtClean="0"/>
              <a:t> id="</a:t>
            </a:r>
            <a:r>
              <a:rPr lang="en-US" sz="1800" dirty="0" err="1" smtClean="0"/>
              <a:t>msg</a:t>
            </a:r>
            <a:r>
              <a:rPr lang="en-US" sz="1800" dirty="0" smtClean="0"/>
              <a:t>"&gt;&lt;/</a:t>
            </a:r>
            <a:r>
              <a:rPr lang="en-US" sz="1800" dirty="0" err="1" smtClean="0"/>
              <a:t>textarea</a:t>
            </a:r>
            <a:r>
              <a:rPr lang="en-US" sz="1800" dirty="0" smtClean="0"/>
              <a:t>&gt; </a:t>
            </a:r>
          </a:p>
          <a:p>
            <a:pPr>
              <a:buNone/>
            </a:pPr>
            <a:r>
              <a:rPr lang="en-US" sz="1800" dirty="0" smtClean="0"/>
              <a:t>   &lt;/div&gt; </a:t>
            </a:r>
          </a:p>
          <a:p>
            <a:pPr>
              <a:buNone/>
            </a:pPr>
            <a:r>
              <a:rPr lang="en-US" sz="1800" dirty="0" smtClean="0"/>
              <a:t>&lt;/form&gt;</a:t>
            </a:r>
            <a:endParaRPr lang="en-US" sz="1800" dirty="0"/>
          </a:p>
        </p:txBody>
      </p:sp>
      <p:pic>
        <p:nvPicPr>
          <p:cNvPr id="19459" name="Picture 3" descr="C:\Users\HP\Desktop\tmp\bac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564904"/>
            <a:ext cx="3606025" cy="2388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567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Forms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 smtClean="0"/>
              <a:t>Examples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 smtClean="0">
              <a:hlinkClick r:id="rId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2"/>
              </a:rPr>
              <a:t>Oracle </a:t>
            </a:r>
            <a:r>
              <a:rPr lang="en-CA" sz="2400" dirty="0">
                <a:hlinkClick r:id="rId2"/>
              </a:rPr>
              <a:t>User Registration</a:t>
            </a: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simple-form.html</a:t>
            </a:r>
            <a:endParaRPr lang="en-CA" sz="2400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>
              <a:hlinkClick r:id="rId2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CA" sz="2400" dirty="0" smtClean="0">
              <a:hlinkClick r:id="rId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80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example form with CSS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47800"/>
            <a:ext cx="8435280" cy="838200"/>
          </a:xfrm>
        </p:spPr>
        <p:txBody>
          <a:bodyPr>
            <a:normAutofit fontScale="85000" lnSpcReduction="20000"/>
          </a:bodyPr>
          <a:lstStyle/>
          <a:p>
            <a:pPr marL="8001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Example</a:t>
            </a:r>
            <a:r>
              <a:rPr lang="en-US" dirty="0"/>
              <a:t>:  </a:t>
            </a:r>
            <a:r>
              <a:rPr lang="en-US" dirty="0">
                <a:hlinkClick r:id="rId2"/>
              </a:rPr>
              <a:t>form-with-css.html</a:t>
            </a:r>
            <a:r>
              <a:rPr lang="en-US" dirty="0"/>
              <a:t>	 </a:t>
            </a:r>
            <a:endParaRPr lang="en-US" dirty="0" smtClean="0"/>
          </a:p>
          <a:p>
            <a:pPr lvl="1" indent="0">
              <a:buNone/>
            </a:pPr>
            <a:r>
              <a:rPr lang="en-US" dirty="0" smtClean="0"/>
              <a:t>After using CSS:	</a:t>
            </a:r>
          </a:p>
        </p:txBody>
      </p:sp>
      <p:pic>
        <p:nvPicPr>
          <p:cNvPr id="20482" name="Picture 2" descr="C:\Users\HP\Desktop\tmp\bac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331" y="2420888"/>
            <a:ext cx="4191000" cy="2819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9552" y="5562600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 Here is an other example from MDN: </a:t>
            </a:r>
            <a:r>
              <a:rPr lang="en-US" sz="2400" b="1" dirty="0" smtClean="0">
                <a:hlinkClick r:id="rId4"/>
              </a:rPr>
              <a:t>A payment form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0729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on CSS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Type of </a:t>
            </a:r>
            <a:r>
              <a:rPr lang="en-CA" sz="2400" dirty="0" smtClean="0"/>
              <a:t>Selectors</a:t>
            </a:r>
          </a:p>
          <a:p>
            <a:pPr lvl="1"/>
            <a:r>
              <a:rPr lang="en-CA" sz="2000" dirty="0" smtClean="0">
                <a:solidFill>
                  <a:srgbClr val="0000CC"/>
                </a:solidFill>
              </a:rPr>
              <a:t>Type </a:t>
            </a:r>
            <a:r>
              <a:rPr lang="en-CA" sz="2000" dirty="0">
                <a:solidFill>
                  <a:srgbClr val="0000CC"/>
                </a:solidFill>
              </a:rPr>
              <a:t>selector (tag selector)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Class selector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ID selector</a:t>
            </a:r>
          </a:p>
          <a:p>
            <a:pPr lvl="1"/>
            <a:r>
              <a:rPr lang="en-CA" sz="2000" dirty="0">
                <a:solidFill>
                  <a:srgbClr val="0000CC"/>
                </a:solidFill>
              </a:rPr>
              <a:t>Selector grouping</a:t>
            </a:r>
          </a:p>
          <a:p>
            <a:pPr lvl="1"/>
            <a:r>
              <a:rPr lang="en-CA" sz="2000" dirty="0"/>
              <a:t>Universal selector</a:t>
            </a:r>
          </a:p>
          <a:p>
            <a:pPr lvl="1"/>
            <a:r>
              <a:rPr lang="en-CA" sz="2000" dirty="0"/>
              <a:t>Attribute selector</a:t>
            </a:r>
          </a:p>
          <a:p>
            <a:pPr lvl="1"/>
            <a:r>
              <a:rPr lang="en-CA" sz="2000" dirty="0" err="1"/>
              <a:t>Combinators</a:t>
            </a:r>
            <a:endParaRPr lang="en-CA" sz="20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/>
              <a:t>Descendant selector (</a:t>
            </a:r>
            <a:r>
              <a:rPr lang="en-CA" sz="1600" dirty="0">
                <a:solidFill>
                  <a:srgbClr val="0000CC"/>
                </a:solidFill>
              </a:rPr>
              <a:t>contextual selectors</a:t>
            </a:r>
            <a:r>
              <a:rPr lang="en-CA" sz="1600" dirty="0"/>
              <a:t>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/>
              <a:t>Child selector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/>
              <a:t>Adjacent sibling selector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600" dirty="0"/>
              <a:t>General sibling selector</a:t>
            </a:r>
          </a:p>
          <a:p>
            <a:pPr lvl="1"/>
            <a:r>
              <a:rPr lang="en-CA" sz="2000" dirty="0" smtClean="0"/>
              <a:t>Pseudo-classes</a:t>
            </a:r>
            <a:endParaRPr lang="en-CA" sz="2000" dirty="0"/>
          </a:p>
          <a:p>
            <a:pPr lvl="1"/>
            <a:r>
              <a:rPr lang="en-CA" sz="2000" dirty="0" smtClean="0"/>
              <a:t>Pseudo-elements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745027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Universal selector</a:t>
            </a:r>
          </a:p>
          <a:p>
            <a:pPr lvl="1"/>
            <a:r>
              <a:rPr lang="en-CA" sz="2000" dirty="0" smtClean="0"/>
              <a:t>The </a:t>
            </a:r>
            <a:r>
              <a:rPr lang="en-CA" sz="2000" dirty="0"/>
              <a:t>universal selector matches any element type.</a:t>
            </a:r>
          </a:p>
          <a:p>
            <a:pPr lvl="1"/>
            <a:r>
              <a:rPr lang="en-CA" sz="2000" dirty="0"/>
              <a:t>e.g.</a:t>
            </a:r>
          </a:p>
          <a:p>
            <a:pPr marL="800100" lvl="2" indent="0">
              <a:buNone/>
            </a:pPr>
            <a:r>
              <a:rPr lang="en-CA" sz="1800" dirty="0"/>
              <a:t>* { margin: 0; padding: 0;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</a:t>
            </a:r>
            <a:r>
              <a:rPr lang="en-CA" sz="2400" dirty="0" smtClean="0"/>
              <a:t>selector</a:t>
            </a:r>
          </a:p>
          <a:p>
            <a:pPr lvl="1"/>
            <a:r>
              <a:rPr lang="en-CA" sz="2000" dirty="0"/>
              <a:t>An attribute selector will match elements on the basis of either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800" dirty="0" smtClean="0"/>
              <a:t>the presence of an attribute, or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800" dirty="0" smtClean="0"/>
              <a:t>the </a:t>
            </a:r>
            <a:r>
              <a:rPr lang="en-CA" sz="1800" dirty="0"/>
              <a:t>exact or partial match of an attribute value.</a:t>
            </a:r>
          </a:p>
          <a:p>
            <a:pPr lvl="1"/>
            <a:r>
              <a:rPr lang="en-US" sz="2000" dirty="0"/>
              <a:t>e.g.</a:t>
            </a:r>
          </a:p>
          <a:p>
            <a:pPr marL="857250" lvl="2" indent="0">
              <a:buNone/>
            </a:pPr>
            <a:r>
              <a:rPr lang="en-CA" sz="1800" dirty="0"/>
              <a:t>[</a:t>
            </a:r>
            <a:r>
              <a:rPr lang="en-CA" sz="1800" dirty="0" err="1"/>
              <a:t>href</a:t>
            </a:r>
            <a:r>
              <a:rPr lang="en-CA" sz="1800" dirty="0"/>
              <a:t>] { color: yellow;}</a:t>
            </a:r>
          </a:p>
          <a:p>
            <a:pPr marL="857250" lvl="2" indent="0">
              <a:buNone/>
            </a:pPr>
            <a:r>
              <a:rPr lang="en-CA" sz="1800" dirty="0" smtClean="0"/>
              <a:t>a[</a:t>
            </a:r>
            <a:r>
              <a:rPr lang="en-CA" sz="1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CA" sz="1800" dirty="0" smtClean="0"/>
              <a:t>] </a:t>
            </a:r>
            <a:r>
              <a:rPr lang="en-CA" sz="1800" dirty="0"/>
              <a:t>{color: yellow;}</a:t>
            </a:r>
          </a:p>
          <a:p>
            <a:pPr marL="857250" lvl="2" indent="0">
              <a:buNone/>
            </a:pPr>
            <a:r>
              <a:rPr lang="en-CA" sz="1800" dirty="0"/>
              <a:t>input[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type="</a:t>
            </a:r>
            <a:r>
              <a:rPr lang="en-CA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</a:t>
            </a:r>
            <a:r>
              <a:rPr lang="en-CA" sz="1800" dirty="0" smtClean="0"/>
              <a:t>"] </a:t>
            </a:r>
            <a:r>
              <a:rPr lang="en-CA" sz="1800" dirty="0"/>
              <a:t>{ border: 2px solid #ccc;}</a:t>
            </a:r>
          </a:p>
          <a:p>
            <a:pPr marL="857250" lvl="2" indent="0">
              <a:buNone/>
            </a:pPr>
            <a:r>
              <a:rPr lang="en-CA" sz="1800" dirty="0"/>
              <a:t>[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class="</a:t>
            </a:r>
            <a:r>
              <a:rPr lang="en-CA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warning"</a:t>
            </a:r>
            <a:r>
              <a:rPr lang="en-CA" sz="1800" dirty="0" smtClean="0"/>
              <a:t>] </a:t>
            </a:r>
            <a:r>
              <a:rPr lang="en-CA" sz="1800" dirty="0"/>
              <a:t>{ background-color: yellow; }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4924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/>
              <a:t>Combinators</a:t>
            </a:r>
            <a:r>
              <a:rPr lang="en-CA" sz="2800" dirty="0"/>
              <a:t> - Selectors based on relationships</a:t>
            </a:r>
          </a:p>
          <a:p>
            <a:pPr lvl="1"/>
            <a:r>
              <a:rPr lang="en-CA" sz="2400" dirty="0"/>
              <a:t>Descendant selector (contextual selectors)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e.g.	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 span </a:t>
            </a:r>
            <a:r>
              <a:rPr lang="en-CA" sz="2000" dirty="0"/>
              <a:t>{ line-height: 90%; } // includes child</a:t>
            </a:r>
          </a:p>
          <a:p>
            <a:pPr lvl="1"/>
            <a:r>
              <a:rPr lang="en-CA" sz="2400" dirty="0" smtClean="0"/>
              <a:t>Child </a:t>
            </a:r>
            <a:r>
              <a:rPr lang="en-CA" sz="2400" dirty="0"/>
              <a:t>selector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e.g. 	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&gt;li </a:t>
            </a:r>
            <a:r>
              <a:rPr lang="en-CA" sz="2000" dirty="0"/>
              <a:t>{ text-decoration: underline; }</a:t>
            </a:r>
          </a:p>
          <a:p>
            <a:pPr lvl="1"/>
            <a:r>
              <a:rPr lang="en-CA" sz="2400" dirty="0"/>
              <a:t>Adjacent sibling selector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e.g. 	</a:t>
            </a:r>
            <a:r>
              <a:rPr lang="en-CA" sz="2000" dirty="0" smtClean="0"/>
              <a:t>h2+p </a:t>
            </a:r>
            <a:r>
              <a:rPr lang="en-CA" sz="2000" dirty="0"/>
              <a:t>{ color: blue; } // matches all p elements that appear immediately after </a:t>
            </a:r>
            <a:r>
              <a:rPr lang="en-CA" sz="2000" dirty="0" smtClean="0"/>
              <a:t>h2 elements</a:t>
            </a:r>
            <a:r>
              <a:rPr lang="en-CA" sz="2000" dirty="0"/>
              <a:t>.</a:t>
            </a:r>
          </a:p>
          <a:p>
            <a:pPr lvl="1"/>
            <a:r>
              <a:rPr lang="en-CA" sz="2400" dirty="0"/>
              <a:t>General sibling selector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e.g. 	</a:t>
            </a:r>
            <a:r>
              <a:rPr lang="en-CA" sz="2000" dirty="0" smtClean="0"/>
              <a:t>h2~p </a:t>
            </a:r>
            <a:r>
              <a:rPr lang="en-CA" sz="2000" dirty="0"/>
              <a:t>{ color: blue; </a:t>
            </a:r>
            <a:r>
              <a:rPr lang="en-CA" sz="2000" dirty="0" smtClean="0"/>
              <a:t>}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669353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540750" cy="5328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Pseudo-class selector</a:t>
            </a:r>
            <a:endParaRPr lang="en-CA" sz="2800" dirty="0"/>
          </a:p>
          <a:p>
            <a:pPr lvl="1"/>
            <a:r>
              <a:rPr lang="en-CA" sz="2400" dirty="0"/>
              <a:t>A pseudo-class is similar to a class in HTML, but it’s not specified explicitly in the markup. </a:t>
            </a:r>
            <a:endParaRPr lang="en-CA" sz="2400" dirty="0" smtClean="0"/>
          </a:p>
          <a:p>
            <a:pPr marL="457200" lvl="1" indent="0">
              <a:buNone/>
            </a:pPr>
            <a:r>
              <a:rPr lang="en-CA" sz="2400" dirty="0"/>
              <a:t>:</a:t>
            </a:r>
            <a:r>
              <a:rPr lang="en-CA" sz="2400" dirty="0" smtClean="0"/>
              <a:t>active,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:hover</a:t>
            </a:r>
            <a:r>
              <a:rPr lang="en-CA" sz="2400" dirty="0" smtClean="0"/>
              <a:t>, :link,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:visited</a:t>
            </a:r>
            <a:r>
              <a:rPr lang="en-CA" sz="2400" dirty="0" smtClean="0"/>
              <a:t>,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:focus</a:t>
            </a:r>
            <a:r>
              <a:rPr lang="en-CA" sz="2400" dirty="0" smtClean="0"/>
              <a:t>,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:first-child</a:t>
            </a:r>
            <a:r>
              <a:rPr lang="en-CA" sz="2400" dirty="0" smtClean="0"/>
              <a:t>, …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Pseudo-element selector</a:t>
            </a:r>
          </a:p>
          <a:p>
            <a:pPr lvl="1"/>
            <a:r>
              <a:rPr lang="en-CA" sz="2400" dirty="0" smtClean="0"/>
              <a:t>allow you to style certain parts of a document:</a:t>
            </a:r>
          </a:p>
          <a:p>
            <a:pPr lvl="1"/>
            <a:r>
              <a:rPr lang="en-CA" sz="2400" dirty="0" smtClean="0"/>
              <a:t>CSS2</a:t>
            </a:r>
          </a:p>
          <a:p>
            <a:pPr marL="857250" lvl="2" indent="0">
              <a:buNone/>
            </a:pPr>
            <a:r>
              <a:rPr lang="en-CA" sz="1800" dirty="0" smtClean="0"/>
              <a:t>:after, :</a:t>
            </a:r>
            <a:r>
              <a:rPr lang="en-CA" sz="1800" dirty="0"/>
              <a:t>before,  </a:t>
            </a:r>
            <a:r>
              <a:rPr lang="en-CA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:first-letter</a:t>
            </a:r>
            <a:r>
              <a:rPr lang="en-CA" sz="1800" dirty="0"/>
              <a:t>, </a:t>
            </a:r>
            <a:r>
              <a:rPr lang="en-CA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:first-line</a:t>
            </a:r>
            <a:r>
              <a:rPr lang="en-CA" sz="1800" dirty="0"/>
              <a:t>, </a:t>
            </a:r>
            <a:r>
              <a:rPr lang="en-CA" sz="1800" dirty="0" smtClean="0"/>
              <a:t>:selection</a:t>
            </a:r>
            <a:endParaRPr lang="en-CA" dirty="0"/>
          </a:p>
          <a:p>
            <a:pPr lvl="1"/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CSS3</a:t>
            </a:r>
            <a:endParaRPr lang="en-CA" sz="24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lvl="2" indent="0">
              <a:buNone/>
            </a:pPr>
            <a:r>
              <a:rPr lang="en-CA" sz="1800" dirty="0" smtClean="0"/>
              <a:t>::after, ::before,  </a:t>
            </a:r>
            <a:r>
              <a:rPr lang="en-CA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::first-letter</a:t>
            </a:r>
            <a:r>
              <a:rPr lang="en-CA" sz="1800" dirty="0" smtClean="0"/>
              <a:t>, </a:t>
            </a:r>
            <a:r>
              <a:rPr lang="en-CA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::first-line</a:t>
            </a:r>
            <a:r>
              <a:rPr lang="en-CA" sz="1800" dirty="0" smtClean="0"/>
              <a:t>, ::selection</a:t>
            </a:r>
          </a:p>
          <a:p>
            <a:pPr marL="914400" lvl="2" indent="0">
              <a:buNone/>
            </a:pPr>
            <a:endParaRPr lang="en-CA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CA" sz="3000" dirty="0" smtClean="0">
                <a:hlinkClick r:id="rId3"/>
              </a:rPr>
              <a:t>morecss.html</a:t>
            </a:r>
            <a:endParaRPr lang="en-CA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22467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Form Summary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Form element: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CA" sz="2000" dirty="0"/>
              <a:t>&lt;form  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CA" sz="2000" dirty="0" smtClean="0"/>
              <a:t>="post" 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CA" sz="2000" dirty="0"/>
              <a:t>="</a:t>
            </a:r>
            <a:r>
              <a:rPr lang="en-CA" sz="2000" dirty="0" err="1"/>
              <a:t>url</a:t>
            </a:r>
            <a:r>
              <a:rPr lang="en-CA" sz="2000" dirty="0"/>
              <a:t>" &gt;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CA" sz="2000" dirty="0"/>
              <a:t>   …. … 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CA" sz="2000" dirty="0"/>
              <a:t>&lt;/form</a:t>
            </a:r>
            <a:r>
              <a:rPr lang="en-CA" sz="2000" dirty="0" smtClean="0"/>
              <a:t>&gt;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F</a:t>
            </a:r>
            <a:r>
              <a:rPr lang="en-CA" sz="2800" dirty="0" smtClean="0"/>
              <a:t>orm elements/controls:</a:t>
            </a:r>
            <a:endParaRPr lang="en-CA" sz="2800" dirty="0" smtClean="0"/>
          </a:p>
          <a:p>
            <a:pPr lvl="1"/>
            <a:r>
              <a:rPr lang="en-US" sz="2400" dirty="0" smtClean="0"/>
              <a:t>&lt;</a:t>
            </a:r>
            <a:r>
              <a:rPr 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sz="2400" dirty="0" smtClean="0"/>
              <a:t>&gt;</a:t>
            </a:r>
            <a:r>
              <a:rPr lang="en-US" sz="2400" dirty="0" smtClean="0"/>
              <a:t> type =:</a:t>
            </a:r>
            <a:endParaRPr lang="en-US" sz="2400" dirty="0" smtClean="0"/>
          </a:p>
          <a:p>
            <a:pPr lvl="2"/>
            <a:r>
              <a:rPr lang="en-US" sz="2000" dirty="0" smtClean="0"/>
              <a:t>Textboxes: </a:t>
            </a:r>
            <a:r>
              <a:rPr 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text, password, email, file, color, date, time, number, </a:t>
            </a:r>
            <a:r>
              <a:rPr lang="en-US" sz="2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</a:t>
            </a:r>
            <a:r>
              <a:rPr lang="en-US" sz="2000" dirty="0" smtClean="0"/>
              <a:t>, …</a:t>
            </a:r>
          </a:p>
          <a:p>
            <a:pPr lvl="2"/>
            <a:r>
              <a:rPr lang="en-US" sz="2000" dirty="0" smtClean="0"/>
              <a:t>Selections: </a:t>
            </a:r>
            <a:r>
              <a:rPr 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checkbox, radio</a:t>
            </a:r>
          </a:p>
          <a:p>
            <a:pPr lvl="2"/>
            <a:r>
              <a:rPr lang="en-US" sz="2000" dirty="0" smtClean="0"/>
              <a:t>Buttons: </a:t>
            </a:r>
            <a:r>
              <a:rPr 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submit, reset, image, button</a:t>
            </a:r>
            <a:endParaRPr lang="en-US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dirty="0" smtClean="0"/>
              <a:t>Other elements:</a:t>
            </a:r>
            <a:endParaRPr lang="en-US" sz="24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 smtClean="0"/>
              <a:t>&lt;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sz="2000" dirty="0" smtClean="0"/>
              <a:t>&gt; with &lt;option&gt;,  </a:t>
            </a:r>
            <a:r>
              <a:rPr lang="en-US" sz="2000" dirty="0" smtClean="0"/>
              <a:t>&lt;</a:t>
            </a:r>
            <a:r>
              <a:rPr 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sz="2000" dirty="0" smtClean="0"/>
              <a:t>&gt;, &lt;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US" sz="2000" dirty="0" smtClean="0"/>
              <a:t>&gt;.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 smtClean="0"/>
              <a:t>&lt;</a:t>
            </a:r>
            <a:r>
              <a:rPr 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fieldset</a:t>
            </a:r>
            <a:r>
              <a:rPr lang="en-US" sz="2000" dirty="0" smtClean="0"/>
              <a:t>&gt;, &lt;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legend</a:t>
            </a:r>
            <a:r>
              <a:rPr lang="en-US" sz="2000" dirty="0" smtClean="0"/>
              <a:t>&gt;, &lt;</a:t>
            </a:r>
            <a:r>
              <a:rPr 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lable</a:t>
            </a:r>
            <a:r>
              <a:rPr lang="en-US" sz="2000" dirty="0" smtClean="0"/>
              <a:t>&gt;, …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61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effectLst/>
                <a:hlinkClick r:id="rId3"/>
              </a:rPr>
              <a:t>W3C HTML5 DOC: Forms</a:t>
            </a:r>
            <a:endParaRPr lang="en-CA" altLang="en-US" dirty="0" smtClean="0">
              <a:effectLst/>
              <a:hlinkClick r:id="rId4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 smtClean="0">
                <a:effectLst/>
                <a:hlinkClick r:id="rId4"/>
              </a:rPr>
              <a:t>MDN: </a:t>
            </a:r>
            <a:r>
              <a:rPr lang="en-CA" dirty="0" smtClean="0">
                <a:effectLst/>
                <a:hlinkClick r:id="rId4"/>
              </a:rPr>
              <a:t>Forms in HTML</a:t>
            </a:r>
            <a:endParaRPr lang="en-CA" dirty="0" smtClean="0">
              <a:effectLst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dirty="0" smtClean="0">
                <a:effectLst/>
                <a:hlinkClick r:id="rId5"/>
              </a:rPr>
              <a:t>How </a:t>
            </a:r>
            <a:r>
              <a:rPr lang="en-CA" dirty="0">
                <a:effectLst/>
                <a:hlinkClick r:id="rId5"/>
              </a:rPr>
              <a:t>to structure an HTML </a:t>
            </a:r>
            <a:r>
              <a:rPr lang="en-CA" dirty="0" smtClean="0">
                <a:effectLst/>
                <a:hlinkClick r:id="rId5"/>
              </a:rPr>
              <a:t>form</a:t>
            </a:r>
            <a:endParaRPr lang="en-CA" dirty="0" smtClean="0">
              <a:effectLst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6"/>
              </a:rPr>
              <a:t>Selectors - Web developer guide | </a:t>
            </a:r>
            <a:r>
              <a:rPr lang="en-CA" altLang="en-US" dirty="0" smtClean="0">
                <a:hlinkClick r:id="rId6"/>
              </a:rPr>
              <a:t>MDN</a:t>
            </a: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>
              <a:hlinkClick r:id="rId6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</a:t>
            </a:r>
            <a:r>
              <a:rPr lang="en-CA" altLang="en-US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</a:t>
            </a: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Tool</a:t>
            </a:r>
            <a:r>
              <a:rPr lang="en-CA" altLang="en-US" dirty="0">
                <a:effectLst/>
              </a:rPr>
              <a:t>: </a:t>
            </a:r>
            <a:r>
              <a:rPr lang="en-CA" altLang="en-US" dirty="0">
                <a:effectLst/>
                <a:hlinkClick r:id="rId7"/>
              </a:rPr>
              <a:t>Firefox Style Editor</a:t>
            </a:r>
            <a:endParaRPr lang="en-CA" altLang="en-US" dirty="0">
              <a:effectLst/>
              <a:hlinkClick r:id="rId3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 smtClean="0">
              <a:hlinkClick r:id="rId6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 smtClean="0">
              <a:hlinkClick r:id="rId6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47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&lt;form&gt; Element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8077200" cy="489654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 smtClean="0"/>
              <a:t>The &lt;form&gt; element defines an HTML form:</a:t>
            </a:r>
          </a:p>
          <a:p>
            <a:pPr marL="400050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CA" sz="1700" dirty="0" smtClean="0"/>
          </a:p>
          <a:p>
            <a:pPr marL="8001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 smtClean="0"/>
              <a:t>&lt;</a:t>
            </a:r>
            <a:r>
              <a:rPr lang="en-CA" dirty="0"/>
              <a:t>form </a:t>
            </a:r>
            <a:r>
              <a:rPr lang="en-CA" dirty="0" smtClean="0"/>
              <a:t> id</a:t>
            </a:r>
            <a:r>
              <a:rPr lang="en-CA" dirty="0"/>
              <a:t>="</a:t>
            </a:r>
            <a:r>
              <a:rPr lang="en-CA" dirty="0" err="1" smtClean="0"/>
              <a:t>formId</a:t>
            </a:r>
            <a:r>
              <a:rPr lang="en-CA" dirty="0"/>
              <a:t>" </a:t>
            </a:r>
            <a:r>
              <a:rPr lang="en-CA" dirty="0" smtClean="0"/>
              <a:t>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CA" dirty="0" smtClean="0"/>
              <a:t>="...."  </a:t>
            </a:r>
            <a:endParaRPr lang="en-CA" dirty="0"/>
          </a:p>
          <a:p>
            <a:pPr marL="8001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       </a:t>
            </a:r>
            <a:r>
              <a:rPr lang="en-CA" dirty="0" smtClean="0"/>
              <a:t>  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CA" dirty="0" smtClean="0"/>
              <a:t>="</a:t>
            </a:r>
            <a:r>
              <a:rPr lang="en-CA" dirty="0" err="1" smtClean="0"/>
              <a:t>url</a:t>
            </a:r>
            <a:r>
              <a:rPr lang="en-CA" dirty="0" smtClean="0"/>
              <a:t>" &gt;</a:t>
            </a:r>
            <a:endParaRPr lang="en-CA" dirty="0"/>
          </a:p>
          <a:p>
            <a:pPr marL="8001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/>
              <a:t>   </a:t>
            </a:r>
            <a:r>
              <a:rPr lang="en-CA" dirty="0" smtClean="0"/>
              <a:t>…. … </a:t>
            </a:r>
          </a:p>
          <a:p>
            <a:pPr marL="800100" lvl="2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dirty="0" smtClean="0"/>
              <a:t>&lt;/</a:t>
            </a:r>
            <a:r>
              <a:rPr lang="en-CA" dirty="0"/>
              <a:t>form</a:t>
            </a:r>
            <a:r>
              <a:rPr lang="en-CA" dirty="0" smtClean="0"/>
              <a:t>&gt;</a:t>
            </a:r>
            <a:endParaRPr lang="en-CA" dirty="0"/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000" dirty="0"/>
              <a:t>HTML forms contain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elements </a:t>
            </a:r>
            <a:r>
              <a:rPr lang="en-CA" sz="3000" dirty="0">
                <a:effectLst/>
              </a:rPr>
              <a:t>(or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controls</a:t>
            </a:r>
            <a:r>
              <a:rPr lang="en-CA" sz="3000" dirty="0">
                <a:effectLst/>
              </a:rPr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3000" dirty="0" smtClean="0"/>
              <a:t>A </a:t>
            </a:r>
            <a:r>
              <a:rPr lang="en-CA" sz="3000" dirty="0"/>
              <a:t>document may have more than one </a:t>
            </a:r>
            <a:r>
              <a:rPr lang="en-CA" sz="3000" dirty="0" smtClean="0"/>
              <a:t>form, </a:t>
            </a:r>
            <a:r>
              <a:rPr lang="en-CA" sz="3000" dirty="0"/>
              <a:t>but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forms cannot be nested</a:t>
            </a:r>
            <a:r>
              <a:rPr lang="en-CA" sz="3000" dirty="0"/>
              <a:t>. </a:t>
            </a:r>
            <a:endParaRPr lang="en-CA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7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for &lt;form&gt;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352256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effectLst/>
              </a:rPr>
              <a:t>The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</a:t>
            </a:r>
            <a:r>
              <a:rPr lang="en-CA" dirty="0" smtClean="0">
                <a:effectLst/>
              </a:rPr>
              <a:t>attribute</a:t>
            </a:r>
            <a:endParaRPr lang="en-CA" dirty="0">
              <a:effectLst/>
            </a:endParaRPr>
          </a:p>
          <a:p>
            <a:pPr lvl="1"/>
            <a:endParaRPr lang="en-CA" sz="1000" dirty="0" smtClean="0"/>
          </a:p>
          <a:p>
            <a:pPr lvl="1"/>
            <a:r>
              <a:rPr lang="en-CA" dirty="0" smtClean="0"/>
              <a:t>the </a:t>
            </a:r>
            <a:r>
              <a:rPr lang="en-CA" dirty="0"/>
              <a:t>short way of saying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request method</a:t>
            </a:r>
            <a:r>
              <a:rPr lang="en-CA" dirty="0"/>
              <a:t>. </a:t>
            </a:r>
            <a:endParaRPr lang="en-CA" dirty="0" smtClean="0"/>
          </a:p>
          <a:p>
            <a:pPr lvl="2"/>
            <a:r>
              <a:rPr lang="en-CA" dirty="0" smtClean="0"/>
              <a:t>It </a:t>
            </a:r>
            <a:r>
              <a:rPr lang="en-CA" dirty="0"/>
              <a:t>tells the server the request is being made of what kind of request it is.</a:t>
            </a:r>
          </a:p>
          <a:p>
            <a:pPr lvl="1"/>
            <a:endParaRPr lang="en-CA" sz="1000" dirty="0"/>
          </a:p>
          <a:p>
            <a:pPr lvl="1"/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method=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get" </a:t>
            </a:r>
            <a:r>
              <a:rPr lang="en-CA" dirty="0" smtClean="0"/>
              <a:t>: </a:t>
            </a:r>
            <a:endParaRPr lang="en-CA" dirty="0" smtClean="0"/>
          </a:p>
          <a:p>
            <a:pPr lvl="2"/>
            <a:r>
              <a:rPr lang="en-CA" dirty="0" smtClean="0"/>
              <a:t>is </a:t>
            </a:r>
            <a:r>
              <a:rPr lang="en-CA" dirty="0" smtClean="0"/>
              <a:t>the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en-CA" dirty="0" smtClean="0"/>
              <a:t>. </a:t>
            </a:r>
            <a:r>
              <a:rPr lang="en-CA" dirty="0"/>
              <a:t>The fill-out form contents to be appended to the URL as if they were a normal query (maximum of 256 characters). </a:t>
            </a:r>
            <a:endParaRPr lang="en-CA" dirty="0" smtClean="0"/>
          </a:p>
          <a:p>
            <a:pPr lvl="2"/>
            <a:r>
              <a:rPr lang="en-CA" dirty="0"/>
              <a:t>Example: </a:t>
            </a:r>
            <a:r>
              <a:rPr lang="en-CA" dirty="0">
                <a:hlinkClick r:id="rId3"/>
              </a:rPr>
              <a:t>simple-form-get.html</a:t>
            </a:r>
            <a:endParaRPr lang="en-CA" dirty="0"/>
          </a:p>
          <a:p>
            <a:pPr lvl="1"/>
            <a:endParaRPr lang="en-CA" sz="1000" dirty="0"/>
          </a:p>
          <a:p>
            <a:pPr lvl="1"/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method=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: </a:t>
            </a:r>
            <a:endParaRPr lang="en-CA" dirty="0" smtClean="0"/>
          </a:p>
          <a:p>
            <a:pPr lvl="2"/>
            <a:r>
              <a:rPr lang="en-CA" dirty="0" smtClean="0"/>
              <a:t>the </a:t>
            </a:r>
            <a:r>
              <a:rPr lang="en-CA" dirty="0"/>
              <a:t>fill-out form contents to be sent to the server in a data body rather than as part of the URL</a:t>
            </a:r>
          </a:p>
          <a:p>
            <a:pPr lvl="2"/>
            <a:endParaRPr lang="en-CA" sz="600" dirty="0"/>
          </a:p>
          <a:p>
            <a:pPr lvl="2"/>
            <a:r>
              <a:rPr lang="en-CA" dirty="0"/>
              <a:t>Method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 smtClean="0"/>
              <a:t>post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 smtClean="0"/>
              <a:t> </a:t>
            </a:r>
            <a:r>
              <a:rPr lang="en-CA" dirty="0"/>
              <a:t>is more secure.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7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 for &lt;form&gt;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The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 </a:t>
            </a:r>
            <a:r>
              <a:rPr lang="en-CA" sz="2800" dirty="0" smtClean="0">
                <a:effectLst/>
              </a:rPr>
              <a:t>attribute</a:t>
            </a:r>
            <a:endParaRPr lang="en-CA" sz="2800" dirty="0">
              <a:effectLst/>
            </a:endParaRPr>
          </a:p>
          <a:p>
            <a:pPr lvl="1"/>
            <a:r>
              <a:rPr lang="en-CA" sz="2400" dirty="0"/>
              <a:t>The action attribute tells browser where to post the form data when the form is submitted.</a:t>
            </a:r>
          </a:p>
          <a:p>
            <a:pPr lvl="1"/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action="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Normally, the form is submitted to a web page on a web server</a:t>
            </a:r>
            <a:r>
              <a:rPr lang="en-CA" sz="2000" dirty="0" smtClean="0"/>
              <a:t>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 smtClean="0"/>
              <a:t>Examples </a:t>
            </a:r>
          </a:p>
          <a:p>
            <a:pPr marL="1371600" lvl="3" indent="0">
              <a:buNone/>
            </a:pPr>
            <a:r>
              <a:rPr lang="en-CA" sz="1600" dirty="0"/>
              <a:t>&lt;</a:t>
            </a:r>
            <a:r>
              <a:rPr lang="en-CA" sz="1600" dirty="0" smtClean="0"/>
              <a:t>form </a:t>
            </a:r>
            <a:r>
              <a:rPr lang="en-C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 </a:t>
            </a:r>
            <a:r>
              <a:rPr lang="en-CA" sz="1600" dirty="0"/>
              <a:t>= "example1" 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CA" sz="1600" dirty="0"/>
              <a:t>="post" </a:t>
            </a:r>
            <a:r>
              <a:rPr lang="en-CA" sz="1600" dirty="0" smtClean="0"/>
              <a:t>   </a:t>
            </a:r>
          </a:p>
          <a:p>
            <a:pPr marL="1371600" lvl="3" indent="0">
              <a:buNone/>
            </a:pPr>
            <a:r>
              <a:rPr lang="en-CA" sz="1600" dirty="0"/>
              <a:t> </a:t>
            </a:r>
            <a:r>
              <a:rPr lang="en-CA" sz="1600" dirty="0" smtClean="0"/>
              <a:t>         </a:t>
            </a:r>
            <a:r>
              <a:rPr lang="en-C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="https://formpost.azurewebsites.net/home/test</a:t>
            </a:r>
            <a:r>
              <a:rPr lang="en-CA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sz="1600" dirty="0" smtClean="0"/>
              <a:t>&gt; … &lt;/form&gt;</a:t>
            </a:r>
            <a:endParaRPr lang="en-CA" sz="1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 smtClean="0"/>
              <a:t>URLs for form post testing:</a:t>
            </a:r>
          </a:p>
          <a:p>
            <a:pPr lvl="3"/>
            <a:r>
              <a:rPr lang="en-CA" sz="1800" dirty="0" smtClean="0"/>
              <a:t>https://formpost.azurewebsites.net/home/test  (not work for ‘get’) </a:t>
            </a:r>
            <a:endParaRPr lang="en-CA" sz="1800" dirty="0"/>
          </a:p>
          <a:p>
            <a:pPr lvl="3"/>
            <a:r>
              <a:rPr lang="en-CA" sz="1800" dirty="0"/>
              <a:t>http://www.htmlcodetutorial.com/cgi-bin/mycgi.pl</a:t>
            </a:r>
          </a:p>
          <a:p>
            <a:pPr lvl="3"/>
            <a:r>
              <a:rPr lang="en-CA" sz="1800" dirty="0" smtClean="0"/>
              <a:t>https</a:t>
            </a:r>
            <a:r>
              <a:rPr lang="en-CA" sz="1800" dirty="0"/>
              <a:t>://zenit.senecac.on.ca/~emile.ohan/cgi-bin/echo-p.pl</a:t>
            </a:r>
          </a:p>
          <a:p>
            <a:pPr lvl="1"/>
            <a:r>
              <a:rPr lang="en-CA" sz="2400" dirty="0" smtClean="0"/>
              <a:t>action="#"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 smtClean="0"/>
              <a:t>to current page, used for in-browser </a:t>
            </a:r>
            <a:r>
              <a:rPr lang="en-CA" sz="2000" dirty="0"/>
              <a:t>Processing </a:t>
            </a:r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8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Elements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 smtClean="0"/>
              <a:t>An HTML form can contain a number of form elements/fields/controls: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&lt;</a:t>
            </a:r>
            <a:r>
              <a:rPr 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dirty="0"/>
              <a:t>&gt; </a:t>
            </a:r>
            <a:r>
              <a:rPr lang="en-US" dirty="0" smtClean="0"/>
              <a:t>element </a:t>
            </a:r>
            <a:r>
              <a:rPr lang="en-US" dirty="0"/>
              <a:t>is the one of the most-used </a:t>
            </a:r>
            <a:r>
              <a:rPr lang="en-US" dirty="0" smtClean="0"/>
              <a:t>form </a:t>
            </a:r>
            <a:r>
              <a:rPr lang="en-US" dirty="0"/>
              <a:t>element.</a:t>
            </a:r>
          </a:p>
          <a:p>
            <a:pPr lvl="1"/>
            <a:r>
              <a:rPr lang="en-US" dirty="0" smtClean="0"/>
              <a:t>Other form elements which are used gather or process user’s input: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&lt;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</a:t>
            </a:r>
            <a:r>
              <a:rPr lang="en-US" dirty="0" smtClean="0"/>
              <a:t>&gt;,  &lt;</a:t>
            </a:r>
            <a:r>
              <a:rPr lang="en-US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US" dirty="0" smtClean="0"/>
              <a:t>&gt;, &lt;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US" dirty="0" smtClean="0"/>
              <a:t>&gt;.</a:t>
            </a:r>
          </a:p>
          <a:p>
            <a:pPr lvl="1"/>
            <a:r>
              <a:rPr lang="en-US" dirty="0" smtClean="0"/>
              <a:t>Other elements that can be used in forms: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 smtClean="0"/>
              <a:t>&lt;</a:t>
            </a:r>
            <a:r>
              <a:rPr lang="en-US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fieldset</a:t>
            </a:r>
            <a:r>
              <a:rPr lang="en-US" dirty="0" smtClean="0"/>
              <a:t>&gt;, &lt;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legend</a:t>
            </a:r>
            <a:r>
              <a:rPr lang="en-US" dirty="0" smtClean="0"/>
              <a:t>&gt;, &lt;</a:t>
            </a:r>
            <a:r>
              <a:rPr lang="en-US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lable</a:t>
            </a:r>
            <a:r>
              <a:rPr lang="en-US" dirty="0" smtClean="0"/>
              <a:t>&gt;, …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7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&lt;input&gt; Elements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396734" cy="4859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The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input&gt;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</a:t>
            </a:r>
            <a:r>
              <a:rPr lang="en-CA" sz="2400" dirty="0"/>
              <a:t>is used to specify a simple input element inside a form that can receive user input. </a:t>
            </a:r>
            <a:endParaRPr lang="en-CA" sz="2400" dirty="0" smtClean="0"/>
          </a:p>
          <a:p>
            <a:pPr lvl="1"/>
            <a:r>
              <a:rPr lang="en-CA" sz="2000" dirty="0" smtClean="0"/>
              <a:t>&lt;input</a:t>
            </a:r>
            <a:r>
              <a:rPr lang="en-CA" sz="2000" dirty="0"/>
              <a:t>&gt; </a:t>
            </a:r>
            <a:r>
              <a:rPr lang="en-CA" sz="2000" dirty="0" smtClean="0"/>
              <a:t>tags are </a:t>
            </a:r>
            <a:r>
              <a:rPr lang="en-CA" sz="2000" dirty="0">
                <a:solidFill>
                  <a:srgbClr val="0000CC"/>
                </a:solidFill>
              </a:rPr>
              <a:t>inline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0000CC"/>
                </a:solidFill>
              </a:rPr>
              <a:t>empty</a:t>
            </a:r>
            <a:r>
              <a:rPr lang="en-CA" sz="2000" dirty="0"/>
              <a:t> </a:t>
            </a:r>
            <a:r>
              <a:rPr lang="en-CA" sz="2000" dirty="0"/>
              <a:t>tags . </a:t>
            </a:r>
            <a:r>
              <a:rPr lang="en-CA" sz="2000" dirty="0" smtClean="0"/>
              <a:t>It may be written as &lt;input /&gt;</a:t>
            </a:r>
            <a:endParaRPr lang="en-CA" sz="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attribute</a:t>
            </a:r>
            <a:r>
              <a:rPr lang="en-CA" sz="2400" dirty="0"/>
              <a:t>. </a:t>
            </a:r>
            <a:endParaRPr lang="en-CA" sz="2400" dirty="0" smtClean="0"/>
          </a:p>
          <a:p>
            <a:pPr lvl="1"/>
            <a:r>
              <a:rPr lang="en-CA" sz="2000" dirty="0" smtClean="0"/>
              <a:t>All </a:t>
            </a:r>
            <a:r>
              <a:rPr lang="en-CA" sz="2000" dirty="0"/>
              <a:t>&lt;</a:t>
            </a:r>
            <a:r>
              <a:rPr lang="en-CA" sz="2000" dirty="0" smtClean="0"/>
              <a:t>input&gt; </a:t>
            </a:r>
            <a:r>
              <a:rPr lang="en-CA" sz="2000" dirty="0"/>
              <a:t>tags are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</a:t>
            </a:r>
            <a:r>
              <a:rPr lang="en-CA" sz="2000" dirty="0"/>
              <a:t>to have a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attribute</a:t>
            </a:r>
            <a:r>
              <a:rPr lang="en-CA" sz="2000" dirty="0"/>
              <a:t>. </a:t>
            </a:r>
          </a:p>
          <a:p>
            <a:pPr lvl="1"/>
            <a:r>
              <a:rPr lang="en-CA" sz="2000" dirty="0" smtClean="0"/>
              <a:t>The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indicates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/>
              <a:t>what sort of input field the tag represents, such as text boxes or radio </a:t>
            </a:r>
            <a:r>
              <a:rPr lang="en-CA" sz="2000" dirty="0" smtClean="0"/>
              <a:t>buttons.</a:t>
            </a:r>
            <a:endParaRPr lang="en-CA" sz="9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attribute </a:t>
            </a:r>
            <a:endParaRPr lang="en-CA" sz="24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000" dirty="0" smtClean="0"/>
              <a:t>A</a:t>
            </a:r>
            <a:r>
              <a:rPr lang="en-CA" sz="2000" dirty="0" smtClean="0"/>
              <a:t>ll </a:t>
            </a:r>
            <a:r>
              <a:rPr lang="en-CA" sz="2000" dirty="0"/>
              <a:t>&lt;</a:t>
            </a:r>
            <a:r>
              <a:rPr lang="en-CA" sz="2000" dirty="0" smtClean="0"/>
              <a:t>input&gt; tags </a:t>
            </a:r>
            <a:r>
              <a:rPr lang="en-CA" sz="2000" dirty="0"/>
              <a:t>are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 </a:t>
            </a:r>
            <a:r>
              <a:rPr lang="en-CA" sz="2000" dirty="0"/>
              <a:t>to have a 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attribute, </a:t>
            </a:r>
            <a:r>
              <a:rPr lang="en-CA" sz="2000" dirty="0" smtClean="0"/>
              <a:t>e</a:t>
            </a:r>
            <a:r>
              <a:rPr lang="en-CA" sz="2000" dirty="0" smtClean="0"/>
              <a:t>xcept </a:t>
            </a:r>
            <a:r>
              <a:rPr lang="en-CA" sz="2000" dirty="0"/>
              <a:t>for the submit and reset buttons, . </a:t>
            </a:r>
            <a:endParaRPr lang="en-CA" sz="2000" dirty="0"/>
          </a:p>
          <a:p>
            <a:pPr lvl="1"/>
            <a:r>
              <a:rPr lang="en-CA" sz="2000" dirty="0" smtClean="0"/>
              <a:t>The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</a:t>
            </a:r>
            <a:r>
              <a:rPr lang="en-CA" sz="2000" dirty="0" smtClean="0"/>
              <a:t>attribute with value determines if the input in the field will be sent to the server</a:t>
            </a:r>
            <a:r>
              <a:rPr lang="en-CA" sz="24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92255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4693</TotalTime>
  <Words>4186</Words>
  <Application>Microsoft Office PowerPoint</Application>
  <PresentationFormat>On-screen Show (4:3)</PresentationFormat>
  <Paragraphs>541</Paragraphs>
  <Slides>47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Compass</vt:lpstr>
      <vt:lpstr>INT222 - Internet Fundamentals</vt:lpstr>
      <vt:lpstr>Agenda</vt:lpstr>
      <vt:lpstr>HTML Forms</vt:lpstr>
      <vt:lpstr>HTML Forms</vt:lpstr>
      <vt:lpstr>The &lt;form&gt; Element</vt:lpstr>
      <vt:lpstr>Attributes for &lt;form&gt;</vt:lpstr>
      <vt:lpstr>Attributes for &lt;form&gt;</vt:lpstr>
      <vt:lpstr>Form Elements</vt:lpstr>
      <vt:lpstr>The &lt;input&gt; Elements</vt:lpstr>
      <vt:lpstr>Type Attributes of the &lt;input&gt; Tag</vt:lpstr>
      <vt:lpstr>Type Attributes of the &lt;input&gt; Tag</vt:lpstr>
      <vt:lpstr>Type Attributes of the &lt;input&gt; Tag</vt:lpstr>
      <vt:lpstr>Type Attributes of the &lt;input&gt; Tag</vt:lpstr>
      <vt:lpstr>Type Attributes of the &lt;input&gt; Tag</vt:lpstr>
      <vt:lpstr>Type Attributes of the &lt;input&gt; Tag</vt:lpstr>
      <vt:lpstr>Type Attributes of the &lt;input&gt; Tag</vt:lpstr>
      <vt:lpstr>Type Attributes of the &lt;input&gt; Tag</vt:lpstr>
      <vt:lpstr>Text field with &lt;datalist&gt; tag</vt:lpstr>
      <vt:lpstr>Attributes for &lt;input&gt; Tag</vt:lpstr>
      <vt:lpstr>Attributes of the &lt;input&gt; Tag</vt:lpstr>
      <vt:lpstr>Additional Attributes of the &lt;input&gt; Tag</vt:lpstr>
      <vt:lpstr>Additional Attributes of the &lt;input&gt; Tag</vt:lpstr>
      <vt:lpstr>Additional Attributes of the &lt;input&gt; Tag</vt:lpstr>
      <vt:lpstr>HTML5 Form input Types &amp; Attributes</vt:lpstr>
      <vt:lpstr>HTML5 Form input Types &amp; Attributes</vt:lpstr>
      <vt:lpstr>More Form Elements</vt:lpstr>
      <vt:lpstr>&lt;select&gt; Element </vt:lpstr>
      <vt:lpstr>&lt;select&gt; Element </vt:lpstr>
      <vt:lpstr>The attributes of the &lt;select&gt; tag</vt:lpstr>
      <vt:lpstr>&lt;option&gt; Element</vt:lpstr>
      <vt:lpstr>&lt;select&gt; Element with &lt;optgroup&gt;</vt:lpstr>
      <vt:lpstr>&lt;textarea&gt; Element</vt:lpstr>
      <vt:lpstr>&lt;button&gt; Element</vt:lpstr>
      <vt:lpstr>Grouping Fields</vt:lpstr>
      <vt:lpstr>&lt;label&gt; Element</vt:lpstr>
      <vt:lpstr>&lt;label&gt; Element</vt:lpstr>
      <vt:lpstr>Styling HTML Forms Using CSS</vt:lpstr>
      <vt:lpstr>Styling HTML Forms Using CSS</vt:lpstr>
      <vt:lpstr>An example form with CSS</vt:lpstr>
      <vt:lpstr>An example form with CSS</vt:lpstr>
      <vt:lpstr>More on CSS Selectors</vt:lpstr>
      <vt:lpstr>Selectors</vt:lpstr>
      <vt:lpstr>Selectors</vt:lpstr>
      <vt:lpstr>Selectors</vt:lpstr>
      <vt:lpstr>HTML Form Summary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227</cp:revision>
  <cp:lastPrinted>2001-07-23T19:37:02Z</cp:lastPrinted>
  <dcterms:created xsi:type="dcterms:W3CDTF">2001-03-26T00:24:34Z</dcterms:created>
  <dcterms:modified xsi:type="dcterms:W3CDTF">2015-10-31T15:51:12Z</dcterms:modified>
</cp:coreProperties>
</file>