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5"/>
  </p:notesMasterIdLst>
  <p:handoutMasterIdLst>
    <p:handoutMasterId r:id="rId56"/>
  </p:handoutMasterIdLst>
  <p:sldIdLst>
    <p:sldId id="266" r:id="rId2"/>
    <p:sldId id="271" r:id="rId3"/>
    <p:sldId id="288" r:id="rId4"/>
    <p:sldId id="367" r:id="rId5"/>
    <p:sldId id="293" r:id="rId6"/>
    <p:sldId id="346" r:id="rId7"/>
    <p:sldId id="368" r:id="rId8"/>
    <p:sldId id="428" r:id="rId9"/>
    <p:sldId id="363" r:id="rId10"/>
    <p:sldId id="295" r:id="rId11"/>
    <p:sldId id="297" r:id="rId12"/>
    <p:sldId id="300" r:id="rId13"/>
    <p:sldId id="303" r:id="rId14"/>
    <p:sldId id="307" r:id="rId15"/>
    <p:sldId id="310" r:id="rId16"/>
    <p:sldId id="312" r:id="rId17"/>
    <p:sldId id="314" r:id="rId18"/>
    <p:sldId id="354" r:id="rId19"/>
    <p:sldId id="362" r:id="rId20"/>
    <p:sldId id="357" r:id="rId21"/>
    <p:sldId id="433" r:id="rId22"/>
    <p:sldId id="416" r:id="rId23"/>
    <p:sldId id="420" r:id="rId24"/>
    <p:sldId id="421" r:id="rId25"/>
    <p:sldId id="423" r:id="rId26"/>
    <p:sldId id="376" r:id="rId27"/>
    <p:sldId id="377" r:id="rId28"/>
    <p:sldId id="379" r:id="rId29"/>
    <p:sldId id="380" r:id="rId30"/>
    <p:sldId id="381" r:id="rId31"/>
    <p:sldId id="378" r:id="rId32"/>
    <p:sldId id="424" r:id="rId33"/>
    <p:sldId id="429" r:id="rId34"/>
    <p:sldId id="382" r:id="rId35"/>
    <p:sldId id="383" r:id="rId36"/>
    <p:sldId id="384" r:id="rId37"/>
    <p:sldId id="386" r:id="rId38"/>
    <p:sldId id="385" r:id="rId39"/>
    <p:sldId id="387" r:id="rId40"/>
    <p:sldId id="388" r:id="rId41"/>
    <p:sldId id="389" r:id="rId42"/>
    <p:sldId id="390" r:id="rId43"/>
    <p:sldId id="391" r:id="rId44"/>
    <p:sldId id="431" r:id="rId45"/>
    <p:sldId id="430" r:id="rId46"/>
    <p:sldId id="398" r:id="rId47"/>
    <p:sldId id="400" r:id="rId48"/>
    <p:sldId id="432" r:id="rId49"/>
    <p:sldId id="402" r:id="rId50"/>
    <p:sldId id="405" r:id="rId51"/>
    <p:sldId id="406" r:id="rId52"/>
    <p:sldId id="426" r:id="rId53"/>
    <p:sldId id="277" r:id="rId54"/>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3" autoAdjust="0"/>
    <p:restoredTop sz="96374" autoAdjust="0"/>
  </p:normalViewPr>
  <p:slideViewPr>
    <p:cSldViewPr>
      <p:cViewPr varScale="1">
        <p:scale>
          <a:sx n="114" d="100"/>
          <a:sy n="114" d="100"/>
        </p:scale>
        <p:origin x="11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ong" userId="c2a9b83f-7d42-4d04-8154-38391ae5e9d6" providerId="ADAL" clId="{FC87674E-B205-4EA5-89B2-7DAF6CB04EC8}"/>
    <pc:docChg chg="custSel modSld">
      <pc:chgData name="Wei Song" userId="c2a9b83f-7d42-4d04-8154-38391ae5e9d6" providerId="ADAL" clId="{FC87674E-B205-4EA5-89B2-7DAF6CB04EC8}" dt="2017-09-17T22:56:14.048" v="15" actId="6549"/>
      <pc:docMkLst>
        <pc:docMk/>
      </pc:docMkLst>
      <pc:sldChg chg="modNotes modNotesTx">
        <pc:chgData name="Wei Song" userId="c2a9b83f-7d42-4d04-8154-38391ae5e9d6" providerId="ADAL" clId="{FC87674E-B205-4EA5-89B2-7DAF6CB04EC8}" dt="2017-09-17T22:56:14.048" v="15" actId="6549"/>
        <pc:sldMkLst>
          <pc:docMk/>
          <pc:sldMk cId="2790793290"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22.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23.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 Word about Scopes</a:t>
            </a:r>
          </a:p>
          <a:p>
            <a:r>
              <a:rPr lang="en-US" dirty="0"/>
              <a:t>When you run code in Scratchpad, it runs in a sandbox that has access to everything on your page, but keeps you from accidentally leaking variables onto your page. This is very similar to how the Web Console works. If you </a:t>
            </a:r>
            <a:r>
              <a:rPr lang="en-US" i="1" dirty="0"/>
              <a:t>want</a:t>
            </a:r>
            <a:r>
              <a:rPr lang="en-US" dirty="0"/>
              <a:t> to put a variable onto your page, just set it on window. window.foo=1 will give your page a variable </a:t>
            </a:r>
            <a:r>
              <a:rPr lang="en-US" dirty="0" err="1"/>
              <a:t>foo</a:t>
            </a:r>
            <a:r>
              <a:rPr lang="en-US" dirty="0"/>
              <a:t> that is accessible to scripts on the page.</a:t>
            </a:r>
          </a:p>
          <a:p>
            <a:r>
              <a:rPr lang="en-US" dirty="0"/>
              <a:t>Scratchpad, unlike Web Console, follows you around as you switch tabs. </a:t>
            </a:r>
            <a:r>
              <a:rPr lang="en-US" b="1" dirty="0">
                <a:solidFill>
                  <a:srgbClr val="0000CC"/>
                </a:solidFill>
              </a:rPr>
              <a:t>When you execute code, it runs against the current tab in your browser</a:t>
            </a:r>
            <a:r>
              <a:rPr lang="en-US" dirty="0"/>
              <a:t>. This makes it easy to try the same code against your development and staging servers, for example.</a:t>
            </a:r>
          </a:p>
          <a:p>
            <a:endParaRPr lang="en-US" dirty="0"/>
          </a:p>
          <a:p>
            <a:r>
              <a:rPr lang="en-US" b="1" dirty="0"/>
              <a:t>Trying New Code with Scratchpad</a:t>
            </a:r>
          </a:p>
          <a:p>
            <a:r>
              <a:rPr lang="en-US" dirty="0"/>
              <a:t>Scratchpad is a great way to try out code in </a:t>
            </a:r>
            <a:r>
              <a:rPr lang="en-US" b="1" dirty="0"/>
              <a:t>a live browser environment</a:t>
            </a:r>
            <a:r>
              <a:rPr lang="en-US" dirty="0"/>
              <a:t>. For example, imagine you have a function called </a:t>
            </a:r>
            <a:r>
              <a:rPr lang="en-US" dirty="0" err="1"/>
              <a:t>calculatePosition</a:t>
            </a:r>
            <a:r>
              <a:rPr lang="en-US" dirty="0"/>
              <a:t>, and it's just not working quite right. </a:t>
            </a:r>
            <a:r>
              <a:rPr lang="en-US" i="0" u="sng" dirty="0"/>
              <a:t>Load up your page</a:t>
            </a:r>
            <a:r>
              <a:rPr lang="en-US" dirty="0"/>
              <a:t>, copy the function into Scratchpad and type out a couple lines of code that </a:t>
            </a:r>
            <a:r>
              <a:rPr lang="en-US" u="sng" dirty="0"/>
              <a:t>make use of </a:t>
            </a:r>
            <a:r>
              <a:rPr lang="en-US" u="sng" dirty="0" err="1"/>
              <a:t>calculatePosition</a:t>
            </a:r>
            <a:r>
              <a:rPr lang="en-US" dirty="0"/>
              <a:t>. You very quickly get into a flow of tweaking the function and re-running the code.</a:t>
            </a:r>
          </a:p>
          <a:p>
            <a:r>
              <a:rPr lang="en-US" dirty="0"/>
              <a:t>Once you have the result you want, just copy the code back into your main file. This whole time, you didn't have to reload the page even once.</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celjet.net/sites/default/files/styles/original_with_watermark/public/images/articles/inline/mac%20extended%20keyboard.png?itok=4QW8pZH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jslint.com/" TargetMode="External"/><Relationship Id="rId5" Type="http://schemas.openxmlformats.org/officeDocument/2006/relationships/hyperlink" Target="https://developer.chrome.com/devtools" TargetMode="External"/><Relationship Id="rId4" Type="http://schemas.openxmlformats.org/officeDocument/2006/relationships/hyperlink" Target="https://developer.mozilla.org/en-US/docs/Tool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results?search_query=web222&amp;feature=related" TargetMode="External"/><Relationship Id="rId2" Type="http://schemas.openxmlformats.org/officeDocument/2006/relationships/hyperlink" Target="http://www.w3schools.com/charsets/ref_html_ascii.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2400" dirty="0">
                <a:effectLst>
                  <a:outerShdw blurRad="38100" dist="38100" dir="2700000" algn="tl">
                    <a:srgbClr val="000000">
                      <a:alpha val="43137"/>
                    </a:srgbClr>
                  </a:outerShdw>
                </a:effectLst>
                <a:latin typeface="Tahoma (Body)"/>
              </a:rPr>
              <a:t>Week 1: Internet Architecture and Introduction to JavaScript</a:t>
            </a:r>
            <a:endParaRPr lang="en-CA" altLang="en-US" sz="24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84730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992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3600" dirty="0">
                <a:effectLst>
                  <a:outerShdw blurRad="38100" dist="38100" dir="2700000" algn="tl">
                    <a:srgbClr val="000000">
                      <a:alpha val="43137"/>
                    </a:srgbClr>
                  </a:outerShdw>
                </a:effectLst>
              </a:rPr>
              <a:t>HTTP Request</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US" sz="2800" dirty="0"/>
              <a:t>HTTP request example: sending the form result to a server:</a:t>
            </a:r>
          </a:p>
          <a:p>
            <a:pPr lvl="2">
              <a:buNone/>
            </a:pPr>
            <a:r>
              <a:rPr lang="en-US" sz="1800" dirty="0">
                <a:solidFill>
                  <a:srgbClr val="0000CC"/>
                </a:solidFill>
                <a:latin typeface="Lucida Console" pitchFamily="49" charset="0"/>
              </a:rPr>
              <a:t>POST</a:t>
            </a:r>
            <a:r>
              <a:rPr lang="en-US" sz="1800" dirty="0">
                <a:latin typeface="Lucida Console" pitchFamily="49" charset="0"/>
              </a:rPr>
              <a:t> </a:t>
            </a:r>
            <a:r>
              <a:rPr lang="en-US" sz="1800" dirty="0">
                <a:solidFill>
                  <a:srgbClr val="0000CC"/>
                </a:solidFill>
                <a:latin typeface="Lucida Console" pitchFamily="49" charset="0"/>
              </a:rPr>
              <a:t>/contact_form.php </a:t>
            </a:r>
            <a:r>
              <a:rPr lang="en-US" sz="1800" dirty="0">
                <a:latin typeface="Lucida Console" pitchFamily="49" charset="0"/>
              </a:rPr>
              <a:t>HTTP/1.1 </a:t>
            </a:r>
          </a:p>
          <a:p>
            <a:pPr lvl="2">
              <a:buNone/>
            </a:pPr>
            <a:r>
              <a:rPr lang="en-US" sz="1800" dirty="0">
                <a:latin typeface="Lucida Console" pitchFamily="49" charset="0"/>
              </a:rPr>
              <a:t>Host: developer.mozilla.org </a:t>
            </a:r>
          </a:p>
          <a:p>
            <a:pPr lvl="2">
              <a:buNone/>
            </a:pPr>
            <a:r>
              <a:rPr lang="en-US" sz="1800" dirty="0">
                <a:latin typeface="Lucida Console" pitchFamily="49" charset="0"/>
              </a:rPr>
              <a:t>Content-Length: 64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a:t>
            </a:r>
            <a:r>
              <a:rPr lang="en-US" sz="1600" dirty="0">
                <a:latin typeface="Lucida Console" pitchFamily="49" charset="0"/>
              </a:rPr>
              <a:t>application/x-www-form-</a:t>
            </a:r>
            <a:r>
              <a:rPr lang="en-US" sz="1600" dirty="0" err="1">
                <a:latin typeface="Lucida Console" pitchFamily="49" charset="0"/>
              </a:rPr>
              <a:t>urlencoded</a:t>
            </a:r>
            <a:r>
              <a:rPr lang="en-US" sz="1800" dirty="0">
                <a:latin typeface="Lucida Console" pitchFamily="49" charset="0"/>
              </a:rPr>
              <a:t> </a:t>
            </a:r>
          </a:p>
          <a:p>
            <a:pPr lvl="2">
              <a:buNone/>
            </a:pPr>
            <a:endParaRPr lang="en-US" sz="1800" dirty="0">
              <a:latin typeface="Lucida Console" pitchFamily="49" charset="0"/>
            </a:endParaRPr>
          </a:p>
          <a:p>
            <a:pPr lvl="2">
              <a:buNone/>
            </a:pPr>
            <a:r>
              <a:rPr lang="en-US" sz="1800" dirty="0">
                <a:latin typeface="Lucida Console" pitchFamily="49" charset="0"/>
              </a:rPr>
              <a:t>name=Joe%20User&amp;request=Send%20me%20one%20of%20your%20catalogue</a:t>
            </a:r>
          </a:p>
          <a:p>
            <a:pPr lvl="2">
              <a:buNone/>
            </a:pPr>
            <a:endParaRPr lang="en-US" sz="1800" dirty="0">
              <a:latin typeface="Lucida Console" pitchFamily="49" charset="0"/>
            </a:endParaRPr>
          </a:p>
          <a:p>
            <a:pPr>
              <a:buFont typeface="Wingdings" panose="05000000000000000000" pitchFamily="2" charset="2"/>
              <a:buChar char="Ø"/>
            </a:pPr>
            <a:r>
              <a:rPr lang="en-US" sz="2800" dirty="0">
                <a:effectLst/>
              </a:rPr>
              <a:t>HTTP request methods</a:t>
            </a:r>
          </a:p>
          <a:p>
            <a:pPr lvl="1"/>
            <a:r>
              <a:rPr lang="en-US" sz="2400" dirty="0">
                <a:solidFill>
                  <a:srgbClr val="3333CC"/>
                </a:solidFill>
                <a:effectLst>
                  <a:outerShdw blurRad="38100" dist="38100" dir="2700000" algn="tl">
                    <a:srgbClr val="000000">
                      <a:alpha val="43137"/>
                    </a:srgbClr>
                  </a:outerShdw>
                </a:effectLst>
              </a:rPr>
              <a:t>GET, POST</a:t>
            </a:r>
          </a:p>
          <a:p>
            <a:pPr lvl="1"/>
            <a:r>
              <a:rPr lang="en-US" sz="2400" dirty="0"/>
              <a:t>PUT, DELETE, HEAD, TRACE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3140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HTTP Response</a:t>
            </a:r>
          </a:p>
        </p:txBody>
      </p:sp>
      <p:sp>
        <p:nvSpPr>
          <p:cNvPr id="3" name="Content Placeholder 2"/>
          <p:cNvSpPr>
            <a:spLocks noGrp="1"/>
          </p:cNvSpPr>
          <p:nvPr>
            <p:ph idx="1"/>
          </p:nvPr>
        </p:nvSpPr>
        <p:spPr>
          <a:xfrm>
            <a:off x="301625" y="1196752"/>
            <a:ext cx="8540750" cy="5328592"/>
          </a:xfrm>
        </p:spPr>
        <p:txBody>
          <a:bodyPr>
            <a:normAutofit fontScale="92500" lnSpcReduction="20000"/>
          </a:bodyPr>
          <a:lstStyle/>
          <a:p>
            <a:pPr>
              <a:buFont typeface="Wingdings" panose="05000000000000000000" pitchFamily="2" charset="2"/>
              <a:buChar char="Ø"/>
            </a:pPr>
            <a:r>
              <a:rPr lang="en-US" sz="2800" dirty="0"/>
              <a:t>HTTP response example: successful reception of a web page:</a:t>
            </a:r>
          </a:p>
          <a:p>
            <a:pPr lvl="2">
              <a:buNone/>
            </a:pPr>
            <a:r>
              <a:rPr lang="en-US" sz="1800" dirty="0">
                <a:latin typeface="Lucida Console" pitchFamily="49" charset="0"/>
              </a:rPr>
              <a:t>HTTP/1.1 </a:t>
            </a:r>
            <a:r>
              <a:rPr lang="en-US" sz="1800" dirty="0">
                <a:solidFill>
                  <a:srgbClr val="0000CC"/>
                </a:solidFill>
                <a:effectLst>
                  <a:outerShdw blurRad="38100" dist="38100" dir="2700000" algn="tl">
                    <a:srgbClr val="000000">
                      <a:alpha val="43137"/>
                    </a:srgbClr>
                  </a:outerShdw>
                </a:effectLst>
                <a:latin typeface="Lucida Console" pitchFamily="49" charset="0"/>
              </a:rPr>
              <a:t>200 OK </a:t>
            </a:r>
          </a:p>
          <a:p>
            <a:pPr lvl="2">
              <a:buNone/>
            </a:pPr>
            <a:r>
              <a:rPr lang="en-US" sz="1800" dirty="0">
                <a:latin typeface="Lucida Console" pitchFamily="49" charset="0"/>
              </a:rPr>
              <a:t>Date: Sat, 09 Oct 2010 14:28:02 GMT </a:t>
            </a:r>
          </a:p>
          <a:p>
            <a:pPr lvl="2">
              <a:buNone/>
            </a:pPr>
            <a:r>
              <a:rPr lang="en-US" sz="1800" dirty="0">
                <a:latin typeface="Lucida Console" pitchFamily="49" charset="0"/>
              </a:rPr>
              <a:t>Server: Apache </a:t>
            </a:r>
          </a:p>
          <a:p>
            <a:pPr lvl="2">
              <a:buNone/>
            </a:pPr>
            <a:r>
              <a:rPr lang="en-US" sz="1800" dirty="0">
                <a:latin typeface="Lucida Console" pitchFamily="49" charset="0"/>
              </a:rPr>
              <a:t>Last-Modified: Tue, 01 Dec 2009 20:18:22 GMT </a:t>
            </a:r>
          </a:p>
          <a:p>
            <a:pPr lvl="2">
              <a:buNone/>
            </a:pPr>
            <a:r>
              <a:rPr lang="en-US" sz="1800" dirty="0" err="1">
                <a:latin typeface="Lucida Console" pitchFamily="49" charset="0"/>
              </a:rPr>
              <a:t>ETag</a:t>
            </a:r>
            <a:r>
              <a:rPr lang="en-US" sz="1800" dirty="0">
                <a:latin typeface="Lucida Console" pitchFamily="49" charset="0"/>
              </a:rPr>
              <a:t>: "51142bc1-7449-479b075b2891b" </a:t>
            </a:r>
          </a:p>
          <a:p>
            <a:pPr lvl="2">
              <a:buNone/>
            </a:pPr>
            <a:r>
              <a:rPr lang="en-US" sz="1800" dirty="0">
                <a:latin typeface="Lucida Console" pitchFamily="49" charset="0"/>
              </a:rPr>
              <a:t>Accept-Ranges: bytes </a:t>
            </a:r>
          </a:p>
          <a:p>
            <a:pPr lvl="2">
              <a:buNone/>
            </a:pPr>
            <a:r>
              <a:rPr lang="en-US" sz="1800" dirty="0">
                <a:latin typeface="Lucida Console" pitchFamily="49" charset="0"/>
              </a:rPr>
              <a:t>Content-Length: 29769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text/html </a:t>
            </a:r>
          </a:p>
          <a:p>
            <a:pPr lvl="2">
              <a:buNone/>
            </a:pPr>
            <a:endParaRPr lang="en-US" sz="1800" dirty="0">
              <a:latin typeface="Lucida Console" pitchFamily="49" charset="0"/>
            </a:endParaRPr>
          </a:p>
          <a:p>
            <a:pPr lvl="2">
              <a:buNone/>
            </a:pPr>
            <a:r>
              <a:rPr lang="en-US" sz="1800" dirty="0">
                <a:latin typeface="Lucida Console" pitchFamily="49" charset="0"/>
              </a:rPr>
              <a:t>&lt;!DOCTYPE html... </a:t>
            </a:r>
            <a:r>
              <a:rPr lang="en-US" sz="1400" b="1" i="1" dirty="0">
                <a:latin typeface="Lucida Console" pitchFamily="49" charset="0"/>
              </a:rPr>
              <a:t>(here comes the 29769 bytes of the requested web page)</a:t>
            </a:r>
          </a:p>
          <a:p>
            <a:pPr>
              <a:buFont typeface="Wingdings" panose="05000000000000000000" pitchFamily="2" charset="2"/>
              <a:buChar char="Ø"/>
            </a:pPr>
            <a:r>
              <a:rPr lang="en-US" sz="2400" dirty="0">
                <a:effectLst/>
              </a:rPr>
              <a:t>HTTP Response Status Codes</a:t>
            </a:r>
          </a:p>
          <a:p>
            <a:pPr lvl="1"/>
            <a:r>
              <a:rPr lang="en-US" sz="2000" dirty="0">
                <a:effectLst/>
              </a:rPr>
              <a:t>1xx - information</a:t>
            </a:r>
          </a:p>
          <a:p>
            <a:pPr lvl="1"/>
            <a:r>
              <a:rPr lang="en-US" sz="2000" dirty="0">
                <a:effectLst/>
              </a:rPr>
              <a:t>2xx – success. e.g. 200 = request succeeded.</a:t>
            </a:r>
          </a:p>
          <a:p>
            <a:pPr lvl="1"/>
            <a:r>
              <a:rPr lang="en-US" sz="2000" dirty="0">
                <a:effectLst/>
              </a:rPr>
              <a:t>3xx - redirection</a:t>
            </a:r>
          </a:p>
          <a:p>
            <a:pPr lvl="1"/>
            <a:r>
              <a:rPr lang="en-US" sz="2000" dirty="0">
                <a:effectLst/>
              </a:rPr>
              <a:t>4xx – client error. e.g. 403 = forbidden page</a:t>
            </a:r>
          </a:p>
          <a:p>
            <a:pPr lvl="1"/>
            <a:r>
              <a:rPr lang="en-US" sz="2000" dirty="0">
                <a:effectLst/>
              </a:rPr>
              <a:t>5xx – server error. e.g. 500 = internal server error.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092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2705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0438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8712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954360"/>
          </a:xfrm>
        </p:spPr>
        <p:txBody>
          <a:bodyPr/>
          <a:lstStyle/>
          <a:p>
            <a:r>
              <a:rPr lang="en-US" sz="3600" dirty="0">
                <a:effectLst>
                  <a:outerShdw blurRad="38100" dist="38100" dir="2700000" algn="tl">
                    <a:srgbClr val="000000">
                      <a:alpha val="43137"/>
                    </a:srgbClr>
                  </a:outerShdw>
                </a:effectLst>
              </a:rPr>
              <a:t>Firefox Developer Tool: </a:t>
            </a:r>
            <a:r>
              <a:rPr lang="en-US" sz="4000" dirty="0">
                <a:effectLst>
                  <a:outerShdw blurRad="38100" dist="38100" dir="2700000" algn="tl">
                    <a:srgbClr val="000000">
                      <a:alpha val="43137"/>
                    </a:srgbClr>
                  </a:outerShdw>
                </a:effectLst>
              </a:rPr>
              <a:t>Scratchpad</a:t>
            </a:r>
          </a:p>
        </p:txBody>
      </p:sp>
      <p:sp>
        <p:nvSpPr>
          <p:cNvPr id="3" name="Content Placeholder 2"/>
          <p:cNvSpPr>
            <a:spLocks noGrp="1"/>
          </p:cNvSpPr>
          <p:nvPr>
            <p:ph idx="1"/>
          </p:nvPr>
        </p:nvSpPr>
        <p:spPr>
          <a:xfrm>
            <a:off x="301624" y="1268760"/>
            <a:ext cx="8590855" cy="4976465"/>
          </a:xfrm>
        </p:spPr>
        <p:txBody>
          <a:bodyPr>
            <a:normAutofit fontScale="55000" lnSpcReduction="20000"/>
          </a:bodyPr>
          <a:lstStyle/>
          <a:p>
            <a:pPr>
              <a:spcAft>
                <a:spcPts val="600"/>
              </a:spcAft>
              <a:buFont typeface="Wingdings" panose="05000000000000000000" pitchFamily="2" charset="2"/>
              <a:buChar char="Ø"/>
            </a:pPr>
            <a:r>
              <a:rPr lang="en-US" sz="3800" dirty="0"/>
              <a:t>Why use Scratchpad?</a:t>
            </a:r>
          </a:p>
          <a:p>
            <a:pPr lvl="1">
              <a:spcAft>
                <a:spcPts val="1200"/>
              </a:spcAft>
            </a:pPr>
            <a:r>
              <a:rPr lang="en-US" sz="3100" dirty="0"/>
              <a:t>JavaScript always runs inside a host environment (mostly the browser). </a:t>
            </a:r>
          </a:p>
          <a:p>
            <a:pPr>
              <a:spcAft>
                <a:spcPts val="600"/>
              </a:spcAft>
              <a:buFont typeface="Wingdings" panose="05000000000000000000" pitchFamily="2" charset="2"/>
              <a:buChar char="Ø"/>
            </a:pPr>
            <a:r>
              <a:rPr lang="en-US" sz="3800" dirty="0"/>
              <a:t>Starting Scratchpad</a:t>
            </a:r>
          </a:p>
          <a:p>
            <a:pPr lvl="1">
              <a:spcAft>
                <a:spcPts val="600"/>
              </a:spcAft>
            </a:pPr>
            <a:r>
              <a:rPr lang="en-US" sz="3200" dirty="0"/>
              <a:t>Go to the "Web Developer" menu. Then select "Scratchpad" from that menu, and you'll get a text editor window. </a:t>
            </a:r>
          </a:p>
          <a:p>
            <a:pPr marL="857250" lvl="2" indent="0">
              <a:spcAft>
                <a:spcPts val="600"/>
              </a:spcAft>
              <a:buNone/>
            </a:pPr>
            <a:r>
              <a:rPr lang="en-US" sz="2800" dirty="0"/>
              <a:t>Keyboard shortcut: </a:t>
            </a:r>
            <a:r>
              <a:rPr lang="en-US" sz="2800" dirty="0">
                <a:solidFill>
                  <a:srgbClr val="000099"/>
                </a:solidFill>
                <a:effectLst>
                  <a:outerShdw blurRad="38100" dist="38100" dir="2700000" algn="tl">
                    <a:srgbClr val="000000">
                      <a:alpha val="43137"/>
                    </a:srgbClr>
                  </a:outerShdw>
                </a:effectLst>
              </a:rPr>
              <a:t>Shift+F4</a:t>
            </a:r>
          </a:p>
          <a:p>
            <a:pPr lvl="1">
              <a:spcAft>
                <a:spcPts val="600"/>
              </a:spcAft>
            </a:pPr>
            <a:r>
              <a:rPr lang="en-CA" sz="3200" dirty="0"/>
              <a:t>For Mac users: look for the "Web Developer" menu under "Tools".</a:t>
            </a:r>
          </a:p>
          <a:p>
            <a:pPr marL="914400" lvl="2" indent="0">
              <a:spcAft>
                <a:spcPts val="600"/>
              </a:spcAft>
              <a:buNone/>
            </a:pPr>
            <a:r>
              <a:rPr lang="en-US" sz="2800" dirty="0"/>
              <a:t>Shortcut: </a:t>
            </a:r>
            <a:r>
              <a:rPr lang="en-US" sz="2700" dirty="0">
                <a:solidFill>
                  <a:srgbClr val="000099"/>
                </a:solidFill>
                <a:effectLst>
                  <a:outerShdw blurRad="38100" dist="38100" dir="2700000" algn="tl">
                    <a:srgbClr val="000000">
                      <a:alpha val="43137"/>
                    </a:srgbClr>
                  </a:outerShdw>
                </a:effectLst>
              </a:rPr>
              <a:t>fn+Shift+F4  </a:t>
            </a:r>
            <a:r>
              <a:rPr lang="en-US" sz="2500" dirty="0">
                <a:effectLst>
                  <a:outerShdw blurRad="38100" dist="38100" dir="2700000" algn="tl">
                    <a:srgbClr val="000000">
                      <a:alpha val="43137"/>
                    </a:srgbClr>
                  </a:outerShdw>
                </a:effectLst>
              </a:rPr>
              <a:t>(</a:t>
            </a:r>
            <a:r>
              <a:rPr lang="en-US" sz="2500" dirty="0">
                <a:hlinkClick r:id="rId3"/>
              </a:rPr>
              <a:t>The “</a:t>
            </a:r>
            <a:r>
              <a:rPr lang="en-US" sz="2500" dirty="0" err="1">
                <a:hlinkClick r:id="rId3"/>
              </a:rPr>
              <a:t>fn</a:t>
            </a:r>
            <a:r>
              <a:rPr lang="en-US" sz="2500" dirty="0">
                <a:hlinkClick r:id="rId3"/>
              </a:rPr>
              <a:t>” key is just to the right of the main set of QWERTY keys</a:t>
            </a:r>
            <a:r>
              <a:rPr lang="en-US" sz="2500" dirty="0">
                <a:effectLst>
                  <a:outerShdw blurRad="38100" dist="38100" dir="2700000" algn="tl">
                    <a:srgbClr val="000000">
                      <a:alpha val="43137"/>
                    </a:srgbClr>
                  </a:outerShdw>
                </a:effectLst>
              </a:rPr>
              <a:t>)</a:t>
            </a:r>
          </a:p>
          <a:p>
            <a:pPr marL="457200" lvl="1" indent="0">
              <a:spcAft>
                <a:spcPts val="600"/>
              </a:spcAft>
              <a:buNone/>
            </a:pPr>
            <a:endParaRPr lang="en-US" sz="2200" dirty="0"/>
          </a:p>
          <a:p>
            <a:pPr lvl="0">
              <a:spcAft>
                <a:spcPts val="600"/>
              </a:spcAft>
              <a:buFont typeface="Wingdings" panose="05000000000000000000" pitchFamily="2" charset="2"/>
              <a:buChar char="Ø"/>
            </a:pPr>
            <a:r>
              <a:rPr lang="en-US" sz="3800" dirty="0"/>
              <a:t>More on Developer tools:</a:t>
            </a:r>
          </a:p>
          <a:p>
            <a:pPr lvl="1">
              <a:spcAft>
                <a:spcPts val="600"/>
              </a:spcAft>
              <a:buFont typeface="Wingdings" panose="05000000000000000000" pitchFamily="2" charset="2"/>
              <a:buChar char="q"/>
            </a:pPr>
            <a:r>
              <a:rPr lang="en-CA" sz="3200" dirty="0">
                <a:hlinkClick r:id="rId4"/>
              </a:rPr>
              <a:t>Firefox developer tools</a:t>
            </a:r>
            <a:endParaRPr lang="en-CA" sz="3200" dirty="0"/>
          </a:p>
          <a:p>
            <a:pPr lvl="1">
              <a:spcAft>
                <a:spcPts val="600"/>
              </a:spcAft>
              <a:buFont typeface="Wingdings" panose="05000000000000000000" pitchFamily="2" charset="2"/>
              <a:buChar char="q"/>
            </a:pPr>
            <a:r>
              <a:rPr lang="en-CA" sz="3200" dirty="0">
                <a:hlinkClick r:id="rId5"/>
              </a:rPr>
              <a:t>Chrome developer tools</a:t>
            </a:r>
            <a:endParaRPr lang="en-CA" sz="3200" dirty="0"/>
          </a:p>
          <a:p>
            <a:pPr lvl="1">
              <a:spcAft>
                <a:spcPts val="600"/>
              </a:spcAft>
              <a:buFont typeface="Wingdings" panose="05000000000000000000" pitchFamily="2" charset="2"/>
              <a:buChar char="q"/>
            </a:pPr>
            <a:r>
              <a:rPr lang="en-CA" sz="3200" dirty="0">
                <a:hlinkClick r:id="rId6"/>
              </a:rPr>
              <a:t>JSLint</a:t>
            </a:r>
            <a:r>
              <a:rPr lang="en-CA" sz="3200" dirty="0"/>
              <a:t> – validator &amp; error checker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372037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Scratchpad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How to run a script:</a:t>
            </a:r>
          </a:p>
          <a:p>
            <a:pPr marL="514350" indent="-514350">
              <a:buFont typeface="+mj-lt"/>
              <a:buAutoNum type="arabicPeriod"/>
            </a:pPr>
            <a:r>
              <a:rPr lang="en-CA" sz="2800" dirty="0"/>
              <a:t>Enter some code </a:t>
            </a:r>
          </a:p>
          <a:p>
            <a:pPr marL="514350" indent="-514350">
              <a:buFont typeface="+mj-lt"/>
              <a:buAutoNum type="arabicPeriod"/>
            </a:pPr>
            <a:r>
              <a:rPr lang="en-CA" sz="2800" dirty="0"/>
              <a:t>Select a portion of the code </a:t>
            </a:r>
          </a:p>
          <a:p>
            <a:pPr marL="514350" indent="-514350">
              <a:buFont typeface="+mj-lt"/>
              <a:buAutoNum type="arabicPeriod"/>
            </a:pPr>
            <a:r>
              <a:rPr lang="en-CA" sz="2800" dirty="0"/>
              <a:t>Choose one of the three commands from the Execute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a:p>
        </p:txBody>
      </p:sp>
    </p:spTree>
    <p:extLst>
      <p:ext uri="{BB962C8B-B14F-4D97-AF65-F5344CB8AC3E}">
        <p14:creationId xmlns:p14="http://schemas.microsoft.com/office/powerpoint/2010/main" val="257482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console.log function to show a messages in a web console.</a:t>
            </a:r>
          </a:p>
          <a:p>
            <a:pPr>
              <a:buFont typeface="Wingdings" panose="05000000000000000000" pitchFamily="2" charset="2"/>
              <a:buChar char="Ø"/>
            </a:pPr>
            <a:r>
              <a:rPr lang="en-US" sz="2800" dirty="0"/>
              <a:t>Example code:</a:t>
            </a:r>
          </a:p>
          <a:p>
            <a:pPr marL="342900" lvl="1" indent="-1588">
              <a:buNone/>
            </a:pPr>
            <a:r>
              <a:rPr lang="en-US" sz="2000" dirty="0" err="1">
                <a:latin typeface="Lucida Console" pitchFamily="49" charset="0"/>
              </a:rPr>
              <a:t>var</a:t>
            </a:r>
            <a:r>
              <a:rPr lang="en-US" sz="2000" dirty="0">
                <a:latin typeface="Lucida Console" pitchFamily="49" charset="0"/>
              </a:rPr>
              <a:t> </a:t>
            </a:r>
            <a:r>
              <a:rPr lang="en-US" sz="2000" dirty="0" err="1">
                <a:latin typeface="Lucida Console" pitchFamily="49" charset="0"/>
              </a:rPr>
              <a:t>anObject</a:t>
            </a:r>
            <a:r>
              <a:rPr lang="en-US" sz="2000" dirty="0">
                <a:latin typeface="Lucida Console" pitchFamily="49" charset="0"/>
              </a:rPr>
              <a:t> = { </a:t>
            </a:r>
            <a:r>
              <a:rPr lang="en-US" sz="2000" dirty="0" err="1">
                <a:latin typeface="Lucida Console" pitchFamily="49" charset="0"/>
              </a:rPr>
              <a:t>str</a:t>
            </a:r>
            <a:r>
              <a:rPr lang="en-US" sz="2000" dirty="0">
                <a:latin typeface="Lucida Console" pitchFamily="49" charset="0"/>
              </a:rPr>
              <a:t>: "Some text", id: 5 }; </a:t>
            </a:r>
          </a:p>
          <a:p>
            <a:pPr marL="342900" lvl="1" indent="-1588">
              <a:buNone/>
            </a:pPr>
            <a:r>
              <a:rPr lang="en-US" sz="2000" dirty="0">
                <a:latin typeface="Lucida Console" pitchFamily="49" charset="0"/>
              </a:rPr>
              <a:t>console.log(</a:t>
            </a:r>
            <a:r>
              <a:rPr lang="en-US" sz="2000" dirty="0" err="1">
                <a:latin typeface="Lucida Console" pitchFamily="49" charset="0"/>
              </a:rPr>
              <a:t>anObject</a:t>
            </a:r>
            <a:r>
              <a:rPr lang="en-US" sz="2000" dirty="0">
                <a:latin typeface="Lucida Console" pitchFamily="49" charset="0"/>
              </a:rPr>
              <a:t>);</a:t>
            </a:r>
          </a:p>
          <a:p>
            <a:endParaRPr lang="en-US" sz="2800" dirty="0"/>
          </a:p>
          <a:p>
            <a:pPr>
              <a:buFont typeface="Wingdings" panose="05000000000000000000" pitchFamily="2" charset="2"/>
              <a:buChar char="Ø"/>
            </a:pPr>
            <a:r>
              <a:rPr lang="en-US" sz="2800" dirty="0"/>
              <a:t>open web console in Firefox:</a:t>
            </a:r>
          </a:p>
          <a:p>
            <a:pPr lvl="1"/>
            <a:r>
              <a:rPr lang="en-US" sz="2400" dirty="0">
                <a:solidFill>
                  <a:srgbClr val="000099"/>
                </a:solidFill>
                <a:effectLst>
                  <a:outerShdw blurRad="38100" dist="38100" dir="2700000" algn="tl">
                    <a:srgbClr val="000000">
                      <a:alpha val="43137"/>
                    </a:srgbClr>
                  </a:outerShdw>
                </a:effectLst>
              </a:rPr>
              <a:t>Ctrl + Shift + k </a:t>
            </a:r>
          </a:p>
          <a:p>
            <a:pPr lvl="1"/>
            <a:r>
              <a:rPr lang="en-CA" sz="2400" dirty="0"/>
              <a:t>For Mac users: </a:t>
            </a:r>
            <a:r>
              <a:rPr lang="en-US" sz="2400" dirty="0" err="1">
                <a:solidFill>
                  <a:srgbClr val="000099"/>
                </a:solidFill>
                <a:effectLst>
                  <a:outerShdw blurRad="38100" dist="38100" dir="2700000" algn="tl">
                    <a:srgbClr val="000000">
                      <a:alpha val="43137"/>
                    </a:srgbClr>
                  </a:outerShdw>
                </a:effectLst>
              </a:rPr>
              <a:t>Cmd</a:t>
            </a:r>
            <a:r>
              <a:rPr lang="en-US" sz="2400" dirty="0">
                <a:solidFill>
                  <a:srgbClr val="000099"/>
                </a:solidFill>
                <a:effectLst>
                  <a:outerShdw blurRad="38100" dist="38100" dir="2700000" algn="tl">
                    <a:srgbClr val="000000">
                      <a:alpha val="43137"/>
                    </a:srgbClr>
                  </a:outerShdw>
                </a:effectLst>
              </a:rPr>
              <a:t> + </a:t>
            </a:r>
            <a:r>
              <a:rPr lang="en-US" sz="2400" dirty="0" err="1">
                <a:solidFill>
                  <a:srgbClr val="000099"/>
                </a:solidFill>
                <a:effectLst>
                  <a:outerShdw blurRad="38100" dist="38100" dir="2700000" algn="tl">
                    <a:srgbClr val="000000">
                      <a:alpha val="43137"/>
                    </a:srgbClr>
                  </a:outerShdw>
                </a:effectLst>
              </a:rPr>
              <a:t>Opt</a:t>
            </a:r>
            <a:r>
              <a:rPr lang="en-US" sz="2400" dirty="0">
                <a:solidFill>
                  <a:srgbClr val="000099"/>
                </a:solidFill>
                <a:effectLst>
                  <a:outerShdw blurRad="38100" dist="38100" dir="2700000" algn="tl">
                    <a:srgbClr val="000000">
                      <a:alpha val="43137"/>
                    </a:srgbClr>
                  </a:outerShdw>
                </a:effectLst>
              </a:rPr>
              <a:t> + k / </a:t>
            </a:r>
            <a:r>
              <a:rPr lang="en-US" sz="2400" dirty="0" err="1">
                <a:solidFill>
                  <a:srgbClr val="000099"/>
                </a:solidFill>
                <a:effectLst>
                  <a:outerShdw blurRad="38100" dist="38100" dir="2700000" algn="tl">
                    <a:srgbClr val="000000">
                      <a:alpha val="43137"/>
                    </a:srgbClr>
                  </a:outerShdw>
                </a:effectLst>
              </a:rPr>
              <a:t>Cmd</a:t>
            </a:r>
            <a:r>
              <a:rPr lang="en-US" sz="2400" dirty="0">
                <a:solidFill>
                  <a:srgbClr val="000099"/>
                </a:solidFill>
                <a:effectLst>
                  <a:outerShdw blurRad="38100" dist="38100" dir="2700000" algn="tl">
                    <a:srgbClr val="000000">
                      <a:alpha val="43137"/>
                    </a:srgbClr>
                  </a:outerShdw>
                </a:effectLst>
              </a:rPr>
              <a:t> + </a:t>
            </a:r>
            <a:r>
              <a:rPr lang="en-US" sz="2400" dirty="0" err="1">
                <a:solidFill>
                  <a:srgbClr val="000099"/>
                </a:solidFill>
                <a:effectLst>
                  <a:outerShdw blurRad="38100" dist="38100" dir="2700000" algn="tl">
                    <a:srgbClr val="000000">
                      <a:alpha val="43137"/>
                    </a:srgbClr>
                  </a:outerShdw>
                </a:effectLst>
              </a:rPr>
              <a:t>Opt</a:t>
            </a:r>
            <a:r>
              <a:rPr lang="en-US" sz="2400" dirty="0">
                <a:solidFill>
                  <a:srgbClr val="000099"/>
                </a:solidFill>
                <a:effectLst>
                  <a:outerShdw blurRad="38100" dist="38100" dir="2700000" algn="tl">
                    <a:srgbClr val="000000">
                      <a:alpha val="43137"/>
                    </a:srgbClr>
                  </a:outerShdw>
                </a:effectLst>
              </a:rPr>
              <a:t> </a:t>
            </a:r>
            <a:r>
              <a:rPr lang="en-US" sz="2400">
                <a:solidFill>
                  <a:srgbClr val="000099"/>
                </a:solidFill>
                <a:effectLst>
                  <a:outerShdw blurRad="38100" dist="38100" dir="2700000" algn="tl">
                    <a:srgbClr val="000000">
                      <a:alpha val="43137"/>
                    </a:srgbClr>
                  </a:outerShdw>
                </a:effectLst>
              </a:rPr>
              <a:t>+ I </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7274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a:t>Prompt box, displays a dialog box (Modal window) that prompts the user for input.</a:t>
            </a:r>
          </a:p>
          <a:p>
            <a:pPr>
              <a:lnSpc>
                <a:spcPct val="120000"/>
              </a:lnSpc>
              <a:buFont typeface="Wingdings" panose="05000000000000000000" pitchFamily="2" charset="2"/>
              <a:buChar char="Ø"/>
            </a:pPr>
            <a:r>
              <a:rPr lang="en-US" dirty="0"/>
              <a:t>Returns a string entered by the user input; or return the value </a:t>
            </a:r>
            <a:r>
              <a:rPr lang="en-US" dirty="0">
                <a:solidFill>
                  <a:srgbClr val="000099"/>
                </a:solidFill>
                <a:effectLst>
                  <a:outerShdw blurRad="38100" dist="38100" dir="2700000" algn="tl">
                    <a:srgbClr val="000000">
                      <a:alpha val="43137"/>
                    </a:srgbClr>
                  </a:outerShdw>
                </a:effectLst>
              </a:rPr>
              <a:t>null</a:t>
            </a:r>
            <a:r>
              <a:rPr lang="en-US" dirty="0"/>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solidFill>
                  <a:srgbClr val="0000CC"/>
                </a:solidFill>
              </a:rPr>
              <a:t>var</a:t>
            </a:r>
            <a:r>
              <a:rPr lang="en-US" sz="2900" dirty="0"/>
              <a:t> cl = prompt("Enter your favorite color", "green");</a:t>
            </a:r>
          </a:p>
          <a:p>
            <a:pPr lvl="1" indent="-6350">
              <a:lnSpc>
                <a:spcPct val="120000"/>
              </a:lnSpc>
              <a:buNone/>
            </a:pPr>
            <a:endParaRPr lang="en-US" sz="15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a:p>
            <a:pPr lvl="1" indent="-6350">
              <a:lnSpc>
                <a:spcPct val="120000"/>
              </a:lnSpc>
              <a:buNone/>
            </a:pPr>
            <a:endParaRPr lang="en-US" sz="900" dirty="0"/>
          </a:p>
          <a:p>
            <a:pPr marL="793750" indent="-457200">
              <a:lnSpc>
                <a:spcPct val="120000"/>
              </a:lnSpc>
              <a:buFont typeface="Wingdings" panose="05000000000000000000" pitchFamily="2" charset="2"/>
              <a:buChar char="q"/>
            </a:pPr>
            <a:r>
              <a:rPr lang="en-US" sz="3100" dirty="0"/>
              <a:t>Note: you should not use this function </a:t>
            </a:r>
            <a:r>
              <a:rPr lang="en-US" sz="3300" dirty="0"/>
              <a:t>in a web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027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775550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15872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a:t>
            </a:r>
            <a:r>
              <a:rPr lang="en-CA" sz="2400" b="1" dirty="0"/>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97446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915898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279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72699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dirty="0"/>
              <a:t>JavaScript has the following kinds of expressions:</a:t>
            </a:r>
          </a:p>
          <a:p>
            <a:pPr marL="914400" lvl="1" indent="-457200">
              <a:buFont typeface="+mj-lt"/>
              <a:buAutoNum type="arabicPeriod"/>
            </a:pPr>
            <a:r>
              <a:rPr lang="en-US" sz="2400" dirty="0"/>
              <a:t>Arithmetic - evaluates to a number </a:t>
            </a:r>
          </a:p>
          <a:p>
            <a:pPr marL="914400" lvl="1" indent="-457200">
              <a:buFont typeface="+mj-lt"/>
              <a:buAutoNum type="arabicPeriod"/>
            </a:pPr>
            <a:r>
              <a:rPr lang="en-US" sz="2400" dirty="0"/>
              <a:t>String - evaluates to a character string </a:t>
            </a:r>
          </a:p>
          <a:p>
            <a:pPr marL="914400" lvl="1" indent="-457200">
              <a:buFont typeface="+mj-lt"/>
              <a:buAutoNum type="arabicPeriod"/>
            </a:pPr>
            <a:r>
              <a:rPr lang="en-US" sz="2400" dirty="0"/>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321681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504203"/>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74884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42742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443506"/>
              </p:ext>
            </p:extLst>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047728">
                  <a:extLst>
                    <a:ext uri="{9D8B030D-6E8A-4147-A177-3AD203B41FA5}">
                      <a16:colId xmlns:a16="http://schemas.microsoft.com/office/drawing/2014/main" val="20001"/>
                    </a:ext>
                  </a:extLst>
                </a:gridCol>
                <a:gridCol w="2962672">
                  <a:extLst>
                    <a:ext uri="{9D8B030D-6E8A-4147-A177-3AD203B41FA5}">
                      <a16:colId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a16="http://schemas.microsoft.com/office/drawing/2014/main" val="10002"/>
                  </a:ext>
                </a:extLst>
              </a:tr>
              <a:tr h="593252">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816420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0537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996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communication protocol is a system of rules for exchanging message over the Internet.</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endParaRPr lang="en-CA" sz="2000" dirty="0">
              <a:effectLst/>
            </a:endParaRPr>
          </a:p>
          <a:p>
            <a:pPr lvl="2"/>
            <a:r>
              <a:rPr lang="en-CA" sz="1600" dirty="0">
                <a:solidFill>
                  <a:srgbClr val="0000CC"/>
                </a:solidFill>
                <a:effectLst>
                  <a:outerShdw blurRad="38100" dist="38100" dir="2700000" algn="tl">
                    <a:srgbClr val="000000">
                      <a:alpha val="43137"/>
                    </a:srgbClr>
                  </a:outerShdw>
                </a:effectLst>
              </a:rPr>
              <a:t>HTTP </a:t>
            </a:r>
            <a:r>
              <a:rPr lang="en-CA" sz="1600" dirty="0">
                <a:effectLst/>
              </a:rPr>
              <a:t>- </a:t>
            </a:r>
            <a:r>
              <a:rPr lang="en-CA" sz="1600" dirty="0" err="1">
                <a:effectLst/>
              </a:rPr>
              <a:t>HyperText</a:t>
            </a:r>
            <a:r>
              <a:rPr lang="en-CA" sz="1600" dirty="0">
                <a:effectLst/>
              </a:rPr>
              <a:t> Transfer Protocol</a:t>
            </a:r>
          </a:p>
          <a:p>
            <a:pPr lvl="2"/>
            <a:r>
              <a:rPr lang="en-CA" sz="1600" dirty="0">
                <a:solidFill>
                  <a:srgbClr val="0000CC"/>
                </a:solidFill>
                <a:effectLst>
                  <a:outerShdw blurRad="38100" dist="38100" dir="2700000" algn="tl">
                    <a:srgbClr val="000000">
                      <a:alpha val="43137"/>
                    </a:srgbClr>
                  </a:outerShdw>
                </a:effectLst>
              </a:rPr>
              <a:t>SSH</a:t>
            </a:r>
            <a:r>
              <a:rPr lang="en-CA" sz="1600" dirty="0">
                <a:effectLst>
                  <a:outerShdw blurRad="38100" dist="38100" dir="2700000" algn="tl">
                    <a:srgbClr val="000000">
                      <a:alpha val="43137"/>
                    </a:srgbClr>
                  </a:outerShdw>
                </a:effectLst>
              </a:rPr>
              <a:t> </a:t>
            </a:r>
            <a:r>
              <a:rPr lang="en-CA" sz="1600" dirty="0">
                <a:effectLst/>
              </a:rPr>
              <a:t>- Secure Shell</a:t>
            </a:r>
          </a:p>
          <a:p>
            <a:pPr lvl="2"/>
            <a:r>
              <a:rPr lang="en-CA" sz="1600" dirty="0">
                <a:solidFill>
                  <a:srgbClr val="0000CC"/>
                </a:solidFill>
                <a:effectLst>
                  <a:outerShdw blurRad="38100" dist="38100" dir="2700000" algn="tl">
                    <a:srgbClr val="000000">
                      <a:alpha val="43137"/>
                    </a:srgbClr>
                  </a:outerShdw>
                </a:effectLst>
              </a:rPr>
              <a:t>SFTP </a:t>
            </a:r>
            <a:r>
              <a:rPr lang="en-CA" sz="1600" dirty="0">
                <a:solidFill>
                  <a:srgbClr val="0000CC"/>
                </a:solidFill>
                <a:effectLst/>
              </a:rPr>
              <a:t>-</a:t>
            </a:r>
            <a:r>
              <a:rPr lang="en-CA" sz="1600" dirty="0">
                <a:effectLst/>
              </a:rPr>
              <a:t> Secure File Transfer </a:t>
            </a:r>
          </a:p>
          <a:p>
            <a:pPr lvl="2"/>
            <a:r>
              <a:rPr lang="en-CA" sz="1600" dirty="0">
                <a:solidFill>
                  <a:srgbClr val="0000CC"/>
                </a:solidFill>
                <a:effectLst>
                  <a:outerShdw blurRad="38100" dist="38100" dir="2700000" algn="tl">
                    <a:srgbClr val="000000">
                      <a:alpha val="43137"/>
                    </a:srgbClr>
                  </a:outerShdw>
                </a:effectLst>
              </a:rPr>
              <a:t>DNS </a:t>
            </a:r>
            <a:r>
              <a:rPr lang="en-CA" sz="1600" dirty="0">
                <a:solidFill>
                  <a:srgbClr val="0000CC"/>
                </a:solidFill>
                <a:effectLst/>
              </a:rPr>
              <a:t>-</a:t>
            </a:r>
            <a:r>
              <a:rPr lang="en-CA" sz="1600" dirty="0">
                <a:effectLst/>
              </a:rPr>
              <a:t> Domain Name System</a:t>
            </a:r>
          </a:p>
          <a:p>
            <a:pPr lvl="2"/>
            <a:r>
              <a:rPr lang="en-CA" sz="1600" dirty="0">
                <a:solidFill>
                  <a:srgbClr val="0000CC"/>
                </a:solidFill>
                <a:effectLst>
                  <a:outerShdw blurRad="38100" dist="38100" dir="2700000" algn="tl">
                    <a:srgbClr val="000000">
                      <a:alpha val="43137"/>
                    </a:srgbClr>
                  </a:outerShdw>
                </a:effectLst>
              </a:rPr>
              <a:t>SMTP </a:t>
            </a:r>
            <a:r>
              <a:rPr lang="en-CA" sz="1600" dirty="0">
                <a:solidFill>
                  <a:srgbClr val="0000CC"/>
                </a:solidFill>
                <a:effectLst/>
              </a:rPr>
              <a:t>-</a:t>
            </a:r>
            <a:r>
              <a:rPr lang="en-CA" sz="1600" dirty="0">
                <a:effectLst/>
              </a:rPr>
              <a:t> Simple Mail Transfer Protocol</a:t>
            </a:r>
          </a:p>
          <a:p>
            <a:pPr lvl="2"/>
            <a:r>
              <a:rPr lang="en-CA" sz="1600" dirty="0">
                <a:solidFill>
                  <a:srgbClr val="0000CC"/>
                </a:solidFill>
                <a:effectLst>
                  <a:outerShdw blurRad="38100" dist="38100" dir="2700000" algn="tl">
                    <a:srgbClr val="000000">
                      <a:alpha val="43137"/>
                    </a:srgbClr>
                  </a:outerShdw>
                </a:effectLst>
              </a:rPr>
              <a:t>… …</a:t>
            </a:r>
          </a:p>
          <a:p>
            <a:pPr lvl="1"/>
            <a:r>
              <a:rPr lang="en-CA" sz="2000" dirty="0">
                <a:effectLst/>
              </a:rPr>
              <a:t>Transport layer </a:t>
            </a:r>
          </a:p>
          <a:p>
            <a:pPr lvl="2"/>
            <a:r>
              <a:rPr lang="en-CA" sz="1600" dirty="0">
                <a:solidFill>
                  <a:srgbClr val="0000CC"/>
                </a:solidFill>
                <a:effectLst>
                  <a:outerShdw blurRad="38100" dist="38100" dir="2700000" algn="tl">
                    <a:srgbClr val="000000">
                      <a:alpha val="43137"/>
                    </a:srgbClr>
                  </a:outerShdw>
                </a:effectLst>
              </a:rPr>
              <a:t>TCP</a:t>
            </a:r>
            <a:r>
              <a:rPr lang="en-CA" sz="1600" dirty="0">
                <a:effectLst/>
              </a:rPr>
              <a:t> (Transmission Control Protocol),</a:t>
            </a:r>
          </a:p>
          <a:p>
            <a:pPr lvl="1"/>
            <a:r>
              <a:rPr lang="en-CA" sz="2000" dirty="0">
                <a:effectLst/>
              </a:rPr>
              <a:t>Network layer : </a:t>
            </a:r>
            <a:r>
              <a:rPr lang="en-CA" sz="1600" dirty="0">
                <a:solidFill>
                  <a:srgbClr val="0000CC"/>
                </a:solidFill>
                <a:effectLst>
                  <a:outerShdw blurRad="38100" dist="38100" dir="2700000" algn="tl">
                    <a:srgbClr val="000000">
                      <a:alpha val="43137"/>
                    </a:srgbClr>
                  </a:outerShdw>
                </a:effectLst>
              </a:rPr>
              <a:t>IP</a:t>
            </a:r>
            <a:r>
              <a:rPr lang="en-CA" sz="1600" dirty="0">
                <a:effectLst/>
              </a:rPr>
              <a:t> (Internet Protocol)</a:t>
            </a:r>
          </a:p>
          <a:p>
            <a:pPr lvl="1"/>
            <a:r>
              <a:rPr lang="en-CA" sz="2000" dirty="0">
                <a:effectLst/>
              </a:rPr>
              <a:t>Physical and data link layers: </a:t>
            </a:r>
            <a:r>
              <a:rPr lang="en-CA" sz="1600" dirty="0">
                <a:effectLst/>
              </a:rPr>
              <a:t>Ethernet, token 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1262092"/>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3173016">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WEB" + "222"</a:t>
                      </a:r>
                    </a:p>
                  </a:txBody>
                  <a:tcPr anchor="ctr"/>
                </a:tc>
                <a:tc>
                  <a:txBody>
                    <a:bodyPr/>
                    <a:lstStyle/>
                    <a:p>
                      <a:r>
                        <a:rPr lang="en-US" dirty="0">
                          <a:latin typeface="Lucida Console" pitchFamily="49" charset="0"/>
                        </a:rPr>
                        <a:t>WEB222</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767683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63135180"/>
              </p:ext>
            </p:extLst>
          </p:nvPr>
        </p:nvGraphicFramePr>
        <p:xfrm>
          <a:off x="971599" y="1556792"/>
          <a:ext cx="7272809" cy="5255488"/>
        </p:xfrm>
        <a:graphic>
          <a:graphicData uri="http://schemas.openxmlformats.org/drawingml/2006/table">
            <a:tbl>
              <a:tblPr firstRow="1" bandRow="1">
                <a:tableStyleId>{5C22544A-7EE6-4342-B048-85BDC9FD1C3A}</a:tableStyleId>
              </a:tblPr>
              <a:tblGrid>
                <a:gridCol w="7272809">
                  <a:extLst>
                    <a:ext uri="{9D8B030D-6E8A-4147-A177-3AD203B41FA5}">
                      <a16:colId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a:solidFill>
                            <a:srgbClr val="000000"/>
                          </a:solidFill>
                        </a:rPr>
                        <a:t>"</a:t>
                      </a:r>
                      <a:r>
                        <a:rPr lang="en-US" sz="2400">
                          <a:solidFill>
                            <a:srgbClr val="FF8000"/>
                          </a:solidFill>
                        </a:rPr>
                        <a:t>2</a:t>
                      </a:r>
                      <a:r>
                        <a:rPr lang="en-US" sz="2400">
                          <a:solidFill>
                            <a:srgbClr val="000000"/>
                          </a:solidFill>
                        </a:rPr>
                        <a:t>"</a:t>
                      </a:r>
                      <a:r>
                        <a:rPr lang="en-US" sz="2400" b="1">
                          <a:solidFill>
                            <a:srgbClr val="000080"/>
                          </a:solidFill>
                        </a:rPr>
                        <a:t>;</a:t>
                      </a:r>
                      <a:r>
                        <a:rPr lang="en-US" sz="2400">
                          <a:solidFill>
                            <a:srgbClr val="000000"/>
                          </a:solidFill>
                        </a:rPr>
                        <a:t> </a:t>
                      </a:r>
                      <a:endParaRPr lang="en-US" sz="2400" dirty="0">
                        <a:solidFill>
                          <a:srgbClr val="000000"/>
                        </a:solidFill>
                      </a:endParaRP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a:solidFill>
                            <a:srgbClr val="000080"/>
                          </a:solidFill>
                        </a:rPr>
                        <a:t>);</a:t>
                      </a:r>
                      <a:endParaRPr lang="en-CA" sz="24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a:solidFill>
                  <a:srgbClr val="000080"/>
                </a:solidFill>
              </a:rPr>
              <a:t>);</a:t>
            </a:r>
            <a:endParaRPr lang="en-US" sz="2000" dirty="0">
              <a:solidFill>
                <a:srgbClr val="00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1862189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726783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635245"/>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p>
                    <a:p>
                      <a:endParaRPr lang="en-CA" b="0" dirty="0">
                        <a:solidFill>
                          <a:schemeClr val="tx1"/>
                        </a:solidFill>
                      </a:endParaRPr>
                    </a:p>
                  </a:txBody>
                  <a:tcPr>
                    <a:solidFill>
                      <a:schemeClr val="accent1">
                        <a:alpha val="8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0687226"/>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r>
                        <a:rPr lang="en-CA" sz="2000" b="1" kern="1200" dirty="0">
                          <a:solidFill>
                            <a:srgbClr val="000099"/>
                          </a:solidFill>
                          <a:latin typeface="+mn-lt"/>
                          <a:ea typeface="+mn-ea"/>
                          <a:cs typeface="+mn-cs"/>
                        </a:rPr>
                        <a:t>var</a:t>
                      </a:r>
                      <a:r>
                        <a:rPr lang="en-CA" sz="2000" b="0" dirty="0">
                          <a:solidFill>
                            <a:schemeClr val="tx1"/>
                          </a:solidFill>
                        </a:rPr>
                        <a:t> semester = </a:t>
                      </a:r>
                      <a:r>
                        <a:rPr lang="en-CA" sz="2000" b="1" kern="1200" dirty="0">
                          <a:solidFill>
                            <a:srgbClr val="FF8000"/>
                          </a:solidFill>
                          <a:effectLst>
                            <a:outerShdw blurRad="38100" dist="38100" dir="2700000" algn="tl">
                              <a:srgbClr val="FFFFFF"/>
                            </a:outerShdw>
                          </a:effectLst>
                          <a:latin typeface="+mn-lt"/>
                          <a:ea typeface="+mn-ea"/>
                          <a:cs typeface="+mn-cs"/>
                        </a:rPr>
                        <a:t>3</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WEB222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OOP344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INT322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47</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dirty="0"/>
              <a:t>Three basic types of loop structures:</a:t>
            </a:r>
          </a:p>
          <a:p>
            <a:pPr lvl="1"/>
            <a:r>
              <a:rPr lang="en-US" sz="2400" dirty="0"/>
              <a:t>The for loop </a:t>
            </a:r>
          </a:p>
          <a:p>
            <a:pPr lvl="1"/>
            <a:r>
              <a:rPr lang="en-US" sz="2400" dirty="0"/>
              <a:t>The for / in loop</a:t>
            </a:r>
          </a:p>
          <a:p>
            <a:pPr lvl="1"/>
            <a:r>
              <a:rPr lang="en-US" sz="2400" dirty="0"/>
              <a:t>The while loop </a:t>
            </a:r>
          </a:p>
          <a:p>
            <a:pPr lvl="1"/>
            <a:r>
              <a:rPr lang="en-US" sz="2400" dirty="0"/>
              <a:t>The do-while loop </a:t>
            </a: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88358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5036701"/>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56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92192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dirty="0">
                <a:solidFill>
                  <a:srgbClr val="006600"/>
                </a:solidFill>
              </a:rPr>
              <a:t>// x is the current property ('key') – </a:t>
            </a:r>
            <a:r>
              <a:rPr lang="en-US" sz="2000" dirty="0" err="1">
                <a:solidFill>
                  <a:srgbClr val="006600"/>
                </a:solidFill>
              </a:rPr>
              <a:t>ie</a:t>
            </a:r>
            <a:r>
              <a:rPr lang="en-US" sz="2000" dirty="0">
                <a:solidFill>
                  <a:srgbClr val="0066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5058576"/>
              </p:ext>
            </p:extLst>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8762748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300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200" b="1" dirty="0">
                <a:solidFill>
                  <a:srgbClr val="0000CC"/>
                </a:solidFill>
              </a:rPr>
              <a:t>var</a:t>
            </a:r>
            <a:r>
              <a:rPr lang="en-CA" sz="2000" dirty="0"/>
              <a:t> </a:t>
            </a:r>
            <a:r>
              <a:rPr lang="en-CA" sz="2000" dirty="0" err="1"/>
              <a:t>i</a:t>
            </a:r>
            <a:r>
              <a:rPr lang="en-CA" sz="2000" dirty="0"/>
              <a:t>=</a:t>
            </a:r>
            <a:r>
              <a:rPr lang="en-CA" sz="2000" b="1" kern="1200" dirty="0">
                <a:solidFill>
                  <a:srgbClr val="FF8000"/>
                </a:solidFill>
              </a:rPr>
              <a:t>1</a:t>
            </a:r>
            <a:r>
              <a:rPr lang="en-CA" sz="2000" dirty="0"/>
              <a:t>, j=</a:t>
            </a:r>
            <a:r>
              <a:rPr lang="en-CA" sz="2000" b="1" kern="1200" dirty="0">
                <a:solidFill>
                  <a:srgbClr val="FF8000"/>
                </a:solidFill>
              </a:rPr>
              <a:t>1</a:t>
            </a:r>
            <a:r>
              <a:rPr lang="en-CA" sz="2000" dirty="0"/>
              <a:t>;</a:t>
            </a:r>
          </a:p>
          <a:p>
            <a:pPr marL="0" indent="0">
              <a:buNone/>
            </a:pPr>
            <a:r>
              <a:rPr lang="en-CA" sz="2200" b="1" dirty="0">
                <a:solidFill>
                  <a:srgbClr val="0000CC"/>
                </a:solidFill>
              </a:rPr>
              <a:t>while</a:t>
            </a:r>
            <a:r>
              <a:rPr lang="en-CA" sz="2000" dirty="0"/>
              <a:t> (</a:t>
            </a:r>
            <a:r>
              <a:rPr lang="en-CA" sz="2000" dirty="0" err="1"/>
              <a:t>i</a:t>
            </a:r>
            <a:r>
              <a:rPr lang="en-CA" sz="2000" dirty="0"/>
              <a:t>&lt;</a:t>
            </a:r>
            <a:r>
              <a:rPr lang="en-CA" sz="2000" b="1" kern="1200" dirty="0">
                <a:solidFill>
                  <a:srgbClr val="FF8000"/>
                </a:solidFill>
              </a:rPr>
              <a:t>5</a:t>
            </a:r>
            <a:r>
              <a:rPr lang="en-CA" sz="2000" dirty="0"/>
              <a:t>) {</a:t>
            </a:r>
          </a:p>
          <a:p>
            <a:pPr marL="0" indent="0">
              <a:buNone/>
            </a:pPr>
            <a:r>
              <a:rPr lang="en-CA" sz="2000" dirty="0"/>
              <a:t>   console.log('week: ' + </a:t>
            </a:r>
            <a:r>
              <a:rPr lang="en-CA" sz="2000" dirty="0" err="1"/>
              <a:t>i</a:t>
            </a:r>
            <a:r>
              <a:rPr lang="en-CA" sz="2000" dirty="0"/>
              <a:t> );</a:t>
            </a:r>
          </a:p>
          <a:p>
            <a:pPr marL="0" indent="0">
              <a:buNone/>
            </a:pPr>
            <a:r>
              <a:rPr lang="en-CA" sz="2000" dirty="0"/>
              <a:t>   </a:t>
            </a:r>
            <a:r>
              <a:rPr lang="en-CA" sz="2200" b="1" dirty="0">
                <a:solidFill>
                  <a:srgbClr val="0000CC"/>
                </a:solidFill>
              </a:rPr>
              <a:t>for</a:t>
            </a:r>
            <a:r>
              <a:rPr lang="en-CA" sz="2000" dirty="0"/>
              <a:t> (j=</a:t>
            </a:r>
            <a:r>
              <a:rPr lang="en-CA" sz="2000" b="1" kern="1200" dirty="0">
                <a:solidFill>
                  <a:srgbClr val="FF8000"/>
                </a:solidFill>
              </a:rPr>
              <a:t>1</a:t>
            </a:r>
            <a:r>
              <a:rPr lang="en-CA" sz="2000" dirty="0"/>
              <a:t>; j&lt;=</a:t>
            </a:r>
            <a:r>
              <a:rPr lang="en-CA" sz="2000" b="1" kern="1200" dirty="0">
                <a:solidFill>
                  <a:srgbClr val="FF8000"/>
                </a:solidFill>
              </a:rPr>
              <a:t>7</a:t>
            </a:r>
            <a:r>
              <a:rPr lang="en-CA" sz="2000" dirty="0"/>
              <a:t>;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a:solidFill>
                  <a:srgbClr val="0000CC"/>
                </a:solidFill>
              </a:rPr>
              <a:t>continue</a:t>
            </a:r>
            <a:r>
              <a:rPr lang="en-CA" sz="2000" dirty="0"/>
              <a:t>;</a:t>
            </a:r>
          </a:p>
          <a:p>
            <a:pPr marL="0" indent="0">
              <a:buNone/>
            </a:pPr>
            <a:r>
              <a:rPr lang="en-CA" sz="2000" dirty="0"/>
              <a:t>   } // for</a:t>
            </a:r>
          </a:p>
          <a:p>
            <a:pPr marL="0" indent="0">
              <a:buNone/>
            </a:pPr>
            <a:r>
              <a:rPr lang="en-CA" sz="2000" dirty="0"/>
              <a:t>   </a:t>
            </a:r>
            <a:r>
              <a:rPr lang="en-CA" sz="2200" b="1" dirty="0" err="1">
                <a:solidFill>
                  <a:srgbClr val="0000CC"/>
                </a:solidFill>
              </a:rPr>
              <a:t>i</a:t>
            </a:r>
            <a:r>
              <a:rPr lang="en-CA" sz="2200" b="1" dirty="0">
                <a:solidFill>
                  <a:srgbClr val="0000CC"/>
                </a:solidFill>
              </a:rPr>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52</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68475"/>
            <a:ext cx="7772400" cy="1338957"/>
          </a:xfrm>
        </p:spPr>
        <p:txBody>
          <a:bodyPr/>
          <a:lstStyle/>
          <a:p>
            <a:pPr eaLnBrk="1" hangingPunct="1">
              <a:defRPr/>
            </a:pPr>
            <a:r>
              <a:rPr lang="en-US" sz="6000" dirty="0">
                <a:solidFill>
                  <a:srgbClr val="0000CC"/>
                </a:solidFill>
                <a:effectLst>
                  <a:outerShdw blurRad="38100" dist="38100" dir="2700000" algn="tl">
                    <a:srgbClr val="000000">
                      <a:alpha val="43137"/>
                    </a:srgbClr>
                  </a:outerShdw>
                </a:effectLst>
                <a:latin typeface="Brush Script MT" panose="03060802040406070304" pitchFamily="66" charset="0"/>
              </a:rPr>
              <a:t>Thank you!</a:t>
            </a:r>
            <a:endParaRPr lang="en-CA" sz="6000" dirty="0">
              <a:solidFill>
                <a:srgbClr val="0000CC"/>
              </a:solidFill>
              <a:effectLst>
                <a:outerShdw blurRad="38100" dist="38100" dir="2700000" algn="tl">
                  <a:srgbClr val="000000">
                    <a:alpha val="43137"/>
                  </a:srgbClr>
                </a:outerShdw>
              </a:effectLst>
              <a:latin typeface="Brush Script MT" panose="03060802040406070304" pitchFamily="66" charset="0"/>
            </a:endParaRPr>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53</a:t>
            </a:fld>
            <a:endParaRPr lang="en-CA" altLang="en-US" dirty="0"/>
          </a:p>
        </p:txBody>
      </p:sp>
      <p:sp>
        <p:nvSpPr>
          <p:cNvPr id="5" name="Rectangle 5">
            <a:extLst>
              <a:ext uri="{FF2B5EF4-FFF2-40B4-BE49-F238E27FC236}">
                <a16:creationId xmlns:a16="http://schemas.microsoft.com/office/drawing/2014/main" id="{6AE2CBBD-2F51-495C-B6DC-BE2DF19A09B2}"/>
              </a:ext>
            </a:extLst>
          </p:cNvPr>
          <p:cNvSpPr txBox="1">
            <a:spLocks noChangeArrowheads="1"/>
          </p:cNvSpPr>
          <p:nvPr/>
        </p:nvSpPr>
        <p:spPr bwMode="auto">
          <a:xfrm>
            <a:off x="1371600" y="3734544"/>
            <a:ext cx="64008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80000"/>
              <a:buFont typeface="Arial" charset="0"/>
              <a:buNone/>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a:lstStyle>
          <a:p>
            <a:pPr eaLnBrk="1" hangingPunct="1">
              <a:defRPr/>
            </a:pPr>
            <a:r>
              <a:rPr lang="en-US" sz="2800" kern="0" dirty="0">
                <a:effectLst>
                  <a:outerShdw blurRad="38100" dist="38100" dir="2700000" algn="tl">
                    <a:srgbClr val="000000">
                      <a:alpha val="43137"/>
                    </a:srgbClr>
                  </a:outerShdw>
                </a:effectLst>
                <a:latin typeface="Tahoma (Body)"/>
              </a:rPr>
              <a:t>Any Questions?</a:t>
            </a:r>
            <a:endParaRPr lang="en-CA" altLang="en-US" sz="2800" kern="0" dirty="0">
              <a:effectLst>
                <a:outerShdw blurRad="38100" dist="38100" dir="2700000" algn="tl">
                  <a:srgbClr val="000000">
                    <a:alpha val="43137"/>
                  </a:srgbClr>
                </a:outerShdw>
              </a:effectLst>
              <a:latin typeface="Tahoma (Bod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400" b="1" dirty="0">
                <a:effectLst>
                  <a:outerShdw blurRad="38100" dist="38100" dir="2700000" algn="tl">
                    <a:srgbClr val="000000">
                      <a:alpha val="43137"/>
                    </a:srgbClr>
                  </a:outerShdw>
                </a:effectLst>
                <a:latin typeface="Arial Narrow" panose="020B0606020202030204" pitchFamily="34" charset="0"/>
              </a:rPr>
              <a:t>    https://</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400" b="1" dirty="0">
                <a:effectLst>
                  <a:outerShdw blurRad="38100" dist="38100" dir="2700000" algn="tl">
                    <a:srgbClr val="000000">
                      <a:alpha val="43137"/>
                    </a:srgbClr>
                  </a:outerShdw>
                </a:effectLst>
                <a:latin typeface="Arial Narrow" panose="020B0606020202030204" pitchFamily="34" charset="0"/>
              </a:rPr>
              <a:t>/~wei.song/index.html</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https://</a:t>
            </a:r>
          </a:p>
          <a:p>
            <a:pPr lvl="1"/>
            <a:r>
              <a:rPr lang="en-US" sz="2400" dirty="0"/>
              <a:t>domain / host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scs.senecac.on.ca</a:t>
            </a:r>
          </a:p>
          <a:p>
            <a:pPr lvl="1"/>
            <a:r>
              <a:rPr lang="en-US" sz="2400" dirty="0"/>
              <a:t>port = </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ea typeface="+mn-ea"/>
                <a:cs typeface="+mn-cs"/>
              </a:rPr>
              <a:t>443</a:t>
            </a:r>
            <a:r>
              <a:rPr lang="en-US" sz="2400" dirty="0"/>
              <a:t>, default for HTTPS</a:t>
            </a:r>
          </a:p>
          <a:p>
            <a:pPr lvl="1"/>
            <a:r>
              <a:rPr lang="en-US" sz="2400" dirty="0"/>
              <a:t>file / resource ID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a:t>
            </a:r>
            <a:r>
              <a:rPr lang="en-US" sz="2400" b="1" dirty="0" err="1">
                <a:effectLst>
                  <a:outerShdw blurRad="38100" dist="38100" dir="2700000" algn="tl">
                    <a:srgbClr val="000000">
                      <a:alpha val="43137"/>
                    </a:srgbClr>
                  </a:outerShdw>
                </a:effectLst>
                <a:latin typeface="Arial Narrow" panose="020B0606020202030204" pitchFamily="34" charset="0"/>
                <a:ea typeface="+mn-ea"/>
                <a:cs typeface="+mn-cs"/>
              </a:rPr>
              <a:t>wei.song</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/index.html</a:t>
            </a:r>
          </a:p>
          <a:p>
            <a:pPr lvl="1"/>
            <a:r>
              <a:rPr lang="en-US" sz="2400" dirty="0"/>
              <a:t>reference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#timetable</a:t>
            </a:r>
          </a:p>
          <a:p>
            <a:pPr lvl="1"/>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URL Encoding</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400" dirty="0"/>
              <a:t>URL encoding converts characters into a format that can be transmitted over the Internet.</a:t>
            </a:r>
            <a:r>
              <a:rPr lang="en-US" sz="2400" dirty="0"/>
              <a:t> </a:t>
            </a:r>
          </a:p>
          <a:p>
            <a:pPr lvl="1"/>
            <a:r>
              <a:rPr lang="en-CA" sz="2200" dirty="0"/>
              <a:t>URLs can only be sent over the Internet using the </a:t>
            </a:r>
            <a:r>
              <a:rPr lang="en-CA" sz="2200" dirty="0">
                <a:hlinkClick r:id="rId2"/>
              </a:rPr>
              <a:t>ASCII character-set</a:t>
            </a:r>
            <a:r>
              <a:rPr lang="en-CA" sz="2200" dirty="0"/>
              <a:t>.</a:t>
            </a:r>
          </a:p>
          <a:p>
            <a:pPr lvl="1"/>
            <a:r>
              <a:rPr lang="en-CA" sz="2200" dirty="0"/>
              <a:t>URLs often contain characters outside the ASCII set</a:t>
            </a:r>
          </a:p>
          <a:p>
            <a:pPr lvl="2"/>
            <a:r>
              <a:rPr lang="en-CA" sz="2200" dirty="0"/>
              <a:t>has to be converted into a valid ASCII format.</a:t>
            </a:r>
          </a:p>
          <a:p>
            <a:pPr lvl="1"/>
            <a:r>
              <a:rPr lang="en-CA" sz="2200" dirty="0"/>
              <a:t>URLs cannot contain spaces.</a:t>
            </a:r>
            <a:endParaRPr lang="en-US" sz="1200" dirty="0"/>
          </a:p>
          <a:p>
            <a:pPr>
              <a:buFont typeface="Wingdings" panose="05000000000000000000" pitchFamily="2" charset="2"/>
              <a:buChar char="Ø"/>
            </a:pPr>
            <a:r>
              <a:rPr lang="en-CA" sz="2400" dirty="0"/>
              <a:t>Example: </a:t>
            </a:r>
            <a:r>
              <a:rPr lang="en-CA" sz="1600" dirty="0">
                <a:hlinkClick r:id="rId3"/>
              </a:rPr>
              <a:t>https://www.youtube.com/results?search_query=web222</a:t>
            </a:r>
            <a:r>
              <a:rPr lang="en-CA" sz="2000" dirty="0">
                <a:solidFill>
                  <a:srgbClr val="FF0000"/>
                </a:solidFill>
                <a:effectLst/>
                <a:hlinkClick r:id="rId3"/>
              </a:rPr>
              <a:t>&amp;</a:t>
            </a:r>
            <a:r>
              <a:rPr lang="en-CA" sz="1600" dirty="0">
                <a:hlinkClick r:id="rId3"/>
              </a:rPr>
              <a:t>feature=related</a:t>
            </a:r>
            <a:r>
              <a:rPr lang="en-CA" sz="1600" dirty="0"/>
              <a:t> </a:t>
            </a:r>
          </a:p>
          <a:p>
            <a:pPr>
              <a:buFont typeface="Wingdings" panose="05000000000000000000" pitchFamily="2" charset="2"/>
              <a:buChar char="Ø"/>
            </a:pPr>
            <a:r>
              <a:rPr lang="en-CA" sz="2400" dirty="0"/>
              <a:t>URL encoding replaces unsafe ASCII characters with a "%" followed by two hexadecimal digits. e.g.</a:t>
            </a:r>
          </a:p>
          <a:p>
            <a:pPr marL="400050" lvl="1" indent="0">
              <a:buNone/>
            </a:pPr>
            <a:r>
              <a:rPr lang="en-CA" sz="2000" dirty="0"/>
              <a:t>   '&amp;' </a:t>
            </a:r>
            <a:r>
              <a:rPr lang="en-CA" sz="2000" dirty="0">
                <a:sym typeface="Wingdings" panose="05000000000000000000" pitchFamily="2" charset="2"/>
              </a:rPr>
              <a:t> %26                '  '  %20</a:t>
            </a:r>
          </a:p>
          <a:p>
            <a:pPr marL="400050" lvl="1" indent="0">
              <a:buNone/>
            </a:pPr>
            <a:r>
              <a:rPr lang="en-CA" sz="2000" dirty="0">
                <a:sym typeface="Wingdings" panose="05000000000000000000" pitchFamily="2" charset="2"/>
              </a:rPr>
              <a:t>    '&lt;'  %3C                '&gt;'  %3E</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dirty="0"/>
          </a:p>
        </p:txBody>
      </p:sp>
    </p:spTree>
    <p:extLst>
      <p:ext uri="{BB962C8B-B14F-4D97-AF65-F5344CB8AC3E}">
        <p14:creationId xmlns:p14="http://schemas.microsoft.com/office/powerpoint/2010/main" val="303556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a:p>
        </p:txBody>
      </p:sp>
    </p:spTree>
    <p:extLst>
      <p:ext uri="{BB962C8B-B14F-4D97-AF65-F5344CB8AC3E}">
        <p14:creationId xmlns:p14="http://schemas.microsoft.com/office/powerpoint/2010/main" val="1850323996"/>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5655</TotalTime>
  <Words>4491</Words>
  <Application>Microsoft Office PowerPoint</Application>
  <PresentationFormat>On-screen Show (4:3)</PresentationFormat>
  <Paragraphs>684</Paragraphs>
  <Slides>53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Arial</vt:lpstr>
      <vt:lpstr>Arial Narrow</vt:lpstr>
      <vt:lpstr>Brush Script MT</vt:lpstr>
      <vt:lpstr>Calibri</vt:lpstr>
      <vt:lpstr>Courier New</vt:lpstr>
      <vt:lpstr>Helvetica Neue</vt:lpstr>
      <vt:lpstr>Lucida Console</vt:lpstr>
      <vt:lpstr>Tahoma</vt:lpstr>
      <vt:lpstr>Tahoma (Body)</vt:lpstr>
      <vt:lpstr>Tahoma (Headings)</vt:lpstr>
      <vt:lpstr>Times New Roman</vt:lpstr>
      <vt:lpstr>Wingdings</vt:lpstr>
      <vt:lpstr>Compass</vt:lpstr>
      <vt:lpstr>WEB222 - Web Programming Principles</vt:lpstr>
      <vt:lpstr>Agenda</vt:lpstr>
      <vt:lpstr>Internet Architecture</vt:lpstr>
      <vt:lpstr>Internet Protocol Suite</vt:lpstr>
      <vt:lpstr>Services Provided by the Internet</vt:lpstr>
      <vt:lpstr>Client Server Model</vt:lpstr>
      <vt:lpstr>Uniform Resource Locators (URL)</vt:lpstr>
      <vt:lpstr>HTML URL Encoding</vt:lpstr>
      <vt:lpstr>DNS (Domain Name System/Server)</vt:lpstr>
      <vt:lpstr>Hypertext Transfer Protocol </vt:lpstr>
      <vt:lpstr>HTTP Request and Response Messages</vt:lpstr>
      <vt:lpstr>HTTP Request</vt:lpstr>
      <vt:lpstr>HTTP Response</vt:lpstr>
      <vt:lpstr>HTTP Secure</vt:lpstr>
      <vt:lpstr>Web Application</vt:lpstr>
      <vt:lpstr>Front-end Web Application</vt:lpstr>
      <vt:lpstr>Front-end Web Application</vt:lpstr>
      <vt:lpstr>Firefox Developer Tool: Scratchpad</vt:lpstr>
      <vt:lpstr>Scratchpad</vt:lpstr>
      <vt:lpstr>console.log()</vt:lpstr>
      <vt:lpstr>prompt()</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WEB222</dc:title>
  <dc:creator>Wei Song</dc:creator>
  <cp:lastModifiedBy>Wei Song</cp:lastModifiedBy>
  <cp:revision>255</cp:revision>
  <cp:lastPrinted>2001-07-23T19:37:02Z</cp:lastPrinted>
  <dcterms:created xsi:type="dcterms:W3CDTF">2001-03-26T00:24:34Z</dcterms:created>
  <dcterms:modified xsi:type="dcterms:W3CDTF">2017-09-18T11:23:12Z</dcterms:modified>
</cp:coreProperties>
</file>