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66" r:id="rId2"/>
    <p:sldId id="271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2" r:id="rId25"/>
    <p:sldId id="303" r:id="rId26"/>
    <p:sldId id="330" r:id="rId27"/>
    <p:sldId id="304" r:id="rId28"/>
    <p:sldId id="300" r:id="rId29"/>
    <p:sldId id="331" r:id="rId30"/>
    <p:sldId id="301" r:id="rId31"/>
    <p:sldId id="310" r:id="rId32"/>
    <p:sldId id="277" r:id="rId3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94660"/>
  </p:normalViewPr>
  <p:slideViewPr>
    <p:cSldViewPr>
      <p:cViewPr varScale="1">
        <p:scale>
          <a:sx n="81" d="100"/>
          <a:sy n="81" d="100"/>
        </p:scale>
        <p:origin x="108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wei.song/web222/ajax/ajaxjson.html" TargetMode="External"/><Relationship Id="rId2" Type="http://schemas.openxmlformats.org/officeDocument/2006/relationships/hyperlink" Target="https://zenit.senecac.on.ca/~wei.song/web222/ajax/firstnation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nit.senecac.on.ca/~wei.song/web222/ajax/ajaxjson2.html" TargetMode="External"/><Relationship Id="rId4" Type="http://schemas.openxmlformats.org/officeDocument/2006/relationships/hyperlink" Target="https://zenit.senecac.on.ca/~wei.song/web222/ajax/nationArray.jso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zenit.senecac.on.ca/~wei.song/web222/ajax/student.js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" TargetMode="External"/><Relationship Id="rId2" Type="http://schemas.openxmlformats.org/officeDocument/2006/relationships/hyperlink" Target="https://developer.mozilla.org/en-US/docs/AJAX/Getting_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rowser_Object_Mode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map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12: AJAX</a:t>
            </a: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DEBC3F-5A30-4DD0-9320-46682B631F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Make requests to the server without reloading the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Receive and work with data from the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AJAX is a web browser technology independent of web server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 user can continue to use the application while the client program requests information from the server in the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Intuitive and natural user interaction. No clicking required only Mouse movement is a sufficient event trigger.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Data-driven as opposed to page-driven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2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is the most important part of AJAX</a:t>
            </a:r>
            <a:r>
              <a:rPr lang="en-US" sz="2800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is a JavaScript object </a:t>
            </a:r>
          </a:p>
          <a:p>
            <a:pPr lvl="1"/>
            <a:r>
              <a:rPr lang="en-US" sz="2400" dirty="0"/>
              <a:t>Designed by MS and adopted by Mozilla, Apple,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It provides an easy way to retrieve data from a URL without having to do a full page refresh.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Creation:</a:t>
            </a:r>
          </a:p>
          <a:p>
            <a:pPr lvl="1">
              <a:buNone/>
            </a:pP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myRequest</a:t>
            </a:r>
            <a:r>
              <a:rPr lang="en-US" sz="2400" dirty="0"/>
              <a:t> = new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2400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1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effectLst/>
              </a:rPr>
              <a:t>getResponseHeader</a:t>
            </a:r>
            <a:r>
              <a:rPr lang="en-US" sz="2800" dirty="0">
                <a:effectLst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open()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dirty="0">
                <a:effectLst/>
              </a:rPr>
              <a:t>// Initializes a request.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effectLst/>
              </a:rPr>
              <a:t>overrideMimeType</a:t>
            </a:r>
            <a:r>
              <a:rPr lang="en-US" sz="2800" dirty="0">
                <a:effectLst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send()</a:t>
            </a:r>
            <a:r>
              <a:rPr lang="en-US" sz="2800" dirty="0"/>
              <a:t>	// Sends the request.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…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0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properties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Onreadystatechange</a:t>
            </a:r>
            <a:r>
              <a:rPr lang="en-US" sz="2800" dirty="0"/>
              <a:t> </a:t>
            </a:r>
            <a:r>
              <a:rPr lang="en-US" sz="2400" dirty="0"/>
              <a:t>- event handler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readyState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responseText</a:t>
            </a:r>
            <a:r>
              <a:rPr lang="en-US" sz="2800" dirty="0"/>
              <a:t> </a:t>
            </a:r>
            <a:r>
              <a:rPr lang="en-US" sz="2400" dirty="0"/>
              <a:t>- used when receiving JSON or plain text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responseXML</a:t>
            </a:r>
            <a:r>
              <a:rPr lang="en-US" sz="2800" dirty="0"/>
              <a:t> </a:t>
            </a:r>
            <a:r>
              <a:rPr lang="en-US" sz="2400" dirty="0"/>
              <a:t>- used when receiving XML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responseType</a:t>
            </a:r>
            <a:r>
              <a:rPr lang="en-US" sz="2400" dirty="0"/>
              <a:t> - set to change the response type</a:t>
            </a:r>
            <a:endParaRPr lang="en-US" sz="28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4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Step 1 – makes an HTTP request object</a:t>
            </a:r>
            <a:endParaRPr lang="en-US" sz="2800" dirty="0"/>
          </a:p>
          <a:p>
            <a:pPr lvl="1">
              <a:buNone/>
            </a:pPr>
            <a:r>
              <a:rPr lang="en-US" sz="2000" dirty="0">
                <a:solidFill>
                  <a:srgbClr val="006600"/>
                </a:solidFill>
              </a:rPr>
              <a:t>// creating a cross-browser instance</a:t>
            </a:r>
          </a:p>
          <a:p>
            <a:pPr lvl="1">
              <a:buNone/>
            </a:pPr>
            <a:r>
              <a:rPr lang="en-US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</a:t>
            </a:r>
            <a:r>
              <a:rPr lang="en-US" sz="2000" dirty="0" err="1"/>
              <a:t>httpRequest</a:t>
            </a:r>
            <a:r>
              <a:rPr lang="en-US" sz="2000" dirty="0"/>
              <a:t>; </a:t>
            </a: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sz="2000" dirty="0"/>
              <a:t> (</a:t>
            </a:r>
            <a:r>
              <a:rPr lang="en-US" sz="2000" dirty="0" err="1"/>
              <a:t>window.XMLHttpRequest</a:t>
            </a:r>
            <a:r>
              <a:rPr lang="en-US" sz="2000" dirty="0"/>
              <a:t>) { </a:t>
            </a:r>
            <a:r>
              <a:rPr lang="en-US" sz="2000" dirty="0">
                <a:solidFill>
                  <a:srgbClr val="006600"/>
                </a:solidFill>
              </a:rPr>
              <a:t>// Mozilla, Safari, ... </a:t>
            </a:r>
          </a:p>
          <a:p>
            <a:pPr lvl="1">
              <a:buNone/>
            </a:pPr>
            <a:r>
              <a:rPr lang="en-US" sz="2000" dirty="0"/>
              <a:t>	</a:t>
            </a:r>
            <a:r>
              <a:rPr lang="en-US" sz="2000" dirty="0" err="1"/>
              <a:t>httpRequest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000" dirty="0"/>
              <a:t> </a:t>
            </a:r>
            <a:r>
              <a:rPr lang="en-US" sz="2000" dirty="0" err="1"/>
              <a:t>XMLHttpRequest</a:t>
            </a:r>
            <a:r>
              <a:rPr lang="en-US" sz="2000" dirty="0"/>
              <a:t>(); </a:t>
            </a:r>
          </a:p>
          <a:p>
            <a:pPr lvl="1">
              <a:buNone/>
            </a:pPr>
            <a:r>
              <a:rPr lang="en-US" sz="2000" dirty="0"/>
              <a:t>} 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sz="2000" dirty="0"/>
              <a:t> (</a:t>
            </a:r>
            <a:r>
              <a:rPr lang="en-US" sz="2000" dirty="0" err="1"/>
              <a:t>window.ActiveXObject</a:t>
            </a:r>
            <a:r>
              <a:rPr lang="en-US" sz="2000" dirty="0"/>
              <a:t>) { // IE 8 and older </a:t>
            </a:r>
          </a:p>
          <a:p>
            <a:pPr lvl="1">
              <a:buNone/>
            </a:pPr>
            <a:r>
              <a:rPr lang="en-US" sz="2000" dirty="0"/>
              <a:t>	</a:t>
            </a:r>
            <a:r>
              <a:rPr lang="en-US" sz="2000" dirty="0" err="1"/>
              <a:t>httpRequest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000" dirty="0"/>
              <a:t> </a:t>
            </a:r>
            <a:r>
              <a:rPr lang="en-US" sz="2000" dirty="0" err="1"/>
              <a:t>ActiveXObject</a:t>
            </a:r>
            <a:r>
              <a:rPr lang="en-US" sz="2000" dirty="0"/>
              <a:t>("</a:t>
            </a:r>
            <a:r>
              <a:rPr lang="en-US" sz="2000" dirty="0" err="1"/>
              <a:t>Microsoft.XMLHTTP</a:t>
            </a:r>
            <a:r>
              <a:rPr lang="en-US" sz="2000" dirty="0"/>
              <a:t>"); </a:t>
            </a:r>
          </a:p>
          <a:p>
            <a:pPr lvl="1">
              <a:buNone/>
            </a:pPr>
            <a:r>
              <a:rPr lang="en-US" sz="2000" dirty="0"/>
              <a:t>}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0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Step 2 – register a request listener</a:t>
            </a:r>
          </a:p>
          <a:p>
            <a:pPr lvl="1">
              <a:buNone/>
            </a:pPr>
            <a:r>
              <a:rPr lang="en-US" sz="2400" dirty="0" err="1"/>
              <a:t>httpRequest.onreadystatechange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reqListener</a:t>
            </a:r>
            <a:r>
              <a:rPr lang="en-US" sz="2400" dirty="0"/>
              <a:t>;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reqListener</a:t>
            </a:r>
            <a:r>
              <a:rPr lang="en-US" sz="2400" dirty="0"/>
              <a:t> () { </a:t>
            </a:r>
          </a:p>
          <a:p>
            <a:pPr lvl="1">
              <a:buNone/>
            </a:pPr>
            <a:r>
              <a:rPr lang="en-US" sz="2400" dirty="0"/>
              <a:t>	 </a:t>
            </a:r>
            <a:r>
              <a:rPr lang="en-US" sz="2400" dirty="0">
                <a:solidFill>
                  <a:srgbClr val="006600"/>
                </a:solidFill>
              </a:rPr>
              <a:t>// process the server response </a:t>
            </a:r>
          </a:p>
          <a:p>
            <a:pPr lvl="1">
              <a:buNone/>
            </a:pPr>
            <a:r>
              <a:rPr lang="en-US" sz="2400" dirty="0"/>
              <a:t>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Or:</a:t>
            </a:r>
          </a:p>
          <a:p>
            <a:pPr lvl="1">
              <a:buNone/>
            </a:pPr>
            <a:r>
              <a:rPr lang="en-US" sz="2400" dirty="0" err="1"/>
              <a:t>httpRequest.onreadystatechange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400" dirty="0"/>
              <a:t>(){ 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6600"/>
                </a:solidFill>
                <a:effectLst/>
              </a:rPr>
              <a:t>// process the server response </a:t>
            </a:r>
          </a:p>
          <a:p>
            <a:pPr lvl="1">
              <a:buNone/>
            </a:pPr>
            <a:r>
              <a:rPr lang="en-US" sz="2400" dirty="0"/>
              <a:t>};</a:t>
            </a:r>
            <a:endParaRPr lang="en-US" sz="2400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9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Step 3 - make the request</a:t>
            </a:r>
          </a:p>
          <a:p>
            <a:pPr lvl="1">
              <a:buNone/>
            </a:pPr>
            <a:r>
              <a:rPr lang="en-CA" sz="2400" dirty="0">
                <a:solidFill>
                  <a:srgbClr val="006600"/>
                </a:solidFill>
              </a:rPr>
              <a:t>// Specifies the type of request</a:t>
            </a:r>
            <a:endParaRPr lang="en-US" sz="2400" dirty="0">
              <a:solidFill>
                <a:srgbClr val="006600"/>
              </a:solidFill>
            </a:endParaRPr>
          </a:p>
          <a:p>
            <a:pPr lvl="1">
              <a:buNone/>
            </a:pPr>
            <a:r>
              <a:rPr lang="en-US" sz="2400" dirty="0" err="1"/>
              <a:t>httpRequest.open</a:t>
            </a:r>
            <a:r>
              <a:rPr lang="en-US" sz="2400" dirty="0"/>
              <a:t>('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sz="2400" dirty="0"/>
              <a:t>', 'http://www.example.org/some.file',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400" dirty="0"/>
              <a:t>); 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>
                <a:solidFill>
                  <a:srgbClr val="006600"/>
                </a:solidFill>
              </a:rPr>
              <a:t>// </a:t>
            </a:r>
            <a:r>
              <a:rPr lang="en-CA" sz="2400" dirty="0">
                <a:solidFill>
                  <a:srgbClr val="006600"/>
                </a:solidFill>
              </a:rPr>
              <a:t>Sends the request off to the server.</a:t>
            </a:r>
            <a:endParaRPr lang="en-US" sz="2400" dirty="0">
              <a:solidFill>
                <a:srgbClr val="006600"/>
              </a:solidFill>
            </a:endParaRPr>
          </a:p>
          <a:p>
            <a:pPr lvl="1">
              <a:buNone/>
            </a:pPr>
            <a:r>
              <a:rPr lang="en-US" sz="2400" dirty="0" err="1"/>
              <a:t>httpRequest.send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sz="2400" dirty="0"/>
              <a:t>);</a:t>
            </a:r>
          </a:p>
          <a:p>
            <a:pPr lvl="1">
              <a:buNone/>
            </a:pPr>
            <a:endParaRPr lang="en-US" sz="24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8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of open() and send()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2050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Parameters of the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dirty="0"/>
              <a:t>(</a:t>
            </a:r>
            <a:r>
              <a:rPr lang="en-CA" sz="2800" i="1" dirty="0"/>
              <a:t>method, </a:t>
            </a:r>
            <a:r>
              <a:rPr lang="en-CA" sz="2800" i="1" dirty="0" err="1"/>
              <a:t>url</a:t>
            </a:r>
            <a:r>
              <a:rPr lang="en-CA" sz="2800" i="1" dirty="0"/>
              <a:t>, </a:t>
            </a:r>
            <a:r>
              <a:rPr lang="en-CA" sz="2800" i="1" dirty="0" err="1"/>
              <a:t>async</a:t>
            </a:r>
            <a:r>
              <a:rPr lang="en-US" sz="2800" dirty="0"/>
              <a:t>) method:</a:t>
            </a:r>
          </a:p>
          <a:p>
            <a:pPr lvl="1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para: HTTP request methods - GET, or POST</a:t>
            </a:r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para: the URL of the page this requesting</a:t>
            </a:r>
          </a:p>
          <a:p>
            <a:pPr lvl="1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para: sets whether the request is asynchronous</a:t>
            </a:r>
          </a:p>
          <a:p>
            <a:pPr lvl="1"/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Parameters of the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</a:t>
            </a:r>
            <a:r>
              <a:rPr lang="en-US" sz="2800" dirty="0"/>
              <a:t>(</a:t>
            </a:r>
            <a:r>
              <a:rPr lang="en-CA" sz="2800" i="1" dirty="0"/>
              <a:t>string</a:t>
            </a:r>
            <a:r>
              <a:rPr lang="en-US" sz="2800" dirty="0"/>
              <a:t>) method:</a:t>
            </a:r>
          </a:p>
          <a:p>
            <a:pPr lvl="1"/>
            <a:r>
              <a:rPr lang="en-CA" sz="2400" dirty="0"/>
              <a:t>The</a:t>
            </a:r>
            <a:r>
              <a:rPr lang="en-CA" sz="2400" i="1" dirty="0"/>
              <a:t> “string“ </a:t>
            </a:r>
            <a:r>
              <a:rPr lang="en-CA" sz="2400" dirty="0"/>
              <a:t>para: used for POST requests.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any data you want to send to the server if using POST method. This can be as a query string, like:</a:t>
            </a:r>
          </a:p>
          <a:p>
            <a:pPr lvl="1">
              <a:buNone/>
            </a:pPr>
            <a:r>
              <a:rPr lang="en-US" sz="1600" dirty="0"/>
              <a:t>	</a:t>
            </a:r>
            <a:r>
              <a:rPr lang="en-US" sz="1800" dirty="0"/>
              <a:t>name=</a:t>
            </a:r>
            <a:r>
              <a:rPr lang="en-US" sz="1800" dirty="0" err="1"/>
              <a:t>value&amp;anothername</a:t>
            </a:r>
            <a:r>
              <a:rPr lang="en-US" sz="1800" dirty="0"/>
              <a:t>="+</a:t>
            </a:r>
            <a:r>
              <a:rPr lang="en-US" sz="1800" dirty="0" err="1"/>
              <a:t>encodeURIComponent</a:t>
            </a:r>
            <a:r>
              <a:rPr lang="en-US" sz="1800" dirty="0"/>
              <a:t>(</a:t>
            </a:r>
            <a:r>
              <a:rPr lang="en-US" sz="1800" dirty="0" err="1"/>
              <a:t>myVar</a:t>
            </a:r>
            <a:r>
              <a:rPr lang="en-US" sz="1800" dirty="0"/>
              <a:t>)+"&amp;so=on"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7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6450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Step 4 – handling the server response</a:t>
            </a:r>
          </a:p>
          <a:p>
            <a:pPr lvl="1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6600"/>
                </a:solidFill>
              </a:rPr>
              <a:t>// check for the state of response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sz="2600" dirty="0"/>
              <a:t> (</a:t>
            </a:r>
            <a:r>
              <a:rPr lang="en-US" sz="2600" dirty="0" err="1"/>
              <a:t>httpRequest.readyState</a:t>
            </a:r>
            <a:r>
              <a:rPr lang="en-US" sz="2600" dirty="0"/>
              <a:t> === 4) { </a:t>
            </a:r>
          </a:p>
          <a:p>
            <a:pPr lvl="1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6600"/>
                </a:solidFill>
              </a:rPr>
              <a:t>// everything is good, the response is received </a:t>
            </a:r>
          </a:p>
          <a:p>
            <a:pPr lvl="1">
              <a:buNone/>
            </a:pPr>
            <a:r>
              <a:rPr lang="en-US" sz="2400" dirty="0">
                <a:solidFill>
                  <a:srgbClr val="006600"/>
                </a:solidFill>
              </a:rPr>
              <a:t>     // do next process here</a:t>
            </a:r>
          </a:p>
          <a:p>
            <a:pPr lvl="1">
              <a:buNone/>
            </a:pPr>
            <a:endParaRPr lang="en-US" sz="2400" dirty="0">
              <a:solidFill>
                <a:srgbClr val="006600"/>
              </a:solidFill>
            </a:endParaRP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600" dirty="0"/>
              <a:t>} </a:t>
            </a:r>
            <a:r>
              <a:rPr lang="en-US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600" dirty="0"/>
              <a:t> { </a:t>
            </a:r>
          </a:p>
          <a:p>
            <a:pPr lvl="1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6600"/>
                </a:solidFill>
              </a:rPr>
              <a:t>// still not ready </a:t>
            </a:r>
          </a:p>
          <a:p>
            <a:pPr lvl="1">
              <a:buNone/>
            </a:pPr>
            <a:r>
              <a:rPr lang="en-US" sz="2400" dirty="0"/>
              <a:t>	}</a:t>
            </a:r>
          </a:p>
          <a:p>
            <a:pPr lvl="1">
              <a:buNone/>
            </a:pPr>
            <a:endParaRPr lang="en-US" sz="1700" dirty="0"/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readyState</a:t>
            </a:r>
            <a:r>
              <a:rPr lang="en-US" sz="2400" dirty="0"/>
              <a:t> values:</a:t>
            </a:r>
          </a:p>
          <a:p>
            <a:pPr lvl="2"/>
            <a:r>
              <a:rPr lang="en-US" sz="1800" dirty="0"/>
              <a:t>0 (uninitialized), 1 (loading), 2 (loaded), 3 (interactive), 4 (complete)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6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28800"/>
            <a:ext cx="8540750" cy="403244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Step 4 – handling the server response </a:t>
            </a:r>
            <a:r>
              <a:rPr lang="en-US" sz="2400" b="1" dirty="0"/>
              <a:t>(</a:t>
            </a:r>
            <a:r>
              <a:rPr lang="en-US" sz="2400" b="1" dirty="0" err="1"/>
              <a:t>cont</a:t>
            </a:r>
            <a:r>
              <a:rPr lang="en-US" sz="2400" b="1" dirty="0"/>
              <a:t>’)</a:t>
            </a:r>
          </a:p>
          <a:p>
            <a:pPr>
              <a:buNone/>
            </a:pPr>
            <a:r>
              <a:rPr lang="en-US" sz="2800" b="1" dirty="0"/>
              <a:t>	</a:t>
            </a:r>
            <a:r>
              <a:rPr lang="en-US" sz="2400" dirty="0">
                <a:solidFill>
                  <a:srgbClr val="006600"/>
                </a:solidFill>
              </a:rPr>
              <a:t>// check is the response code of the HTTP server response</a:t>
            </a:r>
            <a:endParaRPr lang="en-US" sz="2800" dirty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600" dirty="0"/>
              <a:t>if (</a:t>
            </a:r>
            <a:r>
              <a:rPr lang="en-US" sz="2600" dirty="0" err="1"/>
              <a:t>httpRequest.status</a:t>
            </a:r>
            <a:r>
              <a:rPr lang="en-US" sz="2600" dirty="0"/>
              <a:t> === 200) { 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400" dirty="0">
                <a:solidFill>
                  <a:srgbClr val="006600"/>
                </a:solidFill>
              </a:rPr>
              <a:t>// perfect! </a:t>
            </a:r>
          </a:p>
          <a:p>
            <a:pPr>
              <a:buNone/>
            </a:pPr>
            <a:r>
              <a:rPr lang="en-US" sz="2400" dirty="0">
                <a:solidFill>
                  <a:srgbClr val="006600"/>
                </a:solidFill>
              </a:rPr>
              <a:t>            // do next process here</a:t>
            </a:r>
          </a:p>
          <a:p>
            <a:pPr>
              <a:buNone/>
            </a:pPr>
            <a:endParaRPr lang="en-US" sz="2400" dirty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600" dirty="0"/>
              <a:t>} else { 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400" dirty="0">
                <a:solidFill>
                  <a:srgbClr val="006600"/>
                </a:solidFill>
              </a:rPr>
              <a:t>// there was a problem with the request, </a:t>
            </a:r>
          </a:p>
          <a:p>
            <a:pPr>
              <a:buNone/>
            </a:pPr>
            <a:r>
              <a:rPr lang="en-US" sz="2400" dirty="0">
                <a:solidFill>
                  <a:srgbClr val="006600"/>
                </a:solidFill>
              </a:rPr>
              <a:t>		// for example the response may contain a 404 (Not Found) </a:t>
            </a:r>
          </a:p>
          <a:p>
            <a:pPr>
              <a:buNone/>
            </a:pPr>
            <a:r>
              <a:rPr lang="en-US" sz="2400" dirty="0">
                <a:solidFill>
                  <a:srgbClr val="006600"/>
                </a:solidFill>
              </a:rPr>
              <a:t>		// or 500 (Internal Server Error) response code 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600" dirty="0"/>
              <a:t>}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/>
              <a:t>AJAX</a:t>
            </a:r>
          </a:p>
          <a:p>
            <a:pPr lvl="1" eaLnBrk="1" hangingPunct="1">
              <a:defRPr/>
            </a:pPr>
            <a:r>
              <a:rPr lang="en-CA" altLang="en-US" dirty="0"/>
              <a:t>Simulating a call to a Web service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CA" altLang="en-US" dirty="0"/>
              <a:t>JSON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Set the button to start</a:t>
            </a:r>
          </a:p>
          <a:p>
            <a:pPr marL="400050" lvl="1" indent="0">
              <a:buNone/>
            </a:pPr>
            <a:r>
              <a:rPr lang="en-CA" sz="2000" dirty="0"/>
              <a:t>&lt;</a:t>
            </a: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2000" dirty="0"/>
              <a:t>="button" </a:t>
            </a:r>
          </a:p>
          <a:p>
            <a:pPr marL="400050" lvl="1" indent="0">
              <a:buNone/>
            </a:pPr>
            <a:r>
              <a:rPr lang="en-CA" sz="2000" dirty="0"/>
              <a:t>            </a:t>
            </a:r>
            <a:r>
              <a:rPr lang="en-CA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2000" dirty="0"/>
              <a:t>="</a:t>
            </a:r>
            <a:r>
              <a:rPr lang="en-CA" sz="2000" dirty="0" err="1"/>
              <a:t>makeRequest</a:t>
            </a:r>
            <a:r>
              <a:rPr lang="en-CA" sz="2000" dirty="0"/>
              <a:t>();"&gt;Make a request&lt;/</a:t>
            </a: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CA" sz="2000" dirty="0"/>
              <a:t>&gt;</a:t>
            </a:r>
            <a:endParaRPr lang="en-US" sz="20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8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the XML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If the server response is in XML format, e.g.</a:t>
            </a:r>
          </a:p>
          <a:p>
            <a:pPr lvl="2">
              <a:buNone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?xml</a:t>
            </a:r>
            <a:r>
              <a:rPr lang="en-US" sz="2000" dirty="0"/>
              <a:t> version="1.0" 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en-US" sz="2000" dirty="0"/>
              <a:t>&gt; </a:t>
            </a:r>
          </a:p>
          <a:p>
            <a:pPr lvl="2">
              <a:buNone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en-US" sz="2000" dirty="0"/>
              <a:t>&gt; </a:t>
            </a:r>
          </a:p>
          <a:p>
            <a:pPr lvl="3">
              <a:buNone/>
            </a:pPr>
            <a:r>
              <a:rPr lang="en-US" sz="1800" dirty="0"/>
              <a:t>I'm a test. </a:t>
            </a:r>
          </a:p>
          <a:p>
            <a:pPr lvl="2">
              <a:buNone/>
            </a:pPr>
            <a:r>
              <a:rPr lang="en-US" sz="2000" dirty="0"/>
              <a:t>&lt;/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en-US" sz="2000" dirty="0"/>
              <a:t>&gt;</a:t>
            </a: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Parsing XML data </a:t>
            </a:r>
          </a:p>
          <a:p>
            <a:pPr lvl="1">
              <a:buNone/>
            </a:pPr>
            <a:r>
              <a:rPr lang="en-US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</a:t>
            </a:r>
            <a:r>
              <a:rPr lang="en-US" sz="2000" dirty="0" err="1"/>
              <a:t>xmldoc</a:t>
            </a:r>
            <a:r>
              <a:rPr lang="en-US" sz="2000" dirty="0"/>
              <a:t> = </a:t>
            </a:r>
            <a:r>
              <a:rPr lang="en-US" sz="2000" dirty="0" err="1"/>
              <a:t>httpRequest.</a:t>
            </a:r>
            <a:r>
              <a:rPr lang="en-US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responseXML</a:t>
            </a:r>
            <a:r>
              <a:rPr lang="en-US" sz="2000" dirty="0"/>
              <a:t>;</a:t>
            </a:r>
          </a:p>
          <a:p>
            <a:pPr lvl="1">
              <a:buNone/>
            </a:pPr>
            <a:r>
              <a:rPr lang="en-US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</a:t>
            </a:r>
            <a:r>
              <a:rPr lang="en-US" sz="2000" dirty="0" err="1"/>
              <a:t>root_node</a:t>
            </a:r>
            <a:r>
              <a:rPr lang="en-US" sz="2000" dirty="0"/>
              <a:t> = </a:t>
            </a:r>
            <a:r>
              <a:rPr lang="en-US" sz="2000" dirty="0" err="1"/>
              <a:t>xmldoc.getElementsByTagName</a:t>
            </a:r>
            <a:r>
              <a:rPr lang="en-US" sz="2000" dirty="0"/>
              <a:t>('root').item(0); </a:t>
            </a:r>
          </a:p>
          <a:p>
            <a:pPr lvl="1">
              <a:buNone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</a:t>
            </a:r>
            <a:r>
              <a:rPr lang="en-US" sz="2000" dirty="0"/>
              <a:t>(</a:t>
            </a:r>
            <a:r>
              <a:rPr lang="en-US" sz="2000" dirty="0" err="1"/>
              <a:t>root_node.firstChild.data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5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the JSON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If server response is in JSON format, e.g.</a:t>
            </a:r>
          </a:p>
          <a:p>
            <a:pPr lvl="1">
              <a:buNone/>
            </a:pPr>
            <a:r>
              <a:rPr lang="en-US" sz="2000" dirty="0"/>
              <a:t>'{"name": "Kevin", "age": 22 }'</a:t>
            </a:r>
          </a:p>
          <a:p>
            <a:pPr lvl="1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Parsing JSON data:</a:t>
            </a:r>
          </a:p>
          <a:p>
            <a:pPr lvl="1">
              <a:buNone/>
            </a:pPr>
            <a:r>
              <a:rPr lang="en-US" sz="2000" dirty="0">
                <a:solidFill>
                  <a:srgbClr val="006600"/>
                </a:solidFill>
              </a:rPr>
              <a:t>// function </a:t>
            </a:r>
            <a:r>
              <a:rPr lang="en-US" sz="2000" dirty="0" err="1">
                <a:solidFill>
                  <a:srgbClr val="006600"/>
                </a:solidFill>
              </a:rPr>
              <a:t>JSON.parse</a:t>
            </a:r>
            <a:r>
              <a:rPr lang="en-US" sz="2000" dirty="0">
                <a:solidFill>
                  <a:srgbClr val="006600"/>
                </a:solidFill>
              </a:rPr>
              <a:t>(): convert JSON object to JavaScript object</a:t>
            </a:r>
          </a:p>
          <a:p>
            <a:pPr lvl="1">
              <a:buNone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jsonObj</a:t>
            </a:r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= </a:t>
            </a:r>
            <a:r>
              <a:rPr lang="en-US" sz="2000" dirty="0" err="1"/>
              <a:t>http_request.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responseText</a:t>
            </a:r>
            <a:r>
              <a:rPr lang="en-US" sz="2000" dirty="0"/>
              <a:t>;</a:t>
            </a:r>
          </a:p>
          <a:p>
            <a:pPr lvl="1">
              <a:buNone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= </a:t>
            </a:r>
            <a:r>
              <a:rPr lang="en-US" sz="2000" dirty="0" err="1"/>
              <a:t>JSON.parse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jsonObj</a:t>
            </a:r>
            <a:r>
              <a:rPr lang="en-US" sz="2000" dirty="0"/>
              <a:t>);</a:t>
            </a:r>
          </a:p>
          <a:p>
            <a:pPr lvl="1">
              <a:buNone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name = </a:t>
            </a:r>
            <a:r>
              <a:rPr 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000" dirty="0"/>
              <a:t>.name;</a:t>
            </a:r>
          </a:p>
          <a:p>
            <a:pPr lvl="1">
              <a:buNone/>
            </a:pP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sz="2000" dirty="0"/>
              <a:t> age = </a:t>
            </a:r>
            <a:r>
              <a:rPr lang="en-US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000" dirty="0" err="1"/>
              <a:t>.age</a:t>
            </a:r>
            <a:r>
              <a:rPr lang="en-US" sz="2000" dirty="0"/>
              <a:t>;</a:t>
            </a:r>
          </a:p>
          <a:p>
            <a:pPr lvl="1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7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JSON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80594"/>
            <a:ext cx="8540750" cy="489262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JSON stands for </a:t>
            </a:r>
            <a:r>
              <a:rPr lang="en-US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 Notation,</a:t>
            </a:r>
            <a:r>
              <a:rPr lang="en-US" sz="3000" dirty="0"/>
              <a:t> used for storing and exchanging data.</a:t>
            </a:r>
          </a:p>
          <a:p>
            <a:pPr lvl="1"/>
            <a:r>
              <a:rPr lang="en-US" sz="2600" dirty="0"/>
              <a:t>specified by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Douglas </a:t>
            </a: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Crockford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a lightweight text based data-interchange format.</a:t>
            </a:r>
          </a:p>
          <a:p>
            <a:pPr lvl="1"/>
            <a:r>
              <a:rPr lang="en-US" sz="2600" dirty="0"/>
              <a:t>"self-describing" and easy to understand</a:t>
            </a:r>
          </a:p>
          <a:p>
            <a:pPr lvl="1">
              <a:spcAft>
                <a:spcPts val="600"/>
              </a:spcAft>
            </a:pPr>
            <a:r>
              <a:rPr lang="en-US" sz="2600" dirty="0"/>
              <a:t>smaller than XML, and faster and easier to parse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JSON parsers and JSON libraries exists for many different programming languages.</a:t>
            </a:r>
          </a:p>
          <a:p>
            <a:pPr lvl="1">
              <a:spcAft>
                <a:spcPts val="600"/>
              </a:spcAft>
            </a:pPr>
            <a:r>
              <a:rPr lang="en-US" sz="2600" dirty="0"/>
              <a:t>e.g. C, C++, Java, Python, Perl, PHP etc.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JSON filename extension is </a:t>
            </a:r>
            <a:r>
              <a:rPr lang="en-US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3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sz="3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3000" dirty="0"/>
              <a:t>JSON’s (Internet)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type </a:t>
            </a:r>
            <a:r>
              <a:rPr lang="en-US" sz="3000" dirty="0"/>
              <a:t>(or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Type</a:t>
            </a:r>
            <a:r>
              <a:rPr lang="en-US" sz="3000" dirty="0"/>
              <a:t> in HTTP header) is </a:t>
            </a:r>
            <a:r>
              <a:rPr lang="en-US" sz="3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application/json</a:t>
            </a:r>
          </a:p>
          <a:p>
            <a:pPr marL="457200" lvl="1" indent="0">
              <a:buNone/>
            </a:pP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js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60648"/>
            <a:ext cx="720080" cy="7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71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JSON </a:t>
            </a:r>
            <a:r>
              <a:rPr lang="en-US" sz="2600" dirty="0"/>
              <a:t>is text, written with JavaScript object notation.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JSON is built on two structures: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CA" sz="2400" dirty="0"/>
              <a:t>: a collection of name/value pairs.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sz="1600" dirty="0">
                <a:latin typeface="Lucida Console" pitchFamily="49" charset="0"/>
              </a:rPr>
              <a:t>'{ "</a:t>
            </a:r>
            <a:r>
              <a:rPr lang="en-CA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firstName</a:t>
            </a:r>
            <a:r>
              <a:rPr lang="en-CA" sz="1600" dirty="0">
                <a:latin typeface="Lucida Console" pitchFamily="49" charset="0"/>
              </a:rPr>
              <a:t>": "John", 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sz="1600" dirty="0">
                <a:latin typeface="Lucida Console" pitchFamily="49" charset="0"/>
              </a:rPr>
              <a:t>  "</a:t>
            </a:r>
            <a:r>
              <a:rPr lang="en-CA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lastName</a:t>
            </a:r>
            <a:r>
              <a:rPr lang="en-CA" sz="1600" dirty="0">
                <a:latin typeface="Lucida Console" pitchFamily="49" charset="0"/>
              </a:rPr>
              <a:t>": "Smith", "</a:t>
            </a:r>
            <a:r>
              <a:rPr lang="en-CA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": 25, 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sz="1600" dirty="0">
                <a:latin typeface="Lucida Console" pitchFamily="49" charset="0"/>
              </a:rPr>
              <a:t>  "</a:t>
            </a:r>
            <a:r>
              <a:rPr lang="en-CA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address</a:t>
            </a:r>
            <a:r>
              <a:rPr lang="en-CA" sz="1600" dirty="0">
                <a:latin typeface="Lucida Console" pitchFamily="49" charset="0"/>
              </a:rPr>
              <a:t>": { "</a:t>
            </a:r>
            <a:r>
              <a:rPr lang="en-CA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street</a:t>
            </a:r>
            <a:r>
              <a:rPr lang="en-CA" sz="1600" dirty="0">
                <a:latin typeface="Lucida Console" pitchFamily="49" charset="0"/>
              </a:rPr>
              <a:t>": "21 2nd Street", 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sz="1600" dirty="0">
                <a:latin typeface="Lucida Console" pitchFamily="49" charset="0"/>
              </a:rPr>
              <a:t>               "</a:t>
            </a:r>
            <a:r>
              <a:rPr lang="en-CA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city</a:t>
            </a:r>
            <a:r>
              <a:rPr lang="en-CA" sz="1600" dirty="0">
                <a:latin typeface="Lucida Console" pitchFamily="49" charset="0"/>
              </a:rPr>
              <a:t>": "North York", 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sz="1600" dirty="0">
                <a:latin typeface="Lucida Console" pitchFamily="49" charset="0"/>
              </a:rPr>
              <a:t>               “</a:t>
            </a:r>
            <a:r>
              <a:rPr lang="en-CA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province</a:t>
            </a:r>
            <a:r>
              <a:rPr lang="en-CA" sz="1600" dirty="0">
                <a:latin typeface="Lucida Console" pitchFamily="49" charset="0"/>
              </a:rPr>
              <a:t>": “ON", 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sz="1600" dirty="0">
                <a:latin typeface="Lucida Console" pitchFamily="49" charset="0"/>
              </a:rPr>
              <a:t>               "</a:t>
            </a:r>
            <a:r>
              <a:rPr lang="en-CA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postalCode</a:t>
            </a:r>
            <a:r>
              <a:rPr lang="en-CA" sz="1600" dirty="0">
                <a:latin typeface="Lucida Console" pitchFamily="49" charset="0"/>
              </a:rPr>
              <a:t>": “M2M6T6" } </a:t>
            </a:r>
          </a:p>
          <a:p>
            <a:pPr marL="857250" lvl="2" indent="0">
              <a:spcBef>
                <a:spcPts val="0"/>
              </a:spcBef>
              <a:buNone/>
            </a:pPr>
            <a:r>
              <a:rPr lang="en-CA" sz="1600" dirty="0">
                <a:latin typeface="Lucida Console" pitchFamily="49" charset="0"/>
              </a:rPr>
              <a:t>}' 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2400" dirty="0"/>
              <a:t>: an ordered list of values. </a:t>
            </a:r>
          </a:p>
          <a:p>
            <a:pPr lvl="2">
              <a:spcBef>
                <a:spcPts val="0"/>
              </a:spcBef>
              <a:buNone/>
            </a:pPr>
            <a:r>
              <a:rPr lang="en-US" sz="1600" dirty="0">
                <a:latin typeface="Lucida Console" pitchFamily="49" charset="0"/>
              </a:rPr>
              <a:t>'[ </a:t>
            </a:r>
          </a:p>
          <a:p>
            <a:pPr lvl="2">
              <a:spcBef>
                <a:spcPts val="0"/>
              </a:spcBef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Kevin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22,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m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},</a:t>
            </a:r>
          </a:p>
          <a:p>
            <a:pPr lvl="2">
              <a:spcBef>
                <a:spcPts val="0"/>
              </a:spcBef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Kate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22,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f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},</a:t>
            </a:r>
          </a:p>
          <a:p>
            <a:pPr lvl="2">
              <a:spcBef>
                <a:spcPts val="0"/>
              </a:spcBef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Steven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25,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m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},</a:t>
            </a:r>
          </a:p>
          <a:p>
            <a:pPr lvl="2">
              <a:spcBef>
                <a:spcPts val="0"/>
              </a:spcBef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Bill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22,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m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 </a:t>
            </a:r>
          </a:p>
          <a:p>
            <a:pPr lvl="2">
              <a:spcBef>
                <a:spcPts val="0"/>
              </a:spcBef>
              <a:buNone/>
            </a:pPr>
            <a:r>
              <a:rPr lang="en-US" sz="1600" dirty="0">
                <a:latin typeface="Lucida Console" pitchFamily="49" charset="0"/>
              </a:rPr>
              <a:t> ]'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8772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Objects vs JavaScript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JSON and JavaScript use the same syntax to describe data objects, including Arrays.</a:t>
            </a:r>
          </a:p>
          <a:p>
            <a:pPr marL="45720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But JSON objects are text-based or </a:t>
            </a:r>
            <a:r>
              <a:rPr lang="en-CA" sz="2800" dirty="0">
                <a:latin typeface="Lucida Console" pitchFamily="49" charset="0"/>
              </a:rPr>
              <a:t>"</a:t>
            </a:r>
            <a:r>
              <a:rPr lang="en-CA" sz="2800" dirty="0" err="1"/>
              <a:t>string</a:t>
            </a:r>
            <a:r>
              <a:rPr lang="en-CA" sz="2800" dirty="0" err="1">
                <a:latin typeface="Lucida Console" pitchFamily="49" charset="0"/>
              </a:rPr>
              <a:t>"</a:t>
            </a:r>
            <a:r>
              <a:rPr lang="en-CA" sz="2800" dirty="0" err="1"/>
              <a:t>s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properties of JSON objects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quoted</a:t>
            </a:r>
            <a:r>
              <a:rPr lang="en-CA" sz="2800" dirty="0"/>
              <a:t>.</a:t>
            </a:r>
          </a:p>
          <a:p>
            <a:pPr marL="400050" lvl="1" indent="0">
              <a:buNone/>
            </a:pPr>
            <a:r>
              <a:rPr lang="en-CA" sz="2400" dirty="0"/>
              <a:t> e.g.</a:t>
            </a:r>
          </a:p>
          <a:p>
            <a:pPr marL="400050" lvl="2" indent="0">
              <a:buNone/>
            </a:pPr>
            <a:r>
              <a:rPr lang="en-US" sz="2000" dirty="0"/>
              <a:t>         '{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: "Kevin",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: 22 }'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31001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Objects vs JavaScript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/>
              </a:rPr>
              <a:t>JavaScript built-in object: </a:t>
            </a:r>
            <a:r>
              <a:rPr lang="en-CA" sz="2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-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to convert data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 JSON and JavaScript objects.</a:t>
            </a:r>
            <a:endParaRPr lang="en-CA" sz="2600" dirty="0"/>
          </a:p>
          <a:p>
            <a:pPr lvl="1"/>
            <a:r>
              <a:rPr lang="en-CA" sz="2400" dirty="0"/>
              <a:t>Serializing JavaScript object (converting JavaScript object to JSON object ) :</a:t>
            </a:r>
          </a:p>
          <a:p>
            <a:pPr lvl="1"/>
            <a:endParaRPr lang="en-CA" sz="500" dirty="0"/>
          </a:p>
          <a:p>
            <a:pPr marL="857250" lvl="2" indent="0">
              <a:buNone/>
            </a:pP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jsObject1 = 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en-CA" sz="2000" dirty="0"/>
              <a:t>: "Java",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  <a:r>
              <a:rPr lang="en-CA" sz="2000" dirty="0"/>
              <a:t>: "JAC444" };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JSONString1 = </a:t>
            </a:r>
            <a:r>
              <a:rPr lang="en-CA" sz="2000" dirty="0" err="1">
                <a:solidFill>
                  <a:srgbClr val="0000FF"/>
                </a:solidFill>
              </a:rPr>
              <a:t>JSON</a:t>
            </a:r>
            <a:r>
              <a:rPr lang="en-CA" sz="2000" dirty="0" err="1"/>
              <a:t>.</a:t>
            </a:r>
            <a:r>
              <a:rPr lang="en-CA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stringify</a:t>
            </a:r>
            <a:r>
              <a:rPr lang="en-CA" sz="2000" dirty="0"/>
              <a:t>(jsObject1);</a:t>
            </a:r>
          </a:p>
          <a:p>
            <a:pPr marL="857250" lvl="2" indent="0">
              <a:buNone/>
            </a:pPr>
            <a:endParaRPr lang="en-CA" sz="500" dirty="0"/>
          </a:p>
          <a:p>
            <a:pPr marL="857250" lvl="2" indent="0">
              <a:buNone/>
            </a:pPr>
            <a:r>
              <a:rPr lang="en-CA" sz="2000" dirty="0"/>
              <a:t>console.log("JSONString1: ", JSONString1);</a:t>
            </a:r>
          </a:p>
          <a:p>
            <a:pPr marL="857250" lvl="2" indent="0">
              <a:buNone/>
            </a:pPr>
            <a:endParaRPr lang="en-CA" sz="500" dirty="0"/>
          </a:p>
          <a:p>
            <a:pPr lvl="1"/>
            <a:r>
              <a:rPr lang="en-CA" sz="2400" dirty="0"/>
              <a:t>Parsing JSON string (converting JSON object to JavaScript object ) :</a:t>
            </a:r>
          </a:p>
          <a:p>
            <a:pPr lvl="1"/>
            <a:endParaRPr lang="en-CA" sz="500" dirty="0"/>
          </a:p>
          <a:p>
            <a:pPr marL="857250" lvl="2" indent="0">
              <a:buNone/>
            </a:pP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JSONString2 =  '{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"language"</a:t>
            </a:r>
            <a:r>
              <a:rPr lang="en-CA" sz="2000" dirty="0"/>
              <a:t> : "C++", </a:t>
            </a:r>
            <a:r>
              <a:rPr lang="en-CA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"course"</a:t>
            </a:r>
            <a:r>
              <a:rPr lang="en-CA" sz="2000" dirty="0"/>
              <a:t> : "OPP344" }';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jsObject2 =  </a:t>
            </a:r>
            <a:r>
              <a:rPr lang="en-CA" sz="2000" dirty="0" err="1">
                <a:solidFill>
                  <a:srgbClr val="0000FF"/>
                </a:solidFill>
              </a:rPr>
              <a:t>JSON</a:t>
            </a:r>
            <a:r>
              <a:rPr lang="en-CA" sz="2000" dirty="0" err="1"/>
              <a:t>.</a:t>
            </a:r>
            <a:r>
              <a:rPr lang="en-CA" sz="2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</a:t>
            </a:r>
            <a:r>
              <a:rPr lang="en-CA" sz="2000" dirty="0"/>
              <a:t>(JSONString2);</a:t>
            </a:r>
          </a:p>
          <a:p>
            <a:pPr marL="857250" lvl="2" indent="0">
              <a:buNone/>
            </a:pPr>
            <a:endParaRPr lang="en-CA" sz="500" dirty="0"/>
          </a:p>
          <a:p>
            <a:pPr marL="857250" lvl="2" indent="0">
              <a:buNone/>
            </a:pPr>
            <a:r>
              <a:rPr lang="en-CA" sz="2000" dirty="0"/>
              <a:t>console.log("jsObject2: ", jsObject2);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18888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vs XML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JSON object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'{ "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r>
              <a:rPr lang="en-CA" sz="1400" dirty="0"/>
              <a:t>": {  "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CA" sz="1400" dirty="0"/>
              <a:t>": "file",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	           "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": "File",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	           "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popup</a:t>
            </a:r>
            <a:r>
              <a:rPr lang="en-CA" sz="1400" dirty="0"/>
              <a:t>": {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	                    "</a:t>
            </a:r>
            <a:r>
              <a:rPr lang="en-CA" sz="1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menuitem</a:t>
            </a:r>
            <a:r>
              <a:rPr lang="en-CA" sz="1400" dirty="0"/>
              <a:t>": [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		                     {"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": "New", "</a:t>
            </a:r>
            <a:r>
              <a:rPr lang="en-CA" sz="1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1400" dirty="0"/>
              <a:t>": "</a:t>
            </a:r>
            <a:r>
              <a:rPr lang="en-CA" sz="1400" dirty="0" err="1"/>
              <a:t>CreateDoc</a:t>
            </a:r>
            <a:r>
              <a:rPr lang="en-CA" sz="1400" dirty="0"/>
              <a:t>()"},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		                     {"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": "Open", "</a:t>
            </a:r>
            <a:r>
              <a:rPr lang="en-CA" sz="1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1400" dirty="0"/>
              <a:t>": "OpenDoc()"},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		                     {"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": "Close", "</a:t>
            </a:r>
            <a:r>
              <a:rPr lang="en-CA" sz="1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1400" dirty="0"/>
              <a:t>": "</a:t>
            </a:r>
            <a:r>
              <a:rPr lang="en-CA" sz="1400" dirty="0" err="1"/>
              <a:t>CloseDoc</a:t>
            </a:r>
            <a:r>
              <a:rPr lang="en-CA" sz="1400" dirty="0"/>
              <a:t>()"}       ]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                }             }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CA" sz="1400" dirty="0"/>
              <a:t>  }'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Equivalent XML document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&lt;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?xml </a:t>
            </a:r>
            <a:r>
              <a:rPr lang="en-CA" sz="1400" dirty="0"/>
              <a:t>version="1.0" 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en-CA" sz="1400" dirty="0"/>
              <a:t>&gt;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&lt;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en-CA" sz="1400" dirty="0"/>
              <a:t>&gt; 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&lt;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r>
              <a:rPr lang="en-CA" sz="1400" dirty="0"/>
              <a:t> 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CA" sz="1400" dirty="0"/>
              <a:t>="file" 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="File"&gt;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     &lt;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popup</a:t>
            </a:r>
            <a:r>
              <a:rPr lang="en-CA" sz="1400" dirty="0"/>
              <a:t>&gt;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          &lt;</a:t>
            </a:r>
            <a:r>
              <a:rPr lang="en-CA" sz="1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menuitem</a:t>
            </a:r>
            <a:r>
              <a:rPr lang="en-CA" sz="1400" dirty="0"/>
              <a:t> 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="New"  </a:t>
            </a:r>
            <a:r>
              <a:rPr lang="en-CA" sz="1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1400" dirty="0"/>
              <a:t>="</a:t>
            </a:r>
            <a:r>
              <a:rPr lang="en-CA" sz="1400" dirty="0" err="1"/>
              <a:t>CreateDoc</a:t>
            </a:r>
            <a:r>
              <a:rPr lang="en-CA" sz="1400" dirty="0"/>
              <a:t>()" /&gt;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          &lt;</a:t>
            </a:r>
            <a:r>
              <a:rPr lang="en-CA" sz="1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menuitem</a:t>
            </a:r>
            <a:r>
              <a:rPr lang="en-CA" sz="1400" dirty="0"/>
              <a:t> 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="Open" </a:t>
            </a:r>
            <a:r>
              <a:rPr lang="en-CA" sz="1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1400" dirty="0"/>
              <a:t>="OpenDoc()" /&gt;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          &lt;</a:t>
            </a:r>
            <a:r>
              <a:rPr lang="en-CA" sz="14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menuitem</a:t>
            </a:r>
            <a:r>
              <a:rPr lang="en-CA" sz="1400" dirty="0"/>
              <a:t> </a:t>
            </a:r>
            <a:r>
              <a:rPr lang="en-CA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="Close" </a:t>
            </a:r>
            <a:r>
              <a:rPr lang="en-CA" sz="1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1400" dirty="0"/>
              <a:t>="</a:t>
            </a:r>
            <a:r>
              <a:rPr lang="en-CA" sz="1400" dirty="0" err="1"/>
              <a:t>CloseDoc</a:t>
            </a:r>
            <a:r>
              <a:rPr lang="en-CA" sz="1400" dirty="0"/>
              <a:t>()" /&gt;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     &lt;/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popup</a:t>
            </a:r>
            <a:r>
              <a:rPr lang="en-CA" sz="1400" dirty="0"/>
              <a:t>&gt;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&lt;/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</a:t>
            </a:r>
            <a:r>
              <a:rPr lang="en-CA" sz="1400" dirty="0"/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1400" dirty="0"/>
              <a:t>&lt;/</a:t>
            </a:r>
            <a:r>
              <a:rPr lang="en-CA" sz="1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  <a:r>
              <a:rPr lang="en-CA" sz="14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8801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JavaScript: simulating AJAX calls </a:t>
            </a:r>
            <a:b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600200"/>
            <a:ext cx="8662863" cy="449897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Example 1: calling a web service with </a:t>
            </a:r>
            <a:r>
              <a:rPr lang="en-CA" sz="2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r>
              <a:rPr lang="en-CA" sz="2600" dirty="0"/>
              <a:t> response</a:t>
            </a:r>
          </a:p>
          <a:p>
            <a:pPr lvl="1"/>
            <a:r>
              <a:rPr lang="en-CA" sz="2400" dirty="0"/>
              <a:t>JSON data on Server(“web service”):</a:t>
            </a:r>
          </a:p>
          <a:p>
            <a:pPr marL="857250" lvl="2" indent="0">
              <a:buNone/>
            </a:pPr>
            <a:r>
              <a:rPr lang="en-CA" sz="1700" dirty="0">
                <a:hlinkClick r:id="rId2"/>
              </a:rPr>
              <a:t>https://zenit.senecac.on.ca/~wei.song/web222/ajax/firstnation.json</a:t>
            </a:r>
            <a:r>
              <a:rPr lang="en-CA" sz="1700" dirty="0"/>
              <a:t>   </a:t>
            </a:r>
          </a:p>
          <a:p>
            <a:pPr lvl="1"/>
            <a:r>
              <a:rPr lang="en-CA" sz="2400" dirty="0"/>
              <a:t>Example Code:</a:t>
            </a:r>
          </a:p>
          <a:p>
            <a:pPr marL="857250" lvl="2" indent="0">
              <a:buNone/>
            </a:pPr>
            <a:r>
              <a:rPr lang="en-CA" sz="1700" dirty="0">
                <a:hlinkClick r:id="rId3"/>
              </a:rPr>
              <a:t>https://zenit.senecac.on.ca/~wei.song/web222/ajax/ajaxjson.html</a:t>
            </a:r>
            <a:r>
              <a:rPr lang="en-CA" sz="1700" u="sng" dirty="0"/>
              <a:t> </a:t>
            </a:r>
            <a:r>
              <a:rPr lang="en-CA" sz="1700" dirty="0"/>
              <a:t>  </a:t>
            </a:r>
          </a:p>
          <a:p>
            <a:pPr marL="857250" lvl="2" indent="0">
              <a:buNone/>
            </a:pPr>
            <a:endParaRPr lang="en-CA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Example 2: calling a web service with </a:t>
            </a:r>
            <a:r>
              <a:rPr lang="en-CA" sz="2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array</a:t>
            </a:r>
            <a:r>
              <a:rPr lang="en-CA" sz="2600" dirty="0"/>
              <a:t> response</a:t>
            </a:r>
          </a:p>
          <a:p>
            <a:pPr lvl="1"/>
            <a:r>
              <a:rPr lang="en-CA" sz="2400" dirty="0"/>
              <a:t>JSON data on Server(“web service”):</a:t>
            </a:r>
          </a:p>
          <a:p>
            <a:pPr marL="857250" lvl="2" indent="0">
              <a:buNone/>
            </a:pPr>
            <a:r>
              <a:rPr lang="en-CA" sz="1700" dirty="0">
                <a:hlinkClick r:id="rId4"/>
              </a:rPr>
              <a:t>https://zenit.senecac.on.ca/~wei.song/web222/ajax/nationArray.json</a:t>
            </a:r>
            <a:r>
              <a:rPr lang="en-CA" sz="1700" dirty="0"/>
              <a:t>   </a:t>
            </a:r>
          </a:p>
          <a:p>
            <a:pPr lvl="1"/>
            <a:r>
              <a:rPr lang="en-CA" sz="2400" dirty="0"/>
              <a:t>Example Code:</a:t>
            </a:r>
          </a:p>
          <a:p>
            <a:pPr marL="857250" lvl="2" indent="0">
              <a:buNone/>
            </a:pPr>
            <a:r>
              <a:rPr lang="en-CA" sz="1700" dirty="0">
                <a:hlinkClick r:id="rId5"/>
              </a:rPr>
              <a:t>https://zenit.senecac.on.ca/~wei.song/web222/ajax/ajaxjson2.html</a:t>
            </a:r>
            <a:r>
              <a:rPr lang="en-CA" sz="1700" dirty="0"/>
              <a:t>  </a:t>
            </a:r>
          </a:p>
          <a:p>
            <a:pPr marL="514350" indent="-45720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63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AJAX calls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100" dirty="0">
                <a:effectLst/>
              </a:rPr>
              <a:t>For security reason, web browsers do not allow </a:t>
            </a:r>
            <a:r>
              <a:rPr lang="en-CA" sz="3100" dirty="0"/>
              <a:t>cross-origin AJAX calls.</a:t>
            </a:r>
          </a:p>
          <a:p>
            <a:pPr lvl="1"/>
            <a:r>
              <a:rPr lang="en-CA" sz="2600" dirty="0"/>
              <a:t>The </a:t>
            </a:r>
            <a:r>
              <a:rPr lang="en-CA" sz="2600" dirty="0" err="1"/>
              <a:t>XMLHttpRequest</a:t>
            </a:r>
            <a:r>
              <a:rPr lang="en-CA" sz="2600" dirty="0"/>
              <a:t> follows the same-origin policy. An Ajax call can only request HTTP resources from the same origin that the web page was loaded from.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origin </a:t>
            </a:r>
            <a:r>
              <a:rPr lang="en-CA" sz="2600" dirty="0">
                <a:effectLst/>
              </a:rPr>
              <a:t>means</a:t>
            </a:r>
            <a:r>
              <a:rPr lang="en-CA" sz="2600" dirty="0"/>
              <a:t> same protocol, same host and same port(if one is specified).</a:t>
            </a:r>
          </a:p>
          <a:p>
            <a:pPr lvl="1"/>
            <a:endParaRPr lang="en-CA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100" dirty="0"/>
              <a:t>The following Ajax calls will not work:</a:t>
            </a:r>
          </a:p>
          <a:p>
            <a:pPr lvl="1"/>
            <a:r>
              <a:rPr lang="en-CA" sz="2600" dirty="0"/>
              <a:t>Run the code examples, ajaxjson.html or ajaxjson2.html, from your local PC.</a:t>
            </a:r>
          </a:p>
          <a:p>
            <a:pPr lvl="1"/>
            <a:r>
              <a:rPr lang="en-CA" sz="2600" dirty="0"/>
              <a:t>Use </a:t>
            </a:r>
            <a:r>
              <a:rPr lang="en-CA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CA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://zenit.senecac.on.ca/~wei.song/web222/ajax/ajaxjson.html  </a:t>
            </a:r>
            <a:r>
              <a:rPr lang="en-CA" sz="2600" dirty="0"/>
              <a:t>to call </a:t>
            </a:r>
            <a:r>
              <a:rPr lang="en-CA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http://zenit.senecac.on.ca/~wei.song/web222/ajax/nationArray.json</a:t>
            </a:r>
          </a:p>
          <a:p>
            <a:pPr lvl="1"/>
            <a:endParaRPr lang="en-CA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100" dirty="0"/>
              <a:t>To allow cross-origin AJAX calls, a web service should have a response header:</a:t>
            </a:r>
          </a:p>
          <a:p>
            <a:pPr marL="857250" lvl="2" indent="0">
              <a:buNone/>
            </a:pPr>
            <a:r>
              <a:rPr lang="en-CA" sz="2900" dirty="0"/>
              <a:t>Access-Control-Allow-Origin: 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stands for </a:t>
            </a:r>
            <a:r>
              <a:rPr lang="en-US" b="1" dirty="0"/>
              <a:t>A</a:t>
            </a:r>
            <a:r>
              <a:rPr lang="en-US" dirty="0"/>
              <a:t>synchronous </a:t>
            </a:r>
            <a:r>
              <a:rPr lang="en-US" b="1" dirty="0"/>
              <a:t>Ja</a:t>
            </a:r>
            <a:r>
              <a:rPr lang="en-US" dirty="0"/>
              <a:t>vaScript and </a:t>
            </a:r>
            <a:r>
              <a:rPr lang="en-US" b="1" dirty="0"/>
              <a:t>X</a:t>
            </a:r>
            <a:r>
              <a:rPr lang="en-US" dirty="0"/>
              <a:t>ML.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Coined in 2005 by Jesse James Garrett.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a technology , but a “new” way to use existing technologies.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 is a group of interrelated web techniques used on the client-side for creating fast and dynamic web pages.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3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724400" cy="46783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Download the JSON file: </a:t>
            </a:r>
            <a:r>
              <a:rPr lang="en-US" sz="2000" dirty="0">
                <a:hlinkClick r:id="rId2"/>
              </a:rPr>
              <a:t>https://zenit.senecac.on.ca/~wei.song/web222/ajax/student.json</a:t>
            </a:r>
            <a:r>
              <a:rPr lang="en-US" sz="2000" dirty="0"/>
              <a:t> 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Create an HTML5 file that loads data using an AJAX call to fetch the JSON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Update the 2 files to the </a:t>
            </a:r>
            <a:r>
              <a:rPr lang="en-CA" dirty="0" err="1"/>
              <a:t>public_html</a:t>
            </a:r>
            <a:r>
              <a:rPr lang="en-CA" dirty="0"/>
              <a:t> folder of your Matrix or Zenit account, and make your app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 HTML page is showed at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C:\Users\Wei\Dropbox\INT222-2014Win-Dropbox\Lectures-of-Mine\MyLecture1\student-inf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200"/>
            <a:ext cx="2552700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33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&amp; Reference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MDN: AJAX - </a:t>
            </a:r>
            <a:r>
              <a:rPr lang="en-US" sz="2800" dirty="0" err="1"/>
              <a:t>Getting_Started</a:t>
            </a:r>
            <a:endParaRPr lang="en-US" sz="2800" dirty="0"/>
          </a:p>
          <a:p>
            <a:pPr lvl="1"/>
            <a:r>
              <a:rPr lang="en-US" sz="1800" dirty="0">
                <a:hlinkClick r:id="rId2"/>
              </a:rPr>
              <a:t>https://developer.mozilla.org/en-US/docs/AJAX/Getting_Started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3"/>
              </a:rPr>
              <a:t>JavaScript Object Notation (</a:t>
            </a:r>
            <a:r>
              <a:rPr lang="en-CA" sz="2800" b="1" dirty="0">
                <a:hlinkClick r:id="rId3"/>
              </a:rPr>
              <a:t>JSON</a:t>
            </a:r>
            <a:r>
              <a:rPr lang="en-CA" sz="2800" dirty="0">
                <a:hlinkClick r:id="rId3"/>
              </a:rPr>
              <a:t>)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4"/>
              </a:rPr>
              <a:t>Browser Object Model - Wikipedia, the free encyclopedia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87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32</a:t>
            </a:fld>
            <a:endParaRPr lang="en-CA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 in AJAX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Document Object Model (DOM)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XML/JSON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9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Google Maps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>
                <a:hlinkClick r:id="rId2"/>
              </a:rPr>
              <a:t>http://maps.google.com/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Google Suggest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>
                <a:hlinkClick r:id="rId3"/>
              </a:rPr>
              <a:t>http://www.google.com/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How does it works?</a:t>
            </a:r>
            <a:endParaRPr lang="en-CA" sz="4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AJAX allows web pages to be updated asynchronously by exchanging small amounts of data with the server behind the scenes. This means that it is possible to update parts of a web page, without reloading the whole page.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AJAX model</a:t>
            </a:r>
          </a:p>
        </p:txBody>
      </p:sp>
      <p:pic>
        <p:nvPicPr>
          <p:cNvPr id="1026" name="Picture 2" descr="ajax-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315200" cy="4469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6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with classic apps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Conventional web application transmit information to and from the sever using synchronous requests.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This means you fill out a form, hit submit, and get directed to a new page with new information from the server.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Using AJAX – we are able to request data from the server &amp; update the DOM with the result without leaving the page!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5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Packaging data in AJAX model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XML was originally used as the format in AJA</a:t>
            </a:r>
            <a:r>
              <a:rPr lang="en-US" sz="2800" b="1" dirty="0"/>
              <a:t>X</a:t>
            </a:r>
            <a:r>
              <a:rPr lang="en-US" sz="28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2" tooltip="https://developer.mozilla.org/en-US/docs/JSON"/>
              </a:rPr>
              <a:t>JSON</a:t>
            </a:r>
            <a:r>
              <a:rPr lang="en-US" sz="2800" dirty="0"/>
              <a:t> is used more than XML nowadays .</a:t>
            </a:r>
          </a:p>
          <a:p>
            <a:pPr lvl="1"/>
            <a:r>
              <a:rPr lang="en-US" sz="2400" dirty="0"/>
              <a:t>Advantages of JSON: Concise, readable and a part of JavaScript.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Other</a:t>
            </a:r>
            <a:r>
              <a:rPr lang="en-US" sz="2800" dirty="0"/>
              <a:t> formats, e.g. plain text, can be used.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496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2000</TotalTime>
  <Words>1744</Words>
  <Application>Microsoft Office PowerPoint</Application>
  <PresentationFormat>On-screen Show (4:3)</PresentationFormat>
  <Paragraphs>291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Lucida Console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What is AJAX</vt:lpstr>
      <vt:lpstr>Technologies used in AJAX</vt:lpstr>
      <vt:lpstr>AJAX Examples</vt:lpstr>
      <vt:lpstr>How does it works?</vt:lpstr>
      <vt:lpstr>The AJAX model</vt:lpstr>
      <vt:lpstr>Comparing with classic apps</vt:lpstr>
      <vt:lpstr>Packaging data in AJAX model</vt:lpstr>
      <vt:lpstr>Features</vt:lpstr>
      <vt:lpstr>XMLHttpRequest object</vt:lpstr>
      <vt:lpstr>XMLHttpRequest Methods</vt:lpstr>
      <vt:lpstr>XMLHttpRequest properties</vt:lpstr>
      <vt:lpstr>Writing AJAX</vt:lpstr>
      <vt:lpstr>Writing AJAX</vt:lpstr>
      <vt:lpstr>Writing AJAX</vt:lpstr>
      <vt:lpstr>Parameters of open() and send()</vt:lpstr>
      <vt:lpstr>Writing AJAX</vt:lpstr>
      <vt:lpstr>Writing AJAX</vt:lpstr>
      <vt:lpstr>Writing AJAX</vt:lpstr>
      <vt:lpstr>Working with the XML response</vt:lpstr>
      <vt:lpstr>Working with the JSON response</vt:lpstr>
      <vt:lpstr>About JSON</vt:lpstr>
      <vt:lpstr>JSON Structures</vt:lpstr>
      <vt:lpstr>JSON Objects vs JavaScript Objects</vt:lpstr>
      <vt:lpstr>JSON Objects vs JavaScript Objects</vt:lpstr>
      <vt:lpstr>JSON vs XML</vt:lpstr>
      <vt:lpstr>JavaScript: simulating AJAX calls  to Web Services</vt:lpstr>
      <vt:lpstr>More about AJAX calls </vt:lpstr>
      <vt:lpstr>Exercise</vt:lpstr>
      <vt:lpstr>Resource &amp; Reference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Wei Song</dc:creator>
  <cp:lastModifiedBy>Wei Song</cp:lastModifiedBy>
  <cp:revision>173</cp:revision>
  <cp:lastPrinted>2001-07-23T19:37:02Z</cp:lastPrinted>
  <dcterms:created xsi:type="dcterms:W3CDTF">2001-03-26T00:24:34Z</dcterms:created>
  <dcterms:modified xsi:type="dcterms:W3CDTF">2018-08-02T05:10:37Z</dcterms:modified>
</cp:coreProperties>
</file>