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49"/>
  </p:notesMasterIdLst>
  <p:handoutMasterIdLst>
    <p:handoutMasterId r:id="rId50"/>
  </p:handoutMasterIdLst>
  <p:sldIdLst>
    <p:sldId id="266" r:id="rId2"/>
    <p:sldId id="271" r:id="rId3"/>
    <p:sldId id="279" r:id="rId4"/>
    <p:sldId id="299" r:id="rId5"/>
    <p:sldId id="347" r:id="rId6"/>
    <p:sldId id="281" r:id="rId7"/>
    <p:sldId id="358" r:id="rId8"/>
    <p:sldId id="348" r:id="rId9"/>
    <p:sldId id="349" r:id="rId10"/>
    <p:sldId id="284" r:id="rId11"/>
    <p:sldId id="300" r:id="rId12"/>
    <p:sldId id="301" r:id="rId13"/>
    <p:sldId id="302" r:id="rId14"/>
    <p:sldId id="303" r:id="rId15"/>
    <p:sldId id="304" r:id="rId16"/>
    <p:sldId id="308" r:id="rId17"/>
    <p:sldId id="351" r:id="rId18"/>
    <p:sldId id="313" r:id="rId19"/>
    <p:sldId id="352" r:id="rId20"/>
    <p:sldId id="315" r:id="rId21"/>
    <p:sldId id="324" r:id="rId22"/>
    <p:sldId id="353" r:id="rId23"/>
    <p:sldId id="355" r:id="rId24"/>
    <p:sldId id="316" r:id="rId25"/>
    <p:sldId id="344" r:id="rId26"/>
    <p:sldId id="317" r:id="rId27"/>
    <p:sldId id="319" r:id="rId28"/>
    <p:sldId id="360" r:id="rId29"/>
    <p:sldId id="323" r:id="rId30"/>
    <p:sldId id="325" r:id="rId31"/>
    <p:sldId id="326" r:id="rId32"/>
    <p:sldId id="327" r:id="rId33"/>
    <p:sldId id="331" r:id="rId34"/>
    <p:sldId id="333" r:id="rId35"/>
    <p:sldId id="350" r:id="rId36"/>
    <p:sldId id="334" r:id="rId37"/>
    <p:sldId id="335" r:id="rId38"/>
    <p:sldId id="337" r:id="rId39"/>
    <p:sldId id="338" r:id="rId40"/>
    <p:sldId id="339" r:id="rId41"/>
    <p:sldId id="340" r:id="rId42"/>
    <p:sldId id="341" r:id="rId43"/>
    <p:sldId id="345" r:id="rId44"/>
    <p:sldId id="298" r:id="rId45"/>
    <p:sldId id="359" r:id="rId46"/>
    <p:sldId id="270" r:id="rId47"/>
    <p:sldId id="356" r:id="rId48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6600"/>
    <a:srgbClr val="CC00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70" autoAdjust="0"/>
    <p:restoredTop sz="96318" autoAdjust="0"/>
  </p:normalViewPr>
  <p:slideViewPr>
    <p:cSldViewPr>
      <p:cViewPr varScale="1">
        <p:scale>
          <a:sx n="82" d="100"/>
          <a:sy n="82" d="100"/>
        </p:scale>
        <p:origin x="84" y="6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 Song" userId="c2a9b83f-7d42-4d04-8154-38391ae5e9d6" providerId="ADAL" clId="{2D3B31BD-4575-422A-92C2-51BB81DE8DF8}"/>
    <pc:docChg chg="undo custSel modSld">
      <pc:chgData name="Wei Song" userId="c2a9b83f-7d42-4d04-8154-38391ae5e9d6" providerId="ADAL" clId="{2D3B31BD-4575-422A-92C2-51BB81DE8DF8}" dt="2017-09-11T03:52:37.557" v="56" actId="20577"/>
      <pc:docMkLst>
        <pc:docMk/>
      </pc:docMkLst>
      <pc:sldChg chg="modSp">
        <pc:chgData name="Wei Song" userId="c2a9b83f-7d42-4d04-8154-38391ae5e9d6" providerId="ADAL" clId="{2D3B31BD-4575-422A-92C2-51BB81DE8DF8}" dt="2017-09-11T03:52:37.557" v="56" actId="20577"/>
        <pc:sldMkLst>
          <pc:docMk/>
          <pc:sldMk cId="3306859267" sldId="350"/>
        </pc:sldMkLst>
        <pc:spChg chg="mod">
          <ac:chgData name="Wei Song" userId="c2a9b83f-7d42-4d04-8154-38391ae5e9d6" providerId="ADAL" clId="{2D3B31BD-4575-422A-92C2-51BB81DE8DF8}" dt="2017-09-11T03:52:37.557" v="56" actId="20577"/>
          <ac:spMkLst>
            <pc:docMk/>
            <pc:sldMk cId="3306859267" sldId="350"/>
            <ac:spMk id="5" creationId="{E1FFFD33-F913-4F8A-A6D3-57A3DA96E65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-elements.html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-elements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DOM/node_appendChild.html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cs.senecac.on.ca/~wei.song/int222/code/DOM/node_replaceChild.html" TargetMode="External"/><Relationship Id="rId5" Type="http://schemas.openxmlformats.org/officeDocument/2006/relationships/hyperlink" Target="https://scs.senecac.on.ca/~wei.song/int222/code/DOM/node_removeChild.html" TargetMode="External"/><Relationship Id="rId4" Type="http://schemas.openxmlformats.org/officeDocument/2006/relationships/hyperlink" Target="https://scs.senecac.on.ca/~wei.song/int222/code/DOM/node_insertBefore.html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/>
              <a:t>HTML</a:t>
            </a:r>
          </a:p>
          <a:p>
            <a:pPr lvl="3"/>
            <a:endParaRPr lang="en-CA" sz="3200" dirty="0"/>
          </a:p>
          <a:p>
            <a:pPr lvl="2"/>
            <a:r>
              <a:rPr lang="en-CA" dirty="0"/>
              <a:t> &lt;p&gt;Mail to: &lt;/p&gt; </a:t>
            </a:r>
          </a:p>
          <a:p>
            <a:pPr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id="address"&gt;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pPr lvl="2"/>
            <a:r>
              <a:rPr lang="en-CA" dirty="0"/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marL="457200" lvl="1" indent="0">
              <a:buNone/>
            </a:pPr>
            <a:endParaRPr lang="en-CA" sz="1800" dirty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/>
              <a:t>JavaScript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the div element </a:t>
            </a:r>
          </a:p>
          <a:p>
            <a:pPr marL="800100" lvl="2" indent="0">
              <a:buNone/>
            </a:pPr>
            <a:r>
              <a:rPr lang="en-CA" sz="2000" dirty="0"/>
              <a:t>for (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FF0000"/>
                </a:solidFill>
                <a:hlinkClick r:id="rId3"/>
              </a:rPr>
              <a:t>node-elements.html</a:t>
            </a:r>
            <a:endParaRPr lang="en-CA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373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Highlight all paragraphs within a div element:</a:t>
            </a:r>
          </a:p>
          <a:p>
            <a:pPr lvl="1"/>
            <a:r>
              <a:rPr lang="en-CA" sz="2400" dirty="0"/>
              <a:t>HTML</a:t>
            </a:r>
          </a:p>
          <a:p>
            <a:pPr lvl="3"/>
            <a:endParaRPr lang="en-CA" sz="3200" dirty="0"/>
          </a:p>
          <a:p>
            <a:pPr lvl="2"/>
            <a:r>
              <a:rPr lang="en-CA" dirty="0"/>
              <a:t> &lt;p&gt;Mail to: &lt;/p&gt; </a:t>
            </a:r>
          </a:p>
          <a:p>
            <a:pPr lvl="2"/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&lt;div id="address"&gt;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&lt;p&gt;70 The Pond Road&lt;/p&gt; </a:t>
            </a:r>
          </a:p>
          <a:p>
            <a:pPr lvl="2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&lt;p&gt;Toronto, ON&lt;/p&gt;</a:t>
            </a:r>
          </a:p>
          <a:p>
            <a:pPr lvl="2"/>
            <a:r>
              <a:rPr lang="en-CA" dirty="0"/>
              <a:t> </a:t>
            </a:r>
            <a:r>
              <a:rPr lang="en-CA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&lt;/div&gt;</a:t>
            </a:r>
          </a:p>
          <a:p>
            <a:pPr marL="457200" lvl="1" indent="0">
              <a:buNone/>
            </a:pPr>
            <a:endParaRPr lang="en-CA" sz="1800" dirty="0"/>
          </a:p>
          <a:p>
            <a:pPr marL="457200" lvl="1" indent="0">
              <a:buNone/>
            </a:pPr>
            <a:endParaRPr lang="en-CA" sz="2400" dirty="0"/>
          </a:p>
          <a:p>
            <a:pPr lvl="1"/>
            <a:r>
              <a:rPr lang="en-CA" sz="2400" dirty="0"/>
              <a:t>JavaScript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/>
              <a:t> =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000" dirty="0" err="1"/>
              <a:t>.getElementById</a:t>
            </a:r>
            <a:r>
              <a:rPr lang="en-CA" sz="2000" dirty="0"/>
              <a:t>("address").; 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addrParas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.getElementsByTagName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("p");</a:t>
            </a:r>
          </a:p>
          <a:p>
            <a:pPr marL="857250" lvl="3" indent="0">
              <a:buNone/>
            </a:pPr>
            <a:endParaRPr lang="en-CA" sz="1400" dirty="0"/>
          </a:p>
          <a:p>
            <a:pPr marL="857250" lvl="3" indent="0">
              <a:buNone/>
            </a:pPr>
            <a:r>
              <a:rPr lang="en-CA" dirty="0"/>
              <a:t>// highlight all paragraphs inside the div element </a:t>
            </a:r>
          </a:p>
          <a:p>
            <a:pPr marL="800100" lvl="2" indent="0">
              <a:buNone/>
            </a:pPr>
            <a:r>
              <a:rPr lang="en-CA" sz="2000" dirty="0"/>
              <a:t>for (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i</a:t>
            </a:r>
            <a:r>
              <a:rPr lang="en-CA" sz="2000" dirty="0"/>
              <a:t> = 0; </a:t>
            </a:r>
            <a:r>
              <a:rPr lang="en-CA" sz="2000" dirty="0" err="1"/>
              <a:t>i</a:t>
            </a:r>
            <a:r>
              <a:rPr lang="en-CA" sz="2000" dirty="0"/>
              <a:t> &lt; </a:t>
            </a:r>
            <a:r>
              <a:rPr lang="en-CA" sz="2000" dirty="0" err="1"/>
              <a:t>addrParas.length</a:t>
            </a:r>
            <a:r>
              <a:rPr lang="en-CA" sz="2000" dirty="0"/>
              <a:t>; </a:t>
            </a:r>
            <a:r>
              <a:rPr lang="en-CA" sz="2000" dirty="0" err="1"/>
              <a:t>i</a:t>
            </a:r>
            <a:r>
              <a:rPr lang="en-CA" sz="2000" dirty="0"/>
              <a:t>++) {   </a:t>
            </a:r>
          </a:p>
          <a:p>
            <a:pPr marL="800100" lvl="2" indent="0">
              <a:buNone/>
            </a:pPr>
            <a:r>
              <a:rPr lang="en-CA" sz="2000" dirty="0"/>
              <a:t>        </a:t>
            </a:r>
            <a:r>
              <a:rPr lang="en-CA" sz="2000" dirty="0" err="1"/>
              <a:t>addrParas</a:t>
            </a:r>
            <a:r>
              <a:rPr lang="en-CA" sz="2000" dirty="0"/>
              <a:t>[</a:t>
            </a:r>
            <a:r>
              <a:rPr lang="en-CA" sz="2000" dirty="0" err="1"/>
              <a:t>i</a:t>
            </a:r>
            <a:r>
              <a:rPr lang="en-CA" sz="2000" dirty="0"/>
              <a:t>].</a:t>
            </a:r>
            <a:r>
              <a:rPr lang="en-CA" sz="2000" dirty="0" err="1"/>
              <a:t>style.backgroundColor</a:t>
            </a:r>
            <a:r>
              <a:rPr lang="en-CA" sz="2000" dirty="0"/>
              <a:t> = "yellow"; </a:t>
            </a:r>
          </a:p>
          <a:p>
            <a:pPr marL="800100" lvl="2" indent="0">
              <a:buNone/>
            </a:pPr>
            <a:r>
              <a:rPr lang="en-CA" sz="2000" dirty="0"/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dirty="0">
                <a:solidFill>
                  <a:srgbClr val="FF0000"/>
                </a:solidFill>
                <a:hlinkClick r:id="rId3"/>
              </a:rPr>
              <a:t>node-elements.html</a:t>
            </a:r>
            <a:endParaRPr lang="en-CA" sz="1200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402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b="1" dirty="0">
                <a:hlinkClick r:id="rId3"/>
              </a:rPr>
              <a:t>node_appendChild.html</a:t>
            </a:r>
            <a:endParaRPr lang="en-CA" sz="1200" b="1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4"/>
              </a:rPr>
              <a:t>node_insertBefore.html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5"/>
              </a:rPr>
              <a:t>node_removeChild.html</a:t>
            </a:r>
            <a:endParaRPr lang="en-CA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1200" dirty="0">
                <a:hlinkClick r:id="rId6"/>
              </a:rPr>
              <a:t>node_replaceChild.html</a:t>
            </a:r>
            <a:endParaRPr lang="en-CA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242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47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create-element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dom-tree.html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ref/dom_obj_all.as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node-element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node_appendChild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DOM/node_removeChild.html" TargetMode="External"/><Relationship Id="rId2" Type="http://schemas.openxmlformats.org/officeDocument/2006/relationships/hyperlink" Target="https://scs.senecac.on.ca/~wei.song/web222/code/DOM/node_insertBefore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web222/code/DOM/node_replaceChild.html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DOM/innerHTML2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scs.senecac.on.ca/~wei.song/web222/code/DOM/populate-table-dom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ru/docs/Web/Events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event-init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web222/code/events/js_onchang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_oncli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focus.html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event-ini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mouseout.html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mouseover.htm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resize.html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web222/code/events/js-onbeforeunload.html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dom/met_win_setinterval.asp" TargetMode="External"/><Relationship Id="rId2" Type="http://schemas.openxmlformats.org/officeDocument/2006/relationships/hyperlink" Target="http://www.w3schools.com/htmldom/met_win_settimeout.asp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w3schools.com/htmldom/met_win_clearinterval.asp" TargetMode="External"/><Relationship Id="rId4" Type="http://schemas.openxmlformats.org/officeDocument/2006/relationships/hyperlink" Target="http://www.w3schools.com/htmldom/met_win_cleartimeout.asp" TargetMode="Externa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callmenick.com/dev/jquery-functions-javascript-equivalents/" TargetMode="External"/><Relationship Id="rId2" Type="http://schemas.openxmlformats.org/officeDocument/2006/relationships/hyperlink" Target="https://jquery.com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hyperlink" Target="https://developer.mozilla.org/en-US/docs/Web/API/Element" TargetMode="External"/><Relationship Id="rId3" Type="http://schemas.openxmlformats.org/officeDocument/2006/relationships/hyperlink" Target="https://developer.mozilla.org/en-US/docs/DOM/DOM_Reference/Examples" TargetMode="External"/><Relationship Id="rId7" Type="http://schemas.openxmlformats.org/officeDocument/2006/relationships/hyperlink" Target="https://developer.mozilla.org/en-US/docs/Web/API/Node" TargetMode="External"/><Relationship Id="rId2" Type="http://schemas.openxmlformats.org/officeDocument/2006/relationships/hyperlink" Target="https://developer.mozilla.org/en-US/docs/Web/API/Document_Object_Model/Introduc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w3.org/wiki/Handling_events_with_JavaScript" TargetMode="External"/><Relationship Id="rId5" Type="http://schemas.openxmlformats.org/officeDocument/2006/relationships/hyperlink" Target="http://www.javascriptkit.com/domref/" TargetMode="External"/><Relationship Id="rId4" Type="http://schemas.openxmlformats.org/officeDocument/2006/relationships/hyperlink" Target="https://developer.mozilla.org/en-US/docs/Mozilla/Tech/XUL/Tutorial/Modifying_a_XUL_Interface" TargetMode="External"/><Relationship Id="rId9" Type="http://schemas.openxmlformats.org/officeDocument/2006/relationships/hyperlink" Target="https://developer.mozilla.org/en-US/docs/Web/API/Text" TargetMode="Externa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7: </a:t>
            </a:r>
            <a:r>
              <a:rPr lang="nl-NL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DOM </a:t>
            </a:r>
            <a:r>
              <a:rPr lang="nl-NL" sz="3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and Events </a:t>
            </a:r>
            <a:endParaRPr lang="nl-NL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38EB33AC-1879-44C3-B7F5-D1621182614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Create element and event handler:</a:t>
            </a:r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createElement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document.createTextNode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document.createAttribute</a:t>
            </a:r>
            <a:r>
              <a:rPr lang="en-CA" sz="2400" dirty="0"/>
              <a:t>()</a:t>
            </a:r>
          </a:p>
          <a:p>
            <a:pPr lvl="1"/>
            <a:r>
              <a:rPr lang="en-CA" sz="2400" dirty="0" err="1"/>
              <a:t>document.createComment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 lvl="1"/>
            <a:r>
              <a:rPr lang="en-CA" sz="2400" dirty="0" err="1"/>
              <a:t>document.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Listener</a:t>
            </a:r>
            <a:r>
              <a:rPr lang="en-CA" sz="2400" dirty="0"/>
              <a:t>()</a:t>
            </a:r>
          </a:p>
          <a:p>
            <a:pPr lvl="1"/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create-element.html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1"/>
            <a:ext cx="2819400" cy="350519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When a HTML document is loaded, the browser creates a </a:t>
            </a:r>
            <a:r>
              <a:rPr lang="en-CA" sz="2000" b="1" dirty="0"/>
              <a:t>D</a:t>
            </a:r>
            <a:r>
              <a:rPr lang="en-CA" sz="2000" dirty="0"/>
              <a:t>ocument  </a:t>
            </a:r>
            <a:r>
              <a:rPr lang="en-CA" sz="2000" b="1" dirty="0"/>
              <a:t>O</a:t>
            </a:r>
            <a:r>
              <a:rPr lang="en-CA" sz="2000" dirty="0"/>
              <a:t>bject </a:t>
            </a:r>
            <a:r>
              <a:rPr lang="en-CA" sz="2000" b="1" dirty="0"/>
              <a:t>M</a:t>
            </a:r>
            <a:r>
              <a:rPr lang="en-CA" sz="2000" dirty="0"/>
              <a:t>odel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DOM represents a document as a tree.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08B989-2566-4540-AF79-4A3F4874091E}"/>
              </a:ext>
            </a:extLst>
          </p:cNvPr>
          <p:cNvSpPr/>
          <p:nvPr/>
        </p:nvSpPr>
        <p:spPr>
          <a:xfrm>
            <a:off x="3563888" y="1628800"/>
            <a:ext cx="4824536" cy="44781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>
                <a:solidFill>
                  <a:srgbClr val="000000"/>
                </a:solidFill>
              </a:rPr>
              <a:t>&lt;!DOCTYPE html&gt;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&lt;html&gt;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&lt;head&gt;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&lt;meta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FF0000"/>
                </a:solidFill>
              </a:rPr>
              <a:t>charset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b="1" dirty="0">
                <a:solidFill>
                  <a:srgbClr val="8000FF"/>
                </a:solidFill>
              </a:rPr>
              <a:t>"UTF-8"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>
                <a:solidFill>
                  <a:srgbClr val="0000FF"/>
                </a:solidFill>
              </a:rPr>
              <a:t>/&gt;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&lt;title&gt;</a:t>
            </a:r>
            <a:r>
              <a:rPr lang="en-US" sz="1500" b="1" dirty="0">
                <a:solidFill>
                  <a:srgbClr val="000000"/>
                </a:solidFill>
              </a:rPr>
              <a:t>This is a Document!</a:t>
            </a:r>
            <a:r>
              <a:rPr lang="en-US" sz="1500" dirty="0">
                <a:solidFill>
                  <a:srgbClr val="0000FF"/>
                </a:solidFill>
              </a:rPr>
              <a:t>&lt;/title&gt;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&lt;/head&gt;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&lt;body&gt;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&lt;h3&gt;</a:t>
            </a:r>
            <a:r>
              <a:rPr lang="en-US" sz="1500" b="1" dirty="0">
                <a:solidFill>
                  <a:srgbClr val="000000"/>
                </a:solidFill>
              </a:rPr>
              <a:t>Welcome!</a:t>
            </a:r>
            <a:r>
              <a:rPr lang="en-US" sz="1500" dirty="0">
                <a:solidFill>
                  <a:srgbClr val="0000FF"/>
                </a:solidFill>
              </a:rPr>
              <a:t>&lt;/h3&gt;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&lt;p&gt;</a:t>
            </a:r>
            <a:r>
              <a:rPr lang="en-US" sz="1500" b="1" dirty="0">
                <a:solidFill>
                  <a:srgbClr val="000000"/>
                </a:solidFill>
              </a:rPr>
              <a:t>This is a paragraph.</a:t>
            </a:r>
            <a:r>
              <a:rPr lang="en-US" sz="1500" dirty="0">
                <a:solidFill>
                  <a:srgbClr val="0000FF"/>
                </a:solidFill>
              </a:rPr>
              <a:t>&lt;/p&gt;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&lt;p&gt;</a:t>
            </a:r>
            <a:r>
              <a:rPr lang="en-US" sz="1500" b="1" dirty="0">
                <a:solidFill>
                  <a:srgbClr val="000000"/>
                </a:solidFill>
              </a:rPr>
              <a:t>This is a paragraph with a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           </a:t>
            </a:r>
            <a:r>
              <a:rPr lang="en-US" sz="1500" dirty="0">
                <a:solidFill>
                  <a:srgbClr val="0000FF"/>
                </a:solidFill>
              </a:rPr>
              <a:t>&lt;a</a:t>
            </a:r>
            <a:r>
              <a:rPr lang="en-US" sz="1500" dirty="0">
                <a:solidFill>
                  <a:srgbClr val="000000"/>
                </a:solidFill>
              </a:rPr>
              <a:t> </a:t>
            </a:r>
            <a:r>
              <a:rPr lang="en-US" sz="1500" dirty="0" err="1">
                <a:solidFill>
                  <a:srgbClr val="FF0000"/>
                </a:solidFill>
              </a:rPr>
              <a:t>href</a:t>
            </a:r>
            <a:r>
              <a:rPr lang="en-US" sz="1500" dirty="0">
                <a:solidFill>
                  <a:srgbClr val="000000"/>
                </a:solidFill>
              </a:rPr>
              <a:t>=</a:t>
            </a:r>
            <a:r>
              <a:rPr lang="en-US" sz="1500" b="1" dirty="0">
                <a:solidFill>
                  <a:srgbClr val="8000FF"/>
                </a:solidFill>
              </a:rPr>
              <a:t>"index.html"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r>
              <a:rPr lang="en-US" sz="1500" b="1" dirty="0">
                <a:solidFill>
                  <a:srgbClr val="000000"/>
                </a:solidFill>
              </a:rPr>
              <a:t>link</a:t>
            </a:r>
            <a:r>
              <a:rPr lang="en-US" sz="1500" dirty="0">
                <a:solidFill>
                  <a:srgbClr val="0000FF"/>
                </a:solidFill>
              </a:rPr>
              <a:t>&lt;/a&gt;</a:t>
            </a:r>
            <a:r>
              <a:rPr lang="en-US" sz="1500" b="1" dirty="0">
                <a:solidFill>
                  <a:srgbClr val="000000"/>
                </a:solidFill>
              </a:rPr>
              <a:t> in it.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    </a:t>
            </a:r>
            <a:r>
              <a:rPr lang="en-US" sz="1500" dirty="0">
                <a:solidFill>
                  <a:srgbClr val="0000FF"/>
                </a:solidFill>
              </a:rPr>
              <a:t>&lt;/p&gt;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</a:t>
            </a:r>
            <a:r>
              <a:rPr lang="en-US" sz="1500" dirty="0" err="1">
                <a:solidFill>
                  <a:srgbClr val="0000FF"/>
                </a:solidFill>
              </a:rPr>
              <a:t>ul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first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second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     &lt;li&gt;</a:t>
            </a:r>
            <a:r>
              <a:rPr lang="en-US" sz="1500" b="1" dirty="0">
                <a:solidFill>
                  <a:srgbClr val="000000"/>
                </a:solidFill>
              </a:rPr>
              <a:t>third item</a:t>
            </a:r>
            <a:r>
              <a:rPr lang="en-US" sz="1500" dirty="0">
                <a:solidFill>
                  <a:srgbClr val="0000FF"/>
                </a:solidFill>
              </a:rPr>
              <a:t>&lt;/li&gt;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          &lt;/</a:t>
            </a:r>
            <a:r>
              <a:rPr lang="en-US" sz="1500" dirty="0" err="1">
                <a:solidFill>
                  <a:srgbClr val="0000FF"/>
                </a:solidFill>
              </a:rPr>
              <a:t>ul</a:t>
            </a:r>
            <a:r>
              <a:rPr lang="en-US" sz="1500" dirty="0">
                <a:solidFill>
                  <a:srgbClr val="0000FF"/>
                </a:solidFill>
              </a:rPr>
              <a:t>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b="1" dirty="0">
                <a:solidFill>
                  <a:srgbClr val="000000"/>
                </a:solidFill>
              </a:rPr>
              <a:t>     </a:t>
            </a:r>
            <a:r>
              <a:rPr lang="en-US" sz="1500" dirty="0">
                <a:solidFill>
                  <a:srgbClr val="0000FF"/>
                </a:solidFill>
              </a:rPr>
              <a:t>&lt;/body&gt;</a:t>
            </a:r>
            <a:endParaRPr lang="en-US" sz="1500" b="1" dirty="0">
              <a:solidFill>
                <a:srgbClr val="000000"/>
              </a:solidFill>
            </a:endParaRPr>
          </a:p>
          <a:p>
            <a:r>
              <a:rPr lang="en-US" sz="1500" dirty="0">
                <a:solidFill>
                  <a:srgbClr val="0000FF"/>
                </a:solidFill>
              </a:rPr>
              <a:t>&lt;/html&gt;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20623882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DOM tree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1"/>
            <a:ext cx="8219256" cy="1241288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HTML elements of the page are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nested into a tree-like structure</a:t>
            </a:r>
            <a:r>
              <a:rPr lang="en-CA" sz="2800" dirty="0"/>
              <a:t> of objects.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The tree is made up of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parent-child</a:t>
            </a:r>
            <a:r>
              <a:rPr lang="en-CA" sz="2800" dirty="0">
                <a:effectLst/>
              </a:rPr>
              <a:t> relationships, a parent can have one or many children elements.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1026" name="Picture 2" descr="C:\Users\Wei\Dropbox\INT222-2014Win-Dropbox\Lectures\MyLecture1\The_DOM-Tree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570726"/>
            <a:ext cx="5904656" cy="3271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83568" y="5865373"/>
            <a:ext cx="26037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sz="2400" dirty="0"/>
              <a:t>  </a:t>
            </a:r>
            <a:r>
              <a:rPr lang="en-CA" sz="2400" dirty="0">
                <a:hlinkClick r:id="rId3"/>
              </a:rPr>
              <a:t>dom-tree.html</a:t>
            </a:r>
            <a:endParaRPr lang="en-CA" sz="2400" dirty="0"/>
          </a:p>
        </p:txBody>
      </p:sp>
    </p:spTree>
    <p:extLst>
      <p:ext uri="{BB962C8B-B14F-4D97-AF65-F5344CB8AC3E}">
        <p14:creationId xmlns:p14="http://schemas.microsoft.com/office/powerpoint/2010/main" val="9315815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112568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is a structure of nodes.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Everything in an HTML DOM is a node.</a:t>
            </a:r>
          </a:p>
          <a:p>
            <a:pPr lvl="1"/>
            <a:r>
              <a:rPr lang="en-CA" sz="2400" dirty="0" err="1"/>
              <a:t>window.document</a:t>
            </a:r>
            <a:r>
              <a:rPr lang="en-CA" sz="2400" dirty="0"/>
              <a:t>, each element,</a:t>
            </a:r>
          </a:p>
          <a:p>
            <a:pPr lvl="1"/>
            <a:r>
              <a:rPr lang="en-CA" sz="2400" dirty="0"/>
              <a:t>attributes and text inside elements are nodes,</a:t>
            </a:r>
          </a:p>
          <a:p>
            <a:pPr lvl="1"/>
            <a:r>
              <a:rPr lang="en-CA" sz="2400" dirty="0"/>
              <a:t>DOCTYPE, comments, whitespaces are also nodes.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these DOM objects inherit form node object, providing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– Web API Interfaces</a:t>
            </a:r>
            <a:endParaRPr lang="en-CA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sz="2600" dirty="0"/>
              <a:t>DOM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</a:t>
            </a:r>
          </a:p>
          <a:p>
            <a:pPr lvl="1"/>
            <a:r>
              <a:rPr lang="en-CA" sz="2600" dirty="0"/>
              <a:t>DOM Element objects</a:t>
            </a:r>
          </a:p>
          <a:p>
            <a:pPr lvl="1"/>
            <a:r>
              <a:rPr lang="en-CA" sz="2600" dirty="0"/>
              <a:t>DOM Attribute objects</a:t>
            </a:r>
          </a:p>
          <a:p>
            <a:pPr lvl="1"/>
            <a:r>
              <a:rPr lang="en-CA" sz="2600" dirty="0"/>
              <a:t>DOM Event object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6331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DOM nodes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HTML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documents</a:t>
            </a:r>
            <a:r>
              <a:rPr lang="en-US" sz="2400" dirty="0">
                <a:effectLst/>
              </a:rPr>
              <a:t> are made up of </a:t>
            </a:r>
            <a:r>
              <a:rPr lang="en-US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elements</a:t>
            </a:r>
          </a:p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</a:rPr>
              <a:t>In the HTML DOM, every HTML element is represented by an element object (node). In addition, there are other types of nodes.</a:t>
            </a:r>
            <a:endParaRPr lang="en-CA" sz="2400" dirty="0">
              <a:effectLst/>
            </a:endParaRPr>
          </a:p>
          <a:p>
            <a:pPr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Types of DOM nodes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nodes </a:t>
            </a:r>
            <a:r>
              <a:rPr lang="en-CA" sz="2400" dirty="0"/>
              <a:t>(HTML tag) 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For each HTML element, there is a node object.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It can have children and/or attributes</a:t>
            </a:r>
          </a:p>
          <a:p>
            <a:pPr lvl="2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CA" sz="650" dirty="0"/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nodes </a:t>
            </a:r>
            <a:r>
              <a:rPr lang="en-CA" sz="2400" dirty="0"/>
              <a:t>(text in a block element) </a:t>
            </a:r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en-CA" sz="800" b="1" dirty="0"/>
          </a:p>
          <a:p>
            <a:pPr lvl="1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attribute nodes </a:t>
            </a:r>
            <a:r>
              <a:rPr lang="en-CA" sz="2400" dirty="0"/>
              <a:t>(attribute/value pair) 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text/attributes are children in an element node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cannot have children or attributes</a:t>
            </a:r>
          </a:p>
          <a:p>
            <a:pPr lvl="2">
              <a:spcBef>
                <a:spcPts val="100"/>
              </a:spcBef>
              <a:buFont typeface="Wingdings" panose="05000000000000000000" pitchFamily="2" charset="2"/>
              <a:buChar char="§"/>
            </a:pPr>
            <a:r>
              <a:rPr lang="en-CA" sz="2200" dirty="0"/>
              <a:t>not usually shown when drawing the DOM tree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644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Ends of DOM Tree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271" y="1331313"/>
            <a:ext cx="8540750" cy="47584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</a:t>
            </a:r>
          </a:p>
          <a:p>
            <a:endParaRPr lang="en-CA" sz="4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</a:t>
            </a:r>
          </a:p>
          <a:p>
            <a:pPr marL="0" indent="0">
              <a:buNone/>
            </a:pPr>
            <a:r>
              <a:rPr lang="en-CA" sz="2400" dirty="0"/>
              <a:t>      element nodes</a:t>
            </a:r>
          </a:p>
          <a:p>
            <a:pPr marL="0" indent="0">
              <a:buNone/>
            </a:pPr>
            <a:r>
              <a:rPr lang="en-CA" sz="2400" b="1" dirty="0"/>
              <a:t>      </a:t>
            </a:r>
            <a:r>
              <a:rPr lang="en-CA" sz="2400" dirty="0"/>
              <a:t>text nodes </a:t>
            </a:r>
          </a:p>
          <a:p>
            <a:pPr marL="0" indent="0">
              <a:buNone/>
            </a:pPr>
            <a:r>
              <a:rPr lang="en-CA" sz="2400" dirty="0"/>
              <a:t>      attribute nodes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72009" y="1882523"/>
            <a:ext cx="801701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solidFill>
                  <a:srgbClr val="0000CC"/>
                </a:solidFill>
              </a:rPr>
              <a:t>&lt;p&gt;</a:t>
            </a:r>
            <a:r>
              <a:rPr lang="en-CA" dirty="0"/>
              <a:t>This is a paragraph with a </a:t>
            </a:r>
            <a:r>
              <a:rPr lang="en-CA" dirty="0">
                <a:solidFill>
                  <a:srgbClr val="0000CC"/>
                </a:solidFill>
              </a:rPr>
              <a:t>&lt;a </a:t>
            </a:r>
            <a:r>
              <a:rPr lang="en-CA" dirty="0" err="1">
                <a:solidFill>
                  <a:srgbClr val="0000CC"/>
                </a:solidFill>
              </a:rPr>
              <a:t>href</a:t>
            </a:r>
            <a:r>
              <a:rPr lang="en-CA" dirty="0">
                <a:solidFill>
                  <a:srgbClr val="0000CC"/>
                </a:solidFill>
              </a:rPr>
              <a:t>="index.html"&gt;</a:t>
            </a:r>
            <a:r>
              <a:rPr lang="en-CA" dirty="0"/>
              <a:t>link</a:t>
            </a:r>
            <a:r>
              <a:rPr lang="en-CA" dirty="0">
                <a:solidFill>
                  <a:srgbClr val="0000CC"/>
                </a:solidFill>
              </a:rPr>
              <a:t>&lt;/a&gt; </a:t>
            </a:r>
            <a:r>
              <a:rPr lang="en-CA" dirty="0"/>
              <a:t>in it</a:t>
            </a:r>
            <a:r>
              <a:rPr lang="en-CA" dirty="0">
                <a:solidFill>
                  <a:srgbClr val="0000CC"/>
                </a:solidFill>
              </a:rPr>
              <a:t>.&lt;/p&gt;</a:t>
            </a:r>
          </a:p>
        </p:txBody>
      </p:sp>
      <p:pic>
        <p:nvPicPr>
          <p:cNvPr id="7" name="Picture 2" descr="C:\Users\Wei\Dropbox\INT222-2014Win-Dropbox\Lectures\MyLecture1\DOM-nod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723254"/>
            <a:ext cx="4544144" cy="3366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284984"/>
            <a:ext cx="371475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3789040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534" y="4245458"/>
            <a:ext cx="36195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91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Nodes / Element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7260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 and Methods </a:t>
            </a:r>
            <a:r>
              <a:rPr lang="en-CA" sz="2600" dirty="0"/>
              <a:t>of DOM Nodes / Element Objects – the standard API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Properties: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q"/>
            </a:pPr>
            <a:endParaRPr lang="en-CA" sz="2000" dirty="0">
              <a:hlinkClick r:id="rId3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The HTML DOM Element Object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042593" y="2328087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className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element.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220072" y="2276872"/>
            <a:ext cx="2520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style</a:t>
            </a:r>
            <a:endParaRPr lang="en-CA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parentNode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element</a:t>
            </a:r>
            <a:r>
              <a:rPr lang="en-CA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nextSibling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dirty="0"/>
              <a:t>… 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71601" y="3826550"/>
            <a:ext cx="4032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dirty="0"/>
              <a:t>()</a:t>
            </a:r>
          </a:p>
          <a:p>
            <a:r>
              <a:rPr lang="en-CA" dirty="0" err="1"/>
              <a:t>element.getElementsByTagName</a:t>
            </a:r>
            <a:r>
              <a:rPr lang="en-CA" dirty="0"/>
              <a:t>()</a:t>
            </a:r>
          </a:p>
          <a:p>
            <a:r>
              <a:rPr lang="en-CA" dirty="0" err="1"/>
              <a:t>element.getElementsByClassName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addEventListener</a:t>
            </a:r>
            <a:r>
              <a:rPr lang="en-CA" dirty="0"/>
              <a:t>()</a:t>
            </a:r>
          </a:p>
          <a:p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15001" y="3789040"/>
            <a:ext cx="26642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insertBefore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removeChild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dirty="0"/>
              <a:t>()</a:t>
            </a:r>
          </a:p>
          <a:p>
            <a:r>
              <a:rPr lang="en-CA" dirty="0" err="1"/>
              <a:t>element.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getAttribute</a:t>
            </a:r>
            <a:r>
              <a:rPr lang="en-CA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480606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2859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Access all paragraphs within a div element</a:t>
            </a:r>
          </a:p>
          <a:p>
            <a:pPr marL="0" indent="0">
              <a:buNone/>
            </a:pPr>
            <a:r>
              <a:rPr lang="en-US" sz="2000" dirty="0"/>
              <a:t>     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US" sz="1000" dirty="0"/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Access all paragraphs in the document/web page</a:t>
            </a:r>
          </a:p>
          <a:p>
            <a:pPr marL="400050" lvl="1" indent="0">
              <a:buNone/>
            </a:pPr>
            <a:r>
              <a:rPr lang="en-US" sz="1600" b="1" dirty="0" err="1">
                <a:solidFill>
                  <a:srgbClr val="0000FF"/>
                </a:solidFill>
              </a:rPr>
              <a:t>var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allParas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 err="1">
                <a:solidFill>
                  <a:srgbClr val="804000"/>
                </a:solidFill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querySelectorAll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"p"</a:t>
            </a:r>
            <a:r>
              <a:rPr lang="en-US" sz="1600" b="1" dirty="0">
                <a:solidFill>
                  <a:srgbClr val="000080"/>
                </a:solidFill>
              </a:rPr>
              <a:t>);</a:t>
            </a:r>
            <a:endParaRPr lang="en-US" sz="16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endParaRPr lang="en-US" sz="1100" dirty="0">
              <a:solidFill>
                <a:srgbClr val="000000"/>
              </a:solidFill>
            </a:endParaRPr>
          </a:p>
          <a:p>
            <a:pPr marL="400050" lvl="1" indent="0">
              <a:buNone/>
            </a:pPr>
            <a:r>
              <a:rPr lang="en-US" sz="1600" dirty="0">
                <a:solidFill>
                  <a:srgbClr val="006600"/>
                </a:solidFill>
              </a:rPr>
              <a:t>// highlight all paragraphs in the web page</a:t>
            </a:r>
          </a:p>
          <a:p>
            <a:pPr marL="400050" lvl="1" indent="0">
              <a:buNone/>
            </a:pPr>
            <a:r>
              <a:rPr lang="nn-NO" sz="1600" b="1" dirty="0">
                <a:solidFill>
                  <a:srgbClr val="0000FF"/>
                </a:solidFill>
              </a:rPr>
              <a:t>for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b="1" dirty="0">
                <a:solidFill>
                  <a:srgbClr val="000080"/>
                </a:solidFill>
              </a:rPr>
              <a:t>(</a:t>
            </a:r>
            <a:r>
              <a:rPr lang="nn-NO" sz="1600" b="1" dirty="0">
                <a:solidFill>
                  <a:srgbClr val="0000FF"/>
                </a:solidFill>
              </a:rPr>
              <a:t>var</a:t>
            </a:r>
            <a:r>
              <a:rPr lang="nn-NO" sz="1600" dirty="0">
                <a:solidFill>
                  <a:srgbClr val="000000"/>
                </a:solidFill>
              </a:rPr>
              <a:t> i </a:t>
            </a:r>
            <a:r>
              <a:rPr lang="nn-NO" sz="1600" b="1" dirty="0">
                <a:solidFill>
                  <a:srgbClr val="000080"/>
                </a:solidFill>
              </a:rPr>
              <a:t>=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dirty="0">
                <a:solidFill>
                  <a:srgbClr val="FF8000"/>
                </a:solidFill>
              </a:rPr>
              <a:t>0</a:t>
            </a:r>
            <a:r>
              <a:rPr lang="nn-NO" sz="1600" b="1" dirty="0">
                <a:solidFill>
                  <a:srgbClr val="000080"/>
                </a:solidFill>
              </a:rPr>
              <a:t>;</a:t>
            </a:r>
            <a:r>
              <a:rPr lang="nn-NO" sz="1600" dirty="0">
                <a:solidFill>
                  <a:srgbClr val="000000"/>
                </a:solidFill>
              </a:rPr>
              <a:t> i </a:t>
            </a:r>
            <a:r>
              <a:rPr lang="nn-NO" sz="1600" b="1" dirty="0">
                <a:solidFill>
                  <a:srgbClr val="000080"/>
                </a:solidFill>
              </a:rPr>
              <a:t>&lt;</a:t>
            </a:r>
            <a:r>
              <a:rPr lang="nn-NO" sz="1600" dirty="0">
                <a:solidFill>
                  <a:srgbClr val="000000"/>
                </a:solidFill>
              </a:rPr>
              <a:t> allParas</a:t>
            </a:r>
            <a:r>
              <a:rPr lang="nn-NO" sz="1600" b="1" dirty="0">
                <a:solidFill>
                  <a:srgbClr val="000080"/>
                </a:solidFill>
              </a:rPr>
              <a:t>.</a:t>
            </a:r>
            <a:r>
              <a:rPr lang="nn-NO" sz="1600" dirty="0">
                <a:solidFill>
                  <a:srgbClr val="000000"/>
                </a:solidFill>
              </a:rPr>
              <a:t>length</a:t>
            </a:r>
            <a:r>
              <a:rPr lang="nn-NO" sz="1600" b="1" dirty="0">
                <a:solidFill>
                  <a:srgbClr val="000080"/>
                </a:solidFill>
              </a:rPr>
              <a:t>;</a:t>
            </a:r>
            <a:r>
              <a:rPr lang="nn-NO" sz="1600" dirty="0">
                <a:solidFill>
                  <a:srgbClr val="000000"/>
                </a:solidFill>
              </a:rPr>
              <a:t> i</a:t>
            </a:r>
            <a:r>
              <a:rPr lang="nn-NO" sz="1600" b="1" dirty="0">
                <a:solidFill>
                  <a:srgbClr val="000080"/>
                </a:solidFill>
              </a:rPr>
              <a:t>++)</a:t>
            </a:r>
            <a:r>
              <a:rPr lang="nn-NO" sz="1600" dirty="0">
                <a:solidFill>
                  <a:srgbClr val="000000"/>
                </a:solidFill>
              </a:rPr>
              <a:t> </a:t>
            </a:r>
            <a:r>
              <a:rPr lang="nn-NO" sz="1600" b="1" dirty="0">
                <a:solidFill>
                  <a:srgbClr val="000080"/>
                </a:solidFill>
              </a:rPr>
              <a:t>{</a:t>
            </a:r>
            <a:r>
              <a:rPr lang="nn-NO" sz="1600" dirty="0">
                <a:solidFill>
                  <a:srgbClr val="000000"/>
                </a:solidFill>
              </a:rPr>
              <a:t>   </a:t>
            </a:r>
          </a:p>
          <a:p>
            <a:pPr marL="400050" lvl="1" indent="0">
              <a:buNone/>
            </a:pPr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</a:rPr>
              <a:t>allParas</a:t>
            </a:r>
            <a:r>
              <a:rPr lang="en-US" sz="1600" b="1" dirty="0">
                <a:solidFill>
                  <a:srgbClr val="000080"/>
                </a:solidFill>
              </a:rPr>
              <a:t>[</a:t>
            </a:r>
            <a:r>
              <a:rPr lang="en-US" sz="1600" dirty="0" err="1">
                <a:solidFill>
                  <a:srgbClr val="000000"/>
                </a:solidFill>
              </a:rPr>
              <a:t>i</a:t>
            </a:r>
            <a:r>
              <a:rPr lang="en-US" sz="1600" b="1" dirty="0">
                <a:solidFill>
                  <a:srgbClr val="000080"/>
                </a:solidFill>
              </a:rPr>
              <a:t>].</a:t>
            </a:r>
            <a:r>
              <a:rPr lang="en-US" sz="1600" dirty="0" err="1">
                <a:solidFill>
                  <a:srgbClr val="000000"/>
                </a:solidFill>
              </a:rPr>
              <a:t>style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backgroundColor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dirty="0" err="1">
                <a:solidFill>
                  <a:srgbClr val="808080"/>
                </a:solidFill>
              </a:rPr>
              <a:t>lightgreen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b="1" dirty="0">
                <a:solidFill>
                  <a:srgbClr val="00008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pPr marL="400050" lvl="1" indent="0">
              <a:buNone/>
            </a:pPr>
            <a:r>
              <a:rPr lang="en-US" sz="1600" b="1" dirty="0">
                <a:solidFill>
                  <a:srgbClr val="000080"/>
                </a:solidFill>
              </a:rPr>
              <a:t>}</a:t>
            </a:r>
          </a:p>
          <a:p>
            <a:pPr marL="400050" lvl="1" indent="0">
              <a:buNone/>
            </a:pPr>
            <a:endParaRPr lang="en-US" sz="4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kern="1200" dirty="0">
                <a:solidFill>
                  <a:prstClr val="black">
                    <a:lumMod val="75000"/>
                    <a:lumOff val="25000"/>
                  </a:prstClr>
                </a:solidFill>
                <a:effectLst/>
                <a:latin typeface="Calibri" panose="020F0502020204030204"/>
                <a:hlinkClick r:id="rId3"/>
              </a:rPr>
              <a:t>node-elements.html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E02077-8F41-4B0D-BC83-A093685076C1}"/>
              </a:ext>
            </a:extLst>
          </p:cNvPr>
          <p:cNvSpPr/>
          <p:nvPr/>
        </p:nvSpPr>
        <p:spPr>
          <a:xfrm>
            <a:off x="494821" y="1700119"/>
            <a:ext cx="3312160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Mail to: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&lt;div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FF0000"/>
                </a:solidFill>
                <a:highlight>
                  <a:srgbClr val="FFFFFF"/>
                </a:highlight>
              </a:rPr>
              <a:t>id</a:t>
            </a:r>
            <a:r>
              <a:rPr lang="en-US" sz="1500" dirty="0">
                <a:solidFill>
                  <a:srgbClr val="000000"/>
                </a:solidFill>
                <a:highlight>
                  <a:srgbClr val="FFFFFF"/>
                </a:highlight>
              </a:rPr>
              <a:t>=</a:t>
            </a:r>
            <a:r>
              <a:rPr lang="en-US" sz="1500" b="1" dirty="0">
                <a:solidFill>
                  <a:srgbClr val="8000FF"/>
                </a:solidFill>
                <a:highlight>
                  <a:srgbClr val="FFFFFF"/>
                </a:highlight>
              </a:rPr>
              <a:t>"address"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70 The Pond Road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500" b="1" dirty="0">
                <a:solidFill>
                  <a:srgbClr val="000000"/>
                </a:solidFill>
              </a:rPr>
              <a:t>      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&lt;p&gt;</a:t>
            </a:r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Toronto, ON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&lt;/p&gt;</a:t>
            </a:r>
            <a:endParaRPr lang="en-US" sz="1500" b="1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500" b="1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500" dirty="0">
                <a:solidFill>
                  <a:srgbClr val="0000FF"/>
                </a:solidFill>
                <a:highlight>
                  <a:srgbClr val="FFFFFF"/>
                </a:highlight>
              </a:rPr>
              <a:t>&lt;/div&gt;</a:t>
            </a:r>
            <a:endParaRPr lang="en-US" sz="15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C4BF27D-2204-4479-BB07-D89967DEB826}"/>
              </a:ext>
            </a:extLst>
          </p:cNvPr>
          <p:cNvSpPr/>
          <p:nvPr/>
        </p:nvSpPr>
        <p:spPr>
          <a:xfrm>
            <a:off x="3635896" y="1700119"/>
            <a:ext cx="50612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</a:rPr>
              <a:t>document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"#address"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).;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elem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querySelectorAll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"p"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en-US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dirty="0">
                <a:solidFill>
                  <a:srgbClr val="006600"/>
                </a:solidFill>
                <a:highlight>
                  <a:srgbClr val="FFFFFF"/>
                </a:highlight>
              </a:rPr>
              <a:t>// highlight paragraphs inside the div element </a:t>
            </a:r>
          </a:p>
          <a:p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for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n-NO" sz="1600" b="1" dirty="0">
                <a:solidFill>
                  <a:srgbClr val="0000FF"/>
                </a:solidFill>
                <a:highlight>
                  <a:srgbClr val="FFFFFF"/>
                </a:highlight>
              </a:rPr>
              <a:t>var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dirty="0">
                <a:solidFill>
                  <a:srgbClr val="FF8000"/>
                </a:solidFill>
                <a:highlight>
                  <a:srgbClr val="FFFFFF"/>
                </a:highlight>
              </a:rPr>
              <a:t>0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addrParas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length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i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++)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n-NO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en-US" sz="1600" dirty="0">
                <a:solidFill>
                  <a:srgbClr val="000000"/>
                </a:solidFill>
              </a:rPr>
              <a:t>      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addrParas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].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style</a:t>
            </a:r>
            <a:r>
              <a:rPr lang="en-US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backgroundColor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dirty="0">
                <a:solidFill>
                  <a:srgbClr val="808080"/>
                </a:solidFill>
                <a:highlight>
                  <a:srgbClr val="FFFFFF"/>
                </a:highlight>
              </a:rPr>
              <a:t>"yellow"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673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(HTML Structure and content) with JavaScript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5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for selecting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400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Selecting groups of elements within an </a:t>
            </a:r>
            <a:r>
              <a:rPr lang="en-CA" sz="2400" dirty="0">
                <a:solidFill>
                  <a:srgbClr val="0000CC"/>
                </a:solidFill>
              </a:rPr>
              <a:t>element object</a:t>
            </a:r>
            <a:r>
              <a:rPr lang="en-CA" sz="2400" dirty="0"/>
              <a:t>, including </a:t>
            </a:r>
            <a:r>
              <a:rPr lang="en-CA" sz="2400" dirty="0">
                <a:solidFill>
                  <a:srgbClr val="0000CC"/>
                </a:solidFill>
              </a:rPr>
              <a:t>document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0000CC"/>
                </a:solidFill>
                <a:effectLst/>
              </a:rPr>
              <a:t>object</a:t>
            </a:r>
            <a:endParaRPr lang="en-CA" sz="2800" dirty="0">
              <a:solidFill>
                <a:srgbClr val="0000CC"/>
              </a:solidFill>
              <a:effectLst/>
            </a:endParaRPr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660232" y="6381750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928501"/>
              </p:ext>
            </p:extLst>
          </p:nvPr>
        </p:nvGraphicFramePr>
        <p:xfrm>
          <a:off x="611560" y="1916832"/>
          <a:ext cx="7776864" cy="3969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9284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CA" dirty="0" err="1"/>
                        <a:t>getElementsByTagName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child elements with the specified tag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48">
                <a:tc>
                  <a:txBody>
                    <a:bodyPr/>
                    <a:lstStyle/>
                    <a:p>
                      <a:r>
                        <a:rPr lang="en-CA" dirty="0" err="1"/>
                        <a:t>getElementsByClassName</a:t>
                      </a:r>
                      <a:r>
                        <a:rPr lang="en-CA" dirty="0"/>
                        <a:t>()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child elements with the specified class name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35174">
                <a:tc>
                  <a:txBody>
                    <a:bodyPr/>
                    <a:lstStyle/>
                    <a:p>
                      <a:r>
                        <a:rPr lang="en-CA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querySelector</a:t>
                      </a:r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the </a:t>
                      </a:r>
                      <a:r>
                        <a:rPr lang="en-CA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first element </a:t>
                      </a:r>
                      <a:r>
                        <a:rPr lang="en-CA" dirty="0"/>
                        <a:t>that is a descendent of the element on which it is invoked that matches </a:t>
                      </a:r>
                      <a:r>
                        <a:rPr lang="en-CA" dirty="0">
                          <a:solidFill>
                            <a:srgbClr val="0000CC"/>
                          </a:solidFill>
                        </a:rPr>
                        <a:t>the specified group of selectors.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35174">
                <a:tc>
                  <a:txBody>
                    <a:bodyPr/>
                    <a:lstStyle/>
                    <a:p>
                      <a:r>
                        <a:rPr lang="en-CA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querySelectorAll</a:t>
                      </a:r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non-live </a:t>
                      </a:r>
                      <a:r>
                        <a:rPr lang="en-CA" sz="1800" kern="12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NodeList</a:t>
                      </a:r>
                      <a:r>
                        <a:rPr lang="en-CA" dirty="0"/>
                        <a:t> of all elements descended from the element on which it is invoked that match </a:t>
                      </a:r>
                      <a:r>
                        <a:rPr lang="en-CA" dirty="0">
                          <a:solidFill>
                            <a:srgbClr val="0000CC"/>
                          </a:solidFill>
                        </a:rPr>
                        <a:t>the specified group of CSS selectors.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7501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Document Object Model (DOM)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Tree, Node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nl-NL" altLang="en-US" dirty="0"/>
              <a:t>DOM Events</a:t>
            </a: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the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1"/>
            <a:ext cx="8229600" cy="51845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Every DOM element object has these methods:</a:t>
            </a:r>
          </a:p>
          <a:p>
            <a:endParaRPr lang="en-CA" sz="4400" dirty="0"/>
          </a:p>
          <a:p>
            <a:endParaRPr lang="en-CA" sz="2400" dirty="0"/>
          </a:p>
          <a:p>
            <a:endParaRPr lang="en-CA" sz="2400" dirty="0"/>
          </a:p>
          <a:p>
            <a:endParaRPr lang="en-CA" sz="2400" dirty="0"/>
          </a:p>
          <a:p>
            <a:pPr marL="0" indent="0">
              <a:buNone/>
            </a:pPr>
            <a:endParaRPr lang="en-CA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012253"/>
              </p:ext>
            </p:extLst>
          </p:nvPr>
        </p:nvGraphicFramePr>
        <p:xfrm>
          <a:off x="608915" y="1988840"/>
          <a:ext cx="7926170" cy="2808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0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59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0447"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b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appendChild</a:t>
                      </a:r>
                      <a:r>
                        <a:rPr lang="en-CA" i="0" dirty="0"/>
                        <a:t>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given node at end of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6524">
                <a:tc>
                  <a:txBody>
                    <a:bodyPr/>
                    <a:lstStyle/>
                    <a:p>
                      <a:r>
                        <a:rPr lang="en-CA" i="0" dirty="0"/>
                        <a:t>insertBefore(new,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places the given new node in this node's child list just before old child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/>
                        <a:t>removeChild(node)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removes given node from this node's child list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447">
                <a:tc>
                  <a:txBody>
                    <a:bodyPr/>
                    <a:lstStyle/>
                    <a:p>
                      <a:r>
                        <a:rPr lang="en-CA" i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replaceChild</a:t>
                      </a:r>
                      <a:r>
                        <a:rPr lang="en-CA" i="0" dirty="0"/>
                        <a:t>(new, old)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replaces given child with new node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394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new nodes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 </a:t>
            </a:r>
            <a:r>
              <a:rPr lang="en-US" sz="2800" dirty="0"/>
              <a:t>Add Node to the end of the web page </a:t>
            </a:r>
            <a:endParaRPr lang="en-CA" sz="28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>
                <a:solidFill>
                  <a:srgbClr val="006600"/>
                </a:solidFill>
              </a:rPr>
              <a:t>// create a new &lt;h2&gt; node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/>
              <a:t> </a:t>
            </a:r>
            <a:r>
              <a:rPr lang="en-CA" sz="2400" dirty="0" err="1"/>
              <a:t>newHeading</a:t>
            </a:r>
            <a:r>
              <a:rPr lang="en-CA" sz="2400" dirty="0"/>
              <a:t> =   </a:t>
            </a:r>
            <a:r>
              <a:rPr lang="en-CA" sz="2400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.createElement</a:t>
            </a:r>
            <a:r>
              <a:rPr lang="en-CA" sz="25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("h2"</a:t>
            </a:r>
            <a:r>
              <a:rPr lang="en-CA" sz="2400" dirty="0"/>
              <a:t>);   </a:t>
            </a:r>
          </a:p>
          <a:p>
            <a:pPr marL="400050" lvl="1" indent="0">
              <a:buNone/>
            </a:pPr>
            <a:endParaRPr lang="en-CA" sz="14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>
                <a:solidFill>
                  <a:srgbClr val="006600"/>
                </a:solidFill>
              </a:rPr>
              <a:t>//add text to using text node</a:t>
            </a:r>
            <a:endParaRPr lang="en-CA" sz="2400" dirty="0"/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400" dirty="0"/>
              <a:t> t = </a:t>
            </a:r>
            <a:r>
              <a:rPr lang="en-CA" sz="2400" dirty="0" err="1"/>
              <a:t>document.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createTextNode</a:t>
            </a:r>
            <a:r>
              <a:rPr lang="en-CA" sz="2400" dirty="0"/>
              <a:t>(" 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This is a heading </a:t>
            </a:r>
            <a:r>
              <a:rPr lang="en-CA" sz="2400" dirty="0"/>
              <a:t>"); </a:t>
            </a:r>
          </a:p>
          <a:p>
            <a:pPr marL="400050" lvl="1" indent="0">
              <a:buNone/>
            </a:pPr>
            <a:r>
              <a:rPr lang="en-CA" sz="2400" dirty="0"/>
              <a:t>   </a:t>
            </a:r>
            <a:r>
              <a:rPr lang="en-CA" sz="2400" dirty="0" err="1"/>
              <a:t>newHeading.appendChild</a:t>
            </a:r>
            <a:r>
              <a:rPr lang="en-CA" sz="2400" dirty="0"/>
              <a:t>(t);</a:t>
            </a:r>
          </a:p>
          <a:p>
            <a:pPr marL="400050" lvl="1" indent="0">
              <a:buNone/>
            </a:pPr>
            <a:endParaRPr lang="en-CA" sz="900" dirty="0"/>
          </a:p>
          <a:p>
            <a:pPr marL="400050" lvl="1" indent="0">
              <a:buNone/>
            </a:pPr>
            <a:endParaRPr lang="en-CA" sz="1200" dirty="0"/>
          </a:p>
          <a:p>
            <a:pPr marL="400050" lvl="1" indent="0">
              <a:buNone/>
            </a:pPr>
            <a:r>
              <a:rPr lang="en-CA" sz="2200" dirty="0"/>
              <a:t>   </a:t>
            </a:r>
            <a:r>
              <a:rPr lang="en-CA" sz="2200" dirty="0">
                <a:solidFill>
                  <a:srgbClr val="006600"/>
                </a:solidFill>
              </a:rPr>
              <a:t>// append the node to the end of the web page</a:t>
            </a:r>
            <a:r>
              <a:rPr lang="en-CA" sz="2200" dirty="0"/>
              <a:t>   </a:t>
            </a:r>
          </a:p>
          <a:p>
            <a:pPr marL="400050" lvl="1" indent="0">
              <a:buNone/>
            </a:pPr>
            <a:r>
              <a:rPr lang="en-CA" sz="2200" dirty="0"/>
              <a:t>   </a:t>
            </a:r>
            <a:r>
              <a:rPr lang="en-CA" sz="2200" dirty="0" err="1"/>
              <a:t>document.</a:t>
            </a:r>
            <a:r>
              <a:rPr lang="en-CA" sz="22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body</a:t>
            </a:r>
            <a:r>
              <a:rPr lang="en-CA" sz="2200" dirty="0" err="1"/>
              <a:t>.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sz="2200" dirty="0"/>
              <a:t>(</a:t>
            </a:r>
            <a:r>
              <a:rPr lang="en-CA" sz="2200" dirty="0" err="1"/>
              <a:t>newHeading</a:t>
            </a:r>
            <a:r>
              <a:rPr lang="en-CA" sz="2200" dirty="0"/>
              <a:t>);</a:t>
            </a:r>
          </a:p>
          <a:p>
            <a:pPr marL="0" indent="0">
              <a:buNone/>
            </a:pPr>
            <a:r>
              <a:rPr lang="en-CA" sz="2500" dirty="0"/>
              <a:t>        </a:t>
            </a:r>
            <a:endParaRPr lang="en-CA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Note: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/>
              <a:t>The create…() methods merely create a node but does not add it to the page/node.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sz="1900" dirty="0"/>
              <a:t>You must add the new node as a child of an existing element on the page...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347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Adding new nodes to DOM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Example 2: 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Add Node into another Node </a:t>
            </a:r>
          </a:p>
          <a:p>
            <a:pPr marL="0" indent="0">
              <a:buNone/>
            </a:pPr>
            <a:r>
              <a:rPr lang="en-CA" sz="1200" dirty="0"/>
              <a:t>        </a:t>
            </a:r>
            <a:endParaRPr lang="en-CA" sz="900" dirty="0"/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400" dirty="0" err="1"/>
              <a:t>var</a:t>
            </a:r>
            <a:r>
              <a:rPr lang="en-CA" sz="2400" dirty="0"/>
              <a:t> </a:t>
            </a:r>
            <a:r>
              <a:rPr lang="en-CA" sz="2400" dirty="0" err="1"/>
              <a:t>newNode</a:t>
            </a:r>
            <a:r>
              <a:rPr lang="en-CA" sz="2400" dirty="0"/>
              <a:t> = </a:t>
            </a:r>
            <a:r>
              <a:rPr lang="en-CA" sz="2400" dirty="0" err="1"/>
              <a:t>document.createElement</a:t>
            </a:r>
            <a:r>
              <a:rPr lang="en-CA" sz="2400" dirty="0"/>
              <a:t>(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"p"</a:t>
            </a:r>
            <a:r>
              <a:rPr lang="en-CA" sz="2400" dirty="0"/>
              <a:t>); </a:t>
            </a:r>
          </a:p>
          <a:p>
            <a:pPr marL="0" indent="0">
              <a:buNone/>
            </a:pPr>
            <a:endParaRPr lang="en-CA" sz="1200" dirty="0"/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100" dirty="0">
                <a:solidFill>
                  <a:srgbClr val="006600"/>
                </a:solidFill>
              </a:rPr>
              <a:t>//add text to using the </a:t>
            </a:r>
            <a:r>
              <a:rPr lang="en-CA" sz="2100" dirty="0" err="1">
                <a:solidFill>
                  <a:srgbClr val="006600"/>
                </a:solidFill>
              </a:rPr>
              <a:t>innerHTML</a:t>
            </a:r>
            <a:r>
              <a:rPr lang="en-CA" sz="2100" dirty="0">
                <a:solidFill>
                  <a:srgbClr val="006600"/>
                </a:solidFill>
              </a:rPr>
              <a:t> </a:t>
            </a:r>
          </a:p>
          <a:p>
            <a:pPr marL="0" indent="0">
              <a:buNone/>
            </a:pPr>
            <a:r>
              <a:rPr lang="en-CA" sz="2400" dirty="0"/>
              <a:t>        </a:t>
            </a:r>
            <a:r>
              <a:rPr lang="en-CA" sz="2400" dirty="0" err="1"/>
              <a:t>newNode.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2400" dirty="0"/>
              <a:t> = </a:t>
            </a:r>
            <a:r>
              <a:rPr lang="en-CA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"This a new paragraph"</a:t>
            </a:r>
            <a:r>
              <a:rPr lang="en-CA" sz="2400" dirty="0"/>
              <a:t>; </a:t>
            </a:r>
          </a:p>
          <a:p>
            <a:pPr marL="0" indent="0">
              <a:buNone/>
            </a:pPr>
            <a:endParaRPr lang="en-CA" sz="2400" dirty="0"/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US" sz="2100" dirty="0">
                <a:solidFill>
                  <a:srgbClr val="006600"/>
                </a:solidFill>
              </a:rPr>
              <a:t>// add the new element to the end of the "demo" div element.</a:t>
            </a:r>
            <a:endParaRPr lang="en-CA" sz="2100" dirty="0">
              <a:solidFill>
                <a:srgbClr val="006600"/>
              </a:solidFill>
            </a:endParaRPr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CA" sz="2200" dirty="0" err="1"/>
              <a:t>var</a:t>
            </a:r>
            <a:r>
              <a:rPr lang="en-CA" sz="2200" dirty="0"/>
              <a:t> </a:t>
            </a:r>
            <a:r>
              <a:rPr lang="en-CA" sz="2200" dirty="0" err="1">
                <a:solidFill>
                  <a:srgbClr val="0000CC"/>
                </a:solidFill>
              </a:rPr>
              <a:t>demo_div</a:t>
            </a:r>
            <a:r>
              <a:rPr lang="en-CA" sz="2200" dirty="0">
                <a:solidFill>
                  <a:srgbClr val="0000CC"/>
                </a:solidFill>
              </a:rPr>
              <a:t> </a:t>
            </a:r>
            <a:r>
              <a:rPr lang="en-CA" sz="2200" dirty="0"/>
              <a:t>= document.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200" dirty="0"/>
              <a:t>("#demo"); </a:t>
            </a:r>
          </a:p>
          <a:p>
            <a:pPr marL="0" indent="0">
              <a:buNone/>
            </a:pPr>
            <a:r>
              <a:rPr lang="en-CA" sz="2200" dirty="0"/>
              <a:t>        </a:t>
            </a:r>
            <a:r>
              <a:rPr lang="en-CA" sz="2200" dirty="0" err="1">
                <a:solidFill>
                  <a:srgbClr val="0000CC"/>
                </a:solidFill>
              </a:rPr>
              <a:t>demo_div</a:t>
            </a:r>
            <a:r>
              <a:rPr lang="en-CA" sz="2200" dirty="0" err="1"/>
              <a:t>.</a:t>
            </a: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appendChild</a:t>
            </a:r>
            <a:r>
              <a:rPr lang="en-CA" sz="2200" dirty="0"/>
              <a:t>(</a:t>
            </a:r>
            <a:r>
              <a:rPr lang="en-CA" sz="2200" dirty="0" err="1"/>
              <a:t>newNode</a:t>
            </a:r>
            <a:r>
              <a:rPr lang="en-CA" sz="2200" dirty="0"/>
              <a:t>);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0D201B-276E-4755-A105-DDB89C255C44}"/>
              </a:ext>
            </a:extLst>
          </p:cNvPr>
          <p:cNvSpPr txBox="1"/>
          <p:nvPr/>
        </p:nvSpPr>
        <p:spPr>
          <a:xfrm>
            <a:off x="467544" y="5733256"/>
            <a:ext cx="34117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200" dirty="0">
                <a:hlinkClick r:id="rId2"/>
              </a:rPr>
              <a:t>node_appendChild.html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8542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056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More on modifying the DOM tree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node_insertBefore.html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3"/>
              </a:rPr>
              <a:t>node_removeChild.html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4"/>
              </a:rPr>
              <a:t>node_replaceChild.html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31297" y="6237312"/>
            <a:ext cx="2289175" cy="47625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927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757" y="1216605"/>
            <a:ext cx="8077200" cy="383664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DOM nodes provide access to HTML attributes using the following standard methods:</a:t>
            </a:r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endParaRPr lang="en-CA" sz="2800" dirty="0"/>
          </a:p>
          <a:p>
            <a:pPr marL="0" indent="0">
              <a:buNone/>
            </a:pPr>
            <a:r>
              <a:rPr lang="en-CA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612899"/>
              </p:ext>
            </p:extLst>
          </p:nvPr>
        </p:nvGraphicFramePr>
        <p:xfrm>
          <a:off x="1113520" y="2348880"/>
          <a:ext cx="6840760" cy="2704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2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03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2359">
                <a:tc>
                  <a:txBody>
                    <a:bodyPr/>
                    <a:lstStyle/>
                    <a:p>
                      <a:r>
                        <a:rPr lang="en-CA" dirty="0"/>
                        <a:t>name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6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checks if the attribute exists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gets an attribute value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359">
                <a:tc>
                  <a:txBody>
                    <a:bodyPr/>
                    <a:lstStyle/>
                    <a:p>
                      <a:r>
                        <a:rPr lang="en-CA" sz="1800" b="1" i="0" kern="1200" dirty="0" err="1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setAttribute</a:t>
                      </a:r>
                      <a:r>
                        <a:rPr lang="en-CA" sz="1800" b="1" i="0" kern="1200" dirty="0">
                          <a:solidFill>
                            <a:srgbClr val="0000CC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(name, value)</a:t>
                      </a:r>
                      <a:endParaRPr lang="en-CA" b="1" dirty="0">
                        <a:solidFill>
                          <a:srgbClr val="0000CC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4930">
                <a:tc>
                  <a:txBody>
                    <a:bodyPr/>
                    <a:lstStyle/>
                    <a:p>
                      <a:r>
                        <a:rPr lang="en-CA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removeAttribute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an attribute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29165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96144"/>
          </a:xfrm>
        </p:spPr>
        <p:txBody>
          <a:bodyPr>
            <a:no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element / node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077200" cy="475252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</a:t>
            </a:r>
            <a:r>
              <a:rPr lang="en-CA" sz="2000" dirty="0" err="1"/>
              <a:t>elem</a:t>
            </a:r>
            <a:r>
              <a:rPr lang="en-CA" sz="2000" dirty="0"/>
              <a:t> = document.querySelector("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#d1</a:t>
            </a:r>
            <a:r>
              <a:rPr lang="en-CA" sz="2000" dirty="0"/>
              <a:t>");   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setAttribute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("class", "notes");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6600"/>
                </a:solidFill>
              </a:rPr>
              <a:t>//  or just simply: </a:t>
            </a:r>
          </a:p>
          <a:p>
            <a:pPr marL="400050" lvl="1" indent="0">
              <a:buNone/>
            </a:pPr>
            <a:r>
              <a:rPr lang="en-CA" sz="2000" dirty="0"/>
              <a:t>    </a:t>
            </a:r>
            <a:r>
              <a:rPr lang="en-CA" sz="2000" dirty="0">
                <a:solidFill>
                  <a:srgbClr val="006600"/>
                </a:solidFill>
              </a:rPr>
              <a:t>//  </a:t>
            </a:r>
            <a:r>
              <a:rPr lang="en-CA" sz="2000" dirty="0"/>
              <a:t>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elem.class</a:t>
            </a:r>
            <a:r>
              <a:rPr lang="en-CA" sz="2000" dirty="0"/>
              <a:t> = "</a:t>
            </a:r>
            <a:r>
              <a:rPr lang="en-CA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notes</a:t>
            </a:r>
            <a:r>
              <a:rPr lang="en-CA" sz="2000" dirty="0"/>
              <a:t>";</a:t>
            </a:r>
          </a:p>
          <a:p>
            <a:pPr marL="400050" lvl="1" indent="0">
              <a:buNone/>
            </a:pPr>
            <a:endParaRPr lang="en-CA" sz="500" dirty="0">
              <a:solidFill>
                <a:srgbClr val="0000CC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2:</a:t>
            </a:r>
          </a:p>
          <a:p>
            <a:pPr marL="800100" lvl="2" indent="0">
              <a:buNone/>
            </a:pP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2000" dirty="0"/>
              <a:t> image =   </a:t>
            </a:r>
            <a:r>
              <a:rPr lang="en-CA" sz="2000" dirty="0" err="1"/>
              <a:t>document.createElement</a:t>
            </a:r>
            <a:r>
              <a:rPr lang="en-CA" sz="2000" dirty="0"/>
              <a:t>("</a:t>
            </a:r>
            <a:r>
              <a:rPr lang="en-CA" sz="2000" dirty="0" err="1"/>
              <a:t>img</a:t>
            </a:r>
            <a:r>
              <a:rPr lang="en-CA" sz="2000" dirty="0"/>
              <a:t>"); </a:t>
            </a:r>
          </a:p>
          <a:p>
            <a:pPr marL="800100" lvl="2" indent="0">
              <a:buNone/>
            </a:pPr>
            <a:r>
              <a:rPr lang="en-CA" sz="2000" dirty="0" err="1"/>
              <a:t>image</a:t>
            </a:r>
            <a:r>
              <a:rPr lang="en-CA" sz="2000" dirty="0" err="1">
                <a:solidFill>
                  <a:srgbClr val="0000CC"/>
                </a:solidFill>
                <a:effectLst/>
              </a:rPr>
              <a:t>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</a:t>
            </a:r>
            <a:r>
              <a:rPr lang="en-CA" sz="2000" dirty="0"/>
              <a:t> = "50";</a:t>
            </a:r>
          </a:p>
          <a:p>
            <a:pPr marL="800100" lvl="2" indent="0">
              <a:buNone/>
            </a:pPr>
            <a:r>
              <a:rPr lang="en-CA" sz="2000" dirty="0" err="1"/>
              <a:t>image</a:t>
            </a:r>
            <a:r>
              <a:rPr lang="en-CA" sz="2000" dirty="0" err="1">
                <a:solidFill>
                  <a:srgbClr val="0000CC"/>
                </a:solidFill>
                <a:effectLst/>
              </a:rPr>
              <a:t>.</a:t>
            </a:r>
            <a:r>
              <a:rPr lang="en-CA" sz="20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src</a:t>
            </a:r>
            <a:r>
              <a:rPr lang="en-CA" sz="2000" dirty="0"/>
              <a:t>=</a:t>
            </a:r>
            <a:r>
              <a:rPr lang="en-CA" sz="1800" dirty="0"/>
              <a:t>"http://www.senecacollege.ca/images/seneca-logo2.svg";</a:t>
            </a:r>
          </a:p>
          <a:p>
            <a:pPr marL="800100" lvl="2" indent="0">
              <a:buNone/>
            </a:pPr>
            <a:endParaRPr lang="en-CA" sz="2000" dirty="0"/>
          </a:p>
          <a:p>
            <a:pPr marL="800100" lvl="2" indent="0">
              <a:buNone/>
            </a:pPr>
            <a:r>
              <a:rPr lang="en-CA" sz="2000" dirty="0" err="1"/>
              <a:t>document.body.appendChild</a:t>
            </a:r>
            <a:r>
              <a:rPr lang="en-CA" sz="2000" dirty="0"/>
              <a:t>(image);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76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the </a:t>
            </a:r>
            <a:r>
              <a:rPr lang="en-CA" sz="4000" dirty="0" err="1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204048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innerHTML</a:t>
            </a:r>
            <a:r>
              <a:rPr lang="en-CA" sz="2400" dirty="0"/>
              <a:t>: 2-way API for text and/or HTML tags in a node:</a:t>
            </a:r>
          </a:p>
          <a:p>
            <a:pPr lvl="1" indent="-342900"/>
            <a:r>
              <a:rPr lang="en-CA" sz="1800" dirty="0"/>
              <a:t>Get: </a:t>
            </a:r>
            <a:r>
              <a:rPr lang="en-CA" sz="1600" dirty="0"/>
              <a:t>       </a:t>
            </a:r>
            <a:r>
              <a:rPr lang="en-CA" sz="2000" dirty="0" err="1">
                <a:solidFill>
                  <a:srgbClr val="0000CC"/>
                </a:solidFill>
              </a:rPr>
              <a:t>var</a:t>
            </a:r>
            <a:r>
              <a:rPr lang="en-CA" sz="2000" dirty="0"/>
              <a:t> txt = </a:t>
            </a:r>
            <a:r>
              <a:rPr lang="en-CA" sz="2000" dirty="0" err="1"/>
              <a:t>elem.innerHTML</a:t>
            </a:r>
            <a:r>
              <a:rPr lang="en-CA" sz="2000" dirty="0"/>
              <a:t>;</a:t>
            </a:r>
          </a:p>
          <a:p>
            <a:pPr lvl="1" indent="-342900"/>
            <a:r>
              <a:rPr lang="en-CA" sz="1800" dirty="0"/>
              <a:t>Set</a:t>
            </a:r>
            <a:r>
              <a:rPr lang="en-CA" sz="1600" dirty="0"/>
              <a:t>:         </a:t>
            </a:r>
            <a:r>
              <a:rPr lang="en-CA" sz="2000" dirty="0" err="1"/>
              <a:t>elem.innerHTML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  <a:r>
              <a:rPr lang="en-CA" sz="2000" dirty="0"/>
              <a:t> "</a:t>
            </a:r>
            <a:r>
              <a:rPr lang="en-CA" sz="2000" dirty="0">
                <a:solidFill>
                  <a:srgbClr val="0000CC"/>
                </a:solidFill>
              </a:rPr>
              <a:t>&lt;p&gt;</a:t>
            </a:r>
            <a:r>
              <a:rPr lang="en-CA" sz="2000" dirty="0"/>
              <a:t>Paragraph changed!</a:t>
            </a:r>
            <a:r>
              <a:rPr lang="en-CA" sz="2000" dirty="0">
                <a:solidFill>
                  <a:srgbClr val="0000CC"/>
                </a:solidFill>
              </a:rPr>
              <a:t>&lt;/p&gt;</a:t>
            </a:r>
            <a:r>
              <a:rPr lang="en-CA" sz="2000" dirty="0"/>
              <a:t>";</a:t>
            </a:r>
          </a:p>
          <a:p>
            <a:pPr lvl="1" indent="-342900"/>
            <a:r>
              <a:rPr lang="en-CA" sz="1800" dirty="0"/>
              <a:t>Append</a:t>
            </a:r>
            <a:r>
              <a:rPr lang="en-CA" sz="1600" dirty="0"/>
              <a:t>:  </a:t>
            </a:r>
            <a:r>
              <a:rPr lang="en-CA" sz="2000" dirty="0" err="1"/>
              <a:t>elem.innerHTML</a:t>
            </a:r>
            <a:r>
              <a:rPr lang="en-CA" sz="2000" dirty="0"/>
              <a:t>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+=</a:t>
            </a:r>
            <a:r>
              <a:rPr lang="en-CA" sz="2000" dirty="0"/>
              <a:t> "</a:t>
            </a:r>
            <a:r>
              <a:rPr lang="en-CA" sz="2000" dirty="0">
                <a:solidFill>
                  <a:srgbClr val="0000CC"/>
                </a:solidFill>
              </a:rPr>
              <a:t>&lt;p&gt;</a:t>
            </a:r>
            <a:r>
              <a:rPr lang="en-CA" sz="2000" dirty="0"/>
              <a:t>Paragraph appended!</a:t>
            </a:r>
            <a:r>
              <a:rPr lang="en-CA" sz="2000" dirty="0">
                <a:solidFill>
                  <a:srgbClr val="0000CC"/>
                </a:solidFill>
              </a:rPr>
              <a:t>&lt;/p&gt;</a:t>
            </a:r>
            <a:r>
              <a:rPr lang="en-CA" sz="2000" dirty="0"/>
              <a:t>";</a:t>
            </a:r>
          </a:p>
          <a:p>
            <a:pPr marL="800100" lvl="2" indent="0">
              <a:buNone/>
            </a:pPr>
            <a:endParaRPr lang="en-CA" sz="1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innerHTML2.html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700" dirty="0"/>
          </a:p>
          <a:p>
            <a:pPr>
              <a:buFont typeface="Wingdings" panose="05000000000000000000" pitchFamily="2" charset="2"/>
              <a:buChar char="Ø"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2400" dirty="0" err="1"/>
              <a:t>innerHTML</a:t>
            </a:r>
            <a:r>
              <a:rPr lang="en-CA" sz="2400" dirty="0"/>
              <a:t> property can be used to add elements / objects into a web page. But we typically use it create text/paragraph only, </a:t>
            </a:r>
            <a:r>
              <a:rPr lang="en-CA" dirty="0"/>
              <a:t>∵</a:t>
            </a:r>
            <a:endParaRPr lang="en-CA" sz="2400" dirty="0"/>
          </a:p>
          <a:p>
            <a:pPr lvl="1"/>
            <a:r>
              <a:rPr lang="en-CA" sz="2000" dirty="0"/>
              <a:t>bad style on many levels (e.g. JS code embedded within HTML) </a:t>
            </a:r>
          </a:p>
          <a:p>
            <a:pPr lvl="1"/>
            <a:r>
              <a:rPr lang="en-CA" sz="2000" dirty="0"/>
              <a:t>error-prone: must carefully distinguish </a:t>
            </a:r>
          </a:p>
          <a:p>
            <a:pPr lvl="1"/>
            <a:r>
              <a:rPr lang="en-CA" sz="2000" dirty="0" err="1"/>
              <a:t>innerHTML</a:t>
            </a:r>
            <a:r>
              <a:rPr lang="en-CA" sz="2000" dirty="0"/>
              <a:t> should be mainly used to add plain text. </a:t>
            </a:r>
          </a:p>
          <a:p>
            <a:pPr lvl="1"/>
            <a:endParaRPr lang="en-CA" sz="1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000" dirty="0"/>
              <a:t>Note: the “value” property of an HTML form control is similar to the </a:t>
            </a:r>
            <a:r>
              <a:rPr lang="en-CA" sz="2000" dirty="0" err="1"/>
              <a:t>innerHTML</a:t>
            </a:r>
            <a:r>
              <a:rPr lang="en-CA" sz="2000" dirty="0"/>
              <a:t>, but the “value” property can only accept plain text and only for form controls.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1274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Modifying DOM with JavaScript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096000" cy="1752600"/>
          </a:xfrm>
        </p:spPr>
        <p:txBody>
          <a:bodyPr/>
          <a:lstStyle/>
          <a:p>
            <a:pPr marL="457200" lvl="1" indent="0">
              <a:buNone/>
            </a:pPr>
            <a:r>
              <a:rPr lang="en-CA" dirty="0"/>
              <a:t>Modify the DOM (CSS formatting and appearances) with JavaScript</a:t>
            </a:r>
          </a:p>
          <a:p>
            <a:pPr marL="457200" lvl="1" indent="0">
              <a:buNone/>
            </a:pPr>
            <a:r>
              <a:rPr lang="en-CA" dirty="0"/>
              <a:t>- Will be covered in week 9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2771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Example: </a:t>
            </a:r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populates table using DOM API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24744"/>
            <a:ext cx="8540750" cy="4974431"/>
          </a:xfrm>
        </p:spPr>
        <p:txBody>
          <a:bodyPr/>
          <a:lstStyle/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generateTable</a:t>
            </a:r>
            <a:r>
              <a:rPr lang="en-CA" sz="1400" dirty="0"/>
              <a:t>(){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>
                <a:solidFill>
                  <a:srgbClr val="006600"/>
                </a:solidFill>
              </a:rPr>
              <a:t>// get the reference for the body and creates a &lt;</a:t>
            </a:r>
            <a:r>
              <a:rPr lang="en-CA" sz="1400" dirty="0" err="1">
                <a:solidFill>
                  <a:srgbClr val="006600"/>
                </a:solidFill>
              </a:rPr>
              <a:t>tbody</a:t>
            </a:r>
            <a:r>
              <a:rPr lang="en-CA" sz="1400" dirty="0">
                <a:solidFill>
                  <a:srgbClr val="006600"/>
                </a:solidFill>
              </a:rPr>
              <a:t>&gt; element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tbl</a:t>
            </a:r>
            <a:r>
              <a:rPr lang="en-CA" sz="1400" dirty="0"/>
              <a:t> = document.querySelector("#</a:t>
            </a:r>
            <a:r>
              <a:rPr lang="en-CA" sz="1400" dirty="0" err="1"/>
              <a:t>outputTable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tblBody</a:t>
            </a:r>
            <a:r>
              <a:rPr lang="en-CA" sz="1400" dirty="0"/>
              <a:t> = </a:t>
            </a:r>
            <a:r>
              <a:rPr lang="en-CA" sz="1400" dirty="0" err="1"/>
              <a:t>document.createElement</a:t>
            </a:r>
            <a:r>
              <a:rPr lang="en-CA" sz="1400" dirty="0"/>
              <a:t>("</a:t>
            </a:r>
            <a:r>
              <a:rPr lang="en-CA" sz="1400" dirty="0" err="1"/>
              <a:t>tbody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700" dirty="0"/>
              <a:t> 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</a:t>
            </a:r>
            <a:r>
              <a:rPr lang="en-CA" sz="1400" dirty="0"/>
              <a:t> (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</a:t>
            </a:r>
            <a:r>
              <a:rPr lang="en-CA" sz="1400" dirty="0" err="1"/>
              <a:t>i</a:t>
            </a:r>
            <a:r>
              <a:rPr lang="en-CA" sz="1400" dirty="0"/>
              <a:t> = 0; </a:t>
            </a:r>
            <a:r>
              <a:rPr lang="en-CA" sz="1400" dirty="0" err="1"/>
              <a:t>i</a:t>
            </a:r>
            <a:r>
              <a:rPr lang="en-CA" sz="1400" dirty="0"/>
              <a:t> &lt; </a:t>
            </a:r>
            <a:r>
              <a:rPr lang="en-CA" sz="1400" dirty="0" err="1"/>
              <a:t>myData.length</a:t>
            </a:r>
            <a:r>
              <a:rPr lang="en-CA" sz="1400" dirty="0"/>
              <a:t>; </a:t>
            </a:r>
            <a:r>
              <a:rPr lang="en-CA" sz="1400" dirty="0" err="1"/>
              <a:t>i</a:t>
            </a:r>
            <a:r>
              <a:rPr lang="en-CA" sz="1400" dirty="0"/>
              <a:t>++) { </a:t>
            </a:r>
            <a:r>
              <a:rPr lang="en-CA" sz="1400" dirty="0">
                <a:solidFill>
                  <a:srgbClr val="006600"/>
                </a:solidFill>
              </a:rPr>
              <a:t>// creating all table rows</a:t>
            </a:r>
          </a:p>
          <a:p>
            <a:pPr marL="0" indent="0">
              <a:buNone/>
            </a:pPr>
            <a:r>
              <a:rPr lang="en-CA" sz="1400" dirty="0"/>
              <a:t>   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row = </a:t>
            </a:r>
            <a:r>
              <a:rPr lang="en-CA" sz="1400" dirty="0" err="1"/>
              <a:t>document.createElement</a:t>
            </a:r>
            <a:r>
              <a:rPr lang="en-CA" sz="1400" dirty="0"/>
              <a:t>("</a:t>
            </a:r>
            <a:r>
              <a:rPr lang="en-CA" sz="1400" dirty="0" err="1"/>
              <a:t>tr</a:t>
            </a:r>
            <a:r>
              <a:rPr lang="en-CA" sz="1400" dirty="0"/>
              <a:t>");</a:t>
            </a:r>
          </a:p>
          <a:p>
            <a:pPr marL="0" indent="0">
              <a:buNone/>
            </a:pPr>
            <a:r>
              <a:rPr lang="en-CA" sz="1100" dirty="0"/>
              <a:t>    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700" dirty="0"/>
          </a:p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getTdElement</a:t>
            </a:r>
            <a:r>
              <a:rPr lang="en-CA" sz="1400" dirty="0"/>
              <a:t>(text) { </a:t>
            </a:r>
            <a:r>
              <a:rPr lang="en-CA" sz="1400" dirty="0">
                <a:solidFill>
                  <a:srgbClr val="006600"/>
                </a:solidFill>
              </a:rPr>
              <a:t>// Create a &lt;td&gt; element and a text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cell = </a:t>
            </a:r>
            <a:r>
              <a:rPr lang="en-CA" sz="1400" dirty="0" err="1"/>
              <a:t>document.createElement</a:t>
            </a:r>
            <a:r>
              <a:rPr lang="en-CA" sz="1400" dirty="0"/>
              <a:t>("td");</a:t>
            </a:r>
          </a:p>
          <a:p>
            <a:pPr marL="0" indent="0">
              <a:buNone/>
            </a:pPr>
            <a:r>
              <a:rPr lang="en-CA" sz="1100" dirty="0"/>
              <a:t> 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 marL="0" indent="0">
              <a:buNone/>
            </a:pPr>
            <a:endParaRPr lang="en-CA" sz="700" dirty="0"/>
          </a:p>
          <a:p>
            <a:pPr marL="0" indent="0">
              <a:buNone/>
            </a:pPr>
            <a:r>
              <a:rPr lang="en-CA" sz="1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</a:t>
            </a:r>
            <a:r>
              <a:rPr lang="en-CA" sz="1400" dirty="0"/>
              <a:t> </a:t>
            </a:r>
            <a:r>
              <a:rPr lang="en-CA" sz="1400" dirty="0" err="1"/>
              <a:t>getTdLinkElement</a:t>
            </a:r>
            <a:r>
              <a:rPr lang="en-CA" sz="1400" dirty="0"/>
              <a:t>(text, </a:t>
            </a:r>
            <a:r>
              <a:rPr lang="en-CA" sz="1400" dirty="0" err="1"/>
              <a:t>href</a:t>
            </a:r>
            <a:r>
              <a:rPr lang="en-CA" sz="1400" dirty="0"/>
              <a:t>) { </a:t>
            </a:r>
            <a:r>
              <a:rPr lang="en-CA" sz="1400" dirty="0">
                <a:solidFill>
                  <a:srgbClr val="006600"/>
                </a:solidFill>
              </a:rPr>
              <a:t>// Create a &lt;td&gt; element of a hyperlink</a:t>
            </a:r>
          </a:p>
          <a:p>
            <a:pPr marL="0" indent="0">
              <a:buNone/>
            </a:pPr>
            <a:r>
              <a:rPr lang="en-CA" sz="1400" dirty="0"/>
              <a:t>   </a:t>
            </a:r>
            <a:r>
              <a:rPr lang="en-CA" sz="1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</a:t>
            </a:r>
            <a:r>
              <a:rPr lang="en-CA" sz="1400" dirty="0"/>
              <a:t> cell = </a:t>
            </a:r>
            <a:r>
              <a:rPr lang="en-CA" sz="1400" dirty="0" err="1"/>
              <a:t>document.createElement</a:t>
            </a:r>
            <a:r>
              <a:rPr lang="en-CA" sz="1400" dirty="0"/>
              <a:t>("td");</a:t>
            </a:r>
          </a:p>
          <a:p>
            <a:pPr marL="0" indent="0">
              <a:buNone/>
            </a:pPr>
            <a:r>
              <a:rPr lang="en-CA" sz="1100" dirty="0"/>
              <a:t>    … …</a:t>
            </a:r>
          </a:p>
          <a:p>
            <a:pPr marL="0" indent="0">
              <a:buNone/>
            </a:pPr>
            <a:r>
              <a:rPr lang="en-CA" sz="1400" dirty="0"/>
              <a:t>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800" dirty="0">
                <a:effectLst/>
              </a:rPr>
              <a:t>Note: Without using </a:t>
            </a:r>
            <a:r>
              <a:rPr lang="en-CA" sz="1800" dirty="0" err="1">
                <a:effectLst/>
              </a:rPr>
              <a:t>innerHTML</a:t>
            </a:r>
            <a:r>
              <a:rPr lang="en-CA" sz="1800" dirty="0">
                <a:effectLst/>
              </a:rPr>
              <a:t> property – better coding style.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1800" dirty="0">
                <a:effectLst/>
                <a:hlinkClick r:id="rId2"/>
              </a:rPr>
              <a:t>populate-table-dom.html</a:t>
            </a:r>
            <a:endParaRPr lang="en-CA" sz="1800" dirty="0">
              <a:effectLst/>
            </a:endParaRPr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sz="1400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  <p:pic>
        <p:nvPicPr>
          <p:cNvPr id="6" name="Picture 5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D89B2C58-E8B7-4C60-BDF6-9DFD776DB7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705" y="2564904"/>
            <a:ext cx="3159954" cy="89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94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DOM Events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1183168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Model (DOM) </a:t>
            </a:r>
            <a:r>
              <a:rPr lang="en-CA" sz="2800" dirty="0"/>
              <a:t>is an 2-way application programming interface (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r>
              <a:rPr lang="en-CA" sz="2800" dirty="0"/>
              <a:t>) for HTML (and XML) documents.</a:t>
            </a:r>
          </a:p>
          <a:p>
            <a:pPr lvl="1"/>
            <a:r>
              <a:rPr lang="en-CA" sz="2400" dirty="0"/>
              <a:t>It defines the way how the document structure, style and content can be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accessed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and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updated</a:t>
            </a:r>
            <a:r>
              <a:rPr lang="en-CA" sz="2400" dirty="0"/>
              <a:t>.</a:t>
            </a:r>
          </a:p>
          <a:p>
            <a:pPr lvl="1"/>
            <a:r>
              <a:rPr lang="en-CA" sz="2400" dirty="0"/>
              <a:t>It provides a structured representation of the document.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With the DOM, programmers can build documents, navigate their structure, and add, modify, or delete elements and content using JavaScript or other languages.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350478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 general everything that happens in a browser may be called an event.</a:t>
            </a:r>
          </a:p>
          <a:p>
            <a:pPr lvl="1"/>
            <a:r>
              <a:rPr lang="en-US" dirty="0"/>
              <a:t>e.g. an event occurs when a user clicks on a link or a button in a form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Every element on a web page has certain events which can trigger a JavaScript function. </a:t>
            </a:r>
          </a:p>
          <a:p>
            <a:pPr lvl="1"/>
            <a:r>
              <a:rPr lang="en-US" dirty="0"/>
              <a:t>JavaScript needs a way of detecting user actions so that it knows when to react. </a:t>
            </a:r>
          </a:p>
          <a:p>
            <a:pPr lvl="1"/>
            <a:r>
              <a:rPr lang="en-US" dirty="0"/>
              <a:t>It also needs to know which functions to execute.</a:t>
            </a:r>
            <a:endParaRPr lang="en-CA" dirty="0"/>
          </a:p>
          <a:p>
            <a:pPr>
              <a:lnSpc>
                <a:spcPct val="80000"/>
              </a:lnSpc>
            </a:pPr>
            <a:endParaRPr lang="en-CA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3322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Common Events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Events triggered by user actions. 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clicks the mouse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 user strokes a key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the mouse moves over an element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input field is changed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200" dirty="0"/>
              <a:t>When an HTML form is submitted</a:t>
            </a:r>
          </a:p>
          <a:p>
            <a:pPr lvl="1"/>
            <a:endParaRPr lang="en-CA" sz="13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Events that are not directly caused by the user. </a:t>
            </a:r>
          </a:p>
          <a:p>
            <a:pPr lvl="1"/>
            <a:r>
              <a:rPr lang="en-CA" sz="2600" dirty="0"/>
              <a:t>e.g.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 web page has finished loading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300" dirty="0"/>
              <a:t>When an image </a:t>
            </a:r>
            <a:r>
              <a:rPr lang="en-CA" sz="2200" dirty="0"/>
              <a:t>has been loaded</a:t>
            </a:r>
          </a:p>
          <a:p>
            <a:pPr lvl="1"/>
            <a:endParaRPr lang="en-US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Events category</a:t>
            </a:r>
            <a:endParaRPr lang="en-US" dirty="0"/>
          </a:p>
          <a:p>
            <a:pPr lvl="1"/>
            <a:r>
              <a:rPr lang="en-US" sz="2600" dirty="0"/>
              <a:t>Mouse events, keyboard events, HTML frame/object events, HTML form events, user interface events, touch events, …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295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Event Handlers are used to manipulate documents.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 event handler is used in order to execute a script when an event occurs.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The event handler has a 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prefix "on" </a:t>
            </a:r>
            <a:r>
              <a:rPr lang="en-US" sz="2800" dirty="0"/>
              <a:t>followed by the event name. 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For example, the event handler for the click event is </a:t>
            </a:r>
            <a:r>
              <a:rPr lang="en-US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US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pPr marL="400050" lvl="1" indent="0">
              <a:buNone/>
            </a:pPr>
            <a:r>
              <a:rPr lang="en-CA" sz="2400" dirty="0"/>
              <a:t> &lt;button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r>
              <a:rPr lang="en-CA" sz="2400" dirty="0"/>
              <a:t>"&gt;Click me&lt;/button&gt; 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32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928992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HTML file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124744"/>
            <a:ext cx="8291264" cy="504056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General syntax:</a:t>
            </a:r>
          </a:p>
          <a:p>
            <a:pPr marL="457200" lvl="1" indent="0">
              <a:buNone/>
            </a:pPr>
            <a:r>
              <a:rPr lang="en-CA" sz="2400" dirty="0"/>
              <a:t>  &lt;</a:t>
            </a:r>
            <a:r>
              <a:rPr lang="en-CA" sz="2400" dirty="0" err="1"/>
              <a:t>htmltag</a:t>
            </a:r>
            <a:r>
              <a:rPr lang="en-CA" sz="2400" dirty="0"/>
              <a:t> id="</a:t>
            </a:r>
            <a:r>
              <a:rPr lang="en-CA" sz="2400" dirty="0" err="1"/>
              <a:t>anid</a:t>
            </a:r>
            <a:r>
              <a:rPr lang="en-CA" sz="2400" dirty="0"/>
              <a:t>"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eventHandler</a:t>
            </a:r>
            <a:r>
              <a:rPr lang="en-CA" sz="2400" dirty="0"/>
              <a:t>="JavaScript Code"&gt;</a:t>
            </a: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e.g.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   </a:t>
            </a:r>
          </a:p>
          <a:p>
            <a:pPr marL="800100" lvl="2" indent="0">
              <a:buNone/>
            </a:pPr>
            <a:r>
              <a:rPr lang="en-CA" dirty="0"/>
              <a:t>         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="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('some text');" </a:t>
            </a:r>
            <a:r>
              <a:rPr lang="en-CA" dirty="0"/>
              <a:t>/&gt;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Note: </a:t>
            </a:r>
          </a:p>
          <a:p>
            <a:pPr lvl="1"/>
            <a:r>
              <a:rPr lang="en-CA" sz="2200" dirty="0"/>
              <a:t>The event handlers in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2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be enclosed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quotation marks</a:t>
            </a:r>
            <a:r>
              <a:rPr lang="en-CA" sz="2200" dirty="0"/>
              <a:t>.</a:t>
            </a:r>
          </a:p>
          <a:p>
            <a:pPr lvl="1"/>
            <a:r>
              <a:rPr lang="en-CA" sz="2200" dirty="0"/>
              <a:t>Alternate double quotation marks with single quotation marks or \' or \" :</a:t>
            </a:r>
          </a:p>
          <a:p>
            <a:pPr marL="800100" lvl="2" indent="0">
              <a:buNone/>
            </a:pPr>
            <a:r>
              <a:rPr lang="en-CA" dirty="0"/>
              <a:t>&lt;input type="button" value="New Button!" </a:t>
            </a:r>
          </a:p>
          <a:p>
            <a:pPr marL="800100" lvl="2" indent="0">
              <a:buNone/>
            </a:pPr>
            <a:r>
              <a:rPr lang="en-CA" dirty="0"/>
              <a:t>            </a:t>
            </a:r>
            <a:r>
              <a:rPr lang="en-CA" dirty="0" err="1"/>
              <a:t>onclick</a:t>
            </a:r>
            <a:r>
              <a:rPr lang="en-CA" dirty="0"/>
              <a:t>=</a:t>
            </a:r>
            <a:r>
              <a:rPr lang="en-CA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</a:t>
            </a:r>
            <a:r>
              <a:rPr lang="en-CA" dirty="0"/>
              <a:t>(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some text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\"</a:t>
            </a:r>
            <a:r>
              <a:rPr lang="en-CA" dirty="0"/>
              <a:t>)</a:t>
            </a:r>
            <a:r>
              <a:rPr lang="en-CA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CA" dirty="0"/>
              <a:t> /&gt;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04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28600"/>
            <a:ext cx="8784976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JS file/code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9128" y="1236712"/>
            <a:ext cx="8734872" cy="475252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The HTML DOM allows you to create the event object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</a:t>
            </a:r>
            <a:r>
              <a:rPr lang="en-CA" sz="2400" dirty="0"/>
              <a:t> JavaScript file. </a:t>
            </a:r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It’s the </a:t>
            </a:r>
            <a:r>
              <a:rPr lang="en-CA" sz="2000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better coding style</a:t>
            </a:r>
            <a:r>
              <a:rPr lang="en-CA" sz="2000" dirty="0"/>
              <a:t>: separating JavaScript code (</a:t>
            </a:r>
            <a:r>
              <a:rPr lang="en-US" sz="2000" dirty="0" err="1"/>
              <a:t>behaviour</a:t>
            </a:r>
            <a:r>
              <a:rPr lang="en-CA" sz="2000" dirty="0"/>
              <a:t>) from HTML code (</a:t>
            </a:r>
            <a:r>
              <a:rPr lang="en-US" sz="2000" dirty="0"/>
              <a:t>structure/content</a:t>
            </a:r>
            <a:r>
              <a:rPr lang="en-CA" sz="2000" dirty="0"/>
              <a:t>).</a:t>
            </a:r>
          </a:p>
          <a:p>
            <a:pPr lvl="1"/>
            <a:r>
              <a:rPr lang="en-CA" sz="2000" dirty="0"/>
              <a:t>Syntax:</a:t>
            </a:r>
          </a:p>
          <a:p>
            <a:pPr marL="857250" lvl="2" indent="0">
              <a:buNone/>
            </a:pPr>
            <a:r>
              <a:rPr lang="en-CA" sz="2000" dirty="0">
                <a:solidFill>
                  <a:srgbClr val="006600"/>
                </a:solidFill>
              </a:rPr>
              <a:t>// the element is a DOM element object</a:t>
            </a:r>
          </a:p>
          <a:p>
            <a:pPr marL="857250" lvl="2" indent="0">
              <a:buNone/>
            </a:pPr>
            <a:r>
              <a:rPr lang="en-CA" sz="2000" dirty="0" err="1"/>
              <a:t>Element.event</a:t>
            </a:r>
            <a:r>
              <a:rPr lang="en-CA" sz="2000" dirty="0"/>
              <a:t> = </a:t>
            </a:r>
            <a:r>
              <a:rPr lang="en-CA" sz="2000" dirty="0" err="1"/>
              <a:t>functionName</a:t>
            </a:r>
            <a:r>
              <a:rPr lang="en-CA" sz="2000" dirty="0"/>
              <a:t>;</a:t>
            </a:r>
          </a:p>
          <a:p>
            <a:pPr marL="857250" lvl="2" indent="0">
              <a:buNone/>
            </a:pPr>
            <a:endParaRPr lang="en-CA" sz="1400" dirty="0"/>
          </a:p>
          <a:p>
            <a:pPr marL="400050" lvl="1" indent="0">
              <a:buNone/>
            </a:pPr>
            <a:endParaRPr lang="en-CA" sz="18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972614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504" y="228600"/>
            <a:ext cx="8856983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Event Handler in JS file /code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7016" y="1268760"/>
            <a:ext cx="8734872" cy="25922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Example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Note: event handler must be set after HTML document/page loaded into browser, so we need help from “</a:t>
            </a:r>
            <a:r>
              <a:rPr lang="en-CA" sz="2200" dirty="0" err="1"/>
              <a:t>window.onload</a:t>
            </a:r>
            <a:r>
              <a:rPr lang="en-CA" sz="2200" dirty="0"/>
              <a:t>” which is also an event handler </a:t>
            </a:r>
          </a:p>
          <a:p>
            <a:pPr lvl="1" indent="-342900">
              <a:spcBef>
                <a:spcPts val="0"/>
              </a:spcBef>
            </a:pPr>
            <a:r>
              <a:rPr lang="en-CA" sz="2000" dirty="0">
                <a:effectLst/>
              </a:rPr>
              <a:t>Or in HTML: &lt;body </a:t>
            </a:r>
            <a:r>
              <a:rPr lang="en-CA" sz="2000" dirty="0" err="1">
                <a:effectLst/>
              </a:rPr>
              <a:t>onload</a:t>
            </a:r>
            <a:r>
              <a:rPr lang="en-CA" sz="2000" dirty="0">
                <a:effectLst/>
              </a:rPr>
              <a:t>=“</a:t>
            </a:r>
            <a:r>
              <a:rPr lang="en-CA" sz="2000" dirty="0" err="1">
                <a:effectLst/>
              </a:rPr>
              <a:t>functionName</a:t>
            </a:r>
            <a:r>
              <a:rPr lang="en-CA" sz="2000" dirty="0">
                <a:effectLst/>
              </a:rPr>
              <a:t>()”&gt;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js-event-init.html</a:t>
            </a:r>
            <a:endParaRPr lang="en-CA" sz="2400" dirty="0"/>
          </a:p>
          <a:p>
            <a:pPr marL="40005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35</a:t>
            </a:fld>
            <a:endParaRPr lang="en-CA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FFFD33-F913-4F8A-A6D3-57A3DA96E65A}"/>
              </a:ext>
            </a:extLst>
          </p:cNvPr>
          <p:cNvSpPr/>
          <p:nvPr/>
        </p:nvSpPr>
        <p:spPr>
          <a:xfrm>
            <a:off x="556178" y="1700808"/>
            <a:ext cx="7959634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804000"/>
                </a:solidFill>
              </a:rPr>
              <a:t>window</a:t>
            </a:r>
            <a:r>
              <a:rPr lang="en-US" sz="1600" b="1" dirty="0" err="1">
                <a:solidFill>
                  <a:srgbClr val="000080"/>
                </a:solidFill>
              </a:rPr>
              <a:t>.</a:t>
            </a:r>
            <a:r>
              <a:rPr lang="en-US" sz="1600" dirty="0" err="1">
                <a:solidFill>
                  <a:srgbClr val="000000"/>
                </a:solidFill>
              </a:rPr>
              <a:t>onload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b="1" dirty="0">
                <a:solidFill>
                  <a:srgbClr val="000080"/>
                </a:solidFill>
              </a:rPr>
              <a:t>()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{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>
                <a:solidFill>
                  <a:srgbClr val="006600"/>
                </a:solidFill>
              </a:rPr>
              <a:t>// why use </a:t>
            </a:r>
            <a:r>
              <a:rPr lang="en-US" sz="1600" dirty="0" err="1">
                <a:solidFill>
                  <a:srgbClr val="006600"/>
                </a:solidFill>
              </a:rPr>
              <a:t>window.onload</a:t>
            </a:r>
            <a:r>
              <a:rPr lang="en-US" sz="1600" dirty="0">
                <a:solidFill>
                  <a:srgbClr val="006600"/>
                </a:solidFill>
              </a:rPr>
              <a:t>? </a:t>
            </a:r>
          </a:p>
          <a:p>
            <a:r>
              <a:rPr lang="en-US" sz="1600" b="1" dirty="0">
                <a:solidFill>
                  <a:srgbClr val="0000FF"/>
                </a:solidFill>
              </a:rPr>
              <a:t>     var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804000"/>
                </a:solidFill>
              </a:rPr>
              <a:t>document</a:t>
            </a:r>
            <a:r>
              <a:rPr lang="en-US" sz="1600" b="1" dirty="0">
                <a:solidFill>
                  <a:srgbClr val="00008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"#</a:t>
            </a:r>
            <a:r>
              <a:rPr lang="en-US" sz="1600" dirty="0" err="1">
                <a:solidFill>
                  <a:srgbClr val="808080"/>
                </a:solidFill>
              </a:rPr>
              <a:t>myBtn</a:t>
            </a:r>
            <a:r>
              <a:rPr lang="en-US" sz="1600" dirty="0">
                <a:solidFill>
                  <a:srgbClr val="808080"/>
                </a:solidFill>
              </a:rPr>
              <a:t>"</a:t>
            </a:r>
            <a:r>
              <a:rPr lang="en-US" sz="1600" b="1" dirty="0">
                <a:solidFill>
                  <a:srgbClr val="000080"/>
                </a:solidFill>
              </a:rPr>
              <a:t>);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</a:p>
          <a:p>
            <a:endParaRPr lang="en-US" sz="10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  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.addEventListener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 "click",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); </a:t>
            </a:r>
          </a:p>
          <a:p>
            <a:r>
              <a:rPr lang="en-US" sz="1600" dirty="0">
                <a:solidFill>
                  <a:srgbClr val="008000"/>
                </a:solidFill>
              </a:rPr>
              <a:t>     </a:t>
            </a:r>
            <a:r>
              <a:rPr lang="en-US" sz="1600" dirty="0">
                <a:solidFill>
                  <a:srgbClr val="006600"/>
                </a:solidFill>
              </a:rPr>
              <a:t>//or: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.onclick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b="1" dirty="0">
                <a:solidFill>
                  <a:srgbClr val="000080"/>
                </a:solidFill>
              </a:rPr>
              <a:t>;</a:t>
            </a:r>
            <a:r>
              <a:rPr lang="en-US" sz="1600" dirty="0">
                <a:solidFill>
                  <a:srgbClr val="000000"/>
                </a:solidFill>
              </a:rPr>
              <a:t>  </a:t>
            </a:r>
            <a:r>
              <a:rPr lang="en-US" sz="1600" dirty="0">
                <a:solidFill>
                  <a:srgbClr val="006600"/>
                </a:solidFill>
              </a:rPr>
              <a:t>// note: no "( )"</a:t>
            </a:r>
            <a:endParaRPr lang="en-US" sz="1600" dirty="0">
              <a:solidFill>
                <a:srgbClr val="008000"/>
              </a:solidFill>
            </a:endParaRPr>
          </a:p>
          <a:p>
            <a:r>
              <a:rPr lang="en-US" sz="1600" dirty="0">
                <a:solidFill>
                  <a:srgbClr val="008000"/>
                </a:solidFill>
              </a:rPr>
              <a:t>     </a:t>
            </a:r>
            <a:r>
              <a:rPr lang="en-US" sz="1600" dirty="0">
                <a:solidFill>
                  <a:srgbClr val="006600"/>
                </a:solidFill>
              </a:rPr>
              <a:t>//or:  </a:t>
            </a:r>
            <a:r>
              <a:rPr lang="en-US" sz="1600" dirty="0" err="1">
                <a:solidFill>
                  <a:srgbClr val="000000"/>
                </a:solidFill>
              </a:rPr>
              <a:t>elem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.onclick</a:t>
            </a:r>
            <a:r>
              <a:rPr lang="en-US" sz="16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1600" b="1" dirty="0">
                <a:solidFill>
                  <a:srgbClr val="0000FF"/>
                </a:solidFill>
              </a:rPr>
              <a:t>function </a:t>
            </a:r>
            <a:r>
              <a:rPr lang="en-US" sz="1600" dirty="0"/>
              <a:t>() {</a:t>
            </a:r>
            <a:r>
              <a:rPr lang="en-US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1600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displayDate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US" sz="1600" dirty="0"/>
              <a:t>};</a:t>
            </a:r>
            <a:r>
              <a:rPr lang="en-US" sz="16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endParaRPr lang="en-US" sz="1600" dirty="0">
              <a:solidFill>
                <a:srgbClr val="006600"/>
              </a:solidFill>
            </a:endParaRPr>
          </a:p>
          <a:p>
            <a:r>
              <a:rPr lang="en-US" sz="1600" b="1" dirty="0">
                <a:solidFill>
                  <a:srgbClr val="000080"/>
                </a:solidFill>
              </a:rPr>
              <a:t>};</a:t>
            </a:r>
          </a:p>
          <a:p>
            <a:endParaRPr lang="en-US" sz="1600" b="1" dirty="0">
              <a:solidFill>
                <a:srgbClr val="000080"/>
              </a:solidFill>
            </a:endParaRPr>
          </a:p>
          <a:p>
            <a:r>
              <a:rPr lang="en-US" sz="1600" b="1" dirty="0">
                <a:solidFill>
                  <a:srgbClr val="0000FF"/>
                </a:solidFill>
              </a:rPr>
              <a:t>function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dirty="0" err="1">
                <a:solidFill>
                  <a:srgbClr val="000000"/>
                </a:solidFill>
              </a:rPr>
              <a:t>displayDate</a:t>
            </a:r>
            <a:r>
              <a:rPr lang="en-US" sz="1600" b="1" dirty="0">
                <a:solidFill>
                  <a:srgbClr val="000080"/>
                </a:solidFill>
              </a:rPr>
              <a:t>()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{</a:t>
            </a:r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b="1" dirty="0">
                <a:solidFill>
                  <a:srgbClr val="804000"/>
                </a:solidFill>
              </a:rPr>
              <a:t>     document</a:t>
            </a:r>
            <a:r>
              <a:rPr lang="en-US" sz="1600" b="1" dirty="0">
                <a:solidFill>
                  <a:srgbClr val="000080"/>
                </a:solidFill>
              </a:rPr>
              <a:t>.</a:t>
            </a:r>
            <a:r>
              <a:rPr lang="en-US" sz="1600" dirty="0">
                <a:solidFill>
                  <a:srgbClr val="000000"/>
                </a:solidFill>
              </a:rPr>
              <a:t>querySelector</a:t>
            </a:r>
            <a:r>
              <a:rPr lang="en-US" sz="1600" b="1" dirty="0">
                <a:solidFill>
                  <a:srgbClr val="000080"/>
                </a:solidFill>
              </a:rPr>
              <a:t>(</a:t>
            </a:r>
            <a:r>
              <a:rPr lang="en-US" sz="1600" dirty="0">
                <a:solidFill>
                  <a:srgbClr val="808080"/>
                </a:solidFill>
              </a:rPr>
              <a:t>"#demo"</a:t>
            </a:r>
            <a:r>
              <a:rPr lang="en-US" sz="1600" b="1" dirty="0">
                <a:solidFill>
                  <a:srgbClr val="000080"/>
                </a:solidFill>
              </a:rPr>
              <a:t>).</a:t>
            </a:r>
            <a:r>
              <a:rPr lang="en-US" sz="1600" dirty="0" err="1">
                <a:solidFill>
                  <a:srgbClr val="000000"/>
                </a:solidFill>
              </a:rPr>
              <a:t>innerHTML</a:t>
            </a:r>
            <a:r>
              <a:rPr lang="en-US" sz="1600" dirty="0">
                <a:solidFill>
                  <a:srgbClr val="000000"/>
                </a:solidFill>
              </a:rPr>
              <a:t> </a:t>
            </a:r>
            <a:r>
              <a:rPr lang="en-US" sz="1600" b="1" dirty="0">
                <a:solidFill>
                  <a:srgbClr val="000080"/>
                </a:solidFill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</a:t>
            </a:r>
            <a:r>
              <a:rPr lang="en-US" sz="1600" b="1" dirty="0">
                <a:solidFill>
                  <a:srgbClr val="0000FF"/>
                </a:solidFill>
                <a:latin typeface="Arial Narrow" panose="020B0606020202030204" pitchFamily="34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  <a:r>
              <a:rPr lang="en-US" sz="16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()).</a:t>
            </a:r>
            <a:r>
              <a:rPr lang="en-US" sz="1600" dirty="0" err="1">
                <a:solidFill>
                  <a:srgbClr val="000000"/>
                </a:solidFill>
                <a:latin typeface="Arial Narrow" panose="020B0606020202030204" pitchFamily="34" charset="0"/>
              </a:rPr>
              <a:t>toLocaleString</a:t>
            </a:r>
            <a:r>
              <a:rPr lang="en-US" sz="1600" b="1" dirty="0">
                <a:solidFill>
                  <a:srgbClr val="000080"/>
                </a:solidFill>
                <a:latin typeface="Arial Narrow" panose="020B0606020202030204" pitchFamily="34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latin typeface="Arial Narrow" panose="020B0606020202030204" pitchFamily="34" charset="0"/>
              </a:rPr>
              <a:t> </a:t>
            </a:r>
          </a:p>
          <a:p>
            <a:r>
              <a:rPr lang="en-US" sz="1600" b="1" dirty="0">
                <a:solidFill>
                  <a:srgbClr val="000080"/>
                </a:solidFill>
              </a:rPr>
              <a:t>}</a:t>
            </a:r>
            <a:endParaRPr lang="en-US" sz="1600" dirty="0">
              <a:solidFill>
                <a:srgbClr val="000000"/>
              </a:solidFill>
            </a:endParaRPr>
          </a:p>
          <a:p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859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CA" sz="2800" dirty="0"/>
              <a:t>:</a:t>
            </a:r>
          </a:p>
          <a:p>
            <a:pPr marL="457200" lvl="1" indent="0">
              <a:buNone/>
            </a:pPr>
            <a:r>
              <a:rPr lang="en-CA" sz="2400" dirty="0"/>
              <a:t>occurs when the content of a field changes. </a:t>
            </a:r>
          </a:p>
          <a:p>
            <a:pPr lvl="1"/>
            <a:r>
              <a:rPr lang="en-CA" sz="2400" dirty="0"/>
              <a:t>Applies to :</a:t>
            </a:r>
          </a:p>
          <a:p>
            <a:pPr marL="400050" lvl="1" indent="0">
              <a:buNone/>
            </a:pPr>
            <a:r>
              <a:rPr lang="en-CA" sz="2400" dirty="0"/>
              <a:t>        select, input elements</a:t>
            </a:r>
          </a:p>
          <a:p>
            <a:pPr lvl="1" indent="-342900"/>
            <a:r>
              <a:rPr lang="en-CA" sz="2400" dirty="0"/>
              <a:t>Example:</a:t>
            </a:r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US" sz="1600" dirty="0"/>
              <a:t>In HTML:</a:t>
            </a:r>
          </a:p>
          <a:p>
            <a:pPr marL="1257300" lvl="3" indent="0">
              <a:buNone/>
            </a:pPr>
            <a:r>
              <a:rPr lang="en-US" sz="1600" dirty="0"/>
              <a:t>&lt;input type='text' name='</a:t>
            </a:r>
            <a:r>
              <a:rPr lang="en-US" sz="1600" dirty="0" err="1"/>
              <a:t>fullname</a:t>
            </a:r>
            <a:r>
              <a:rPr lang="en-US" sz="1600" dirty="0"/>
              <a:t>' id=</a:t>
            </a: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US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fullname</a:t>
            </a:r>
            <a:r>
              <a:rPr lang="en-US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 </a:t>
            </a:r>
            <a:r>
              <a:rPr lang="en-US" sz="1600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onchange</a:t>
            </a:r>
            <a:r>
              <a:rPr lang="en-US" sz="16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='setOutput1()' </a:t>
            </a:r>
            <a:r>
              <a:rPr lang="en-US" sz="1600" dirty="0"/>
              <a:t>&gt;</a:t>
            </a:r>
          </a:p>
          <a:p>
            <a:pPr marL="1257300" lvl="3" indent="0">
              <a:buNone/>
            </a:pPr>
            <a:endParaRPr lang="en-US" sz="1600" dirty="0"/>
          </a:p>
          <a:p>
            <a:pPr marL="1257300" lvl="2" indent="-457200">
              <a:buFont typeface="Courier New" panose="02070309020205020404" pitchFamily="49" charset="0"/>
              <a:buChar char="o"/>
            </a:pPr>
            <a:r>
              <a:rPr lang="en-US" sz="1600" dirty="0"/>
              <a:t>Or in JavaScript:</a:t>
            </a:r>
          </a:p>
          <a:p>
            <a:pPr marL="1257300" lvl="3" indent="0">
              <a:buNone/>
            </a:pPr>
            <a:r>
              <a:rPr lang="en-CA" sz="1600" dirty="0"/>
              <a:t>document.querySelector("</a:t>
            </a:r>
            <a:r>
              <a:rPr lang="en-CA" sz="1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CA" sz="16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fullname</a:t>
            </a:r>
            <a:r>
              <a:rPr lang="en-CA" sz="1600" dirty="0"/>
              <a:t>").</a:t>
            </a:r>
            <a:r>
              <a:rPr lang="en-CA" sz="1600" dirty="0" err="1"/>
              <a:t>onchange</a:t>
            </a:r>
            <a:r>
              <a:rPr lang="en-CA" sz="1600" dirty="0"/>
              <a:t> = setOutput1;</a:t>
            </a:r>
          </a:p>
          <a:p>
            <a:pPr marL="857250" lvl="1" indent="-457200"/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/>
              <a:t> </a:t>
            </a:r>
            <a:r>
              <a:rPr lang="en-CA" sz="2400" dirty="0">
                <a:hlinkClick r:id="rId3"/>
              </a:rPr>
              <a:t>js_onchange.html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362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onclick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ondblclick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click / double and released a mouse button (or keyboard equivalent) on an element.</a:t>
            </a:r>
          </a:p>
          <a:p>
            <a:pPr lvl="1"/>
            <a:endParaRPr lang="en-CA" dirty="0"/>
          </a:p>
          <a:p>
            <a:pPr lvl="1">
              <a:lnSpc>
                <a:spcPct val="80000"/>
              </a:lnSpc>
            </a:pPr>
            <a:r>
              <a:rPr lang="en-CA" dirty="0"/>
              <a:t>Applies to</a:t>
            </a:r>
            <a:r>
              <a:rPr lang="en-CA" altLang="en-US" b="1" dirty="0"/>
              <a:t>:</a:t>
            </a:r>
            <a:endParaRPr lang="en-CA" altLang="en-US" dirty="0"/>
          </a:p>
          <a:p>
            <a:pPr lvl="2">
              <a:lnSpc>
                <a:spcPct val="80000"/>
              </a:lnSpc>
              <a:buFontTx/>
              <a:buNone/>
            </a:pPr>
            <a:r>
              <a:rPr lang="en-CA" dirty="0"/>
              <a:t>button, document, checkbox, link, radio, reset, submit</a:t>
            </a:r>
            <a:endParaRPr lang="en-CA" altLang="en-US" dirty="0"/>
          </a:p>
          <a:p>
            <a:pPr lvl="1">
              <a:lnSpc>
                <a:spcPct val="80000"/>
              </a:lnSpc>
              <a:buFontTx/>
              <a:buNone/>
            </a:pPr>
            <a:endParaRPr lang="en-CA" altLang="en-US" dirty="0"/>
          </a:p>
          <a:p>
            <a:pPr lvl="1">
              <a:lnSpc>
                <a:spcPct val="80000"/>
              </a:lnSpc>
            </a:pPr>
            <a:r>
              <a:rPr lang="en-CA" altLang="en-US" dirty="0"/>
              <a:t>Example:</a:t>
            </a:r>
          </a:p>
          <a:p>
            <a:pPr marL="1200150" lvl="2" indent="-342900">
              <a:lnSpc>
                <a:spcPct val="80000"/>
              </a:lnSpc>
              <a:buFont typeface="Wingdings" panose="05000000000000000000" pitchFamily="2" charset="2"/>
              <a:buChar char="q"/>
            </a:pPr>
            <a:r>
              <a:rPr lang="en-CA" altLang="en-US" sz="2600" dirty="0">
                <a:hlinkClick r:id="rId2"/>
              </a:rPr>
              <a:t>js_onclick.html </a:t>
            </a:r>
            <a:r>
              <a:rPr lang="en-CA" altLang="en-US" sz="2600" dirty="0"/>
              <a:t>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6126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46449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onfocus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given focus to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button, checkbox, file, password, radio, reset, select, submit, text, </a:t>
            </a:r>
            <a:r>
              <a:rPr lang="en-CA" dirty="0" err="1"/>
              <a:t>textarea</a:t>
            </a:r>
            <a:r>
              <a:rPr lang="en-CA" dirty="0"/>
              <a:t>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js-onfocus.html</a:t>
            </a:r>
            <a:endParaRPr lang="en-CA" dirty="0"/>
          </a:p>
          <a:p>
            <a:pPr marL="857250" lvl="2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7654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965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onload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a document or other external element has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completed downloading all data into the browser</a:t>
            </a:r>
            <a:r>
              <a:rPr lang="en-CA" dirty="0"/>
              <a:t>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js-event-init.html</a:t>
            </a:r>
            <a:endParaRPr lang="en-CA" sz="2400" dirty="0"/>
          </a:p>
          <a:p>
            <a:pPr marL="0" indent="0">
              <a:buNone/>
            </a:pP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01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 Model (DOM)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936104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hierarchy of Document Object Model (the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blue color </a:t>
            </a:r>
            <a:r>
              <a:rPr lang="en-CA" sz="2800" dirty="0"/>
              <a:t>part)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endParaRPr lang="en-CA" sz="2000" dirty="0"/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Document – HTML Document/file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CA" sz="2000" dirty="0"/>
              <a:t>API – each node above is an object that has methods and properties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  <p:pic>
        <p:nvPicPr>
          <p:cNvPr id="5" name="Picture 2" descr="C:\SenecaCollege\INT222-BTI220\INT222-2014.7Fall\Lectures\lecture10\dom_basic_ne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152193"/>
            <a:ext cx="7711280" cy="3238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08567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1"/>
            <a:ext cx="8540750" cy="4176463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onmouseout</a:t>
            </a:r>
          </a:p>
          <a:p>
            <a:pPr lvl="1"/>
            <a:r>
              <a:rPr lang="en-CA" dirty="0"/>
              <a:t>Occurs when the user has rolled the mouse out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js-onmouseout.html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4152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onmouseover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en-CA" dirty="0"/>
              <a:t>Occurs when the user has rolled the mouse on top of an element.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image, 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js-onmouseover.html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815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Handler Examples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424847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onresize</a:t>
            </a:r>
          </a:p>
          <a:p>
            <a:pPr lvl="1"/>
            <a:r>
              <a:rPr lang="en-CA" dirty="0"/>
              <a:t>Occurs when the user has resized a window or object.</a:t>
            </a:r>
          </a:p>
          <a:p>
            <a:pPr lvl="1"/>
            <a:endParaRPr lang="en-CA" dirty="0"/>
          </a:p>
          <a:p>
            <a:pPr lvl="1"/>
            <a:r>
              <a:rPr lang="en-CA" dirty="0"/>
              <a:t>Applies to</a:t>
            </a:r>
          </a:p>
          <a:p>
            <a:pPr marL="857250" lvl="2" indent="0">
              <a:buNone/>
            </a:pPr>
            <a:r>
              <a:rPr lang="en-CA" dirty="0"/>
              <a:t>window.</a:t>
            </a:r>
          </a:p>
          <a:p>
            <a:pPr marL="857250" lvl="2" indent="0">
              <a:buNone/>
            </a:pPr>
            <a:endParaRPr lang="en-CA" dirty="0"/>
          </a:p>
          <a:p>
            <a:pPr marL="800100" lvl="1" indent="-342900"/>
            <a:r>
              <a:rPr lang="en-CA" dirty="0"/>
              <a:t>Example:</a:t>
            </a:r>
          </a:p>
          <a:p>
            <a:pPr marL="1200150" lvl="2" indent="-34290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js-onresize.html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737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onbeforeunload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lvl="1"/>
            <a:r>
              <a:rPr lang="en-CA" dirty="0"/>
              <a:t>The </a:t>
            </a:r>
            <a:r>
              <a:rPr lang="en-CA" dirty="0" err="1"/>
              <a:t>onbeforeunload</a:t>
            </a:r>
            <a:r>
              <a:rPr lang="en-CA" dirty="0"/>
              <a:t> event fires when the document is about to be unloaded.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dirty="0">
                <a:hlinkClick r:id="rId2"/>
              </a:rPr>
              <a:t>js-onbeforeunload.html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53933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Timer Events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6990078"/>
              </p:ext>
            </p:extLst>
          </p:nvPr>
        </p:nvGraphicFramePr>
        <p:xfrm>
          <a:off x="301625" y="1196975"/>
          <a:ext cx="8540750" cy="2291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78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624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method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description </a:t>
                      </a:r>
                    </a:p>
                  </a:txBody>
                  <a:tcPr anchor="ctr">
                    <a:solidFill>
                      <a:srgbClr val="0070C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2"/>
                        </a:rPr>
                        <a:t>setTimeout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/>
                        <a:t>function</a:t>
                      </a:r>
                      <a:r>
                        <a:rPr lang="en-CA" dirty="0"/>
                        <a:t>, </a:t>
                      </a:r>
                      <a:r>
                        <a:rPr lang="en-CA" i="1" dirty="0" err="1"/>
                        <a:t>delayMS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given function after given delay in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>
                          <a:hlinkClick r:id="rId3"/>
                        </a:rPr>
                        <a:t>setInterval</a:t>
                      </a:r>
                      <a:r>
                        <a:rPr lang="en-CA"/>
                        <a:t>(</a:t>
                      </a:r>
                      <a:r>
                        <a:rPr lang="en-CA" i="1"/>
                        <a:t>function</a:t>
                      </a:r>
                      <a:r>
                        <a:rPr lang="en-CA"/>
                        <a:t>, 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/>
                        <a:t>arranges to call function repeatedly every </a:t>
                      </a:r>
                      <a:r>
                        <a:rPr lang="en-CA" i="1"/>
                        <a:t>delayMS</a:t>
                      </a:r>
                      <a:r>
                        <a:rPr lang="en-CA"/>
                        <a:t> ms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>
                          <a:hlinkClick r:id="rId4"/>
                        </a:rPr>
                        <a:t>clearTimeout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  <a:br>
                        <a:rPr lang="en-CA" dirty="0"/>
                      </a:br>
                      <a:r>
                        <a:rPr lang="en-CA" dirty="0" err="1">
                          <a:hlinkClick r:id="rId5"/>
                        </a:rPr>
                        <a:t>clearInterval</a:t>
                      </a:r>
                      <a:r>
                        <a:rPr lang="en-CA" dirty="0"/>
                        <a:t>(</a:t>
                      </a:r>
                      <a:r>
                        <a:rPr lang="en-CA" i="1" dirty="0" err="1"/>
                        <a:t>timerID</a:t>
                      </a:r>
                      <a:r>
                        <a:rPr lang="en-CA" dirty="0"/>
                        <a:t>);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stops the given timer so it will not call its function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44</a:t>
            </a:fld>
            <a:endParaRPr lang="en-CA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39553" y="3779748"/>
            <a:ext cx="7920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The first 2 methods return </a:t>
            </a:r>
            <a:r>
              <a:rPr lang="en-CA" sz="2000" dirty="0" err="1"/>
              <a:t>timerID</a:t>
            </a:r>
            <a:r>
              <a:rPr lang="en-CA" sz="2000" dirty="0"/>
              <a:t> which can be used to stop the timer by using the last 2 methods.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CA" sz="2000" dirty="0"/>
              <a:t>E.g.</a:t>
            </a:r>
          </a:p>
          <a:p>
            <a:pPr lvl="1"/>
            <a:r>
              <a:rPr lang="en-CA" sz="2000" dirty="0"/>
              <a:t>&lt;script&gt;</a:t>
            </a:r>
          </a:p>
          <a:p>
            <a:pPr lvl="1"/>
            <a:r>
              <a:rPr lang="en-CA" sz="2000" dirty="0"/>
              <a:t>    </a:t>
            </a:r>
            <a:r>
              <a:rPr lang="en-CA" sz="2000" dirty="0" err="1"/>
              <a:t>setInterval</a:t>
            </a:r>
            <a:r>
              <a:rPr lang="en-CA" sz="2000" dirty="0"/>
              <a:t>(function(){</a:t>
            </a:r>
          </a:p>
          <a:p>
            <a:pPr lvl="1"/>
            <a:r>
              <a:rPr lang="en-CA" sz="2000" dirty="0"/>
              <a:t>        </a:t>
            </a:r>
            <a:r>
              <a:rPr lang="en-CA" sz="2000" dirty="0" err="1"/>
              <a:t>document.body.innerHTML</a:t>
            </a:r>
            <a:r>
              <a:rPr lang="en-CA" sz="2000" dirty="0"/>
              <a:t> = new Date().</a:t>
            </a:r>
            <a:r>
              <a:rPr lang="en-CA" sz="2000" dirty="0" err="1"/>
              <a:t>toLocaleString</a:t>
            </a:r>
            <a:r>
              <a:rPr lang="en-CA" sz="2000" dirty="0"/>
              <a:t>();</a:t>
            </a:r>
          </a:p>
          <a:p>
            <a:pPr lvl="1"/>
            <a:r>
              <a:rPr lang="en-CA" sz="2000" dirty="0"/>
              <a:t>    },1000);</a:t>
            </a:r>
          </a:p>
          <a:p>
            <a:pPr lvl="1"/>
            <a:r>
              <a:rPr lang="en-CA" sz="2000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Advanced: jQuery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hlinkClick r:id="rId2"/>
              </a:rPr>
              <a:t>https://jquery.com/</a:t>
            </a:r>
            <a:r>
              <a:rPr lang="en-CA" altLang="en-US" dirty="0"/>
              <a:t> </a:t>
            </a: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US" dirty="0">
                <a:solidFill>
                  <a:srgbClr val="0000CC"/>
                </a:solidFill>
                <a:hlinkClick r:id="rId3"/>
              </a:rPr>
              <a:t>Some jQuery Functions And Their JavaScript Equivalents</a:t>
            </a:r>
            <a:endParaRPr lang="en-CA" dirty="0">
              <a:solidFill>
                <a:srgbClr val="0000CC"/>
              </a:solidFill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34956440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2"/>
              </a:rPr>
              <a:t>MDN: Introduction to DOM</a:t>
            </a:r>
            <a:endParaRPr lang="en-CA" altLang="en-US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800" dirty="0">
                <a:hlinkClick r:id="rId3"/>
              </a:rPr>
              <a:t>MDN: DOM Examples</a:t>
            </a:r>
            <a:endParaRPr lang="en-CA" altLang="en-US" sz="2800" dirty="0">
              <a:hlinkClick r:id="rId4"/>
            </a:endParaRPr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4"/>
              </a:rPr>
              <a:t>MDN: Creating New Elements</a:t>
            </a:r>
            <a:endParaRPr lang="en-CA" altLang="en-US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5"/>
              </a:rPr>
              <a:t>JavaScript Kit: DOM Reference</a:t>
            </a:r>
            <a:endParaRPr lang="en-CA" altLang="en-US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altLang="en-US" sz="2800" dirty="0">
                <a:hlinkClick r:id="rId6"/>
              </a:rPr>
              <a:t>W3C: </a:t>
            </a:r>
            <a:r>
              <a:rPr lang="en-CA" sz="2800" dirty="0">
                <a:hlinkClick r:id="rId6"/>
              </a:rPr>
              <a:t>Handling events with JavaScript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7"/>
              </a:rPr>
              <a:t>Node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8"/>
              </a:rPr>
              <a:t>Element (interface) reference</a:t>
            </a: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MDN – </a:t>
            </a:r>
            <a:r>
              <a:rPr lang="en-CA" sz="2800" dirty="0">
                <a:hlinkClick r:id="rId9"/>
              </a:rPr>
              <a:t>Text (interface) reference</a:t>
            </a:r>
            <a:endParaRPr lang="en-CA" sz="28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685800" y="1768475"/>
            <a:ext cx="7772400" cy="1338957"/>
          </a:xfrm>
        </p:spPr>
        <p:txBody>
          <a:bodyPr/>
          <a:lstStyle/>
          <a:p>
            <a:pPr eaLnBrk="1" hangingPunct="1">
              <a:defRPr/>
            </a:pPr>
            <a:r>
              <a:rPr lang="en-US" sz="6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ush Script MT" panose="03060802040406070304" pitchFamily="66" charset="0"/>
              </a:rPr>
              <a:t>Thank you!</a:t>
            </a:r>
            <a:endParaRPr lang="en-CA" sz="6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ush Script MT" panose="030608020404060703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47</a:t>
            </a:fld>
            <a:endParaRPr lang="en-CA" alt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AE2CBBD-2F51-495C-B6DC-BE2DF19A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3734544"/>
            <a:ext cx="640080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None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charset="0"/>
              <a:buChar char="►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800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Any </a:t>
            </a:r>
            <a:r>
              <a:rPr lang="en-US" sz="2800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Questions?</a:t>
            </a:r>
          </a:p>
          <a:p>
            <a:pPr eaLnBrk="1" hangingPunct="1">
              <a:defRPr/>
            </a:pPr>
            <a:endParaRPr lang="en-CA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  <p:extLst>
      <p:ext uri="{BB962C8B-B14F-4D97-AF65-F5344CB8AC3E}">
        <p14:creationId xmlns:p14="http://schemas.microsoft.com/office/powerpoint/2010/main" val="1215759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An HTML document loaded into a browser window becomes a Document object.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provides access to all HTML elements/objects in a page, from / within JavaScript.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Document object is also part of the Window object, so it can be accessed through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window.document</a:t>
            </a:r>
            <a:r>
              <a:rPr lang="en-CA" sz="2800" dirty="0"/>
              <a:t> or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64181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Document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Document object properties and methods (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legacy DOM</a:t>
            </a:r>
            <a:r>
              <a:rPr lang="en-CA" sz="2400" dirty="0"/>
              <a:t>):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883555"/>
              </p:ext>
            </p:extLst>
          </p:nvPr>
        </p:nvGraphicFramePr>
        <p:xfrm>
          <a:off x="395536" y="1772816"/>
          <a:ext cx="8352928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4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1524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document.anchors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a collection of all the anchors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</a:t>
                      </a:r>
                      <a:r>
                        <a:rPr lang="en-CA" sz="1800" b="0" kern="1200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body</a:t>
                      </a:r>
                      <a:endParaRPr lang="en-CA" sz="1800" b="0" kern="1200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body element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2667">
                <a:tc>
                  <a:txBody>
                    <a:bodyPr/>
                    <a:lstStyle/>
                    <a:p>
                      <a:r>
                        <a:rPr lang="en-CA" sz="18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document.domain</a:t>
                      </a:r>
                      <a:endParaRPr lang="en-CA" sz="1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Returns the domain name of the server that loaded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document.forms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forms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b="0" dirty="0" err="1"/>
                        <a:t>document.images</a:t>
                      </a:r>
                      <a:endParaRPr lang="en-CA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b="0" dirty="0"/>
                        <a:t>Returns a collection of all the images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document.links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a collection of all the links in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document.referrer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Returns the URL of the document that loaded the current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dirty="0" err="1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title</a:t>
                      </a:r>
                      <a:endParaRPr lang="en-CA" dirty="0">
                        <a:solidFill>
                          <a:srgbClr val="0000CC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Sets or returns the title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/>
                        <a:t>document.</a:t>
                      </a:r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URL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Returns the full URL of the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1524">
                <a:tc>
                  <a:txBody>
                    <a:bodyPr/>
                    <a:lstStyle/>
                    <a:p>
                      <a:r>
                        <a:rPr lang="en-CA" dirty="0" err="1"/>
                        <a:t>document.</a:t>
                      </a:r>
                      <a:r>
                        <a:rPr lang="en-CA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write</a:t>
                      </a:r>
                      <a:r>
                        <a:rPr lang="en-CA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Writes HTML </a:t>
                      </a:r>
                      <a:r>
                        <a:rPr lang="en-CA" sz="1750" dirty="0"/>
                        <a:t>expressions or JavaScript code to a document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618487B-8793-4C3F-A5E2-71D34C7F2A4E}"/>
              </a:ext>
            </a:extLst>
          </p:cNvPr>
          <p:cNvSpPr txBox="1"/>
          <p:nvPr/>
        </p:nvSpPr>
        <p:spPr>
          <a:xfrm>
            <a:off x="431016" y="5837019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196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properties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3"/>
            <a:ext cx="8540750" cy="50405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Examples:</a:t>
            </a:r>
          </a:p>
          <a:p>
            <a:pPr marL="0" indent="0">
              <a:buNone/>
            </a:pPr>
            <a:endParaRPr lang="en-CA" sz="2800" dirty="0"/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Access:</a:t>
            </a:r>
          </a:p>
          <a:p>
            <a:pPr marL="800100" lvl="2" indent="0">
              <a:buNone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 marL="800100" lvl="2" indent="0">
              <a:buNone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 indent="-342900">
              <a:buFont typeface="Arial" panose="020B0604020202020204" pitchFamily="34" charset="0"/>
              <a:buChar char="•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Update:</a:t>
            </a:r>
          </a:p>
          <a:p>
            <a:pPr marL="800100" lvl="2" indent="0">
              <a:buNone/>
            </a:pP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document.title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CA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"Seneca College"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883726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 object methods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 eaLnBrk="1" fontAlgn="auto" hangingPunct="1"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CA" sz="28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get/query </a:t>
            </a:r>
            <a:r>
              <a:rPr lang="en-CA" sz="2800" kern="1200" dirty="0">
                <a:solidFill>
                  <a:prstClr val="black"/>
                </a:solidFill>
                <a:effectLst/>
              </a:rPr>
              <a:t>element(s):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>
                <a:solidFill>
                  <a:prstClr val="black"/>
                </a:solidFill>
                <a:effectLst/>
              </a:rPr>
              <a:t>document.</a:t>
            </a:r>
            <a:r>
              <a:rPr lang="en-CA" sz="24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2400" kern="1200" dirty="0">
                <a:solidFill>
                  <a:prstClr val="black"/>
                </a:solidFill>
                <a:effectLst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</a:rPr>
              <a:t>Returns the </a:t>
            </a:r>
            <a:r>
              <a:rPr lang="en-CA" sz="2000" kern="12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first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 element that matches a specified </a:t>
            </a:r>
            <a:r>
              <a:rPr lang="en-CA" sz="20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CSS selector(s) 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in the document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2400" kern="1200" dirty="0">
                <a:solidFill>
                  <a:prstClr val="black"/>
                </a:solidFill>
                <a:effectLst/>
              </a:rPr>
              <a:t>()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r>
              <a:rPr lang="en-CA" sz="2000" kern="1200" dirty="0">
                <a:solidFill>
                  <a:prstClr val="black"/>
                </a:solidFill>
                <a:effectLst/>
              </a:rPr>
              <a:t>Returns a static </a:t>
            </a:r>
            <a:r>
              <a:rPr lang="en-CA" sz="20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NodeList</a:t>
            </a:r>
            <a:r>
              <a:rPr lang="en-CA" sz="2000" kern="1200" dirty="0">
                <a:solidFill>
                  <a:prstClr val="black"/>
                </a:solidFill>
                <a:effectLst/>
              </a:rPr>
              <a:t> containing all elements that matches a specified CSS selector(s) in the document</a:t>
            </a:r>
          </a:p>
          <a:p>
            <a:pPr lvl="2" eaLnBrk="1" fontAlgn="auto" hangingPunct="1"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</a:pPr>
            <a:endParaRPr lang="en-CA" sz="2000" kern="1200" dirty="0">
              <a:solidFill>
                <a:prstClr val="black"/>
              </a:solidFill>
              <a:effectLst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getElementById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ByClassName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24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getElement</a:t>
            </a:r>
            <a:r>
              <a:rPr lang="en-CA" sz="24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s</a:t>
            </a:r>
            <a:r>
              <a:rPr lang="en-CA" sz="2400" kern="1200" dirty="0" err="1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n-ea"/>
                <a:cs typeface="+mn-cs"/>
              </a:rPr>
              <a:t>ByTagName</a:t>
            </a:r>
            <a:r>
              <a:rPr lang="en-CA" sz="24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()</a:t>
            </a:r>
          </a:p>
          <a:p>
            <a:pPr lvl="1" eaLnBrk="1" fontAlgn="auto" hangingPunct="1">
              <a:spcAft>
                <a:spcPts val="0"/>
              </a:spcAft>
              <a:buClrTx/>
              <a:buFont typeface="Arial" pitchFamily="34" charset="0"/>
              <a:buChar char="–"/>
            </a:pPr>
            <a:endParaRPr lang="en-CA" sz="24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82572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document.</a:t>
            </a:r>
            <a:r>
              <a:rPr lang="en-CA" sz="1900" kern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CA" sz="1900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#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demo"); 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✓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elem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("demo");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equivalent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  <a:ea typeface="+mn-ea"/>
                <a:cs typeface="+mn-cs"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  <a:ea typeface="+mn-ea"/>
                <a:cs typeface="+mn-cs"/>
              </a:rPr>
              <a:t>document.</a:t>
            </a:r>
            <a:r>
              <a:rPr lang="en-CA" sz="1900" kern="12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querySelectorAll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("</a:t>
            </a:r>
            <a:r>
              <a:rPr lang="en-CA" kern="12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example"); </a:t>
            </a:r>
            <a:r>
              <a:rPr lang="en-CA" sz="1900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✓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</a:t>
            </a:r>
            <a:r>
              <a:rPr lang="en-CA" sz="1900" kern="1200" dirty="0" err="1">
                <a:solidFill>
                  <a:prstClr val="black"/>
                </a:solidFill>
                <a:effectLst/>
              </a:rPr>
              <a:t>document.</a:t>
            </a:r>
            <a:r>
              <a:rPr lang="en-CA" sz="1900" b="1" kern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getElementsByClassName</a:t>
            </a:r>
            <a:r>
              <a:rPr lang="en-CA" sz="1900" b="1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("example"); </a:t>
            </a:r>
            <a:r>
              <a:rPr lang="en-CA" sz="1900" b="1" kern="12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//equivalent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19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r>
              <a:rPr lang="en-CA" sz="1900" kern="1200" dirty="0" err="1">
                <a:solidFill>
                  <a:srgbClr val="002060"/>
                </a:solidFill>
                <a:effectLst/>
              </a:rPr>
              <a:t>var</a:t>
            </a:r>
            <a:r>
              <a:rPr lang="en-CA" sz="1900" kern="1200" dirty="0">
                <a:solidFill>
                  <a:prstClr val="black"/>
                </a:solidFill>
                <a:effectLst/>
              </a:rPr>
              <a:t> example = document.</a:t>
            </a:r>
            <a:r>
              <a:rPr lang="en-CA" sz="19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querySelector(".example"); </a:t>
            </a:r>
            <a:r>
              <a:rPr lang="en-CA" sz="1900" kern="1200" dirty="0">
                <a:solidFill>
                  <a:srgbClr val="006600"/>
                </a:solidFill>
                <a:effectLst/>
              </a:rPr>
              <a:t>//get the 1st one</a:t>
            </a:r>
          </a:p>
          <a:p>
            <a:pPr marL="457200" lvl="1" indent="0" eaLnBrk="1" fontAlgn="auto" hangingPunct="1">
              <a:spcAft>
                <a:spcPts val="0"/>
              </a:spcAft>
              <a:buClrTx/>
              <a:buNone/>
            </a:pPr>
            <a:endParaRPr lang="en-CA" sz="2000" kern="1200" dirty="0">
              <a:solidFill>
                <a:prstClr val="black"/>
              </a:solidFill>
              <a:effectLst/>
              <a:ea typeface="+mn-ea"/>
              <a:cs typeface="+mn-cs"/>
            </a:endParaRPr>
          </a:p>
          <a:p>
            <a:pPr marL="0" indent="0">
              <a:buNone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110486039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5578</TotalTime>
  <Words>3368</Words>
  <Application>Microsoft Office PowerPoint</Application>
  <PresentationFormat>On-screen Show (4:3)</PresentationFormat>
  <Paragraphs>617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8" baseType="lpstr">
      <vt:lpstr>Arial</vt:lpstr>
      <vt:lpstr>Arial Narrow</vt:lpstr>
      <vt:lpstr>Brush Script MT</vt:lpstr>
      <vt:lpstr>Calibri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The Document Object Model (DOM)</vt:lpstr>
      <vt:lpstr>The Document Object Model (DOM)</vt:lpstr>
      <vt:lpstr>The Document Object</vt:lpstr>
      <vt:lpstr>The Document Object</vt:lpstr>
      <vt:lpstr>Document object properties </vt:lpstr>
      <vt:lpstr>Document object methods </vt:lpstr>
      <vt:lpstr>Examples</vt:lpstr>
      <vt:lpstr>Document object methods</vt:lpstr>
      <vt:lpstr>The DOM tree</vt:lpstr>
      <vt:lpstr>The DOM tree</vt:lpstr>
      <vt:lpstr>HTML DOM Nodes</vt:lpstr>
      <vt:lpstr>Types of DOM nodes</vt:lpstr>
      <vt:lpstr>At the Ends of DOM Tree</vt:lpstr>
      <vt:lpstr>DOM Nodes / Element Objects</vt:lpstr>
      <vt:lpstr>Examples</vt:lpstr>
      <vt:lpstr>Modifying DOM with JavaScript</vt:lpstr>
      <vt:lpstr>Methods for selecting elements</vt:lpstr>
      <vt:lpstr>Modifying the DOM tree</vt:lpstr>
      <vt:lpstr>Creating new nodes</vt:lpstr>
      <vt:lpstr>Adding new nodes to DOM tree</vt:lpstr>
      <vt:lpstr>More examples</vt:lpstr>
      <vt:lpstr>Modifying element / node attributes</vt:lpstr>
      <vt:lpstr>Modifying element / node attributes</vt:lpstr>
      <vt:lpstr>Using the innerHTML Property</vt:lpstr>
      <vt:lpstr>Modifying DOM with JavaScript</vt:lpstr>
      <vt:lpstr>Example: populates table using DOM API</vt:lpstr>
      <vt:lpstr>HTML DOM Events</vt:lpstr>
      <vt:lpstr>DOM Events</vt:lpstr>
      <vt:lpstr>Common Events</vt:lpstr>
      <vt:lpstr>Event Handlers</vt:lpstr>
      <vt:lpstr>Creating Event Handler in HTML file</vt:lpstr>
      <vt:lpstr>Creating Event Handler in JS file/code</vt:lpstr>
      <vt:lpstr>Creating Event Handler in JS file /code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Event Handler Examples</vt:lpstr>
      <vt:lpstr>HTML onbeforeunload Event</vt:lpstr>
      <vt:lpstr>Timer Events</vt:lpstr>
      <vt:lpstr>Advanced: jQuery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7 - WEB222</dc:title>
  <dc:creator>Wei Song</dc:creator>
  <cp:lastModifiedBy>Wei Song</cp:lastModifiedBy>
  <cp:revision>293</cp:revision>
  <cp:lastPrinted>2001-07-23T19:37:02Z</cp:lastPrinted>
  <dcterms:created xsi:type="dcterms:W3CDTF">2001-03-26T00:24:34Z</dcterms:created>
  <dcterms:modified xsi:type="dcterms:W3CDTF">2017-11-22T12:48:02Z</dcterms:modified>
</cp:coreProperties>
</file>