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266" r:id="rId2"/>
    <p:sldId id="430" r:id="rId3"/>
    <p:sldId id="345" r:id="rId4"/>
    <p:sldId id="431" r:id="rId5"/>
    <p:sldId id="364" r:id="rId6"/>
    <p:sldId id="282" r:id="rId7"/>
    <p:sldId id="283" r:id="rId8"/>
    <p:sldId id="344" r:id="rId9"/>
    <p:sldId id="284" r:id="rId10"/>
    <p:sldId id="286" r:id="rId11"/>
    <p:sldId id="432" r:id="rId12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CC"/>
    <a:srgbClr val="99003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91" autoAdjust="0"/>
    <p:restoredTop sz="98765" autoAdjust="0"/>
  </p:normalViewPr>
  <p:slideViewPr>
    <p:cSldViewPr>
      <p:cViewPr varScale="1">
        <p:scale>
          <a:sx n="117" d="100"/>
          <a:sy n="117" d="100"/>
        </p:scale>
        <p:origin x="142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F3DBB-8FCE-431D-B8A6-0151B8E520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32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F3DBB-8FCE-431D-B8A6-0151B8E5203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/>
            <a:r>
              <a:rPr lang="en-CA" dirty="0"/>
              <a:t>Teaching and learning are two-way communication.</a:t>
            </a:r>
          </a:p>
          <a:p>
            <a:pPr lvl="1" eaLnBrk="1" hangingPunct="1"/>
            <a:r>
              <a:rPr lang="en-CA" dirty="0"/>
              <a:t>Your attention, cooperation, and feedback help my teaching and your learning.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F3DBB-8FCE-431D-B8A6-0151B8E5203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web222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ct.senecacollege.ca/course/web222/" TargetMode="External"/><Relationship Id="rId2" Type="http://schemas.openxmlformats.org/officeDocument/2006/relationships/hyperlink" Target="https://scs.senecac.on.ca/~wei.song/web222/web222.html#standar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mozilla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s.senecac.on.ca/~wei.song/int222/int222.html#resources" TargetMode="External"/><Relationship Id="rId5" Type="http://schemas.openxmlformats.org/officeDocument/2006/relationships/hyperlink" Target="http://www.webplatform.org/" TargetMode="External"/><Relationship Id="rId4" Type="http://schemas.openxmlformats.org/officeDocument/2006/relationships/hyperlink" Target="http://www.w3.org/community/webed/wiki/Main_Pag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wei.song@senecacollege.ca" TargetMode="External"/><Relationship Id="rId2" Type="http://schemas.openxmlformats.org/officeDocument/2006/relationships/hyperlink" Target="https://scs.senecac.on.ca/~wei.so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s.senecac.on.ca/~wei.song/#timetab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1012453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Welcome to the WEB222 Course</a:t>
            </a:r>
            <a:endParaRPr lang="en-CA" altLang="en-US" sz="4000" dirty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Course introduction</a:t>
            </a:r>
            <a:endParaRPr lang="en-CA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0"/>
            <a:ext cx="8540750" cy="44930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Be present. Be organized/don't fall behind.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Be active in class/labs.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Read not only the lecture notes.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Learning strategy:</a:t>
            </a:r>
          </a:p>
          <a:p>
            <a:pPr lvl="1"/>
            <a:r>
              <a:rPr lang="en-US" sz="2400" dirty="0"/>
              <a:t>Getting the big picture (concepts, framework, architecture)</a:t>
            </a:r>
          </a:p>
          <a:p>
            <a:pPr lvl="1"/>
            <a:r>
              <a:rPr lang="en-US" sz="2400" dirty="0"/>
              <a:t>paying attention to the details (coding, syntax, hands-on)</a:t>
            </a:r>
          </a:p>
          <a:p>
            <a:pPr lvl="1"/>
            <a:r>
              <a:rPr lang="en-US" sz="2400" dirty="0"/>
              <a:t>Thinking, practicing and memorizing!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65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85800" y="1768475"/>
            <a:ext cx="7772400" cy="1338957"/>
          </a:xfrm>
        </p:spPr>
        <p:txBody>
          <a:bodyPr/>
          <a:lstStyle/>
          <a:p>
            <a:pPr eaLnBrk="1" hangingPunct="1">
              <a:defRPr/>
            </a:pPr>
            <a:r>
              <a:rPr lang="en-US" sz="6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</a:rPr>
              <a:t>Thank you!</a:t>
            </a:r>
            <a:endParaRPr lang="en-CA" sz="6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11</a:t>
            </a:fld>
            <a:endParaRPr lang="en-CA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E2CBBD-2F51-495C-B6DC-BE2DF19A0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734544"/>
            <a:ext cx="64008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None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sz="28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Any Questions?</a:t>
            </a:r>
            <a:endParaRPr lang="en-CA" altLang="en-US" sz="28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6836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Overview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84784"/>
            <a:ext cx="8540750" cy="468052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3000" dirty="0"/>
              <a:t>In this course, you will learn web client side (front-end) development concepts and techniques, including </a:t>
            </a:r>
            <a:r>
              <a:rPr lang="en-US" sz="30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3000" dirty="0"/>
              <a:t>, </a:t>
            </a:r>
            <a:r>
              <a:rPr lang="en-US" sz="30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n-US" sz="3000" dirty="0"/>
              <a:t>, </a:t>
            </a:r>
            <a:r>
              <a:rPr lang="en-US" sz="30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sz="3000" dirty="0"/>
              <a:t>, and </a:t>
            </a:r>
            <a:r>
              <a:rPr lang="en-US" sz="30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en-US" sz="3000" dirty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3000" dirty="0"/>
              <a:t>Course website:</a:t>
            </a:r>
          </a:p>
          <a:p>
            <a:pPr marL="400050" lvl="1" indent="0">
              <a:spcBef>
                <a:spcPts val="1200"/>
              </a:spcBef>
              <a:buNone/>
            </a:pPr>
            <a:r>
              <a:rPr lang="en-US" sz="2200" dirty="0">
                <a:hlinkClick r:id="rId3"/>
              </a:rPr>
              <a:t>https://scs.senecac.on.ca/~wei.song/web222/web222.html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err="1"/>
              <a:t>My.Seneca</a:t>
            </a:r>
            <a:r>
              <a:rPr lang="en-CA" sz="2800" dirty="0"/>
              <a:t>/Blackboard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400" dirty="0"/>
              <a:t>Grades will be posted on Blackboard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400" dirty="0"/>
              <a:t>Assignments will be submitted on the Blackboard.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 marL="400050" lvl="1" indent="0">
              <a:spcBef>
                <a:spcPts val="1200"/>
              </a:spcBef>
              <a:buNone/>
            </a:pPr>
            <a:r>
              <a:rPr lang="en-US" sz="220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8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Standards and Format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540750" cy="5003031"/>
          </a:xfrm>
        </p:spPr>
        <p:txBody>
          <a:bodyPr/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3000" dirty="0"/>
              <a:t>Course standards/policies:</a:t>
            </a:r>
          </a:p>
          <a:p>
            <a:pPr marL="400050" lvl="1" indent="0">
              <a:spcBef>
                <a:spcPts val="1200"/>
              </a:spcBef>
              <a:buNone/>
            </a:pPr>
            <a:r>
              <a:rPr lang="en-US" sz="2200" dirty="0">
                <a:hlinkClick r:id="rId2"/>
              </a:rPr>
              <a:t>https://scs.senecac.on.ca/~wei.song/web222/web222.html#standards</a:t>
            </a:r>
            <a:r>
              <a:rPr lang="en-US" sz="2200" dirty="0"/>
              <a:t> 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3000" dirty="0"/>
              <a:t>Course outline: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2200" dirty="0">
                <a:hlinkClick r:id="rId3"/>
              </a:rPr>
              <a:t>https://ict.senecacollege.ca/course/web222/</a:t>
            </a:r>
            <a:endParaRPr lang="en-US" sz="220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CA" sz="2800" dirty="0"/>
              <a:t>Format 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1 Weekly Lecture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1 Weekly Lab </a:t>
            </a:r>
            <a:endParaRPr lang="en-CA" sz="2400" dirty="0"/>
          </a:p>
          <a:p>
            <a:pPr lvl="1">
              <a:spcBef>
                <a:spcPts val="1200"/>
              </a:spcBef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86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Grading Work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540750" cy="5003031"/>
          </a:xfrm>
        </p:spPr>
        <p:txBody>
          <a:bodyPr/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CA" sz="2800" dirty="0"/>
              <a:t>Tests &amp; Quizzes</a:t>
            </a:r>
          </a:p>
          <a:p>
            <a:pPr lvl="1">
              <a:spcBef>
                <a:spcPts val="600"/>
              </a:spcBef>
            </a:pPr>
            <a:r>
              <a:rPr lang="en-CA" sz="2400" dirty="0"/>
              <a:t>10 tests (5% for each).</a:t>
            </a:r>
          </a:p>
          <a:p>
            <a:pPr lvl="1">
              <a:spcBef>
                <a:spcPts val="600"/>
              </a:spcBef>
            </a:pPr>
            <a:r>
              <a:rPr lang="en-CA" sz="2400" dirty="0"/>
              <a:t>No midterm test or quizzes.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CA" sz="2800" dirty="0"/>
              <a:t>Assignments and labs</a:t>
            </a:r>
          </a:p>
          <a:p>
            <a:pPr lvl="1">
              <a:spcBef>
                <a:spcPts val="1200"/>
              </a:spcBef>
            </a:pPr>
            <a:r>
              <a:rPr lang="en-CA" sz="2400" dirty="0"/>
              <a:t>7 assignments,  3% to 5% for each.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LATE SUBMISSIONS </a:t>
            </a:r>
            <a:r>
              <a:rPr lang="en-US" sz="2000" dirty="0"/>
              <a:t>for assignments.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EMAIL SUBMISSIONS </a:t>
            </a:r>
            <a:r>
              <a:rPr lang="en-US" sz="2000" dirty="0"/>
              <a:t>for assignments.</a:t>
            </a:r>
            <a:endParaRPr lang="en-CA" sz="2000" dirty="0"/>
          </a:p>
          <a:p>
            <a:pPr lvl="1">
              <a:spcBef>
                <a:spcPts val="1200"/>
              </a:spcBef>
            </a:pPr>
            <a:r>
              <a:rPr lang="en-CA" sz="2400" dirty="0"/>
              <a:t>No lab for this course.</a:t>
            </a:r>
          </a:p>
          <a:p>
            <a:pPr lvl="1">
              <a:spcBef>
                <a:spcPts val="1200"/>
              </a:spcBef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3402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Textbook and References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12776"/>
            <a:ext cx="8540750" cy="4680519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No text book. 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Reference materials:</a:t>
            </a:r>
          </a:p>
          <a:p>
            <a:pPr lvl="1"/>
            <a:r>
              <a:rPr lang="en-CA" dirty="0"/>
              <a:t> </a:t>
            </a:r>
            <a:r>
              <a:rPr lang="en-CA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Mozilla Developer Network (MDN) </a:t>
            </a:r>
            <a:r>
              <a:rPr lang="en-CA" dirty="0"/>
              <a:t>start page</a:t>
            </a:r>
          </a:p>
          <a:p>
            <a:pPr marL="857250" lvl="2" indent="0">
              <a:buNone/>
            </a:pPr>
            <a:r>
              <a:rPr lang="en-CA" sz="2600" dirty="0"/>
              <a:t>by the Mozilla Developer Network and individual contributors </a:t>
            </a:r>
          </a:p>
          <a:p>
            <a:pPr marL="857250" lvl="2" indent="0">
              <a:buNone/>
            </a:pPr>
            <a:r>
              <a:rPr lang="en-CA" sz="2600" dirty="0">
                <a:hlinkClick r:id="rId3"/>
              </a:rPr>
              <a:t>http://developer.mozilla.org</a:t>
            </a:r>
            <a:endParaRPr lang="en-CA" sz="2600" dirty="0"/>
          </a:p>
          <a:p>
            <a:pPr marL="857250" lvl="2" indent="0">
              <a:buNone/>
            </a:pPr>
            <a:endParaRPr lang="en-CA" sz="1100" dirty="0"/>
          </a:p>
          <a:p>
            <a:pPr lvl="1"/>
            <a:r>
              <a:rPr lang="en-CA" dirty="0"/>
              <a:t> Web Education Community Group Wiki </a:t>
            </a:r>
          </a:p>
          <a:p>
            <a:pPr marL="857250" lvl="2" indent="0">
              <a:buNone/>
            </a:pPr>
            <a:r>
              <a:rPr lang="en-CA" sz="2600" dirty="0"/>
              <a:t>by the W3C Web Education Community Group </a:t>
            </a:r>
          </a:p>
          <a:p>
            <a:pPr marL="857250" lvl="2" indent="0">
              <a:buNone/>
            </a:pPr>
            <a:r>
              <a:rPr lang="en-CA" sz="2600" dirty="0">
                <a:hlinkClick r:id="rId4"/>
              </a:rPr>
              <a:t>http://www.w3.org/community/webed/wiki/Main_Page</a:t>
            </a:r>
            <a:endParaRPr lang="en-CA" sz="2600" dirty="0"/>
          </a:p>
          <a:p>
            <a:pPr marL="857250" lvl="2" indent="0">
              <a:buNone/>
            </a:pPr>
            <a:endParaRPr lang="en-CA" sz="1100" dirty="0"/>
          </a:p>
          <a:p>
            <a:pPr lvl="1"/>
            <a:r>
              <a:rPr lang="en-CA" dirty="0"/>
              <a:t> Your Web, Documented </a:t>
            </a:r>
          </a:p>
          <a:p>
            <a:pPr marL="857250" lvl="2" indent="0">
              <a:buNone/>
            </a:pPr>
            <a:r>
              <a:rPr lang="en-CA" sz="2900" dirty="0"/>
              <a:t>by the W3C and the Web Platform stewards </a:t>
            </a:r>
          </a:p>
          <a:p>
            <a:pPr marL="857250" lvl="2" indent="0">
              <a:buNone/>
            </a:pPr>
            <a:r>
              <a:rPr lang="en-CA" sz="2900" dirty="0">
                <a:hlinkClick r:id="rId5"/>
              </a:rPr>
              <a:t>http://www.webplatform.org/</a:t>
            </a:r>
            <a:endParaRPr lang="en-CA" sz="2900" dirty="0"/>
          </a:p>
          <a:p>
            <a:pPr marL="857250" lvl="2" indent="0">
              <a:buNone/>
            </a:pPr>
            <a:endParaRPr lang="en-CA" sz="2900" dirty="0"/>
          </a:p>
          <a:p>
            <a:pPr marL="628650" indent="-571500">
              <a:buFont typeface="Wingdings" panose="05000000000000000000" pitchFamily="2" charset="2"/>
              <a:buChar char="Ø"/>
            </a:pPr>
            <a:r>
              <a:rPr lang="en-CA" sz="3100" dirty="0"/>
              <a:t>More on </a:t>
            </a:r>
            <a:r>
              <a:rPr lang="en-CA" dirty="0">
                <a:hlinkClick r:id="rId6"/>
              </a:rPr>
              <a:t>course resource page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6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772816"/>
            <a:ext cx="7690048" cy="377301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CA" sz="3000" dirty="0"/>
              <a:t>7 assignments                                     30%</a:t>
            </a:r>
          </a:p>
          <a:p>
            <a:pPr>
              <a:buNone/>
            </a:pPr>
            <a:r>
              <a:rPr lang="en-CA" sz="3000" dirty="0"/>
              <a:t>10 tests                                              15% </a:t>
            </a:r>
          </a:p>
          <a:p>
            <a:pPr>
              <a:buNone/>
            </a:pPr>
            <a:r>
              <a:rPr lang="en-CA" sz="3000" dirty="0"/>
              <a:t>Final exam                                          20%</a:t>
            </a:r>
          </a:p>
          <a:p>
            <a:pPr>
              <a:buNone/>
            </a:pPr>
            <a:r>
              <a:rPr lang="en-CA" sz="3000" dirty="0"/>
              <a:t>--------------------------------------------------------</a:t>
            </a:r>
          </a:p>
          <a:p>
            <a:pPr>
              <a:buNone/>
            </a:pPr>
            <a:r>
              <a:rPr lang="en-CA" sz="3000" dirty="0"/>
              <a:t>Total                                                 100%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94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Promotion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1"/>
            <a:ext cx="8540750" cy="39170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/>
              <a:t>To obtain a credit in this subject, a student must: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1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Achieve a grade of 50% or better on the final exam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Complete all assignments in a satisfactory manner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Achieve a weighted average of 50% or better for the tests and final exam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Achieve a grade of 50% or better on the overall course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9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Get an A in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Attend all lectures and labs.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Take your own notes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Ask question if you don't understand.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Complete labs, assignments on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049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Communication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84784"/>
            <a:ext cx="8540750" cy="46143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My website:</a:t>
            </a:r>
          </a:p>
          <a:p>
            <a:pPr marL="1200150" lvl="3" indent="-342900">
              <a:buNone/>
            </a:pPr>
            <a:r>
              <a:rPr lang="en-US" dirty="0">
                <a:hlinkClick r:id="rId2"/>
              </a:rPr>
              <a:t>https://scs.senecac.on.ca/~wei.song/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Email:</a:t>
            </a:r>
          </a:p>
          <a:p>
            <a:pPr lvl="2">
              <a:buNone/>
            </a:pPr>
            <a:r>
              <a:rPr lang="en-US" sz="2000" dirty="0">
                <a:hlinkClick r:id="rId3"/>
              </a:rPr>
              <a:t>wei.song@senecacollege.ca</a:t>
            </a:r>
            <a:endParaRPr lang="en-US" sz="2000" dirty="0"/>
          </a:p>
          <a:p>
            <a:pPr marL="400050" lvl="1" indent="0">
              <a:buNone/>
            </a:pPr>
            <a:r>
              <a:rPr lang="en-US" sz="2000" dirty="0"/>
              <a:t>note: must use Seneca email; the subject line must start with “WEB222 + &lt;section&gt;”.</a:t>
            </a:r>
          </a:p>
          <a:p>
            <a:pPr marL="400050" lvl="1" indent="0">
              <a:buNone/>
            </a:pPr>
            <a:endParaRPr lang="en-US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Student help hours:</a:t>
            </a:r>
          </a:p>
          <a:p>
            <a:pPr lvl="2">
              <a:buNone/>
            </a:pPr>
            <a:r>
              <a:rPr lang="en-CA" sz="2000" dirty="0">
                <a:latin typeface="Arial" charset="0"/>
                <a:hlinkClick r:id="rId4"/>
              </a:rPr>
              <a:t>http://scs.senecac.on.ca/~wei.song/#timetable</a:t>
            </a:r>
            <a:endParaRPr lang="en-CA" sz="2000" dirty="0">
              <a:latin typeface="Arial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Office room: DB -2099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13467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4429</TotalTime>
  <Words>488</Words>
  <Application>Microsoft Office PowerPoint</Application>
  <PresentationFormat>On-screen Show (4:3)</PresentationFormat>
  <Paragraphs>104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Brush Script MT</vt:lpstr>
      <vt:lpstr>Tahoma</vt:lpstr>
      <vt:lpstr>Tahoma (Body)</vt:lpstr>
      <vt:lpstr>Tahoma (Headings)</vt:lpstr>
      <vt:lpstr>Times New Roman</vt:lpstr>
      <vt:lpstr>Wingdings</vt:lpstr>
      <vt:lpstr>Compass</vt:lpstr>
      <vt:lpstr>Welcome to the WEB222 Course</vt:lpstr>
      <vt:lpstr>Course Overview</vt:lpstr>
      <vt:lpstr>Course Standards and Format</vt:lpstr>
      <vt:lpstr>Grading Work</vt:lpstr>
      <vt:lpstr>Textbook and References</vt:lpstr>
      <vt:lpstr>Evaluation</vt:lpstr>
      <vt:lpstr>Promotion Policy</vt:lpstr>
      <vt:lpstr>How to Get an A in this Course</vt:lpstr>
      <vt:lpstr>Communication</vt:lpstr>
      <vt:lpstr>Expectation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Wei Song</dc:creator>
  <cp:lastModifiedBy>Wei Song</cp:lastModifiedBy>
  <cp:revision>231</cp:revision>
  <cp:lastPrinted>2001-07-23T19:37:02Z</cp:lastPrinted>
  <dcterms:created xsi:type="dcterms:W3CDTF">2001-03-26T00:24:34Z</dcterms:created>
  <dcterms:modified xsi:type="dcterms:W3CDTF">2017-09-06T07:41:25Z</dcterms:modified>
</cp:coreProperties>
</file>