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0" r:id="rId6"/>
    <p:sldId id="277" r:id="rId7"/>
    <p:sldId id="278" r:id="rId8"/>
    <p:sldId id="288" r:id="rId9"/>
    <p:sldId id="290" r:id="rId10"/>
    <p:sldId id="279" r:id="rId11"/>
    <p:sldId id="283" r:id="rId12"/>
    <p:sldId id="282" r:id="rId13"/>
    <p:sldId id="289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SmartAuth vs Samsung SmartThings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SamsungSmartThings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48</c:v>
                </c:pt>
                <c:pt idx="1">
                  <c:v>56</c:v>
                </c:pt>
                <c:pt idx="2">
                  <c:v>48</c:v>
                </c:pt>
                <c:pt idx="3">
                  <c:v>60</c:v>
                </c:pt>
                <c:pt idx="4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D6-4C9F-BF88-7B68F67196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SmartAuth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</c:v>
                </c:pt>
                <c:pt idx="1">
                  <c:v>5</c:v>
                </c:pt>
                <c:pt idx="2">
                  <c:v>15</c:v>
                </c:pt>
                <c:pt idx="3">
                  <c:v>26</c:v>
                </c:pt>
                <c:pt idx="4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3D6-4C9F-BF88-7B68F67196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59086552"/>
        <c:axId val="659085568"/>
      </c:barChart>
      <c:catAx>
        <c:axId val="659086552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App Selection</a:t>
                </a:r>
                <a:r>
                  <a:rPr lang="en-US" baseline="0" dirty="0"/>
                  <a:t> Task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659085568"/>
        <c:crosses val="autoZero"/>
        <c:auto val="1"/>
        <c:lblAlgn val="ctr"/>
        <c:lblOffset val="100"/>
        <c:noMultiLvlLbl val="0"/>
      </c:catAx>
      <c:valAx>
        <c:axId val="65908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% who</a:t>
                </a:r>
                <a:r>
                  <a:rPr lang="en-US" baseline="0" dirty="0"/>
                  <a:t> chose overprivileged app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086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Internet of Things (IoT)</a:t>
            </a:r>
            <a:r>
              <a:rPr lang="en-US" sz="1600" b="1" baseline="0" dirty="0"/>
              <a:t> active connections worldwide from 2015 to 2021</a:t>
            </a:r>
            <a:endParaRPr lang="en-US" sz="1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3.8</c:v>
                </c:pt>
                <c:pt idx="1">
                  <c:v>4.7</c:v>
                </c:pt>
                <c:pt idx="2">
                  <c:v>5.9</c:v>
                </c:pt>
                <c:pt idx="3">
                  <c:v>7</c:v>
                </c:pt>
                <c:pt idx="4">
                  <c:v>8.3000000000000007</c:v>
                </c:pt>
                <c:pt idx="5">
                  <c:v>9.9</c:v>
                </c:pt>
                <c:pt idx="6">
                  <c:v>11.6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9-4F49-8CBC-B30308E5C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63"/>
        <c:axId val="389775312"/>
        <c:axId val="389775968"/>
      </c:barChart>
      <c:catAx>
        <c:axId val="389775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9775968"/>
        <c:crosses val="autoZero"/>
        <c:auto val="1"/>
        <c:lblAlgn val="ctr"/>
        <c:lblOffset val="100"/>
        <c:noMultiLvlLbl val="0"/>
      </c:catAx>
      <c:valAx>
        <c:axId val="389775968"/>
        <c:scaling>
          <c:orientation val="minMax"/>
          <c:max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Active connections in billions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775312"/>
        <c:crosses val="autoZero"/>
        <c:crossBetween val="between"/>
        <c:majorUnit val="2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ista.com/statistics/1101442/iot-number-of-connected-devices-worldwide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2105192"/>
          </a:xfrm>
        </p:spPr>
        <p:txBody>
          <a:bodyPr lIns="0" tIns="0" rIns="0" bIns="0" anchor="t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SmartAuth: User-Centered Authorization for IoT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accent4"/>
                </a:solidFill>
              </a:rPr>
              <a:t>Presentation</a:t>
            </a:r>
            <a:br>
              <a:rPr lang="en-US" sz="2400" dirty="0">
                <a:solidFill>
                  <a:schemeClr val="accent4"/>
                </a:solidFill>
              </a:rPr>
            </a:br>
            <a:br>
              <a:rPr lang="en-US" sz="2400" dirty="0">
                <a:solidFill>
                  <a:schemeClr val="accent4"/>
                </a:solidFill>
              </a:rPr>
            </a:br>
            <a:r>
              <a:rPr lang="en-US" sz="2400" dirty="0">
                <a:solidFill>
                  <a:schemeClr val="accent4"/>
                </a:solidFill>
              </a:rPr>
              <a:t>Wessly Soronellas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F8DE9-976F-46CD-B2F8-A42AF44B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DA85BE-D218-40A6-AB43-390FC4425EA0}"/>
              </a:ext>
            </a:extLst>
          </p:cNvPr>
          <p:cNvSpPr txBox="1"/>
          <p:nvPr/>
        </p:nvSpPr>
        <p:spPr>
          <a:xfrm>
            <a:off x="1129004" y="2360645"/>
            <a:ext cx="76137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Tankovska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P., &amp; 1, S. (2020, September 01). Global number of connected IoT devices 2015-2025. Retrieved December 05, 2020, from 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https://www.statista.com/statistics/1101442/iot-number-of-connected-devices-worldwide/</a:t>
            </a:r>
            <a:endParaRPr lang="en-US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/>
            <a:endParaRPr lang="en-US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/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Tian, Y., Zhang, N., Lin, Y., Wang, X., Ur, B., Guo, X., &amp; Tague, P. (1970, January 01). SmartAuth: User-Centered Authorization for the Internet of Things. Retrieved December 05, 2020, from https://www.usenix.org/conference/usenixsecurity17/technical-sessions/presentation/tian</a:t>
            </a:r>
          </a:p>
        </p:txBody>
      </p:sp>
    </p:spTree>
    <p:extLst>
      <p:ext uri="{BB962C8B-B14F-4D97-AF65-F5344CB8AC3E}">
        <p14:creationId xmlns:p14="http://schemas.microsoft.com/office/powerpoint/2010/main" val="588459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3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 Overview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6828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6623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6419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1725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1521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1316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235109" y="988233"/>
            <a:ext cx="4034859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Goal: </a:t>
            </a: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To create a bridge between the knowledge gap of application DevSecOps and end-users. Having the user decide what security controls they want the application to use.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730426" y="1815416"/>
            <a:ext cx="242887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Program Analysis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8049469" y="2990663"/>
            <a:ext cx="242887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End-User Control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1938444" y="3930560"/>
            <a:ext cx="2147781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Marketplace application description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5233965" y="5332295"/>
            <a:ext cx="242887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Data collected and used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8471112" y="4491405"/>
            <a:ext cx="242887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Behavior analysis</a:t>
            </a:r>
          </a:p>
        </p:txBody>
      </p:sp>
      <p:grpSp>
        <p:nvGrpSpPr>
          <p:cNvPr id="41" name="Group 40" descr="Icon of human being and speech bubble.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4144646" y="2903628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reeform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0" name="Freeform 1671" descr="Icon of check mark.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7012705" y="2903629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" name="Freeform 3850" descr="Icon of lightning.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4904481" y="4108092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86" descr="Icon of magnifying glass to represent search.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6257227" y="4108092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3" name="Group 72" descr="Icon of computer monitors.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7667022" y="4107036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reeform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Graphic 3" descr="Document">
            <a:extLst>
              <a:ext uri="{FF2B5EF4-FFF2-40B4-BE49-F238E27FC236}">
                <a16:creationId xmlns:a16="http://schemas.microsoft.com/office/drawing/2014/main" id="{BF918E33-D42E-4D5C-9179-629551B46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4381" y="2674339"/>
            <a:ext cx="708438" cy="70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Methodology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STATIC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DYNAMIC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DESCRIPTION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END-USER CONTROL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4223" y="3478998"/>
            <a:ext cx="1752042" cy="192899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Source code is analyzed to identify overall application behavior, the functions used, the data stored and used, as well as the endpoints used in the application.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Application is run in a local environment to analyze functional behavior with devices and environment to identify any abnormal behavior.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The application description written by the developer is analyzed to identify purpose of the application and the proposed functionality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The static and dynamic analysis is compared to the application description to identify any overprivileged settings, functions, or data sources used.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481772"/>
            <a:ext cx="1752042" cy="192899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The end-user makes decisions based on the report created by SmartAuth. The end-user can reduce functionality without breaking the application.</a:t>
            </a:r>
          </a:p>
        </p:txBody>
      </p:sp>
      <p:pic>
        <p:nvPicPr>
          <p:cNvPr id="38" name="Graphic 37" descr="Document">
            <a:extLst>
              <a:ext uri="{FF2B5EF4-FFF2-40B4-BE49-F238E27FC236}">
                <a16:creationId xmlns:a16="http://schemas.microsoft.com/office/drawing/2014/main" id="{EEB06088-CB53-422F-9AF0-751B013DF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7107" y="2115162"/>
            <a:ext cx="708438" cy="708438"/>
          </a:xfrm>
          <a:prstGeom prst="rect">
            <a:avLst/>
          </a:prstGeom>
        </p:spPr>
      </p:pic>
      <p:sp>
        <p:nvSpPr>
          <p:cNvPr id="39" name="Freeform 3850" descr="Icon of lightning. ">
            <a:extLst>
              <a:ext uri="{FF2B5EF4-FFF2-40B4-BE49-F238E27FC236}">
                <a16:creationId xmlns:a16="http://schemas.microsoft.com/office/drawing/2014/main" id="{8FCACDAA-9369-4262-A536-BF6C0C19C323}"/>
              </a:ext>
            </a:extLst>
          </p:cNvPr>
          <p:cNvSpPr>
            <a:spLocks/>
          </p:cNvSpPr>
          <p:nvPr/>
        </p:nvSpPr>
        <p:spPr bwMode="auto">
          <a:xfrm>
            <a:off x="3782968" y="2325029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3" name="Freeform 3886" descr="Icon of magnifying glass to represent search. ">
            <a:extLst>
              <a:ext uri="{FF2B5EF4-FFF2-40B4-BE49-F238E27FC236}">
                <a16:creationId xmlns:a16="http://schemas.microsoft.com/office/drawing/2014/main" id="{0D0B6C57-482C-41AB-8281-5B151DBE7D92}"/>
              </a:ext>
            </a:extLst>
          </p:cNvPr>
          <p:cNvSpPr>
            <a:spLocks noEditPoints="1"/>
          </p:cNvSpPr>
          <p:nvPr/>
        </p:nvSpPr>
        <p:spPr bwMode="auto">
          <a:xfrm>
            <a:off x="8071575" y="2310636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Freeform 1671" descr="Icon of check mark. ">
            <a:extLst>
              <a:ext uri="{FF2B5EF4-FFF2-40B4-BE49-F238E27FC236}">
                <a16:creationId xmlns:a16="http://schemas.microsoft.com/office/drawing/2014/main" id="{800905C5-C917-4CEB-9D5F-EF6A5F5C361E}"/>
              </a:ext>
            </a:extLst>
          </p:cNvPr>
          <p:cNvSpPr>
            <a:spLocks noEditPoints="1"/>
          </p:cNvSpPr>
          <p:nvPr/>
        </p:nvSpPr>
        <p:spPr bwMode="auto">
          <a:xfrm>
            <a:off x="10241589" y="2268540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5" name="Group 74" descr="Icon of human being and speech bubble. ">
            <a:extLst>
              <a:ext uri="{FF2B5EF4-FFF2-40B4-BE49-F238E27FC236}">
                <a16:creationId xmlns:a16="http://schemas.microsoft.com/office/drawing/2014/main" id="{A2FC1DDE-6E93-4064-969C-9947E0396FDE}"/>
              </a:ext>
            </a:extLst>
          </p:cNvPr>
          <p:cNvGrpSpPr/>
          <p:nvPr/>
        </p:nvGrpSpPr>
        <p:grpSpPr>
          <a:xfrm>
            <a:off x="5906889" y="2308872"/>
            <a:ext cx="378221" cy="380335"/>
            <a:chOff x="3171788" y="779462"/>
            <a:chExt cx="284163" cy="285751"/>
          </a:xfrm>
          <a:solidFill>
            <a:schemeClr val="bg1"/>
          </a:solidFill>
        </p:grpSpPr>
        <p:sp>
          <p:nvSpPr>
            <p:cNvPr id="76" name="Freeform 2993">
              <a:extLst>
                <a:ext uri="{FF2B5EF4-FFF2-40B4-BE49-F238E27FC236}">
                  <a16:creationId xmlns:a16="http://schemas.microsoft.com/office/drawing/2014/main" id="{BDC80062-E254-4AAC-BA9F-6FD79344C3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2994">
              <a:extLst>
                <a:ext uri="{FF2B5EF4-FFF2-40B4-BE49-F238E27FC236}">
                  <a16:creationId xmlns:a16="http://schemas.microsoft.com/office/drawing/2014/main" id="{D4159960-D202-4D95-9753-D8829B613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Overview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1786303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4071326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9244" y="292881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95256" y="2928814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292881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1107833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4749795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" idx="6"/>
            <a:endCxn id="41" idx="6"/>
          </p:cNvCxnSpPr>
          <p:nvPr/>
        </p:nvCxnSpPr>
        <p:spPr>
          <a:xfrm>
            <a:off x="3310732" y="2580053"/>
            <a:ext cx="12700" cy="2285023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3540125" y="3722564"/>
            <a:ext cx="569119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5696744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8082756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881268" y="1901583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456943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Static Analysis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61885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Application Description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Dynamic Analysis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Application Report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Limit data sources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655361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Limit functionality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174214"/>
            <a:ext cx="137160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Deactivate or Remove application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6614715" y="4753377"/>
            <a:ext cx="1348582" cy="22339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Generate report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4228703" y="4509721"/>
            <a:ext cx="1348582" cy="7107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Run program in container environment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927301F-4FAD-47A6-987B-1D9C411B7CC1}"/>
              </a:ext>
            </a:extLst>
          </p:cNvPr>
          <p:cNvSpPr/>
          <p:nvPr/>
        </p:nvSpPr>
        <p:spPr>
          <a:xfrm>
            <a:off x="10576718" y="1789886"/>
            <a:ext cx="1348582" cy="22339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Limits actions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81D58D3-87D7-4D40-B59F-7F751F117F96}"/>
              </a:ext>
            </a:extLst>
          </p:cNvPr>
          <p:cNvSpPr/>
          <p:nvPr/>
        </p:nvSpPr>
        <p:spPr>
          <a:xfrm>
            <a:off x="10576718" y="3489039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Limits events and/or targets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266700" y="2346528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Abstract Tree Syntax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C109BEC-95E0-4EA0-B65C-A8353481F394}"/>
              </a:ext>
            </a:extLst>
          </p:cNvPr>
          <p:cNvSpPr/>
          <p:nvPr/>
        </p:nvSpPr>
        <p:spPr>
          <a:xfrm>
            <a:off x="266700" y="4631551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Marketplace Description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1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14E84-710D-419D-B9BC-236EB7A22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5" y="1386958"/>
            <a:ext cx="4599992" cy="2392917"/>
          </a:xfrm>
          <a:custGeom>
            <a:avLst/>
            <a:gdLst>
              <a:gd name="connsiteX0" fmla="*/ 0 w 4599992"/>
              <a:gd name="connsiteY0" fmla="*/ 0 h 2392917"/>
              <a:gd name="connsiteX1" fmla="*/ 4599992 w 4599992"/>
              <a:gd name="connsiteY1" fmla="*/ 0 h 2392917"/>
              <a:gd name="connsiteX2" fmla="*/ 4599992 w 4599992"/>
              <a:gd name="connsiteY2" fmla="*/ 2392917 h 2392917"/>
              <a:gd name="connsiteX3" fmla="*/ 0 w 4599992"/>
              <a:gd name="connsiteY3" fmla="*/ 2392917 h 2392917"/>
              <a:gd name="connsiteX4" fmla="*/ 0 w 4599992"/>
              <a:gd name="connsiteY4" fmla="*/ 0 h 2392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9992" h="2392917" extrusionOk="0">
                <a:moveTo>
                  <a:pt x="0" y="0"/>
                </a:moveTo>
                <a:cubicBezTo>
                  <a:pt x="1065561" y="118645"/>
                  <a:pt x="3650950" y="116012"/>
                  <a:pt x="4599992" y="0"/>
                </a:cubicBezTo>
                <a:cubicBezTo>
                  <a:pt x="4467110" y="443308"/>
                  <a:pt x="4684943" y="1290878"/>
                  <a:pt x="4599992" y="2392917"/>
                </a:cubicBezTo>
                <a:cubicBezTo>
                  <a:pt x="3504714" y="2527517"/>
                  <a:pt x="2135516" y="2235721"/>
                  <a:pt x="0" y="2392917"/>
                </a:cubicBezTo>
                <a:cubicBezTo>
                  <a:pt x="-20187" y="1265157"/>
                  <a:pt x="-152480" y="615185"/>
                  <a:pt x="0" y="0"/>
                </a:cubicBezTo>
                <a:close/>
              </a:path>
            </a:pathLst>
          </a:custGeom>
          <a:noFill/>
          <a:ln w="41275" cmpd="dbl">
            <a:solidFill>
              <a:schemeClr val="accent3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Application Description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Word2Vec</a:t>
            </a:r>
          </a:p>
          <a:p>
            <a:pPr marL="0" indent="0">
              <a:buNone/>
            </a:pPr>
            <a:r>
              <a:rPr lang="en-US" dirty="0"/>
              <a:t>Part-of-speech (POS)</a:t>
            </a:r>
          </a:p>
          <a:p>
            <a:pPr marL="0" indent="0">
              <a:buNone/>
            </a:pPr>
            <a:r>
              <a:rPr lang="en-US" dirty="0"/>
              <a:t>Typed dependencies analysis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4C1911D-EFC7-4F36-9839-29D300DCD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60F372BB-390E-43E8-B9D8-2F0F1D2F6D52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Technologies Used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B20C29-55B1-437E-B07D-AEA2EA4BF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3E8CFD-D1C1-4556-BB7E-C9C20AF5EA6A}"/>
              </a:ext>
            </a:extLst>
          </p:cNvPr>
          <p:cNvSpPr txBox="1">
            <a:spLocks/>
          </p:cNvSpPr>
          <p:nvPr/>
        </p:nvSpPr>
        <p:spPr>
          <a:xfrm>
            <a:off x="6842449" y="2881334"/>
            <a:ext cx="4599992" cy="2392917"/>
          </a:xfrm>
          <a:custGeom>
            <a:avLst/>
            <a:gdLst>
              <a:gd name="connsiteX0" fmla="*/ 0 w 4599992"/>
              <a:gd name="connsiteY0" fmla="*/ 0 h 2392917"/>
              <a:gd name="connsiteX1" fmla="*/ 4599992 w 4599992"/>
              <a:gd name="connsiteY1" fmla="*/ 0 h 2392917"/>
              <a:gd name="connsiteX2" fmla="*/ 4599992 w 4599992"/>
              <a:gd name="connsiteY2" fmla="*/ 2392917 h 2392917"/>
              <a:gd name="connsiteX3" fmla="*/ 0 w 4599992"/>
              <a:gd name="connsiteY3" fmla="*/ 2392917 h 2392917"/>
              <a:gd name="connsiteX4" fmla="*/ 0 w 4599992"/>
              <a:gd name="connsiteY4" fmla="*/ 0 h 2392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9992" h="2392917" extrusionOk="0">
                <a:moveTo>
                  <a:pt x="0" y="0"/>
                </a:moveTo>
                <a:cubicBezTo>
                  <a:pt x="1065561" y="118645"/>
                  <a:pt x="3650950" y="116012"/>
                  <a:pt x="4599992" y="0"/>
                </a:cubicBezTo>
                <a:cubicBezTo>
                  <a:pt x="4467110" y="443308"/>
                  <a:pt x="4684943" y="1290878"/>
                  <a:pt x="4599992" y="2392917"/>
                </a:cubicBezTo>
                <a:cubicBezTo>
                  <a:pt x="3504714" y="2527517"/>
                  <a:pt x="2135516" y="2235721"/>
                  <a:pt x="0" y="2392917"/>
                </a:cubicBezTo>
                <a:cubicBezTo>
                  <a:pt x="-20187" y="1265157"/>
                  <a:pt x="-152480" y="615185"/>
                  <a:pt x="0" y="0"/>
                </a:cubicBezTo>
                <a:close/>
              </a:path>
            </a:pathLst>
          </a:custGeom>
          <a:noFill/>
          <a:ln w="41275" cmpd="dbl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Static Analysis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Natural Language Processing</a:t>
            </a:r>
          </a:p>
          <a:p>
            <a:pPr marL="0" indent="0">
              <a:buNone/>
            </a:pPr>
            <a:r>
              <a:rPr lang="en-US" dirty="0"/>
              <a:t>Program analysis</a:t>
            </a:r>
          </a:p>
          <a:p>
            <a:pPr marL="0" indent="0">
              <a:buNone/>
            </a:pPr>
            <a:r>
              <a:rPr lang="en-US" dirty="0"/>
              <a:t>Abstract Tree Syntax</a:t>
            </a:r>
          </a:p>
          <a:p>
            <a:pPr marL="0" indent="0">
              <a:buNone/>
            </a:pPr>
            <a:r>
              <a:rPr lang="en-US" dirty="0"/>
              <a:t>POS</a:t>
            </a:r>
          </a:p>
          <a:p>
            <a:pPr marL="0" indent="0">
              <a:buNone/>
            </a:pPr>
            <a:r>
              <a:rPr lang="en-US" dirty="0"/>
              <a:t>SimpleNLG</a:t>
            </a:r>
          </a:p>
        </p:txBody>
      </p:sp>
    </p:spTree>
    <p:extLst>
      <p:ext uri="{BB962C8B-B14F-4D97-AF65-F5344CB8AC3E}">
        <p14:creationId xmlns:p14="http://schemas.microsoft.com/office/powerpoint/2010/main" val="3037811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4C556-D129-4443-B061-D40CAC59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SmartAuth Security Architecture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E684A54-5C11-4E10-B2D5-5973FE286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879727"/>
              </p:ext>
            </p:extLst>
          </p:nvPr>
        </p:nvGraphicFramePr>
        <p:xfrm>
          <a:off x="1658887" y="1690688"/>
          <a:ext cx="3892827" cy="2215755"/>
        </p:xfrm>
        <a:graphic>
          <a:graphicData uri="http://schemas.openxmlformats.org/drawingml/2006/table">
            <a:tbl>
              <a:tblPr firstRow="1">
                <a:tableStyleId>{17292A2E-F333-43FB-9621-5CBBE7FDCDCB}</a:tableStyleId>
              </a:tblPr>
              <a:tblGrid>
                <a:gridCol w="3892827">
                  <a:extLst>
                    <a:ext uri="{9D8B030D-6E8A-4147-A177-3AD203B41FA5}">
                      <a16:colId xmlns:a16="http://schemas.microsoft.com/office/drawing/2014/main" val="4220643184"/>
                    </a:ext>
                  </a:extLst>
                </a:gridCol>
              </a:tblGrid>
              <a:tr h="478395">
                <a:tc>
                  <a:txBody>
                    <a:bodyPr/>
                    <a:lstStyle/>
                    <a:p>
                      <a:r>
                        <a:rPr lang="en-US" dirty="0"/>
                        <a:t>Goals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996078"/>
                  </a:ext>
                </a:extLst>
              </a:tr>
              <a:tr h="478395">
                <a:tc>
                  <a:txBody>
                    <a:bodyPr/>
                    <a:lstStyle/>
                    <a:p>
                      <a:r>
                        <a:rPr lang="en-US" dirty="0"/>
                        <a:t>Least-privilege</a:t>
                      </a:r>
                    </a:p>
                    <a:p>
                      <a:r>
                        <a:rPr lang="en-US" dirty="0"/>
                        <a:t>IoT-specific</a:t>
                      </a:r>
                    </a:p>
                    <a:p>
                      <a:r>
                        <a:rPr lang="en-US" dirty="0"/>
                        <a:t>Usable</a:t>
                      </a:r>
                    </a:p>
                    <a:p>
                      <a:r>
                        <a:rPr lang="en-US" dirty="0"/>
                        <a:t>Lightweight</a:t>
                      </a:r>
                    </a:p>
                    <a:p>
                      <a:r>
                        <a:rPr lang="en-US" dirty="0"/>
                        <a:t>Compatible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49225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1F022EC-0AEF-47C1-8479-006AAD15F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979225"/>
              </p:ext>
            </p:extLst>
          </p:nvPr>
        </p:nvGraphicFramePr>
        <p:xfrm>
          <a:off x="7140571" y="2790310"/>
          <a:ext cx="4418502" cy="2232265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4418502">
                  <a:extLst>
                    <a:ext uri="{9D8B030D-6E8A-4147-A177-3AD203B41FA5}">
                      <a16:colId xmlns:a16="http://schemas.microsoft.com/office/drawing/2014/main" val="51249482"/>
                    </a:ext>
                  </a:extLst>
                </a:gridCol>
              </a:tblGrid>
              <a:tr h="172031">
                <a:tc>
                  <a:txBody>
                    <a:bodyPr/>
                    <a:lstStyle/>
                    <a:p>
                      <a:r>
                        <a:rPr lang="en-US" dirty="0"/>
                        <a:t>System 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727254"/>
                  </a:ext>
                </a:extLst>
              </a:tr>
              <a:tr h="3733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Program Analyzer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667657"/>
                  </a:ext>
                </a:extLst>
              </a:tr>
              <a:tr h="3733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 Inspector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916284"/>
                  </a:ext>
                </a:extLst>
              </a:tr>
              <a:tr h="3733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Consistency Checker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243994"/>
                  </a:ext>
                </a:extLst>
              </a:tr>
              <a:tr h="3733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Authorization Creator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457297"/>
                  </a:ext>
                </a:extLst>
              </a:tr>
              <a:tr h="3733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Policy Enforcer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46192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DBD4D0D-3BD2-4E43-8650-F54D95783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848842"/>
              </p:ext>
            </p:extLst>
          </p:nvPr>
        </p:nvGraphicFramePr>
        <p:xfrm>
          <a:off x="1658886" y="4228692"/>
          <a:ext cx="3892828" cy="2006628"/>
        </p:xfrm>
        <a:graphic>
          <a:graphicData uri="http://schemas.openxmlformats.org/drawingml/2006/table">
            <a:tbl>
              <a:tblPr firstRow="1">
                <a:tableStyleId>{17292A2E-F333-43FB-9621-5CBBE7FDCDCB}</a:tableStyleId>
              </a:tblPr>
              <a:tblGrid>
                <a:gridCol w="3892828">
                  <a:extLst>
                    <a:ext uri="{9D8B030D-6E8A-4147-A177-3AD203B41FA5}">
                      <a16:colId xmlns:a16="http://schemas.microsoft.com/office/drawing/2014/main" val="1141633048"/>
                    </a:ext>
                  </a:extLst>
                </a:gridCol>
              </a:tblGrid>
              <a:tr h="501657">
                <a:tc>
                  <a:txBody>
                    <a:bodyPr/>
                    <a:lstStyle/>
                    <a:p>
                      <a:r>
                        <a:rPr lang="en-US" dirty="0"/>
                        <a:t>Policy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396778"/>
                  </a:ext>
                </a:extLst>
              </a:tr>
              <a:tr h="501657">
                <a:tc>
                  <a:txBody>
                    <a:bodyPr/>
                    <a:lstStyle/>
                    <a:p>
                      <a:r>
                        <a:rPr lang="en-US" dirty="0"/>
                        <a:t>Events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413595"/>
                  </a:ext>
                </a:extLst>
              </a:tr>
              <a:tr h="501657">
                <a:tc>
                  <a:txBody>
                    <a:bodyPr/>
                    <a:lstStyle/>
                    <a:p>
                      <a:r>
                        <a:rPr lang="en-US" dirty="0"/>
                        <a:t>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60577"/>
                  </a:ext>
                </a:extLst>
              </a:tr>
              <a:tr h="501657">
                <a:tc>
                  <a:txBody>
                    <a:bodyPr/>
                    <a:lstStyle/>
                    <a:p>
                      <a:r>
                        <a:rPr lang="en-US" dirty="0"/>
                        <a:t>Targets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642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401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Success Rate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 descr="Chart.">
            <a:extLst>
              <a:ext uri="{FF2B5EF4-FFF2-40B4-BE49-F238E27FC236}">
                <a16:creationId xmlns:a16="http://schemas.microsoft.com/office/drawing/2014/main" id="{686C4999-06C3-490E-B7B9-866B1D0D97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1758551"/>
              </p:ext>
            </p:extLst>
          </p:nvPr>
        </p:nvGraphicFramePr>
        <p:xfrm>
          <a:off x="654050" y="1075266"/>
          <a:ext cx="10883900" cy="3344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SmartAuth application allowed users to make a more informed decision, leading them to select the least privileged application more frequently.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15.8 %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SmartAuth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Results show that most decisions were guesses leading to a 50/50 chance of the user selecting the “correct” or least privileged application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51.8 %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Samsung SmartThings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0600" y="5336341"/>
            <a:ext cx="2743195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When users of SmartAuth chose the overprivileged application, they were aware of the overprivileged application and chose to not act upon it.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3077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100 people ages 19 -41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Test Size</a:t>
            </a: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Effect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POSITIVE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NEGATIVE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6838" y="4864308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EXTERNAL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106838" y="2758556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INTERNAL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80021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Accurate automated AI generated reporting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Integrates well with current IoT marketplace (Samsung’s SmartThings)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604468"/>
            <a:ext cx="4162870" cy="123110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Cannot currently identify malicious developments that intentionally frame applications as safe and contain malicious behavior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Identifying a poorly written application description as malicious creating a false positive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32408" y="4710220"/>
            <a:ext cx="4162870" cy="10156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Bridge knowledge gap of security between developers and end-users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Allowing end-users to alter application behavior without breaking application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710220"/>
            <a:ext cx="4162870" cy="10156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Not enough buy-in from companies and end-users would prevent usage from end-users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SmartAuth is now potentially accountable legally in the event of data discrepancies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STRENGTH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WEAKNESS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399" y="4303915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OPPORTUNITY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716039" y="4303915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THREAT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 descr="This image is a bar chart. ">
            <a:extLst>
              <a:ext uri="{FF2B5EF4-FFF2-40B4-BE49-F238E27FC236}">
                <a16:creationId xmlns:a16="http://schemas.microsoft.com/office/drawing/2014/main" id="{8B833BE5-F2DA-4155-B25C-866FA190E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9519874"/>
              </p:ext>
            </p:extLst>
          </p:nvPr>
        </p:nvGraphicFramePr>
        <p:xfrm>
          <a:off x="522777" y="1511874"/>
          <a:ext cx="6551476" cy="4367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2026444"/>
            <a:ext cx="4268298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Number of devices will continue to increase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400925" y="3546456"/>
            <a:ext cx="4268298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More integrations will be implemented across all industries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400925" y="5066469"/>
            <a:ext cx="4268298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Technology will continue to get more advanced</a:t>
            </a:r>
          </a:p>
        </p:txBody>
      </p: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425537" y="161422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6" name="Group 15" descr="This image is an icon of four sheets of paper. ">
            <a:extLst>
              <a:ext uri="{FF2B5EF4-FFF2-40B4-BE49-F238E27FC236}">
                <a16:creationId xmlns:a16="http://schemas.microsoft.com/office/drawing/2014/main" id="{6071F41E-4B08-43F7-BBE7-4A555CA73C1B}"/>
              </a:ext>
            </a:extLst>
          </p:cNvPr>
          <p:cNvGrpSpPr/>
          <p:nvPr/>
        </p:nvGrpSpPr>
        <p:grpSpPr>
          <a:xfrm>
            <a:off x="9415218" y="4652698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7" name="Freeform 961">
              <a:extLst>
                <a:ext uri="{FF2B5EF4-FFF2-40B4-BE49-F238E27FC236}">
                  <a16:creationId xmlns:a16="http://schemas.microsoft.com/office/drawing/2014/main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62">
              <a:extLst>
                <a:ext uri="{FF2B5EF4-FFF2-40B4-BE49-F238E27FC236}">
                  <a16:creationId xmlns:a16="http://schemas.microsoft.com/office/drawing/2014/main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963">
              <a:extLst>
                <a:ext uri="{FF2B5EF4-FFF2-40B4-BE49-F238E27FC236}">
                  <a16:creationId xmlns:a16="http://schemas.microsoft.com/office/drawing/2014/main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964">
              <a:extLst>
                <a:ext uri="{FF2B5EF4-FFF2-40B4-BE49-F238E27FC236}">
                  <a16:creationId xmlns:a16="http://schemas.microsoft.com/office/drawing/2014/main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1" name="Group 20" descr="This image is an icon of two sheets of paper. ">
            <a:extLst>
              <a:ext uri="{FF2B5EF4-FFF2-40B4-BE49-F238E27FC236}">
                <a16:creationId xmlns:a16="http://schemas.microsoft.com/office/drawing/2014/main" id="{411839F8-FB7F-4D1C-9734-BE03FFF894B2}"/>
              </a:ext>
            </a:extLst>
          </p:cNvPr>
          <p:cNvGrpSpPr/>
          <p:nvPr/>
        </p:nvGrpSpPr>
        <p:grpSpPr>
          <a:xfrm>
            <a:off x="9391405" y="3139847"/>
            <a:ext cx="287338" cy="285750"/>
            <a:chOff x="4319588" y="1370013"/>
            <a:chExt cx="287338" cy="285750"/>
          </a:xfrm>
          <a:solidFill>
            <a:schemeClr val="accent4">
              <a:lumMod val="75000"/>
            </a:schemeClr>
          </a:solidFill>
        </p:grpSpPr>
        <p:sp>
          <p:nvSpPr>
            <p:cNvPr id="22" name="Freeform 1084">
              <a:extLst>
                <a:ext uri="{FF2B5EF4-FFF2-40B4-BE49-F238E27FC236}">
                  <a16:creationId xmlns:a16="http://schemas.microsoft.com/office/drawing/2014/main" id="{07EEFD79-9F4F-4E94-94F0-8CD35D787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085">
              <a:extLst>
                <a:ext uri="{FF2B5EF4-FFF2-40B4-BE49-F238E27FC236}">
                  <a16:creationId xmlns:a16="http://schemas.microsoft.com/office/drawing/2014/main" id="{1EA0DC39-43EE-4E75-8303-A6AAAF34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086">
              <a:extLst>
                <a:ext uri="{FF2B5EF4-FFF2-40B4-BE49-F238E27FC236}">
                  <a16:creationId xmlns:a16="http://schemas.microsoft.com/office/drawing/2014/main" id="{D8023874-1D0B-4F45-BAF8-7FD883B2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87">
              <a:extLst>
                <a:ext uri="{FF2B5EF4-FFF2-40B4-BE49-F238E27FC236}">
                  <a16:creationId xmlns:a16="http://schemas.microsoft.com/office/drawing/2014/main" id="{CA85A1E3-5078-4027-BAFF-0C6D14C7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1112</TotalTime>
  <Words>665</Words>
  <Application>Microsoft Office PowerPoint</Application>
  <PresentationFormat>Widescreen</PresentationFormat>
  <Paragraphs>118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Segoe UI Light</vt:lpstr>
      <vt:lpstr>Times New Roman</vt:lpstr>
      <vt:lpstr>Office Theme</vt:lpstr>
      <vt:lpstr>SmartAuth: User-Centered Authorization for IoT Presentation  Wessly Soronellas</vt:lpstr>
      <vt:lpstr>Project analysis slide 6</vt:lpstr>
      <vt:lpstr>Project analysis slide 3</vt:lpstr>
      <vt:lpstr>Project analysis slide 4</vt:lpstr>
      <vt:lpstr>PowerPoint Presentation</vt:lpstr>
      <vt:lpstr>SmartAuth Security Architecture</vt:lpstr>
      <vt:lpstr>Project analysis slide 5</vt:lpstr>
      <vt:lpstr>Project analysis slide 8</vt:lpstr>
      <vt:lpstr>Project analysis slide 10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SmartAuth: User-Centered Authorization for IoT Presentation  Wessly Soronellas</dc:title>
  <dc:creator>godspower udotong</dc:creator>
  <cp:lastModifiedBy>godspower udotong</cp:lastModifiedBy>
  <cp:revision>16</cp:revision>
  <dcterms:created xsi:type="dcterms:W3CDTF">2020-12-05T17:47:17Z</dcterms:created>
  <dcterms:modified xsi:type="dcterms:W3CDTF">2020-12-07T19:55:14Z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