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2" r:id="rId4"/>
    <p:sldId id="273" r:id="rId5"/>
    <p:sldId id="257" r:id="rId6"/>
    <p:sldId id="274" r:id="rId7"/>
    <p:sldId id="258" r:id="rId8"/>
    <p:sldId id="275" r:id="rId9"/>
    <p:sldId id="259" r:id="rId10"/>
    <p:sldId id="276" r:id="rId11"/>
    <p:sldId id="260" r:id="rId12"/>
    <p:sldId id="277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9C60-9443-4AED-A850-C94D01197EAF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8E0D9-CCAE-49C0-A988-4B88B0E795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09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8E0D9-CCAE-49C0-A988-4B88B0E795B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7FD3-2980-40DC-90F8-D8ED236A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B9DB2-6661-49B0-A393-6B69587D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C273-B8B0-41BA-900D-056F096D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BE1A-A301-425F-AB8B-48F94DE9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6877-E363-408C-99D1-284825B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683E-569D-438A-9B65-8CF8BAF7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E074F-13EB-4B36-8EAB-95E08FF8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4F6F-5EBA-4EC3-8F33-5727540E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9CAF-73F4-41B3-8F26-8C28DE0E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9FB5-ACC6-4884-96BE-FB965FA9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3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6C2C0-714A-42A4-9650-E86B7B39E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9DCDF-7F43-42CA-B4B0-A46618E4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FBF2-3ABB-4E68-A7FC-CE075184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C2D5-93F9-421F-92D1-BC293334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D79F-7ABE-4B9A-8D47-D161D05A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50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027F-01E4-488D-816C-36C7E5C8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FB41-352B-4B57-856E-F26AACA0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90C1-AA0E-4EA9-A0B4-16FD1AD0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334B-8CBF-4FC6-B67C-A6891B1B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FECB-5325-4607-B35E-93B3493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7705-222A-46BC-9C4A-8F440DC2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FBF9F-DF9A-4B55-98B4-796DB2F21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1CCF-91F2-4800-893A-2DF1D1BB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42E6-B717-4407-962B-38408E68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F592-9C0A-4976-9829-53EAEFF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2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8FC-9377-4F72-841E-CACFB4FE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04EF-A570-4EB5-B324-DE4FAB555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BD8DB-44F1-4A74-A77F-57DF71C6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0397C-93FE-4405-8F47-66015E97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85202-8EA4-4011-BE5D-4C720E58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861B3-C860-411D-8947-BE5CB68F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5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1841-FCFE-4279-9898-7536CD0A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D8EBB-6A71-4ADF-8FBA-669C4938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022B-EC4A-476A-AC55-1B2C55CCF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35A8E-6937-4286-AA3F-6C9BB9FD4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2B705-C28D-4ECE-9E98-A32BD187E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FF81A-B5C0-4579-BC55-8BE0BCAA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DA01B-E8A3-4942-9523-AFA40A00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63F5C-B6BA-42FA-ACFC-3616BA72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1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56BA-D33B-4678-8C9A-5B4BF69A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12DAC-A95C-4CE0-B8FA-8082FB1C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8228F-A8F4-4A4E-A97A-33887809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111EA-A178-4A79-B753-19816B76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4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6045C-A80B-463E-8ED0-88F84EA2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F5264-1876-4020-8687-F6ED839B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9279-EC29-4908-A529-93E8A38F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5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A71C-BEC9-434A-B5F9-1A27CAAE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B910-C0E7-499D-AA05-1446089B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EECD-0EBB-4515-B0D2-E93E9CC9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22D8-2EB0-4431-BF86-3C00C3B6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4853F-BD74-4705-B53A-4C520C40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044B-4B17-4D36-8051-136DCAF5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9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D127-1D49-4888-9971-C021D73D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68552-DA50-48DF-9E55-C61B1F80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F1AD-8A93-42B5-A4A4-D578CD2C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AEF6-1692-4BDD-BD62-45C0FBB8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7285-6826-470F-9D42-A9742514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6E7D-9598-4411-B97B-2B884C82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8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E0C6D-FA9D-4693-BCA4-C885D8CF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43AC-3A82-47AD-A5C5-B2B4F2F0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95DA-1C12-4E34-ADFC-F46EA35B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F16E-C84B-4DC7-82B5-640036A24124}" type="datetimeFigureOut">
              <a:rPr lang="pt-BR" smtClean="0"/>
              <a:t>08/03/2022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05D3-9ABA-46C6-B1D9-3DBE2F1FD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F319-AD19-419A-9C05-7643C8A6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01D5-1B27-494B-B0AB-5520B12EA7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51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AD881-1D14-4DDE-B4A1-E881A8E0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9" y="609601"/>
            <a:ext cx="4272564" cy="4121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BF1B1-F793-4D05-AFC9-073365C76265}"/>
              </a:ext>
            </a:extLst>
          </p:cNvPr>
          <p:cNvSpPr txBox="1"/>
          <p:nvPr/>
        </p:nvSpPr>
        <p:spPr>
          <a:xfrm>
            <a:off x="567529" y="167951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A3 – começa em 23 mins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99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DC5DF-20CA-4681-920C-72DD024A4C8D}"/>
              </a:ext>
            </a:extLst>
          </p:cNvPr>
          <p:cNvSpPr txBox="1"/>
          <p:nvPr/>
        </p:nvSpPr>
        <p:spPr>
          <a:xfrm>
            <a:off x="5019869" y="2505670"/>
            <a:ext cx="2839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Elastic File System</a:t>
            </a:r>
          </a:p>
          <a:p>
            <a:endParaRPr lang="en-US"/>
          </a:p>
          <a:p>
            <a:r>
              <a:rPr lang="en-US"/>
              <a:t>EFS – Roda em Linux Servers</a:t>
            </a:r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8EA3D-B0C1-4973-9430-BB98E254B5D9}"/>
              </a:ext>
            </a:extLst>
          </p:cNvPr>
          <p:cNvSpPr txBox="1"/>
          <p:nvPr/>
        </p:nvSpPr>
        <p:spPr>
          <a:xfrm>
            <a:off x="3178629" y="1045029"/>
            <a:ext cx="633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EBS e Instance Storage - Tipicamente são soluções para 1 instância</a:t>
            </a:r>
          </a:p>
          <a:p>
            <a:r>
              <a:rPr lang="en-US"/>
              <a:t>E se eu precisar de shared storage entre múltiplas Instances EC2 ?</a:t>
            </a:r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8FE0B0-8D0D-471F-ABFF-B0F5E22A0EC1}"/>
              </a:ext>
            </a:extLst>
          </p:cNvPr>
          <p:cNvCxnSpPr>
            <a:endCxn id="4" idx="0"/>
          </p:cNvCxnSpPr>
          <p:nvPr/>
        </p:nvCxnSpPr>
        <p:spPr>
          <a:xfrm>
            <a:off x="5697894" y="1623527"/>
            <a:ext cx="741948" cy="88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4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BAEFA-CEE5-40EE-9470-3F8C60526686}"/>
              </a:ext>
            </a:extLst>
          </p:cNvPr>
          <p:cNvGrpSpPr/>
          <p:nvPr/>
        </p:nvGrpSpPr>
        <p:grpSpPr>
          <a:xfrm>
            <a:off x="547396" y="795234"/>
            <a:ext cx="6327245" cy="4367705"/>
            <a:chOff x="503853" y="714368"/>
            <a:chExt cx="6327245" cy="43677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4D0C11-F462-44C1-8BC4-FECEA7B71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348" y="2143904"/>
              <a:ext cx="4764831" cy="293816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1DC3F-192F-4ADE-96DB-7E62A0574878}"/>
                </a:ext>
              </a:extLst>
            </p:cNvPr>
            <p:cNvSpPr txBox="1"/>
            <p:nvPr/>
          </p:nvSpPr>
          <p:spPr>
            <a:xfrm>
              <a:off x="503853" y="714368"/>
              <a:ext cx="63272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</a:rPr>
                <a:t>EFS – Elastic File System</a:t>
              </a:r>
              <a:r>
                <a:rPr lang="en-US"/>
                <a:t>: Files can be at multiple availability zones</a:t>
              </a:r>
            </a:p>
            <a:p>
              <a:r>
                <a:rPr lang="en-US"/>
                <a:t>Used in Linux workloads </a:t>
              </a:r>
            </a:p>
            <a:p>
              <a:endParaRPr lang="en-US"/>
            </a:p>
            <a:p>
              <a:r>
                <a:rPr lang="en-US"/>
                <a:t>Para Windows: </a:t>
              </a:r>
              <a:r>
                <a:rPr lang="en-US">
                  <a:solidFill>
                    <a:srgbClr val="0070C0"/>
                  </a:solidFill>
                </a:rPr>
                <a:t>FSX</a:t>
              </a:r>
              <a:endParaRPr lang="pt-BR">
                <a:solidFill>
                  <a:srgbClr val="0070C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DF7978A-020E-497D-82DE-BCC6C0B14411}"/>
              </a:ext>
            </a:extLst>
          </p:cNvPr>
          <p:cNvSpPr txBox="1"/>
          <p:nvPr/>
        </p:nvSpPr>
        <p:spPr>
          <a:xfrm>
            <a:off x="6096000" y="5739600"/>
            <a:ext cx="4320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Quanto a conexões:</a:t>
            </a:r>
          </a:p>
          <a:p>
            <a:r>
              <a:rPr lang="en-US"/>
              <a:t>EFS – múltiplas instances e availability zones</a:t>
            </a:r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C803C-486B-4D93-9483-048DDED8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70" y="322855"/>
            <a:ext cx="2394372" cy="839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9425C-FC52-49AD-9FEB-7FC403016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53" y="2155323"/>
            <a:ext cx="5415356" cy="307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36484-9BAA-46F4-9554-5566FB7383F7}"/>
              </a:ext>
            </a:extLst>
          </p:cNvPr>
          <p:cNvSpPr txBox="1"/>
          <p:nvPr/>
        </p:nvSpPr>
        <p:spPr>
          <a:xfrm>
            <a:off x="758891" y="5462601"/>
            <a:ext cx="3433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EFS – disponível entre múltiplas instâncias e múltiplas availability zones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04B57-4C35-4B45-8CA0-07505D768069}"/>
              </a:ext>
            </a:extLst>
          </p:cNvPr>
          <p:cNvSpPr txBox="1"/>
          <p:nvPr/>
        </p:nvSpPr>
        <p:spPr>
          <a:xfrm>
            <a:off x="1623526" y="926841"/>
            <a:ext cx="2093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Instance Storage</a:t>
            </a:r>
          </a:p>
          <a:p>
            <a:r>
              <a:rPr lang="en-US"/>
              <a:t>Elastic Block Storage</a:t>
            </a:r>
          </a:p>
          <a:p>
            <a:r>
              <a:rPr lang="en-US"/>
              <a:t>EFS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01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E69624-2760-4908-8CF2-8443E8F9B096}"/>
              </a:ext>
            </a:extLst>
          </p:cNvPr>
          <p:cNvSpPr txBox="1"/>
          <p:nvPr/>
        </p:nvSpPr>
        <p:spPr>
          <a:xfrm>
            <a:off x="323461" y="255036"/>
            <a:ext cx="67165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Os anteriores foram formas de armazenamento em EC2,</a:t>
            </a:r>
          </a:p>
          <a:p>
            <a:r>
              <a:rPr lang="en-US"/>
              <a:t>mas e se eu precisar armazenar fotos, videos e arquivos de todo tipo?</a:t>
            </a:r>
          </a:p>
          <a:p>
            <a:endParaRPr lang="en-US"/>
          </a:p>
          <a:p>
            <a:r>
              <a:rPr lang="en-US"/>
              <a:t>Pra isso temos:</a:t>
            </a:r>
          </a:p>
          <a:p>
            <a:r>
              <a:rPr lang="en-US"/>
              <a:t>Object Storage e o serviço Amazon </a:t>
            </a:r>
            <a:r>
              <a:rPr lang="en-US">
                <a:solidFill>
                  <a:srgbClr val="0070C0"/>
                </a:solidFill>
              </a:rPr>
              <a:t>Simple Storage Service S3</a:t>
            </a:r>
          </a:p>
          <a:p>
            <a:endParaRPr lang="pt-B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816740-1B37-4EA2-B72C-4EC02D8A60FD}"/>
              </a:ext>
            </a:extLst>
          </p:cNvPr>
          <p:cNvGrpSpPr/>
          <p:nvPr/>
        </p:nvGrpSpPr>
        <p:grpSpPr>
          <a:xfrm>
            <a:off x="3177865" y="3975393"/>
            <a:ext cx="5566011" cy="751888"/>
            <a:chOff x="3681720" y="2774302"/>
            <a:chExt cx="5566011" cy="7518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55255E-3E0C-4613-80D3-543EDAEF1C35}"/>
                </a:ext>
              </a:extLst>
            </p:cNvPr>
            <p:cNvSpPr txBox="1"/>
            <p:nvPr/>
          </p:nvSpPr>
          <p:spPr>
            <a:xfrm>
              <a:off x="3681720" y="2774302"/>
              <a:ext cx="556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Object storage (bucket)               VS                  Block Storage</a:t>
              </a:r>
              <a:endParaRPr lang="pt-BR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17D35D-A412-4A34-A9D9-C3025CA5CE61}"/>
                </a:ext>
              </a:extLst>
            </p:cNvPr>
            <p:cNvSpPr txBox="1"/>
            <p:nvPr/>
          </p:nvSpPr>
          <p:spPr>
            <a:xfrm>
              <a:off x="3850612" y="3156858"/>
              <a:ext cx="364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Object identification in a Block - Keys</a:t>
              </a:r>
              <a:endParaRPr lang="pt-BR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A6EF3C-CD88-4DDD-8FCA-071756E2D879}"/>
              </a:ext>
            </a:extLst>
          </p:cNvPr>
          <p:cNvSpPr txBox="1"/>
          <p:nvPr/>
        </p:nvSpPr>
        <p:spPr>
          <a:xfrm>
            <a:off x="3477208" y="2513275"/>
            <a:ext cx="444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Como block storage difere de Object storage?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8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B41EE-9E24-4399-92C2-A492FAEF4E4A}"/>
              </a:ext>
            </a:extLst>
          </p:cNvPr>
          <p:cNvSpPr txBox="1"/>
          <p:nvPr/>
        </p:nvSpPr>
        <p:spPr>
          <a:xfrm>
            <a:off x="3551853" y="689301"/>
            <a:ext cx="4547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Simple Storage Service S3 </a:t>
            </a:r>
          </a:p>
          <a:p>
            <a:r>
              <a:rPr lang="en-US">
                <a:solidFill>
                  <a:srgbClr val="0070C0"/>
                </a:solidFill>
              </a:rPr>
              <a:t>Unlimited capacity mas cada objeto único não pode ser maior que 5tb</a:t>
            </a:r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0D53-CB2A-4D9E-958D-4006BE4C1BDC}"/>
              </a:ext>
            </a:extLst>
          </p:cNvPr>
          <p:cNvSpPr txBox="1"/>
          <p:nvPr/>
        </p:nvSpPr>
        <p:spPr>
          <a:xfrm>
            <a:off x="499162" y="2027853"/>
            <a:ext cx="62722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 cases: Sites, Big Data, Analytics</a:t>
            </a:r>
          </a:p>
          <a:p>
            <a:br>
              <a:rPr lang="en-US"/>
            </a:br>
            <a:r>
              <a:rPr lang="en-US"/>
              <a:t>Acessado pela net via http, secure by default</a:t>
            </a:r>
          </a:p>
          <a:p>
            <a:endParaRPr lang="en-US"/>
          </a:p>
          <a:p>
            <a:r>
              <a:rPr lang="en-US"/>
              <a:t>Versionamento de objects </a:t>
            </a:r>
          </a:p>
          <a:p>
            <a:endParaRPr lang="en-US"/>
          </a:p>
          <a:p>
            <a:r>
              <a:rPr lang="en-US"/>
              <a:t>Life cycle policyes: bucket quando criado é privado, tem de setar </a:t>
            </a:r>
          </a:p>
          <a:p>
            <a:r>
              <a:rPr lang="en-US"/>
              <a:t>policies para liberar acesso, pode ser temporário ou </a:t>
            </a:r>
          </a:p>
          <a:p>
            <a:r>
              <a:rPr lang="en-US"/>
              <a:t>dependente de outros fatores</a:t>
            </a:r>
          </a:p>
          <a:p>
            <a:endParaRPr lang="en-US"/>
          </a:p>
          <a:p>
            <a:r>
              <a:rPr lang="en-US"/>
              <a:t>can move/ replicate across regions</a:t>
            </a:r>
          </a:p>
          <a:p>
            <a:endParaRPr lang="en-US"/>
          </a:p>
          <a:p>
            <a:r>
              <a:rPr lang="en-US"/>
              <a:t>Escalável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97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1ABFC-5B07-4A79-A847-76AF457A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36" y="1928608"/>
            <a:ext cx="3018259" cy="13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48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19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41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4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CBEBF-3A5A-48BC-9506-6B0B91002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7" y="485191"/>
            <a:ext cx="4049950" cy="2425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1FA0E-B185-438E-AA31-EA0843C113CC}"/>
              </a:ext>
            </a:extLst>
          </p:cNvPr>
          <p:cNvSpPr txBox="1"/>
          <p:nvPr/>
        </p:nvSpPr>
        <p:spPr>
          <a:xfrm>
            <a:off x="4982547" y="0"/>
            <a:ext cx="7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RECAP</a:t>
            </a:r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E08B65-E7F4-4B45-A137-5FE616D26DBC}"/>
              </a:ext>
            </a:extLst>
          </p:cNvPr>
          <p:cNvCxnSpPr/>
          <p:nvPr/>
        </p:nvCxnSpPr>
        <p:spPr>
          <a:xfrm>
            <a:off x="1785257" y="1530220"/>
            <a:ext cx="1169437" cy="73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189D91-612C-44BE-8BD0-2B021D4BCCD4}"/>
              </a:ext>
            </a:extLst>
          </p:cNvPr>
          <p:cNvCxnSpPr/>
          <p:nvPr/>
        </p:nvCxnSpPr>
        <p:spPr>
          <a:xfrm flipV="1">
            <a:off x="1839348" y="1013927"/>
            <a:ext cx="934954" cy="21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E966B-153F-4EBA-85C2-AF8379E76E47}"/>
              </a:ext>
            </a:extLst>
          </p:cNvPr>
          <p:cNvCxnSpPr/>
          <p:nvPr/>
        </p:nvCxnSpPr>
        <p:spPr>
          <a:xfrm>
            <a:off x="3334139" y="1225420"/>
            <a:ext cx="311020" cy="72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B71E45-0623-4042-837A-D9FF43E41F2C}"/>
              </a:ext>
            </a:extLst>
          </p:cNvPr>
          <p:cNvCxnSpPr/>
          <p:nvPr/>
        </p:nvCxnSpPr>
        <p:spPr>
          <a:xfrm flipH="1" flipV="1">
            <a:off x="1729273" y="1648408"/>
            <a:ext cx="1275184" cy="70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0C454-A063-47FC-AE6B-48F6E0D9B2D2}"/>
              </a:ext>
            </a:extLst>
          </p:cNvPr>
          <p:cNvCxnSpPr/>
          <p:nvPr/>
        </p:nvCxnSpPr>
        <p:spPr>
          <a:xfrm flipV="1">
            <a:off x="1839348" y="1094792"/>
            <a:ext cx="934954" cy="23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8613D1-E346-4179-9B23-8091EA826D81}"/>
              </a:ext>
            </a:extLst>
          </p:cNvPr>
          <p:cNvCxnSpPr/>
          <p:nvPr/>
        </p:nvCxnSpPr>
        <p:spPr>
          <a:xfrm flipH="1" flipV="1">
            <a:off x="3334139" y="1287624"/>
            <a:ext cx="180392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6056B6A-4B8E-49D0-B829-54F7DEE2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45" y="1698171"/>
            <a:ext cx="4049950" cy="24259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4A3743-C75B-44E4-9FD9-6B2A289B8B50}"/>
              </a:ext>
            </a:extLst>
          </p:cNvPr>
          <p:cNvCxnSpPr/>
          <p:nvPr/>
        </p:nvCxnSpPr>
        <p:spPr>
          <a:xfrm>
            <a:off x="7697755" y="2743200"/>
            <a:ext cx="1169437" cy="73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925CA6-DE10-4C23-BA2D-929E93AA95D5}"/>
              </a:ext>
            </a:extLst>
          </p:cNvPr>
          <p:cNvCxnSpPr/>
          <p:nvPr/>
        </p:nvCxnSpPr>
        <p:spPr>
          <a:xfrm flipV="1">
            <a:off x="7751846" y="2226907"/>
            <a:ext cx="934954" cy="21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6DEBD-5B65-4C17-A078-A694741F95EB}"/>
              </a:ext>
            </a:extLst>
          </p:cNvPr>
          <p:cNvCxnSpPr/>
          <p:nvPr/>
        </p:nvCxnSpPr>
        <p:spPr>
          <a:xfrm>
            <a:off x="9246637" y="2438400"/>
            <a:ext cx="311020" cy="72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CDD736-E1F0-4390-8CAF-10D5176DE690}"/>
              </a:ext>
            </a:extLst>
          </p:cNvPr>
          <p:cNvCxnSpPr/>
          <p:nvPr/>
        </p:nvCxnSpPr>
        <p:spPr>
          <a:xfrm flipH="1" flipV="1">
            <a:off x="7641771" y="2861388"/>
            <a:ext cx="1275184" cy="70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217D21-3E55-46A3-8A0B-CB7C439DAD18}"/>
              </a:ext>
            </a:extLst>
          </p:cNvPr>
          <p:cNvCxnSpPr/>
          <p:nvPr/>
        </p:nvCxnSpPr>
        <p:spPr>
          <a:xfrm flipV="1">
            <a:off x="7751846" y="2307772"/>
            <a:ext cx="934954" cy="23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B830E3-FDFB-4587-A32D-D6084952BDFE}"/>
              </a:ext>
            </a:extLst>
          </p:cNvPr>
          <p:cNvCxnSpPr/>
          <p:nvPr/>
        </p:nvCxnSpPr>
        <p:spPr>
          <a:xfrm flipH="1" flipV="1">
            <a:off x="9246637" y="2500604"/>
            <a:ext cx="180392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27FD7B-CF9B-4CDE-8CEC-F3EBC0540D1D}"/>
              </a:ext>
            </a:extLst>
          </p:cNvPr>
          <p:cNvSpPr txBox="1"/>
          <p:nvPr/>
        </p:nvSpPr>
        <p:spPr>
          <a:xfrm>
            <a:off x="2575959" y="164460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REGION 1</a:t>
            </a:r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3DD272-7320-4E52-AAAD-3273F47A640E}"/>
              </a:ext>
            </a:extLst>
          </p:cNvPr>
          <p:cNvSpPr txBox="1"/>
          <p:nvPr/>
        </p:nvSpPr>
        <p:spPr>
          <a:xfrm>
            <a:off x="6154010" y="1401538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REGION 2</a:t>
            </a:r>
            <a:endParaRPr lang="pt-B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6C33A-7A08-416C-8AFE-A778A31ADDFB}"/>
              </a:ext>
            </a:extLst>
          </p:cNvPr>
          <p:cNvCxnSpPr/>
          <p:nvPr/>
        </p:nvCxnSpPr>
        <p:spPr>
          <a:xfrm>
            <a:off x="4217437" y="2226907"/>
            <a:ext cx="2071396" cy="12503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8AA85F-2BC0-4C0E-85FE-2618CB3CCF9C}"/>
              </a:ext>
            </a:extLst>
          </p:cNvPr>
          <p:cNvSpPr txBox="1"/>
          <p:nvPr/>
        </p:nvSpPr>
        <p:spPr>
          <a:xfrm rot="18885616">
            <a:off x="4451898" y="1486419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aws global backbone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446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47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1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45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E1045-649C-418F-AFF6-1A15E0E44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4" y="472751"/>
            <a:ext cx="8586805" cy="46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90EA8A8-04FF-4D88-84A1-7DD0BC8EBFB4}"/>
              </a:ext>
            </a:extLst>
          </p:cNvPr>
          <p:cNvGrpSpPr/>
          <p:nvPr/>
        </p:nvGrpSpPr>
        <p:grpSpPr>
          <a:xfrm>
            <a:off x="3273116" y="2481943"/>
            <a:ext cx="4604466" cy="847452"/>
            <a:chOff x="3708544" y="2494384"/>
            <a:chExt cx="4604466" cy="8474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4FC0B8-5578-4C43-80CA-BEC395195261}"/>
                </a:ext>
              </a:extLst>
            </p:cNvPr>
            <p:cNvSpPr txBox="1"/>
            <p:nvPr/>
          </p:nvSpPr>
          <p:spPr>
            <a:xfrm>
              <a:off x="4988767" y="2494384"/>
              <a:ext cx="2044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ARMAZENAMENTO</a:t>
              </a:r>
              <a:endParaRPr lang="pt-BR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F1C35B-A44C-4D52-80F4-1F40E1A9D0E3}"/>
                </a:ext>
              </a:extLst>
            </p:cNvPr>
            <p:cNvSpPr txBox="1"/>
            <p:nvPr/>
          </p:nvSpPr>
          <p:spPr>
            <a:xfrm>
              <a:off x="3708544" y="2972504"/>
              <a:ext cx="4604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 seguir : Diferentes opções de Storage em EC2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6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0BEB2-8703-41F4-A190-257129B574AF}"/>
              </a:ext>
            </a:extLst>
          </p:cNvPr>
          <p:cNvSpPr txBox="1"/>
          <p:nvPr/>
        </p:nvSpPr>
        <p:spPr>
          <a:xfrm>
            <a:off x="2096277" y="270450"/>
            <a:ext cx="563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Antes de falar de EC2 storage vamos falar de block storage</a:t>
            </a:r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90477-43F4-401B-8E9D-57C3BDDC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1" y="860050"/>
            <a:ext cx="4226988" cy="334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BCCA83-3471-4903-85C2-DE84CA37E5CF}"/>
              </a:ext>
            </a:extLst>
          </p:cNvPr>
          <p:cNvSpPr txBox="1"/>
          <p:nvPr/>
        </p:nvSpPr>
        <p:spPr>
          <a:xfrm>
            <a:off x="4664634" y="1404967"/>
            <a:ext cx="485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 precisar fazer uma modificação esta pode ser feita em apenas 1 bloco se for necessário ou em mais. </a:t>
            </a:r>
            <a:r>
              <a:rPr lang="pt-BR"/>
              <a:t>Isso é diferente do que ocorre com Buckets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9BBCB-4286-4AFB-BE99-290140BC7FED}"/>
              </a:ext>
            </a:extLst>
          </p:cNvPr>
          <p:cNvSpPr txBox="1"/>
          <p:nvPr/>
        </p:nvSpPr>
        <p:spPr>
          <a:xfrm>
            <a:off x="3400126" y="5628618"/>
            <a:ext cx="460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seguir : Diferentes opções de Storage em EC2</a:t>
            </a:r>
          </a:p>
        </p:txBody>
      </p:sp>
    </p:spTree>
    <p:extLst>
      <p:ext uri="{BB962C8B-B14F-4D97-AF65-F5344CB8AC3E}">
        <p14:creationId xmlns:p14="http://schemas.microsoft.com/office/powerpoint/2010/main" val="348964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DDBD0-F376-465D-99D7-600E06441614}"/>
              </a:ext>
            </a:extLst>
          </p:cNvPr>
          <p:cNvSpPr txBox="1"/>
          <p:nvPr/>
        </p:nvSpPr>
        <p:spPr>
          <a:xfrm>
            <a:off x="4795935" y="2587689"/>
            <a:ext cx="203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INSTANCE STORAGE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9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FDD3E-E7BE-46A1-A825-2DBBF9E5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4" y="1346142"/>
            <a:ext cx="8136683" cy="4910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A9F6C-2918-49D6-BEF6-B159C912833F}"/>
              </a:ext>
            </a:extLst>
          </p:cNvPr>
          <p:cNvSpPr txBox="1"/>
          <p:nvPr/>
        </p:nvSpPr>
        <p:spPr>
          <a:xfrm>
            <a:off x="7203477" y="1179947"/>
            <a:ext cx="3290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Instance Storage: </a:t>
            </a:r>
            <a:r>
              <a:rPr lang="en-US"/>
              <a:t>Directly connected to </a:t>
            </a:r>
            <a:r>
              <a:rPr lang="en-US">
                <a:solidFill>
                  <a:srgbClr val="0070C0"/>
                </a:solidFill>
              </a:rPr>
              <a:t>host instance </a:t>
            </a:r>
            <a:r>
              <a:rPr lang="en-US"/>
              <a:t>Ephemeral e serve pra buffer, cache, temporary contents.</a:t>
            </a:r>
          </a:p>
          <a:p>
            <a:r>
              <a:rPr lang="en-US" b="1"/>
              <a:t>Advantage</a:t>
            </a:r>
            <a:r>
              <a:rPr lang="en-US"/>
              <a:t>: FAST</a:t>
            </a:r>
          </a:p>
          <a:p>
            <a:r>
              <a:rPr lang="en-US" b="1"/>
              <a:t>Disavantage</a:t>
            </a:r>
            <a:r>
              <a:rPr lang="en-US"/>
              <a:t>: Volátil</a:t>
            </a:r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2CD97-9A7A-4E39-8CE7-BA8E9D69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8" y="111232"/>
            <a:ext cx="2599644" cy="9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826BD-64D2-481A-8600-9872EBE8D14A}"/>
              </a:ext>
            </a:extLst>
          </p:cNvPr>
          <p:cNvSpPr txBox="1"/>
          <p:nvPr/>
        </p:nvSpPr>
        <p:spPr>
          <a:xfrm>
            <a:off x="2189584" y="1629747"/>
            <a:ext cx="72844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 se precisar de um armazenamento mais permante?</a:t>
            </a:r>
          </a:p>
          <a:p>
            <a:endParaRPr lang="en-US"/>
          </a:p>
          <a:p>
            <a:r>
              <a:rPr lang="en-US"/>
              <a:t>Elastic Block Store  - EBS</a:t>
            </a:r>
          </a:p>
          <a:p>
            <a:r>
              <a:rPr lang="en-US"/>
              <a:t>Persiste após o ciclo de vida da ECS Instance</a:t>
            </a:r>
          </a:p>
          <a:p>
            <a:r>
              <a:rPr lang="en-US"/>
              <a:t>SSD – geralmente OS</a:t>
            </a:r>
          </a:p>
          <a:p>
            <a:r>
              <a:rPr lang="en-US"/>
              <a:t>HDD</a:t>
            </a:r>
          </a:p>
          <a:p>
            <a:endParaRPr lang="en-US"/>
          </a:p>
          <a:p>
            <a:r>
              <a:rPr lang="pt-BR"/>
              <a:t>Replicados entre AZ</a:t>
            </a:r>
          </a:p>
          <a:p>
            <a:r>
              <a:rPr lang="pt-BR"/>
              <a:t>Automatic Scaling, não precisa desabilitar a instance antes de alterar a scale</a:t>
            </a:r>
          </a:p>
        </p:txBody>
      </p:sp>
    </p:spTree>
    <p:extLst>
      <p:ext uri="{BB962C8B-B14F-4D97-AF65-F5344CB8AC3E}">
        <p14:creationId xmlns:p14="http://schemas.microsoft.com/office/powerpoint/2010/main" val="179129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80B25-39A3-43D0-A1B6-82A667CC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6" y="4665306"/>
            <a:ext cx="3454431" cy="1937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92A04-94D1-4C29-BC17-3050869318F9}"/>
              </a:ext>
            </a:extLst>
          </p:cNvPr>
          <p:cNvSpPr txBox="1"/>
          <p:nvPr/>
        </p:nvSpPr>
        <p:spPr>
          <a:xfrm>
            <a:off x="7280989" y="1429975"/>
            <a:ext cx="3290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EBS: </a:t>
            </a:r>
            <a:r>
              <a:rPr lang="en-US"/>
              <a:t>Connected trough network, </a:t>
            </a:r>
          </a:p>
          <a:p>
            <a:r>
              <a:rPr lang="en-US" b="1"/>
              <a:t>Advantage</a:t>
            </a:r>
            <a:r>
              <a:rPr lang="en-US"/>
              <a:t>: Can persist outside the lifecycle of the EC2 instance</a:t>
            </a:r>
          </a:p>
          <a:p>
            <a:r>
              <a:rPr lang="en-US" b="1"/>
              <a:t>Disavantage</a:t>
            </a:r>
            <a:r>
              <a:rPr lang="en-US"/>
              <a:t>: Slower</a:t>
            </a:r>
          </a:p>
          <a:p>
            <a:r>
              <a:rPr lang="en-US" b="1"/>
              <a:t>Characteristic</a:t>
            </a:r>
            <a:r>
              <a:rPr lang="en-US"/>
              <a:t>: Typicaly attached to 1 instance at a time</a:t>
            </a:r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58CFD-5DE2-4BA3-BBEC-4245EAE0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3" y="235827"/>
            <a:ext cx="6844225" cy="4130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A8758-F2D8-427F-8FF1-6B03B4E0D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224" y="195733"/>
            <a:ext cx="1666584" cy="584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2C8E1D-7E29-499C-A6C8-9A9E64A92B49}"/>
              </a:ext>
            </a:extLst>
          </p:cNvPr>
          <p:cNvSpPr txBox="1"/>
          <p:nvPr/>
        </p:nvSpPr>
        <p:spPr>
          <a:xfrm>
            <a:off x="5834743" y="170851"/>
            <a:ext cx="3402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Elastic Block Store  - EBS</a:t>
            </a:r>
          </a:p>
        </p:txBody>
      </p:sp>
    </p:spTree>
    <p:extLst>
      <p:ext uri="{BB962C8B-B14F-4D97-AF65-F5344CB8AC3E}">
        <p14:creationId xmlns:p14="http://schemas.microsoft.com/office/powerpoint/2010/main" val="8953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391</Words>
  <Application>Microsoft Office PowerPoint</Application>
  <PresentationFormat>Widescreen</PresentationFormat>
  <Paragraphs>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Rodrigues Ferreira</dc:creator>
  <cp:lastModifiedBy>Leandro Rodrigues Ferreira</cp:lastModifiedBy>
  <cp:revision>58</cp:revision>
  <dcterms:created xsi:type="dcterms:W3CDTF">2022-03-03T11:25:00Z</dcterms:created>
  <dcterms:modified xsi:type="dcterms:W3CDTF">2022-03-08T13:33:04Z</dcterms:modified>
</cp:coreProperties>
</file>